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notesMasterIdLst>
    <p:notesMasterId r:id="rId8"/>
  </p:notesMasterIdLst>
  <p:sldIdLst>
    <p:sldId id="257" r:id="rId2"/>
    <p:sldId id="294" r:id="rId3"/>
    <p:sldId id="296" r:id="rId4"/>
    <p:sldId id="295" r:id="rId5"/>
    <p:sldId id="297" r:id="rId6"/>
    <p:sldId id="29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C62A2-CA51-4DE6-9EB4-2B31184897F4}" type="datetimeFigureOut">
              <a:rPr lang="en-US" smtClean="0"/>
              <a:t>4/7/2018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D07DE-0534-4318-9CA3-2FA56016C447}" type="slidenum">
              <a:rPr lang="en-US" smtClean="0"/>
              <a:t>‹#›</a:t>
            </a:fld>
            <a:endParaRPr lang="en-US"/>
          </a:p>
        </p:txBody>
      </p:sp>
    </p:spTree>
    <p:extLst>
      <p:ext uri="{BB962C8B-B14F-4D97-AF65-F5344CB8AC3E}">
        <p14:creationId xmlns:p14="http://schemas.microsoft.com/office/powerpoint/2010/main" val="1095673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19A8D2-2616-4635-9C0D-88FB85C3F02D}"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A8964-0262-47B5-93E9-54605F8AC4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97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9A8D2-2616-4635-9C0D-88FB85C3F02D}"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52270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9A8D2-2616-4635-9C0D-88FB85C3F02D}"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223568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9A8D2-2616-4635-9C0D-88FB85C3F02D}"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169365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19A8D2-2616-4635-9C0D-88FB85C3F02D}"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A8964-0262-47B5-93E9-54605F8AC4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61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19A8D2-2616-4635-9C0D-88FB85C3F02D}"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35184079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19A8D2-2616-4635-9C0D-88FB85C3F02D}" type="datetimeFigureOut">
              <a:rPr lang="en-US" smtClean="0"/>
              <a:t>4/7/2018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13210042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19A8D2-2616-4635-9C0D-88FB85C3F02D}" type="datetimeFigureOut">
              <a:rPr lang="en-US" smtClean="0"/>
              <a:t>4/7/2018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85384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619A8D2-2616-4635-9C0D-88FB85C3F02D}" type="datetimeFigureOut">
              <a:rPr lang="en-US" smtClean="0"/>
              <a:t>4/7/2018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237478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19A8D2-2616-4635-9C0D-88FB85C3F02D}" type="datetimeFigureOut">
              <a:rPr lang="en-US" smtClean="0"/>
              <a:t>4/7/2018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CA8964-0262-47B5-93E9-54605F8AC4DB}" type="slidenum">
              <a:rPr lang="en-US" smtClean="0"/>
              <a:t>‹#›</a:t>
            </a:fld>
            <a:endParaRPr lang="en-US"/>
          </a:p>
        </p:txBody>
      </p:sp>
    </p:spTree>
    <p:extLst>
      <p:ext uri="{BB962C8B-B14F-4D97-AF65-F5344CB8AC3E}">
        <p14:creationId xmlns:p14="http://schemas.microsoft.com/office/powerpoint/2010/main" val="332381385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19A8D2-2616-4635-9C0D-88FB85C3F02D}"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228955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19A8D2-2616-4635-9C0D-88FB85C3F02D}" type="datetimeFigureOut">
              <a:rPr lang="en-US" smtClean="0"/>
              <a:t>4/7/2018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CA8964-0262-47B5-93E9-54605F8AC4D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796142"/>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6A7A-BAA9-4922-81DF-E958EDBA80CF}"/>
              </a:ext>
            </a:extLst>
          </p:cNvPr>
          <p:cNvSpPr>
            <a:spLocks noGrp="1"/>
          </p:cNvSpPr>
          <p:nvPr>
            <p:ph type="ctrTitle"/>
          </p:nvPr>
        </p:nvSpPr>
        <p:spPr>
          <a:xfrm>
            <a:off x="1915128" y="409433"/>
            <a:ext cx="8361229" cy="818268"/>
          </a:xfrm>
        </p:spPr>
        <p:txBody>
          <a:bodyPr>
            <a:normAutofit/>
          </a:bodyPr>
          <a:lstStyle/>
          <a:p>
            <a:pPr algn="ctr"/>
            <a:r>
              <a:rPr lang="en-US" sz="4400" dirty="0"/>
              <a:t>ADVANCED PROCEDURES - PART 1</a:t>
            </a:r>
          </a:p>
        </p:txBody>
      </p:sp>
      <p:sp>
        <p:nvSpPr>
          <p:cNvPr id="3" name="Subtitle 2">
            <a:extLst>
              <a:ext uri="{FF2B5EF4-FFF2-40B4-BE49-F238E27FC236}">
                <a16:creationId xmlns:a16="http://schemas.microsoft.com/office/drawing/2014/main" id="{E536BDF3-8BC3-4705-A0E0-23EED5878F87}"/>
              </a:ext>
            </a:extLst>
          </p:cNvPr>
          <p:cNvSpPr>
            <a:spLocks noGrp="1"/>
          </p:cNvSpPr>
          <p:nvPr>
            <p:ph type="subTitle" idx="1"/>
          </p:nvPr>
        </p:nvSpPr>
        <p:spPr>
          <a:xfrm>
            <a:off x="1201003" y="3725840"/>
            <a:ext cx="9867331" cy="614148"/>
          </a:xfrm>
        </p:spPr>
        <p:txBody>
          <a:bodyPr>
            <a:normAutofit/>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Sangram Kesari Ray &lt;SHANKAR.RAY030@GMAIL.COM&gt;</a:t>
            </a:r>
          </a:p>
          <a:p>
            <a:pPr algn="l"/>
            <a:endParaRPr lang="en-US" sz="20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3551156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6A7A-BAA9-4922-81DF-E958EDBA80CF}"/>
              </a:ext>
            </a:extLst>
          </p:cNvPr>
          <p:cNvSpPr>
            <a:spLocks noGrp="1"/>
          </p:cNvSpPr>
          <p:nvPr>
            <p:ph type="ctrTitle" idx="4294967295"/>
          </p:nvPr>
        </p:nvSpPr>
        <p:spPr>
          <a:xfrm>
            <a:off x="1150215" y="452531"/>
            <a:ext cx="8361363" cy="552450"/>
          </a:xfrm>
        </p:spPr>
        <p:txBody>
          <a:bodyPr>
            <a:normAutofit fontScale="90000"/>
          </a:bodyPr>
          <a:lstStyle/>
          <a:p>
            <a:r>
              <a:rPr lang="en-US" sz="4400" dirty="0"/>
              <a:t>STACK FRAME</a:t>
            </a:r>
          </a:p>
        </p:txBody>
      </p:sp>
      <p:sp>
        <p:nvSpPr>
          <p:cNvPr id="3" name="Subtitle 2">
            <a:extLst>
              <a:ext uri="{FF2B5EF4-FFF2-40B4-BE49-F238E27FC236}">
                <a16:creationId xmlns:a16="http://schemas.microsoft.com/office/drawing/2014/main" id="{E536BDF3-8BC3-4705-A0E0-23EED5878F87}"/>
              </a:ext>
            </a:extLst>
          </p:cNvPr>
          <p:cNvSpPr>
            <a:spLocks noGrp="1"/>
          </p:cNvSpPr>
          <p:nvPr>
            <p:ph type="subTitle" idx="4294967295"/>
          </p:nvPr>
        </p:nvSpPr>
        <p:spPr>
          <a:xfrm>
            <a:off x="1150300" y="1227138"/>
            <a:ext cx="9972675" cy="4928002"/>
          </a:xfrm>
        </p:spPr>
        <p:txBody>
          <a:bodyPr>
            <a:normAutofit/>
          </a:bodyPr>
          <a:lstStyle/>
          <a:p>
            <a:r>
              <a:rPr lang="en-US" sz="1600" dirty="0"/>
              <a:t>It’s an area in runtime-stack used for the following:</a:t>
            </a:r>
          </a:p>
          <a:p>
            <a:r>
              <a:rPr lang="en-US" sz="1600" dirty="0"/>
              <a:t>	Passed arguments to procedures //push arguments into stack or store in registers</a:t>
            </a:r>
          </a:p>
          <a:p>
            <a:r>
              <a:rPr lang="en-US" sz="1600" dirty="0"/>
              <a:t>	Return address of the subroutine</a:t>
            </a:r>
          </a:p>
          <a:p>
            <a:r>
              <a:rPr lang="en-US" sz="1600" dirty="0"/>
              <a:t>	Local variables</a:t>
            </a:r>
          </a:p>
          <a:p>
            <a:r>
              <a:rPr lang="en-US" sz="1600" dirty="0"/>
              <a:t>	Saved Registers </a:t>
            </a:r>
          </a:p>
        </p:txBody>
      </p:sp>
    </p:spTree>
    <p:extLst>
      <p:ext uri="{BB962C8B-B14F-4D97-AF65-F5344CB8AC3E}">
        <p14:creationId xmlns:p14="http://schemas.microsoft.com/office/powerpoint/2010/main" val="8650169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6A7A-BAA9-4922-81DF-E958EDBA80CF}"/>
              </a:ext>
            </a:extLst>
          </p:cNvPr>
          <p:cNvSpPr>
            <a:spLocks noGrp="1"/>
          </p:cNvSpPr>
          <p:nvPr>
            <p:ph type="ctrTitle" idx="4294967295"/>
          </p:nvPr>
        </p:nvSpPr>
        <p:spPr>
          <a:xfrm>
            <a:off x="1150215" y="452531"/>
            <a:ext cx="8361363" cy="552450"/>
          </a:xfrm>
        </p:spPr>
        <p:txBody>
          <a:bodyPr>
            <a:normAutofit fontScale="90000"/>
          </a:bodyPr>
          <a:lstStyle/>
          <a:p>
            <a:r>
              <a:rPr lang="en-US" sz="4400" dirty="0"/>
              <a:t>DEMO</a:t>
            </a:r>
          </a:p>
        </p:txBody>
      </p:sp>
      <p:sp>
        <p:nvSpPr>
          <p:cNvPr id="3" name="Subtitle 2">
            <a:extLst>
              <a:ext uri="{FF2B5EF4-FFF2-40B4-BE49-F238E27FC236}">
                <a16:creationId xmlns:a16="http://schemas.microsoft.com/office/drawing/2014/main" id="{E536BDF3-8BC3-4705-A0E0-23EED5878F87}"/>
              </a:ext>
            </a:extLst>
          </p:cNvPr>
          <p:cNvSpPr>
            <a:spLocks noGrp="1"/>
          </p:cNvSpPr>
          <p:nvPr>
            <p:ph type="subTitle" idx="4294967295"/>
          </p:nvPr>
        </p:nvSpPr>
        <p:spPr>
          <a:xfrm>
            <a:off x="1150300" y="1227138"/>
            <a:ext cx="9972675" cy="4928002"/>
          </a:xfrm>
        </p:spPr>
        <p:txBody>
          <a:bodyPr>
            <a:normAutofit/>
          </a:bodyPr>
          <a:lstStyle/>
          <a:p>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sz="1600" dirty="0">
                <a:solidFill>
                  <a:schemeClr val="tx2"/>
                </a:solidFill>
                <a:latin typeface="Tahoma" panose="020B0604030504040204" pitchFamily="34" charset="0"/>
                <a:ea typeface="Tahoma" panose="020B0604030504040204" pitchFamily="34" charset="0"/>
                <a:cs typeface="Tahoma" panose="020B0604030504040204" pitchFamily="34" charset="0"/>
              </a:rPr>
              <a:t>https://github.com/shankar-ray/Assembly-Language-Tutorials-for-Windows</a:t>
            </a:r>
          </a:p>
        </p:txBody>
      </p:sp>
    </p:spTree>
    <p:extLst>
      <p:ext uri="{BB962C8B-B14F-4D97-AF65-F5344CB8AC3E}">
        <p14:creationId xmlns:p14="http://schemas.microsoft.com/office/powerpoint/2010/main" val="9393247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6A7A-BAA9-4922-81DF-E958EDBA80CF}"/>
              </a:ext>
            </a:extLst>
          </p:cNvPr>
          <p:cNvSpPr>
            <a:spLocks noGrp="1"/>
          </p:cNvSpPr>
          <p:nvPr>
            <p:ph type="ctrTitle" idx="4294967295"/>
          </p:nvPr>
        </p:nvSpPr>
        <p:spPr>
          <a:xfrm>
            <a:off x="1150215" y="452531"/>
            <a:ext cx="8361363" cy="552450"/>
          </a:xfrm>
        </p:spPr>
        <p:txBody>
          <a:bodyPr>
            <a:normAutofit fontScale="90000"/>
          </a:bodyPr>
          <a:lstStyle/>
          <a:p>
            <a:r>
              <a:rPr lang="en-US" sz="4400" dirty="0"/>
              <a:t>32-BIT CALLING CONVENTIONS</a:t>
            </a:r>
          </a:p>
        </p:txBody>
      </p:sp>
      <p:sp>
        <p:nvSpPr>
          <p:cNvPr id="3" name="Subtitle 2">
            <a:extLst>
              <a:ext uri="{FF2B5EF4-FFF2-40B4-BE49-F238E27FC236}">
                <a16:creationId xmlns:a16="http://schemas.microsoft.com/office/drawing/2014/main" id="{E536BDF3-8BC3-4705-A0E0-23EED5878F87}"/>
              </a:ext>
            </a:extLst>
          </p:cNvPr>
          <p:cNvSpPr>
            <a:spLocks noGrp="1"/>
          </p:cNvSpPr>
          <p:nvPr>
            <p:ph type="subTitle" idx="4294967295"/>
          </p:nvPr>
        </p:nvSpPr>
        <p:spPr>
          <a:xfrm>
            <a:off x="1150300" y="1227138"/>
            <a:ext cx="9972675" cy="4928002"/>
          </a:xfrm>
        </p:spPr>
        <p:txBody>
          <a:bodyPr>
            <a:normAutofit/>
          </a:bodyPr>
          <a:lstStyle/>
          <a:p>
            <a:pPr marL="457200" indent="-457200">
              <a:buFont typeface="+mj-lt"/>
              <a:buAutoNum type="arabicPeriod"/>
            </a:pPr>
            <a:r>
              <a:rPr lang="en-US" dirty="0"/>
              <a:t>C calling convention, the caller clears the stack, used by c/</a:t>
            </a:r>
            <a:r>
              <a:rPr lang="en-US" dirty="0" err="1"/>
              <a:t>c++</a:t>
            </a:r>
            <a:endParaRPr lang="en-US" dirty="0"/>
          </a:p>
          <a:p>
            <a:pPr marL="457200" indent="-457200">
              <a:buFont typeface="+mj-lt"/>
              <a:buAutoNum type="arabicPeriod"/>
            </a:pPr>
            <a:r>
              <a:rPr lang="en-US" dirty="0" err="1"/>
              <a:t>stdcall</a:t>
            </a:r>
            <a:r>
              <a:rPr lang="en-US" dirty="0"/>
              <a:t> calling convention, the </a:t>
            </a:r>
            <a:r>
              <a:rPr lang="en-US" dirty="0" err="1"/>
              <a:t>calee</a:t>
            </a:r>
            <a:r>
              <a:rPr lang="en-US" dirty="0"/>
              <a:t> clears the stack, used by </a:t>
            </a:r>
            <a:r>
              <a:rPr lang="en-US" dirty="0" err="1"/>
              <a:t>WinAPI</a:t>
            </a:r>
            <a:endParaRPr lang="en-US" dirty="0"/>
          </a:p>
          <a:p>
            <a:pPr marL="457200" indent="-457200">
              <a:buFont typeface="+mj-lt"/>
              <a:buAutoNum type="arabicPeriod"/>
            </a:pPr>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600" dirty="0">
                <a:solidFill>
                  <a:schemeClr val="tx2"/>
                </a:solidFill>
                <a:latin typeface="Tahoma" panose="020B0604030504040204" pitchFamily="34" charset="0"/>
                <a:ea typeface="Tahoma" panose="020B0604030504040204" pitchFamily="34" charset="0"/>
                <a:cs typeface="Tahoma" panose="020B0604030504040204" pitchFamily="34" charset="0"/>
              </a:rPr>
              <a:t>Arguments are pushed into stack in reverse order, in both above cases. </a:t>
            </a:r>
          </a:p>
          <a:p>
            <a:pPr marL="0" indent="0">
              <a:buNone/>
            </a:pPr>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600" dirty="0">
                <a:solidFill>
                  <a:schemeClr val="tx2"/>
                </a:solidFill>
                <a:latin typeface="Tahoma" panose="020B0604030504040204" pitchFamily="34" charset="0"/>
                <a:ea typeface="Tahoma" panose="020B0604030504040204" pitchFamily="34" charset="0"/>
                <a:cs typeface="Tahoma" panose="020B0604030504040204" pitchFamily="34" charset="0"/>
              </a:rPr>
              <a:t>Note: These calling conventions are just programming styles. CPU doesn’t care as long as you can take care of clearing the stack, you can have your own calling conventions. Think about it!</a:t>
            </a:r>
          </a:p>
        </p:txBody>
      </p:sp>
    </p:spTree>
    <p:extLst>
      <p:ext uri="{BB962C8B-B14F-4D97-AF65-F5344CB8AC3E}">
        <p14:creationId xmlns:p14="http://schemas.microsoft.com/office/powerpoint/2010/main" val="32476002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6A7A-BAA9-4922-81DF-E958EDBA80CF}"/>
              </a:ext>
            </a:extLst>
          </p:cNvPr>
          <p:cNvSpPr>
            <a:spLocks noGrp="1"/>
          </p:cNvSpPr>
          <p:nvPr>
            <p:ph type="ctrTitle" idx="4294967295"/>
          </p:nvPr>
        </p:nvSpPr>
        <p:spPr>
          <a:xfrm>
            <a:off x="1150215" y="452531"/>
            <a:ext cx="8361363" cy="552450"/>
          </a:xfrm>
        </p:spPr>
        <p:txBody>
          <a:bodyPr>
            <a:normAutofit fontScale="90000"/>
          </a:bodyPr>
          <a:lstStyle/>
          <a:p>
            <a:r>
              <a:rPr lang="en-US" sz="4400" dirty="0"/>
              <a:t>LOCAL VARIABLES</a:t>
            </a:r>
          </a:p>
        </p:txBody>
      </p:sp>
      <p:sp>
        <p:nvSpPr>
          <p:cNvPr id="3" name="Subtitle 2">
            <a:extLst>
              <a:ext uri="{FF2B5EF4-FFF2-40B4-BE49-F238E27FC236}">
                <a16:creationId xmlns:a16="http://schemas.microsoft.com/office/drawing/2014/main" id="{E536BDF3-8BC3-4705-A0E0-23EED5878F87}"/>
              </a:ext>
            </a:extLst>
          </p:cNvPr>
          <p:cNvSpPr>
            <a:spLocks noGrp="1"/>
          </p:cNvSpPr>
          <p:nvPr>
            <p:ph type="subTitle" idx="4294967295"/>
          </p:nvPr>
        </p:nvSpPr>
        <p:spPr>
          <a:xfrm>
            <a:off x="1150216" y="1000766"/>
            <a:ext cx="9972760" cy="552450"/>
          </a:xfrm>
        </p:spPr>
        <p:txBody>
          <a:bodyPr>
            <a:normAutofit/>
          </a:bodyPr>
          <a:lstStyle/>
          <a:p>
            <a:pPr marL="0" indent="0">
              <a:buNone/>
            </a:pPr>
            <a:r>
              <a:rPr lang="en-US" sz="1600" dirty="0">
                <a:solidFill>
                  <a:schemeClr val="tx2"/>
                </a:solidFill>
                <a:latin typeface="Tahoma" panose="020B0604030504040204" pitchFamily="34" charset="0"/>
                <a:ea typeface="Tahoma" panose="020B0604030504040204" pitchFamily="34" charset="0"/>
                <a:cs typeface="Tahoma" panose="020B0604030504040204" pitchFamily="34" charset="0"/>
              </a:rPr>
              <a:t>SUB ESP, N //CREATES SPACE FOR N-BYTES</a:t>
            </a:r>
          </a:p>
        </p:txBody>
      </p:sp>
      <p:sp>
        <p:nvSpPr>
          <p:cNvPr id="4" name="Title 1">
            <a:extLst>
              <a:ext uri="{FF2B5EF4-FFF2-40B4-BE49-F238E27FC236}">
                <a16:creationId xmlns:a16="http://schemas.microsoft.com/office/drawing/2014/main" id="{F79ED4D6-9C60-4865-8D7E-2C0EAFCA5694}"/>
              </a:ext>
            </a:extLst>
          </p:cNvPr>
          <p:cNvSpPr txBox="1">
            <a:spLocks/>
          </p:cNvSpPr>
          <p:nvPr/>
        </p:nvSpPr>
        <p:spPr>
          <a:xfrm>
            <a:off x="1150215" y="2391418"/>
            <a:ext cx="8361363" cy="552450"/>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REFERENCES</a:t>
            </a:r>
          </a:p>
        </p:txBody>
      </p:sp>
      <p:sp>
        <p:nvSpPr>
          <p:cNvPr id="5" name="Subtitle 2">
            <a:extLst>
              <a:ext uri="{FF2B5EF4-FFF2-40B4-BE49-F238E27FC236}">
                <a16:creationId xmlns:a16="http://schemas.microsoft.com/office/drawing/2014/main" id="{0C7D0E0A-8F3E-4BD1-BDB4-98FE00F9AC18}"/>
              </a:ext>
            </a:extLst>
          </p:cNvPr>
          <p:cNvSpPr txBox="1">
            <a:spLocks/>
          </p:cNvSpPr>
          <p:nvPr/>
        </p:nvSpPr>
        <p:spPr>
          <a:xfrm>
            <a:off x="1150216" y="3027912"/>
            <a:ext cx="9972760" cy="5524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600" dirty="0">
                <a:solidFill>
                  <a:schemeClr val="tx2"/>
                </a:solidFill>
                <a:latin typeface="Tahoma" panose="020B0604030504040204" pitchFamily="34" charset="0"/>
                <a:ea typeface="Tahoma" panose="020B0604030504040204" pitchFamily="34" charset="0"/>
                <a:cs typeface="Tahoma" panose="020B0604030504040204" pitchFamily="34" charset="0"/>
              </a:rPr>
              <a:t>PUSH OFFSET MYARRAY //IT’S PUSHING A VALUE OR A VARIBLE BUT HERE WE PUSH THE OFFSET</a:t>
            </a:r>
          </a:p>
        </p:txBody>
      </p:sp>
      <p:sp>
        <p:nvSpPr>
          <p:cNvPr id="6" name="Title 1">
            <a:extLst>
              <a:ext uri="{FF2B5EF4-FFF2-40B4-BE49-F238E27FC236}">
                <a16:creationId xmlns:a16="http://schemas.microsoft.com/office/drawing/2014/main" id="{AC25E100-11F9-4620-B4F2-EA202B73BC2B}"/>
              </a:ext>
            </a:extLst>
          </p:cNvPr>
          <p:cNvSpPr txBox="1">
            <a:spLocks/>
          </p:cNvSpPr>
          <p:nvPr/>
        </p:nvSpPr>
        <p:spPr>
          <a:xfrm>
            <a:off x="1150215" y="4284668"/>
            <a:ext cx="8361363" cy="552450"/>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LEA Instruction</a:t>
            </a:r>
          </a:p>
        </p:txBody>
      </p:sp>
      <p:sp>
        <p:nvSpPr>
          <p:cNvPr id="7" name="Subtitle 2">
            <a:extLst>
              <a:ext uri="{FF2B5EF4-FFF2-40B4-BE49-F238E27FC236}">
                <a16:creationId xmlns:a16="http://schemas.microsoft.com/office/drawing/2014/main" id="{19D32939-7EAE-4D79-BCCA-3D43A2B8B521}"/>
              </a:ext>
            </a:extLst>
          </p:cNvPr>
          <p:cNvSpPr txBox="1">
            <a:spLocks/>
          </p:cNvSpPr>
          <p:nvPr/>
        </p:nvSpPr>
        <p:spPr>
          <a:xfrm>
            <a:off x="1150216" y="4921162"/>
            <a:ext cx="9972760" cy="5524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600" dirty="0">
                <a:solidFill>
                  <a:schemeClr val="tx2"/>
                </a:solidFill>
                <a:latin typeface="Tahoma" panose="020B0604030504040204" pitchFamily="34" charset="0"/>
                <a:ea typeface="Tahoma" panose="020B0604030504040204" pitchFamily="34" charset="0"/>
                <a:cs typeface="Tahoma" panose="020B0604030504040204" pitchFamily="34" charset="0"/>
              </a:rPr>
              <a:t>LEA ESI, [EBP-30] //ASSIGN ADDRESS OF A </a:t>
            </a:r>
            <a:r>
              <a:rPr lang="en-US" sz="1600">
                <a:solidFill>
                  <a:schemeClr val="tx2"/>
                </a:solidFill>
                <a:latin typeface="Tahoma" panose="020B0604030504040204" pitchFamily="34" charset="0"/>
                <a:ea typeface="Tahoma" panose="020B0604030504040204" pitchFamily="34" charset="0"/>
                <a:cs typeface="Tahoma" panose="020B0604030504040204" pitchFamily="34" charset="0"/>
              </a:rPr>
              <a:t>LOCAL ARRAY, OFFSET WORKS AT ASSEMBLE TIME</a:t>
            </a:r>
            <a:endParaRPr lang="en-US" sz="16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74724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6A7A-BAA9-4922-81DF-E958EDBA80CF}"/>
              </a:ext>
            </a:extLst>
          </p:cNvPr>
          <p:cNvSpPr>
            <a:spLocks noGrp="1"/>
          </p:cNvSpPr>
          <p:nvPr>
            <p:ph type="ctrTitle" idx="4294967295"/>
          </p:nvPr>
        </p:nvSpPr>
        <p:spPr>
          <a:xfrm>
            <a:off x="1150215" y="452531"/>
            <a:ext cx="8361363" cy="552450"/>
          </a:xfrm>
        </p:spPr>
        <p:txBody>
          <a:bodyPr>
            <a:normAutofit fontScale="90000"/>
          </a:bodyPr>
          <a:lstStyle/>
          <a:p>
            <a:r>
              <a:rPr lang="en-US" sz="4400" dirty="0"/>
              <a:t>ENTER AND LEAVE</a:t>
            </a:r>
          </a:p>
        </p:txBody>
      </p:sp>
      <p:sp>
        <p:nvSpPr>
          <p:cNvPr id="3" name="Subtitle 2">
            <a:extLst>
              <a:ext uri="{FF2B5EF4-FFF2-40B4-BE49-F238E27FC236}">
                <a16:creationId xmlns:a16="http://schemas.microsoft.com/office/drawing/2014/main" id="{E536BDF3-8BC3-4705-A0E0-23EED5878F87}"/>
              </a:ext>
            </a:extLst>
          </p:cNvPr>
          <p:cNvSpPr>
            <a:spLocks noGrp="1"/>
          </p:cNvSpPr>
          <p:nvPr>
            <p:ph type="subTitle" idx="4294967295"/>
          </p:nvPr>
        </p:nvSpPr>
        <p:spPr>
          <a:xfrm>
            <a:off x="1150216" y="1000765"/>
            <a:ext cx="9972760" cy="1223819"/>
          </a:xfrm>
        </p:spPr>
        <p:txBody>
          <a:bodyPr>
            <a:normAutofit/>
          </a:bodyPr>
          <a:lstStyle/>
          <a:p>
            <a:pPr marL="0" indent="0">
              <a:buNone/>
            </a:pPr>
            <a:r>
              <a:rPr lang="en-US" sz="1600" dirty="0">
                <a:solidFill>
                  <a:schemeClr val="tx2"/>
                </a:solidFill>
                <a:latin typeface="Tahoma" panose="020B0604030504040204" pitchFamily="34" charset="0"/>
                <a:ea typeface="Tahoma" panose="020B0604030504040204" pitchFamily="34" charset="0"/>
                <a:cs typeface="Tahoma" panose="020B0604030504040204" pitchFamily="34" charset="0"/>
              </a:rPr>
              <a:t>ENTER N, M //PROLOGUE (SAVING EBP INTO STACK)</a:t>
            </a:r>
          </a:p>
          <a:p>
            <a:pPr marL="0" indent="0">
              <a:buNone/>
            </a:pPr>
            <a:r>
              <a:rPr lang="en-US" sz="1600" dirty="0">
                <a:solidFill>
                  <a:schemeClr val="tx2"/>
                </a:solidFill>
                <a:latin typeface="Tahoma" panose="020B0604030504040204" pitchFamily="34" charset="0"/>
                <a:ea typeface="Tahoma" panose="020B0604030504040204" pitchFamily="34" charset="0"/>
                <a:cs typeface="Tahoma" panose="020B0604030504040204" pitchFamily="34" charset="0"/>
              </a:rPr>
              <a:t>LEAVE //EPILOGUE (RESTORING STACK)</a:t>
            </a:r>
          </a:p>
        </p:txBody>
      </p:sp>
    </p:spTree>
    <p:extLst>
      <p:ext uri="{BB962C8B-B14F-4D97-AF65-F5344CB8AC3E}">
        <p14:creationId xmlns:p14="http://schemas.microsoft.com/office/powerpoint/2010/main" val="24377997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4254</TotalTime>
  <Words>194</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Tahoma</vt:lpstr>
      <vt:lpstr>Retrospect</vt:lpstr>
      <vt:lpstr>ADVANCED PROCEDURES - PART 1</vt:lpstr>
      <vt:lpstr>STACK FRAME</vt:lpstr>
      <vt:lpstr>DEMO</vt:lpstr>
      <vt:lpstr>32-BIT CALLING CONVENTIONS</vt:lpstr>
      <vt:lpstr>LOCAL VARIABLES</vt:lpstr>
      <vt:lpstr>ENTER AND LEAVE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Sangram Kesari Ray (RD-IN)</dc:creator>
  <cp:lastModifiedBy>sangram kesari ray</cp:lastModifiedBy>
  <cp:revision>309</cp:revision>
  <dcterms:created xsi:type="dcterms:W3CDTF">2018-03-10T09:30:09Z</dcterms:created>
  <dcterms:modified xsi:type="dcterms:W3CDTF">2018-04-06T20:36:41Z</dcterms:modified>
</cp:coreProperties>
</file>