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6"/>
  </p:notesMasterIdLst>
  <p:sldIdLst>
    <p:sldId id="256" r:id="rId3"/>
    <p:sldId id="41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450" r:id="rId12"/>
    <p:sldId id="264" r:id="rId13"/>
    <p:sldId id="423" r:id="rId14"/>
    <p:sldId id="265" r:id="rId15"/>
    <p:sldId id="266" r:id="rId16"/>
    <p:sldId id="267" r:id="rId17"/>
    <p:sldId id="451" r:id="rId18"/>
    <p:sldId id="270" r:id="rId19"/>
    <p:sldId id="417" r:id="rId20"/>
    <p:sldId id="372" r:id="rId21"/>
    <p:sldId id="374" r:id="rId22"/>
    <p:sldId id="420" r:id="rId23"/>
    <p:sldId id="358" r:id="rId24"/>
    <p:sldId id="375" r:id="rId25"/>
    <p:sldId id="425" r:id="rId26"/>
    <p:sldId id="426" r:id="rId27"/>
    <p:sldId id="428" r:id="rId28"/>
    <p:sldId id="376" r:id="rId29"/>
    <p:sldId id="377" r:id="rId30"/>
    <p:sldId id="379" r:id="rId31"/>
    <p:sldId id="383" r:id="rId32"/>
    <p:sldId id="429" r:id="rId33"/>
    <p:sldId id="384" r:id="rId34"/>
    <p:sldId id="381" r:id="rId35"/>
    <p:sldId id="310" r:id="rId36"/>
    <p:sldId id="386" r:id="rId37"/>
    <p:sldId id="427" r:id="rId38"/>
    <p:sldId id="430" r:id="rId39"/>
    <p:sldId id="387" r:id="rId40"/>
    <p:sldId id="388" r:id="rId41"/>
    <p:sldId id="363" r:id="rId42"/>
    <p:sldId id="367" r:id="rId43"/>
    <p:sldId id="431" r:id="rId44"/>
    <p:sldId id="324" r:id="rId45"/>
    <p:sldId id="433" r:id="rId46"/>
    <p:sldId id="329" r:id="rId47"/>
    <p:sldId id="434" r:id="rId48"/>
    <p:sldId id="435" r:id="rId49"/>
    <p:sldId id="436" r:id="rId50"/>
    <p:sldId id="332" r:id="rId51"/>
    <p:sldId id="437" r:id="rId52"/>
    <p:sldId id="438" r:id="rId53"/>
    <p:sldId id="334" r:id="rId54"/>
    <p:sldId id="337" r:id="rId55"/>
    <p:sldId id="395" r:id="rId56"/>
    <p:sldId id="439" r:id="rId57"/>
    <p:sldId id="445" r:id="rId58"/>
    <p:sldId id="446" r:id="rId59"/>
    <p:sldId id="440" r:id="rId60"/>
    <p:sldId id="447" r:id="rId61"/>
    <p:sldId id="448" r:id="rId62"/>
    <p:sldId id="449" r:id="rId63"/>
    <p:sldId id="400" r:id="rId64"/>
    <p:sldId id="414" r:id="rId6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AFAC266-C908-2C4A-9D92-88AA8697CE59}">
          <p14:sldIdLst>
            <p14:sldId id="256"/>
          </p14:sldIdLst>
        </p14:section>
        <p14:section name="Introduction" id="{2648E394-6DFA-AB43-9704-A09B2D22940D}">
          <p14:sldIdLst>
            <p14:sldId id="418"/>
          </p14:sldIdLst>
        </p14:section>
        <p14:section name="What is Python?" id="{D046A040-EEDD-874F-B3E3-FA500A13BF93}">
          <p14:sldIdLst>
            <p14:sldId id="257"/>
            <p14:sldId id="259"/>
            <p14:sldId id="258"/>
            <p14:sldId id="260"/>
            <p14:sldId id="261"/>
          </p14:sldIdLst>
        </p14:section>
        <p14:section name="What will you need?" id="{17DE810A-6EA2-C94A-8903-F10E239A1F75}">
          <p14:sldIdLst>
            <p14:sldId id="262"/>
            <p14:sldId id="263"/>
            <p14:sldId id="450"/>
            <p14:sldId id="264"/>
            <p14:sldId id="423"/>
            <p14:sldId id="265"/>
            <p14:sldId id="266"/>
            <p14:sldId id="267"/>
            <p14:sldId id="451"/>
          </p14:sldIdLst>
        </p14:section>
        <p14:section name="Python as a terminal" id="{3CA4A671-6D2E-D44C-9A53-936D2FCCD1BC}">
          <p14:sldIdLst>
            <p14:sldId id="270"/>
            <p14:sldId id="417"/>
            <p14:sldId id="372"/>
            <p14:sldId id="374"/>
            <p14:sldId id="420"/>
          </p14:sldIdLst>
        </p14:section>
        <p14:section name="Python as a script" id="{8D897F8A-CB21-F947-8CC7-7C4F6968AD86}">
          <p14:sldIdLst>
            <p14:sldId id="358"/>
            <p14:sldId id="375"/>
            <p14:sldId id="425"/>
            <p14:sldId id="426"/>
            <p14:sldId id="428"/>
            <p14:sldId id="376"/>
            <p14:sldId id="377"/>
          </p14:sldIdLst>
        </p14:section>
        <p14:section name="Types of variables" id="{EC5A08E9-608F-3F4A-96E0-292FF7F8B7DB}">
          <p14:sldIdLst>
            <p14:sldId id="379"/>
            <p14:sldId id="383"/>
            <p14:sldId id="429"/>
            <p14:sldId id="384"/>
            <p14:sldId id="381"/>
            <p14:sldId id="310"/>
            <p14:sldId id="386"/>
            <p14:sldId id="427"/>
            <p14:sldId id="430"/>
            <p14:sldId id="387"/>
            <p14:sldId id="388"/>
            <p14:sldId id="363"/>
            <p14:sldId id="367"/>
            <p14:sldId id="431"/>
            <p14:sldId id="324"/>
            <p14:sldId id="433"/>
            <p14:sldId id="329"/>
            <p14:sldId id="434"/>
            <p14:sldId id="435"/>
            <p14:sldId id="436"/>
            <p14:sldId id="332"/>
            <p14:sldId id="437"/>
            <p14:sldId id="438"/>
            <p14:sldId id="334"/>
            <p14:sldId id="337"/>
            <p14:sldId id="395"/>
            <p14:sldId id="439"/>
            <p14:sldId id="445"/>
            <p14:sldId id="446"/>
            <p14:sldId id="440"/>
            <p14:sldId id="447"/>
            <p14:sldId id="448"/>
            <p14:sldId id="449"/>
            <p14:sldId id="400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BBE"/>
    <a:srgbClr val="63B9FF"/>
    <a:srgbClr val="B3DDFF"/>
    <a:srgbClr val="306998"/>
    <a:srgbClr val="FFD43A"/>
    <a:srgbClr val="FFF2BF"/>
    <a:srgbClr val="FFEFB3"/>
    <a:srgbClr val="FFD43B"/>
    <a:srgbClr val="FFE873"/>
    <a:srgbClr val="9E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6"/>
    <p:restoredTop sz="79285"/>
  </p:normalViewPr>
  <p:slideViewPr>
    <p:cSldViewPr>
      <p:cViewPr varScale="1">
        <p:scale>
          <a:sx n="91" d="100"/>
          <a:sy n="91" d="100"/>
        </p:scale>
        <p:origin x="12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26/02/2019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58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Machines uses `$ </a:t>
            </a:r>
            <a:r>
              <a:rPr lang="en-US" dirty="0" err="1"/>
              <a:t>py</a:t>
            </a:r>
            <a:r>
              <a:rPr lang="en-US" dirty="0"/>
              <a:t>`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17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3303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9910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51320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64691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26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95874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some errors: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Syntax error (unnecessary round bracket)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Syntax error (missing round bracket)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error (types do not match)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 error (define your variable first)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error (accessing non-existing 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KeyError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62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37693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6871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15719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84106-ABDD-DA45-B3CB-D6ABEC4623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1" b="98745" l="7504" r="917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319" y="-58738"/>
            <a:ext cx="8547100" cy="5054600"/>
          </a:xfrm>
          <a:prstGeom prst="rect">
            <a:avLst/>
          </a:prstGeom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32A1D663-A52B-DF48-B7FB-D35A229A4B6E}"/>
              </a:ext>
            </a:extLst>
          </p:cNvPr>
          <p:cNvSpPr/>
          <p:nvPr userDrawn="1"/>
        </p:nvSpPr>
        <p:spPr>
          <a:xfrm>
            <a:off x="14099" y="0"/>
            <a:ext cx="9144000" cy="5373215"/>
          </a:xfrm>
          <a:prstGeom prst="rect">
            <a:avLst/>
          </a:prstGeom>
          <a:gradFill>
            <a:gsLst>
              <a:gs pos="23000">
                <a:schemeClr val="bg1">
                  <a:alpha val="0"/>
                </a:schemeClr>
              </a:gs>
              <a:gs pos="72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E1972-BE8C-424D-8BB2-C00315BDB6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5" b="98871" l="7727" r="92348">
                        <a14:foregroundMark x1="51783" y1="87202" x2="51783" y2="87202"/>
                        <a14:foregroundMark x1="77935" y1="93225" x2="77935" y2="93225"/>
                        <a14:backgroundMark x1="20357" y1="28231" x2="20357" y2="28231"/>
                        <a14:backgroundMark x1="50000" y1="34504" x2="50000" y2="34504"/>
                        <a14:backgroundMark x1="34844" y1="50565" x2="34844" y2="50565"/>
                        <a14:backgroundMark x1="36256" y1="58846" x2="36256" y2="58846"/>
                        <a14:backgroundMark x1="42273" y1="59473" x2="42273" y2="59473"/>
                        <a14:backgroundMark x1="55498" y1="60351" x2="55498" y2="60351"/>
                        <a14:backgroundMark x1="21025" y1="49686" x2="21025" y2="49686"/>
                        <a14:backgroundMark x1="12110" y1="61857" x2="12110" y2="61857"/>
                        <a14:backgroundMark x1="34844" y1="26474" x2="34844" y2="26474"/>
                        <a14:backgroundMark x1="42645" y1="11167" x2="42645" y2="11167"/>
                        <a14:backgroundMark x1="61887" y1="7779" x2="61887" y2="7779"/>
                        <a14:backgroundMark x1="84547" y1="8657" x2="84547" y2="8657"/>
                        <a14:backgroundMark x1="89525" y1="14178" x2="89525" y2="14178"/>
                        <a14:backgroundMark x1="28232" y1="8783" x2="28232" y2="8783"/>
                        <a14:backgroundMark x1="10327" y1="6650" x2="10327" y2="6650"/>
                        <a14:backgroundMark x1="7132" y1="1882" x2="8024" y2="4141"/>
                        <a14:backgroundMark x1="8024" y1="3890" x2="17905" y2="29235"/>
                        <a14:backgroundMark x1="19242" y1="30991" x2="13744" y2="51192"/>
                        <a14:backgroundMark x1="11441" y1="60477" x2="20134" y2="43538"/>
                        <a14:backgroundMark x1="19465" y1="57465" x2="13076" y2="68507"/>
                        <a14:backgroundMark x1="12184" y1="73902" x2="9658" y2="83940"/>
                        <a14:backgroundMark x1="9658" y1="83814" x2="7875" y2="97114"/>
                        <a14:backgroundMark x1="18574" y1="63488" x2="22511" y2="61606"/>
                        <a14:backgroundMark x1="22660" y1="61104" x2="36181" y2="60979"/>
                        <a14:backgroundMark x1="35884" y1="61104" x2="52080" y2="60979"/>
                        <a14:backgroundMark x1="52080" y1="60728" x2="64042" y2="61355"/>
                        <a14:backgroundMark x1="38559" y1="57967" x2="35364" y2="56587"/>
                        <a14:backgroundMark x1="37519" y1="57967" x2="37444" y2="36386"/>
                        <a14:backgroundMark x1="37519" y1="37641" x2="37667" y2="24592"/>
                        <a14:backgroundMark x1="36924" y1="26851" x2="17459" y2="42033"/>
                        <a14:backgroundMark x1="38039" y1="29987" x2="43685" y2="12296"/>
                        <a14:backgroundMark x1="41902" y1="20201" x2="50520" y2="12422"/>
                        <a14:backgroundMark x1="49034" y1="13802" x2="61367" y2="6901"/>
                        <a14:backgroundMark x1="60624" y1="9410" x2="73700" y2="7277"/>
                        <a14:backgroundMark x1="71545" y1="8783" x2="82987" y2="10916"/>
                        <a14:backgroundMark x1="80832" y1="11794" x2="89747" y2="16186"/>
                        <a14:backgroundMark x1="48663" y1="29486" x2="53343" y2="33752"/>
                        <a14:backgroundMark x1="54086" y1="36010" x2="50000" y2="42785"/>
                        <a14:backgroundMark x1="49257" y1="42409" x2="49257" y2="42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71" b="2072"/>
          <a:stretch/>
        </p:blipFill>
        <p:spPr>
          <a:xfrm>
            <a:off x="2148890" y="2529738"/>
            <a:ext cx="7009209" cy="4387000"/>
          </a:xfrm>
          <a:prstGeom prst="rect">
            <a:avLst/>
          </a:prstGeom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9921ABB-5C0E-A544-9284-73062B10081E}"/>
              </a:ext>
            </a:extLst>
          </p:cNvPr>
          <p:cNvSpPr/>
          <p:nvPr userDrawn="1"/>
        </p:nvSpPr>
        <p:spPr>
          <a:xfrm rot="16200000">
            <a:off x="1887870" y="-367591"/>
            <a:ext cx="6728099" cy="7840558"/>
          </a:xfrm>
          <a:prstGeom prst="rtTriangle">
            <a:avLst/>
          </a:prstGeom>
          <a:gradFill>
            <a:gsLst>
              <a:gs pos="2000">
                <a:schemeClr val="bg1">
                  <a:alpha val="0"/>
                </a:schemeClr>
              </a:gs>
              <a:gs pos="56000">
                <a:schemeClr val="bg1">
                  <a:alpha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ransition>
    <p:fade/>
  </p:transition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15">
            <a:extLst>
              <a:ext uri="{FF2B5EF4-FFF2-40B4-BE49-F238E27FC236}">
                <a16:creationId xmlns:a16="http://schemas.microsoft.com/office/drawing/2014/main" id="{06B50104-CF63-A542-B778-3E2401605323}"/>
              </a:ext>
            </a:extLst>
          </p:cNvPr>
          <p:cNvSpPr/>
          <p:nvPr userDrawn="1"/>
        </p:nvSpPr>
        <p:spPr>
          <a:xfrm rot="10800000" flipH="1">
            <a:off x="116353" y="-2726"/>
            <a:ext cx="9002986" cy="414337"/>
          </a:xfrm>
          <a:prstGeom prst="triangle">
            <a:avLst>
              <a:gd name="adj" fmla="val 100000"/>
            </a:avLst>
          </a:prstGeom>
          <a:solidFill>
            <a:srgbClr val="4B8BBE">
              <a:alpha val="2980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721363-EE67-3F41-91FB-A8D4A3CF65F2}"/>
              </a:ext>
            </a:extLst>
          </p:cNvPr>
          <p:cNvGrpSpPr/>
          <p:nvPr userDrawn="1"/>
        </p:nvGrpSpPr>
        <p:grpSpPr>
          <a:xfrm>
            <a:off x="-33337" y="6501497"/>
            <a:ext cx="9069831" cy="356504"/>
            <a:chOff x="-33337" y="6501497"/>
            <a:chExt cx="9069831" cy="356504"/>
          </a:xfrm>
          <a:effectLst/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F1267C66-5EBF-7D4B-8FF1-9FFB1EB197E5}"/>
                </a:ext>
              </a:extLst>
            </p:cNvPr>
            <p:cNvSpPr/>
            <p:nvPr userDrawn="1"/>
          </p:nvSpPr>
          <p:spPr>
            <a:xfrm flipH="1">
              <a:off x="4662015" y="6501501"/>
              <a:ext cx="4374479" cy="356499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008C799-2798-4747-B53F-9A57B8BB38E5}"/>
                </a:ext>
              </a:extLst>
            </p:cNvPr>
            <p:cNvSpPr/>
            <p:nvPr userDrawn="1"/>
          </p:nvSpPr>
          <p:spPr>
            <a:xfrm>
              <a:off x="-33337" y="6501497"/>
              <a:ext cx="4695361" cy="356504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:a16="http://schemas.microsoft.com/office/drawing/2014/main" id="{5B53AC4E-1164-D14A-BFED-BFD74CEA00D5}"/>
              </a:ext>
            </a:extLst>
          </p:cNvPr>
          <p:cNvSpPr/>
          <p:nvPr userDrawn="1"/>
        </p:nvSpPr>
        <p:spPr>
          <a:xfrm flipH="1">
            <a:off x="-4155" y="6500639"/>
            <a:ext cx="3635897" cy="360362"/>
          </a:xfrm>
          <a:prstGeom prst="triangle">
            <a:avLst>
              <a:gd name="adj" fmla="val 100000"/>
            </a:avLst>
          </a:prstGeom>
          <a:solidFill>
            <a:srgbClr val="FFE87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CE8AEC86-3E33-D24C-AEFE-E36480D869FA}"/>
              </a:ext>
            </a:extLst>
          </p:cNvPr>
          <p:cNvSpPr/>
          <p:nvPr userDrawn="1"/>
        </p:nvSpPr>
        <p:spPr>
          <a:xfrm>
            <a:off x="5580112" y="6510339"/>
            <a:ext cx="3562298" cy="347661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816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70046" y="6531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PTS2019 - Basic I</a:t>
            </a:r>
            <a:endParaRPr lang="pt-BR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01E0CCE-D127-F942-A2F3-89ADD4A32EAD}"/>
              </a:ext>
            </a:extLst>
          </p:cNvPr>
          <p:cNvSpPr/>
          <p:nvPr userDrawn="1"/>
        </p:nvSpPr>
        <p:spPr>
          <a:xfrm flipH="1" flipV="1">
            <a:off x="0" y="-2727"/>
            <a:ext cx="6469062" cy="414337"/>
          </a:xfrm>
          <a:prstGeom prst="triangle">
            <a:avLst>
              <a:gd name="adj" fmla="val 100000"/>
            </a:avLst>
          </a:prstGeom>
          <a:solidFill>
            <a:srgbClr val="30699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9D7109A7-594D-DE48-AE9D-21DF066CA411}"/>
              </a:ext>
            </a:extLst>
          </p:cNvPr>
          <p:cNvSpPr/>
          <p:nvPr userDrawn="1"/>
        </p:nvSpPr>
        <p:spPr>
          <a:xfrm rot="5400000" flipH="1" flipV="1">
            <a:off x="8093984" y="643236"/>
            <a:ext cx="1700808" cy="414337"/>
          </a:xfrm>
          <a:prstGeom prst="triangle">
            <a:avLst>
              <a:gd name="adj" fmla="val 100000"/>
            </a:avLst>
          </a:prstGeom>
          <a:solidFill>
            <a:srgbClr val="4B8B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00425C3-6F76-9645-86CE-D8435D0CC17B}"/>
              </a:ext>
            </a:extLst>
          </p:cNvPr>
          <p:cNvSpPr/>
          <p:nvPr userDrawn="1"/>
        </p:nvSpPr>
        <p:spPr>
          <a:xfrm rot="5400000">
            <a:off x="-755764" y="5746029"/>
            <a:ext cx="1863579" cy="360362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if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ring.html#format-specification-mini-languag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b1quint/Basics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.it/classroom/invite/6tWO9Pl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256184" y="3861048"/>
            <a:ext cx="7772400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Tutorial Series 2019</a:t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>
                <a:latin typeface="Lato" charset="0"/>
              </a:rPr>
              <a:t>Basics</a:t>
            </a:r>
            <a:r>
              <a:rPr lang="pt-BR" altLang="x-none" dirty="0">
                <a:latin typeface="Lato" charset="0"/>
              </a:rPr>
              <a:t> 1: Python Overview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5013176"/>
            <a:ext cx="6400800" cy="1752600"/>
          </a:xfr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Ph.D. Bruno C.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Process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bquint@gemini.edu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SUSD - GEMINI South, La Serena, Chile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Operational System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Windows</a:t>
            </a:r>
            <a:endParaRPr lang="pt-BR" altLang="x-non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68698" b="-480"/>
          <a:stretch/>
        </p:blipFill>
        <p:spPr bwMode="auto">
          <a:xfrm>
            <a:off x="7452320" y="4701796"/>
            <a:ext cx="1296143" cy="14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err="1">
                <a:solidFill>
                  <a:srgbClr val="000000"/>
                </a:solidFill>
                <a:latin typeface="Calibri" charset="0"/>
              </a:rPr>
              <a:t>CentOS</a:t>
            </a:r>
            <a:r>
              <a:rPr lang="pt-BR" altLang="x-none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pt-BR" altLang="x-none" baseline="30000" dirty="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B1D563E6-F3B9-0E48-9974-42A4CC11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DBF46CF3-6620-A14F-8B14-9F7D29DF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F462D232-8CEA-2249-9FC4-437689A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6862753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rgbClr val="006621"/>
                </a:solidFill>
              </a:rPr>
              <a:t>2.x</a:t>
            </a:r>
            <a:endParaRPr lang="pt-BR" altLang="x-none" sz="3200" dirty="0"/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CD8C9BDC-A8C8-8C45-B92A-06C5FC8F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70BD661D-E2AF-D745-BE90-0F0F549D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08CFD67-44B0-A74E-836C-F9553FE9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11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chemeClr val="bg1">
                    <a:lumMod val="75000"/>
                  </a:schemeClr>
                </a:solidFill>
              </a:rPr>
              <a:t>2.x</a:t>
            </a:r>
            <a:endParaRPr lang="pt-BR" altLang="x-none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22539" name="Retângulo 23"/>
          <p:cNvSpPr>
            <a:spLocks noChangeArrowheads="1"/>
          </p:cNvSpPr>
          <p:nvPr/>
        </p:nvSpPr>
        <p:spPr bwMode="auto">
          <a:xfrm>
            <a:off x="3454090" y="5461000"/>
            <a:ext cx="554510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dirty="0"/>
              <a:t>Python 2.x is legacy, </a:t>
            </a:r>
          </a:p>
          <a:p>
            <a:pPr algn="ctr"/>
            <a:r>
              <a:rPr lang="en-US" dirty="0"/>
              <a:t>Python 3.x is the present and future of the language.</a:t>
            </a:r>
          </a:p>
          <a:p>
            <a:pPr algn="ctr"/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wiki.python.org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moin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/Python2orPython3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A26AC4A0-E1B9-344E-A2C3-7E5E3B44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3F8DA34-32A2-3844-80D4-DC3A9C0B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D102978-D35E-9C45-A364-27A199AF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719645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r>
              <a:rPr lang="en-US" sz="2400" b="1" dirty="0" err="1">
                <a:solidFill>
                  <a:srgbClr val="000000"/>
                </a:solidFill>
              </a:rPr>
              <a:t>Libs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843808" y="1124744"/>
            <a:ext cx="6480720" cy="5259929"/>
            <a:chOff x="2699792" y="1124744"/>
            <a:chExt cx="6480720" cy="5259929"/>
          </a:xfrm>
        </p:grpSpPr>
        <p:grpSp>
          <p:nvGrpSpPr>
            <p:cNvPr id="17" name="Group 16"/>
            <p:cNvGrpSpPr/>
            <p:nvPr/>
          </p:nvGrpSpPr>
          <p:grpSpPr>
            <a:xfrm>
              <a:off x="4798594" y="1143171"/>
              <a:ext cx="1861638" cy="1389639"/>
              <a:chOff x="5236342" y="1431203"/>
              <a:chExt cx="1861638" cy="1389639"/>
            </a:xfrm>
          </p:grpSpPr>
          <p:pic>
            <p:nvPicPr>
              <p:cNvPr id="23560" name="Imagem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2762" y="1431203"/>
                <a:ext cx="923503" cy="863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1" name="CustomShape 6"/>
              <p:cNvSpPr>
                <a:spLocks noChangeArrowheads="1"/>
              </p:cNvSpPr>
              <p:nvPr/>
            </p:nvSpPr>
            <p:spPr bwMode="auto">
              <a:xfrm>
                <a:off x="5236342" y="2301665"/>
                <a:ext cx="1861638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>
                    <a:solidFill>
                      <a:srgbClr val="000000"/>
                    </a:solidFill>
                    <a:latin typeface="Calibri" charset="0"/>
                  </a:rPr>
                  <a:t>SciPy</a:t>
                </a:r>
                <a:endParaRPr lang="pt-BR" altLang="x-none"/>
              </a:p>
              <a:p>
                <a:pPr algn="ctr" eaLnBrk="1" hangingPunct="1"/>
                <a:r>
                  <a:rPr lang="pt-BR" altLang="x-none">
                    <a:solidFill>
                      <a:srgbClr val="000000"/>
                    </a:solidFill>
                    <a:latin typeface="Calibri" charset="0"/>
                  </a:rPr>
                  <a:t>Scientifical Python</a:t>
                </a:r>
                <a:endParaRPr lang="pt-BR" altLang="x-none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699792" y="1152823"/>
              <a:ext cx="1797262" cy="1372675"/>
              <a:chOff x="3419475" y="1440855"/>
              <a:chExt cx="1797262" cy="1372675"/>
            </a:xfrm>
          </p:grpSpPr>
          <p:sp>
            <p:nvSpPr>
              <p:cNvPr id="23562" name="CustomShape 7"/>
              <p:cNvSpPr>
                <a:spLocks noChangeArrowheads="1"/>
              </p:cNvSpPr>
              <p:nvPr/>
            </p:nvSpPr>
            <p:spPr bwMode="auto">
              <a:xfrm>
                <a:off x="3419475" y="2294353"/>
                <a:ext cx="1797262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NumPy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Numerical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3" name="Imagem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267" y="1440855"/>
                <a:ext cx="799141" cy="86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7259939" y="1124744"/>
              <a:ext cx="1560533" cy="1400754"/>
              <a:chOff x="7238144" y="1412776"/>
              <a:chExt cx="1560533" cy="1400754"/>
            </a:xfrm>
          </p:grpSpPr>
          <p:pic>
            <p:nvPicPr>
              <p:cNvPr id="23564" name="Imagem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9629" y="1412776"/>
                <a:ext cx="877562" cy="877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5" name="CustomShape 8"/>
              <p:cNvSpPr>
                <a:spLocks noChangeArrowheads="1"/>
              </p:cNvSpPr>
              <p:nvPr/>
            </p:nvSpPr>
            <p:spPr bwMode="auto">
              <a:xfrm>
                <a:off x="7238144" y="2294353"/>
                <a:ext cx="1560533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MatPlotLib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Plotting</a:t>
                </a:r>
                <a:endParaRPr lang="pt-BR" altLang="x-none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15397" y="2852936"/>
              <a:ext cx="2064715" cy="1341963"/>
              <a:chOff x="4330103" y="3134688"/>
              <a:chExt cx="2064715" cy="1341963"/>
            </a:xfrm>
          </p:grpSpPr>
          <p:sp>
            <p:nvSpPr>
              <p:cNvPr id="23566" name="CustomShape 9"/>
              <p:cNvSpPr>
                <a:spLocks noChangeArrowheads="1"/>
              </p:cNvSpPr>
              <p:nvPr/>
            </p:nvSpPr>
            <p:spPr bwMode="auto">
              <a:xfrm>
                <a:off x="4330103" y="3957474"/>
                <a:ext cx="2064715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AstroPy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Astronomical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7" name="Imagem 2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3622" y="3134688"/>
                <a:ext cx="799141" cy="798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4788024" y="4437112"/>
              <a:ext cx="1977590" cy="1947561"/>
              <a:chOff x="7092280" y="5009831"/>
              <a:chExt cx="1977590" cy="194756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0686" y="5009831"/>
                <a:ext cx="1092200" cy="109220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7092280" y="6034062"/>
                <a:ext cx="197759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pt-BR" altLang="x-none" b="1" dirty="0">
                    <a:solidFill>
                      <a:srgbClr val="000000"/>
                    </a:solidFill>
                    <a:latin typeface="Calibri" charset="0"/>
                  </a:rPr>
                  <a:t>Conda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Package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Manager </a:t>
                </a:r>
                <a:endParaRPr lang="pt-BR" altLang="x-none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608512" y="2564904"/>
              <a:ext cx="4572000" cy="1841225"/>
              <a:chOff x="5494735" y="4339384"/>
              <a:chExt cx="4572000" cy="184122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036" y="4339384"/>
                <a:ext cx="3199399" cy="1340578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5494735" y="553427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Jupyter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/>
                  <a:t>Python Notebooks</a:t>
                </a:r>
              </a:p>
            </p:txBody>
          </p:sp>
        </p:grpSp>
      </p:grp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FB2E60B7-28A1-5440-9C2E-2AD53C5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1AFE5EBC-81D3-FA49-A8B2-17C21978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BFFB6526-E003-594D-A43A-40201EC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Text Editors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932363" y="2060575"/>
            <a:ext cx="168910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GEdit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11863" y="3068638"/>
            <a:ext cx="2441575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Notepad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932363" y="4437063"/>
            <a:ext cx="22225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EMACS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492500" y="3213100"/>
            <a:ext cx="120967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Vim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897A9EA0-A50D-0A44-B9CC-4309B405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69444051-E696-3547-8D82-3D0D7CC5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451BD8F-07C7-904F-A202-DC5B42BC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5425504" y="1196752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356992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E3793C0-47B5-F341-A5C6-F356463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162276C1-8273-0E48-948C-AE1073E9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7EA481D-FEA3-C749-80EF-078782B7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15</a:t>
            </a:fld>
            <a:endParaRPr lang="pt-BR" alt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56C3A-5376-ED48-B998-0FA4DFA6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46" y="4869160"/>
            <a:ext cx="4064000" cy="1028700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1092293A-E236-0F46-990A-4E74D1E7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5425504" y="1196752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356992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E3793C0-47B5-F341-A5C6-F356463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162276C1-8273-0E48-948C-AE1073E9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7EA481D-FEA3-C749-80EF-078782B7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16</a:t>
            </a:fld>
            <a:endParaRPr lang="pt-BR" alt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56C3A-5376-ED48-B998-0FA4DFA6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46" y="4869160"/>
            <a:ext cx="4064000" cy="1028700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1092293A-E236-0F46-990A-4E74D1E7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3738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6631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A2BB89F-07C8-6942-B74D-559AEBE8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B462C69-FB53-614B-A7D5-21C00ACC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B661F48-49B4-2F40-95BF-4984C1AB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7655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</a:t>
            </a:r>
            <a:r>
              <a:rPr lang="en-US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“Hello World”</a:t>
            </a:r>
            <a:r>
              <a:rPr lang="en-US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7657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E459D565-2BCB-CF4A-B23E-C2E63CCE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43B329B-7F91-1C44-84F6-DC9FB297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8C0F98D-9A8B-A943-8ACF-80C72491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243334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8679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8681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print(x)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683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BC6CCF6F-7392-6144-AB88-C86DBD95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DC4B8D97-704F-6541-8D2C-95735AAC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294DAC1-0E7F-3D4B-882F-BC050274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 of Contents</a:t>
            </a:r>
            <a:endParaRPr lang="pt-BR" altLang="x-none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you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of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variables</a:t>
            </a:r>
            <a:endParaRPr lang="pt-BR" dirty="0"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054225"/>
            <a:ext cx="3960812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iPython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10DF1-0691-2849-9409-DFE4B24A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7961703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14DEC373-B756-6F44-8DF6-EC18B555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54D0828-B043-AF4B-BE05-9609D45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56C4E8-BD18-EE45-B4C7-E93781F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5" name="CustomShape 6"/>
          <p:cNvSpPr>
            <a:spLocks noChangeArrowheads="1"/>
          </p:cNvSpPr>
          <p:nvPr/>
        </p:nvSpPr>
        <p:spPr bwMode="auto">
          <a:xfrm>
            <a:off x="3815779" y="4980285"/>
            <a:ext cx="52927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Which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version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am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I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?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C033A8-ACF0-3D46-B8BB-D04CA1848AD4}"/>
              </a:ext>
            </a:extLst>
          </p:cNvPr>
          <p:cNvSpPr/>
          <p:nvPr/>
        </p:nvSpPr>
        <p:spPr>
          <a:xfrm>
            <a:off x="179512" y="1340768"/>
            <a:ext cx="5472608" cy="447129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stomShape 8"/>
          <p:cNvSpPr/>
          <p:nvPr/>
        </p:nvSpPr>
        <p:spPr>
          <a:xfrm>
            <a:off x="3124201" y="5551785"/>
            <a:ext cx="5912296" cy="8295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 </a:t>
            </a:r>
            <a:r>
              <a:rPr lang="es-E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version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Python 3.6.7 :: Anaconda, Inc.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810B470-87A6-944A-A6B9-D6CB2F93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CC8690A0-090E-264E-9687-C9DD285B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83A0B3A9-A0C0-E84E-BD81-96391370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83819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0726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198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 </a:t>
            </a:r>
          </a:p>
        </p:txBody>
      </p:sp>
      <p:sp>
        <p:nvSpPr>
          <p:cNvPr id="30728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1989138"/>
            <a:ext cx="5327650" cy="4603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9E8C820-643B-144A-B3D0-B177FCB2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9DD841B-4640-0744-9817-1C8DDF4D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4F6563E5-0304-0646-A86F-19B4EC75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3B0491B8-9F74-BD48-A4CC-5C7B341A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63C3C934-A402-E944-8525-0881D485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30D9365-B794-684E-965A-7B4FB330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6CC9483-387E-A846-9F33-9649740C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FE52F62-8C4B-8445-97BA-4F4FA6FF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2438A7CC-2183-5E44-974D-BADB01B8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4614396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3E5767-2EDD-C041-9F92-727FA3E5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BF90156-863C-BC47-B0F9-45CA3557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2153F5C-6D1E-5147-88FB-03C02676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8612885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67F1F9C-5582-3D46-8A9E-0200D5F2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5ADDED5-B598-194B-839E-A5F15074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2D9317-36AA-CF40-979B-617C941B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2372087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5327650" cy="119856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32775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use_coding.py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use_coding.py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2777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D22ABBCF-5D09-9440-B6B4-5A938BBF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69A5486A-D33E-D44F-BB8F-177917EC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A71B697-05F7-0547-9796-66427658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8280400" cy="267652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“““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04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 is 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docstring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where information 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about what you are doing and be written.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06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”””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07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World!”)</a:t>
            </a:r>
          </a:p>
        </p:txBody>
      </p:sp>
      <p:sp>
        <p:nvSpPr>
          <p:cNvPr id="33799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5373688"/>
            <a:ext cx="8280400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World! </a:t>
            </a:r>
          </a:p>
        </p:txBody>
      </p:sp>
      <p:sp>
        <p:nvSpPr>
          <p:cNvPr id="33801" name="CaixaDeTexto 12"/>
          <p:cNvSpPr txBox="1">
            <a:spLocks noChangeArrowheads="1"/>
          </p:cNvSpPr>
          <p:nvPr/>
        </p:nvSpPr>
        <p:spPr bwMode="auto">
          <a:xfrm>
            <a:off x="323850" y="4884738"/>
            <a:ext cx="2168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A613AFC-5D22-1D40-90E3-7C4B5729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C059864-EF78-784A-A264-0FE5DE86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F81252B-09D4-0049-8888-EE6B1FFC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4822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C57E7EA3-A23D-5542-B1EC-729F5346A440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742B270-9A4D-044A-8B42-1F7A8C57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50FE3A-613E-1B46-BE1C-D05A8F9E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FF2EA4C-FD6B-2F45-9752-D3FB74E4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5365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EDE96C11-3C65-0B48-92F8-3B2F70EC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8FC98DA4-94EB-264E-B785-1FFD144D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6B7438E-1A1B-6D44-B8A4-C016553C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7DEE28D6-7F53-BF4F-A024-B312133551CF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0B00F2F-B999-4246-ABAD-F5A4EA1F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6512211-F261-5140-B380-72B4582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6349FB1-FA58-704D-8595-31BFA987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7DEE28D6-7F53-BF4F-A024-B312133551CF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78742-F3F1-F349-8FDA-7337F74ABD41}"/>
              </a:ext>
            </a:extLst>
          </p:cNvPr>
          <p:cNvCxnSpPr>
            <a:cxnSpLocks/>
          </p:cNvCxnSpPr>
          <p:nvPr/>
        </p:nvCxnSpPr>
        <p:spPr>
          <a:xfrm>
            <a:off x="1438474" y="5013176"/>
            <a:ext cx="11173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6C21FB-1DFC-DD45-BE96-E42EF685B18B}"/>
              </a:ext>
            </a:extLst>
          </p:cNvPr>
          <p:cNvCxnSpPr>
            <a:cxnSpLocks/>
          </p:cNvCxnSpPr>
          <p:nvPr/>
        </p:nvCxnSpPr>
        <p:spPr>
          <a:xfrm>
            <a:off x="5110882" y="5004000"/>
            <a:ext cx="11173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E3373EF-F88F-654B-BE4B-4E08BC69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88FA991A-998B-5447-919B-EE8CA39D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7725E53-B7A2-6A43-B305-661E9CF7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4978520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6870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6874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F886A1E-1B10-C743-B6D5-95CF6E16DBD1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12B3A2B5-E196-2A47-A5C3-81FDE3A3260C}"/>
              </a:ext>
            </a:extLst>
          </p:cNvPr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6AC5AB2-11C4-594B-8E69-B9CF4158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BBA523D-007B-CC49-8A64-9DEAA816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AC218A5-D7AA-7848-A62E-E69DE57C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7894" name="CustomShape 6"/>
          <p:cNvSpPr>
            <a:spLocks noChangeArrowheads="1"/>
          </p:cNvSpPr>
          <p:nvPr/>
        </p:nvSpPr>
        <p:spPr bwMode="auto">
          <a:xfrm>
            <a:off x="179388" y="1196975"/>
            <a:ext cx="41052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108396" y="2662173"/>
            <a:ext cx="4319588" cy="1198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4539284" y="2477507"/>
            <a:ext cx="4537075" cy="15682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x + 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37897" name="CustomShape 6"/>
          <p:cNvSpPr>
            <a:spLocks noChangeArrowheads="1"/>
          </p:cNvSpPr>
          <p:nvPr/>
        </p:nvSpPr>
        <p:spPr bwMode="auto">
          <a:xfrm>
            <a:off x="4572000" y="1196975"/>
            <a:ext cx="43211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A34841F-7D83-1D46-864E-2BA045C7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2D8FAB4B-2958-2A4A-B2F3-AD78B3CF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F48FAA1-5E2A-7144-AA80-DF0B8C57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468313" y="1898650"/>
            <a:ext cx="4032250" cy="3444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+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(7 - 1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–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(-3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*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(22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/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(-0.049 + 0.561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920" name="CustomShape 6"/>
          <p:cNvSpPr>
            <a:spLocks noChangeArrowheads="1"/>
          </p:cNvSpPr>
          <p:nvPr/>
        </p:nvSpPr>
        <p:spPr bwMode="auto">
          <a:xfrm>
            <a:off x="468313" y="1196975"/>
            <a:ext cx="40322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Complex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716016" y="2637475"/>
            <a:ext cx="4140200" cy="1198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c = (1 + 3.j)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‘complex’&gt;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B9DB4291-F15B-A54F-9C6A-7537BF60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EAE9F2B-432D-314E-9DA0-A8EF49F3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F88A9CA-56B3-2741-86D2-2D678C80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954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 assignment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A06619BB-76B6-454B-AAEF-6E131CBD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A6AC3C7-49DB-4743-9891-AB1EC639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925CBBD-A672-9F4F-B625-A7BEA4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9B3148-D3FB-D245-8E0C-52AA474D30E8}"/>
              </a:ext>
            </a:extLst>
          </p:cNvPr>
          <p:cNvCxnSpPr>
            <a:cxnSpLocks/>
          </p:cNvCxnSpPr>
          <p:nvPr/>
        </p:nvCxnSpPr>
        <p:spPr>
          <a:xfrm flipH="1">
            <a:off x="4427984" y="233407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018D8D-839F-364E-B210-9761AED2F654}"/>
              </a:ext>
            </a:extLst>
          </p:cNvPr>
          <p:cNvSpPr txBox="1"/>
          <p:nvPr/>
        </p:nvSpPr>
        <p:spPr>
          <a:xfrm>
            <a:off x="5169428" y="2103239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variables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A9D791F-4CC5-844D-B355-D6244E01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1E26463-AC13-3D49-ACD6-530FA394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D1B4DE4-C1AF-B449-A4C4-59D14491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74890645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9B3148-D3FB-D245-8E0C-52AA474D30E8}"/>
              </a:ext>
            </a:extLst>
          </p:cNvPr>
          <p:cNvCxnSpPr>
            <a:cxnSpLocks/>
          </p:cNvCxnSpPr>
          <p:nvPr/>
        </p:nvCxnSpPr>
        <p:spPr>
          <a:xfrm flipH="1">
            <a:off x="4427984" y="233407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018D8D-839F-364E-B210-9761AED2F654}"/>
              </a:ext>
            </a:extLst>
          </p:cNvPr>
          <p:cNvSpPr txBox="1"/>
          <p:nvPr/>
        </p:nvSpPr>
        <p:spPr>
          <a:xfrm>
            <a:off x="5169428" y="2103239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variables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23BBB2B6-DBFB-ED47-8073-2A7C9AA7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6A7611FC-8DB0-D146-88DE-2B110D5F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E21B2D01-A1D6-B54C-8663-BEAFB3F3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8902533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9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71F4CAEE-321F-8644-A0DC-6A19E2FC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CD4349E0-87F1-CE4E-9593-4F91FF60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60D36241-321E-554F-A859-0CCF6916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250825" y="3849688"/>
            <a:ext cx="8642350" cy="15668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test =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print(test)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9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C8A5732A-ED14-F544-BC99-B68BCE10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26C184E-5417-FC4D-A889-D55E413F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B24F1F1-C4F7-2248-989F-B0DA9018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programming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638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C6F0B770-40AB-5440-8D86-133A481935EA}"/>
              </a:ext>
            </a:extLst>
          </p:cNvPr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AC5903FB-721C-7B4F-A212-A6B26A67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38FA0560-D56F-0E4E-904F-87A9031E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C73A093-8013-2C44-9091-D1FB96DD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827088" y="1716088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9" name="CustomShape 8"/>
          <p:cNvSpPr/>
          <p:nvPr/>
        </p:nvSpPr>
        <p:spPr>
          <a:xfrm>
            <a:off x="4787900" y="1716088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7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23" name="CustomShape 8"/>
          <p:cNvSpPr/>
          <p:nvPr/>
        </p:nvSpPr>
        <p:spPr>
          <a:xfrm>
            <a:off x="2771775" y="3573463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EF795001-7243-A842-ACAA-65721C74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C70D3CE4-0E24-8443-BAA1-5E8606AE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2194DF9-6CC5-D946-8C99-42E9064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16F6ECC-705C-E843-B8BE-BAC1680B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FC6B740-C43E-D14E-BA22-9AD810DB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2E639E7-7DEE-A747-AC23-4981B89E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41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0" name="Seta para a esquerda 10">
            <a:extLst>
              <a:ext uri="{FF2B5EF4-FFF2-40B4-BE49-F238E27FC236}">
                <a16:creationId xmlns:a16="http://schemas.microsoft.com/office/drawing/2014/main" id="{08D3DA65-31B2-C744-9CEC-C1B64698450A}"/>
              </a:ext>
            </a:extLst>
          </p:cNvPr>
          <p:cNvSpPr/>
          <p:nvPr/>
        </p:nvSpPr>
        <p:spPr>
          <a:xfrm>
            <a:off x="2771775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Seta para a esquerda 11">
            <a:extLst>
              <a:ext uri="{FF2B5EF4-FFF2-40B4-BE49-F238E27FC236}">
                <a16:creationId xmlns:a16="http://schemas.microsoft.com/office/drawing/2014/main" id="{489C4968-59C9-F147-AC7A-4E08B61BD070}"/>
              </a:ext>
            </a:extLst>
          </p:cNvPr>
          <p:cNvSpPr/>
          <p:nvPr/>
        </p:nvSpPr>
        <p:spPr>
          <a:xfrm>
            <a:off x="6732588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75DE5BD-B2AD-8F40-8765-1DFD8491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D9E5049B-C2B1-5D43-9311-6620F9F2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5574592-CD76-154B-A322-81508614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16683709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2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8, 2, 4, 6, 8]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C409BD3-5FEA-DE4D-91AC-4429B47D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6C91473-E410-854F-84B2-AF873C85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212921E-D3AA-CE40-8906-12E0AC86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2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8, 2, 4, 6, 8]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13" name="Retângulo 19">
            <a:extLst>
              <a:ext uri="{FF2B5EF4-FFF2-40B4-BE49-F238E27FC236}">
                <a16:creationId xmlns:a16="http://schemas.microsoft.com/office/drawing/2014/main" id="{FCEC5F14-3DB4-8845-A99B-34B7F295DACE}"/>
              </a:ext>
            </a:extLst>
          </p:cNvPr>
          <p:cNvSpPr/>
          <p:nvPr/>
        </p:nvSpPr>
        <p:spPr>
          <a:xfrm>
            <a:off x="0" y="2781300"/>
            <a:ext cx="5364163" cy="36718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CustomShape 8">
            <a:extLst>
              <a:ext uri="{FF2B5EF4-FFF2-40B4-BE49-F238E27FC236}">
                <a16:creationId xmlns:a16="http://schemas.microsoft.com/office/drawing/2014/main" id="{A6ED0CEA-5B51-8648-AC6C-CB67BB7B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090988"/>
            <a:ext cx="46799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x[3] # 4th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40B0DEB2-4A58-7B41-B0BE-9D3DBECC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099050"/>
            <a:ext cx="46799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x[-1]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Last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9899FD43-E750-6642-BA40-7D4D3E03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114675"/>
            <a:ext cx="46799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x[0]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First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E14BCF28-4AA8-1B42-9CA4-3FB2141B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651125"/>
            <a:ext cx="4859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C-Like Indexing (from 0 to n-1)</a:t>
            </a:r>
            <a:endParaRPr lang="pt-BR" altLang="x-none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A0255FAC-5352-034D-B542-C6F16637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C6454066-E5C9-074B-ACD6-904F0A06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8D940382-7A9A-0541-BA2C-B663A406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74962129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F0CFD757-345F-5B45-98FE-8E0E27DF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D804B95-0AFC-7E4D-8E5F-CF4B3490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FEA54EB-649C-2F4C-8BC7-AF6E53D5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6A8FE320-09F4-D24C-974D-9F45D6CE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3822C7C9-C344-B443-B884-F8CF81B1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0B4EB15-0850-874B-9BEE-0F15FE3B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F1E127B-EC95-4742-8269-3C0101F8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8E5F9C4-2616-914D-A2D9-1FD959EC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83967631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5E30083F-C81D-424E-8015-6D70E5F22D94}"/>
              </a:ext>
            </a:extLst>
          </p:cNvPr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6]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A92A3AD5-80B2-1A48-8F53-8E6CFC41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DAFCA743-3D92-2141-B6D4-C7347853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4513A97D-20DA-9343-9BAD-DFA332E85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35170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-1 can be used as limit too!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D5582C6D-C7BA-5C43-BE7D-52F5681A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B8276D53-8F7D-DB44-88E3-740AF7C3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9EE10FA-89BC-B04C-8D6E-0FA68DCC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87389614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5E30083F-C81D-424E-8015-6D70E5F22D94}"/>
              </a:ext>
            </a:extLst>
          </p:cNvPr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6]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953582C6-1A00-CC4F-9F02-6649589ADA5A}"/>
              </a:ext>
            </a:extLst>
          </p:cNvPr>
          <p:cNvSpPr/>
          <p:nvPr/>
        </p:nvSpPr>
        <p:spPr>
          <a:xfrm>
            <a:off x="4716463" y="50847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8]</a:t>
            </a:r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2FA49111-A0F2-5B46-B413-1B36D17EF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991E187A-8963-B744-8054-A5198893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A894BDE7-4410-A742-A999-7FB2EF9CE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35170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-1 can be used as limit too!</a:t>
            </a:r>
          </a:p>
        </p:txBody>
      </p:sp>
      <p:sp>
        <p:nvSpPr>
          <p:cNvPr id="21" name="CustomShape 6">
            <a:extLst>
              <a:ext uri="{FF2B5EF4-FFF2-40B4-BE49-F238E27FC236}">
                <a16:creationId xmlns:a16="http://schemas.microsoft.com/office/drawing/2014/main" id="{D5A6EDED-442F-DA45-9DB0-35B126CE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686529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Go until the end of the list!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DCCF084E-EB66-994D-AF44-947C3B2C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80B769BD-D52C-5243-84D4-463F3C92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D11F2381-7575-0A4B-9AC8-3B51A326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65204460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22FBB89E-D575-9F4E-81F3-A2E4C174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5FC1EAD-D7C7-E948-946A-F2DF6A53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E21D3113-7AA2-A848-BCDC-DD4F93E4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BB77576-BA46-944E-BCF7-659D3E11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7413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D77DBB3D-189F-5044-A4AA-BAFCB413DED4}"/>
              </a:ext>
            </a:extLst>
          </p:cNvPr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5DF6DAB6-E096-3940-BC19-A99BB0DE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A317482C-BA04-B44B-8C42-84753C8F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1C9C709-67D2-8D47-9CCD-37571F3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3020A16E-1A25-F542-8BDB-6802CBC50C79}"/>
              </a:ext>
            </a:extLst>
          </p:cNvPr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pt-BR" sz="2000" dirty="0">
                <a:solidFill>
                  <a:srgbClr val="736B4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16, 36]</a:t>
            </a:r>
          </a:p>
        </p:txBody>
      </p:sp>
      <p:sp>
        <p:nvSpPr>
          <p:cNvPr id="19" name="CustomShape 6">
            <a:extLst>
              <a:ext uri="{FF2B5EF4-FFF2-40B4-BE49-F238E27FC236}">
                <a16:creationId xmlns:a16="http://schemas.microsoft.com/office/drawing/2014/main" id="{B1FEE646-89CE-2E45-97F7-A4618169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4254481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Last index 6 can be omitted </a:t>
            </a:r>
          </a:p>
        </p:txBody>
      </p:sp>
      <p:sp>
        <p:nvSpPr>
          <p:cNvPr id="20" name="CustomShape 6">
            <a:extLst>
              <a:ext uri="{FF2B5EF4-FFF2-40B4-BE49-F238E27FC236}">
                <a16:creationId xmlns:a16="http://schemas.microsoft.com/office/drawing/2014/main" id="{7D324545-1110-2C4C-BA2C-3D3436C2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8036998B-EE21-C247-BEB4-94DC45C9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6A80D74-A90F-7040-9D68-7A2A7553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D37D603-B63A-864F-AD01-51781D57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5996098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3020A16E-1A25-F542-8BDB-6802CBC50C79}"/>
              </a:ext>
            </a:extLst>
          </p:cNvPr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pt-BR" sz="2000" dirty="0">
                <a:solidFill>
                  <a:srgbClr val="736B4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16, 36]</a:t>
            </a:r>
          </a:p>
        </p:txBody>
      </p:sp>
      <p:sp>
        <p:nvSpPr>
          <p:cNvPr id="17" name="CustomShape 6">
            <a:extLst>
              <a:ext uri="{FF2B5EF4-FFF2-40B4-BE49-F238E27FC236}">
                <a16:creationId xmlns:a16="http://schemas.microsoft.com/office/drawing/2014/main" id="{C6B1BAAB-B857-A248-8852-86D8F720B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768" y="2996952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Easily revert lists!</a:t>
            </a:r>
          </a:p>
        </p:txBody>
      </p:sp>
      <p:sp>
        <p:nvSpPr>
          <p:cNvPr id="18" name="CustomShape 8">
            <a:extLst>
              <a:ext uri="{FF2B5EF4-FFF2-40B4-BE49-F238E27FC236}">
                <a16:creationId xmlns:a16="http://schemas.microsoft.com/office/drawing/2014/main" id="{F2D95739-1D48-9C40-87FD-857130CE3557}"/>
              </a:ext>
            </a:extLst>
          </p:cNvPr>
          <p:cNvSpPr/>
          <p:nvPr/>
        </p:nvSpPr>
        <p:spPr>
          <a:xfrm>
            <a:off x="4716463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y[::-1]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5, 4, 3, 2, 1, 0]</a:t>
            </a:r>
          </a:p>
        </p:txBody>
      </p:sp>
      <p:sp>
        <p:nvSpPr>
          <p:cNvPr id="19" name="CustomShape 6">
            <a:extLst>
              <a:ext uri="{FF2B5EF4-FFF2-40B4-BE49-F238E27FC236}">
                <a16:creationId xmlns:a16="http://schemas.microsoft.com/office/drawing/2014/main" id="{B1FEE646-89CE-2E45-97F7-A4618169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4254481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Last index 6 can be omitted </a:t>
            </a:r>
          </a:p>
        </p:txBody>
      </p:sp>
      <p:sp>
        <p:nvSpPr>
          <p:cNvPr id="20" name="CustomShape 6">
            <a:extLst>
              <a:ext uri="{FF2B5EF4-FFF2-40B4-BE49-F238E27FC236}">
                <a16:creationId xmlns:a16="http://schemas.microsoft.com/office/drawing/2014/main" id="{7D324545-1110-2C4C-BA2C-3D3436C2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EE8C54DA-D221-B047-9AB3-AE761966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0E8B4E31-61CD-3E41-86A9-F6E455FD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617B6D76-8746-B843-8C5D-9B65663D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4008107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5302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5303" name="CustomShape 6"/>
          <p:cNvSpPr>
            <a:spLocks noChangeArrowheads="1"/>
          </p:cNvSpPr>
          <p:nvPr/>
        </p:nvSpPr>
        <p:spPr bwMode="auto">
          <a:xfrm>
            <a:off x="300038" y="2722563"/>
            <a:ext cx="6503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One list can hold variables of diferente types!</a:t>
            </a:r>
          </a:p>
          <a:p>
            <a:pPr eaLnBrk="1" hangingPunct="1"/>
            <a:endParaRPr lang="en-US" altLang="x-none" sz="2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" name="CustomShape 8"/>
          <p:cNvSpPr/>
          <p:nvPr/>
        </p:nvSpPr>
        <p:spPr>
          <a:xfrm>
            <a:off x="250825" y="3357563"/>
            <a:ext cx="4632325" cy="1628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 = [5, 2.0, “abc”]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2.0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“abc”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5182A600-EB6E-9948-B5FF-0420B675C39D}"/>
              </a:ext>
            </a:extLst>
          </p:cNvPr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610C209-CDBE-9A4F-A827-E1ABAF95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7F6C081-A8E9-3948-8DF4-64AAB03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644D5C67-C04C-FF46-A974-0F6059D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6323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632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6328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1D0E7383-E254-FE41-9EB8-D9F717F9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C0BFA14-A454-5046-840E-AC997737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E2FF6F4-A106-DD4B-A37A-A7850E3D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27B378C0-2617-3C46-8EFF-D550B5A9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843A431-030F-B946-B36E-E571E1D6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E80A2E65-0325-684D-8D73-F73556B1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 dirty="0"/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4" name="Retângulo 18">
            <a:extLst>
              <a:ext uri="{FF2B5EF4-FFF2-40B4-BE49-F238E27FC236}">
                <a16:creationId xmlns:a16="http://schemas.microsoft.com/office/drawing/2014/main" id="{310B834F-9DF4-B748-8E9C-A4A72DC68B88}"/>
              </a:ext>
            </a:extLst>
          </p:cNvPr>
          <p:cNvSpPr/>
          <p:nvPr/>
        </p:nvSpPr>
        <p:spPr>
          <a:xfrm>
            <a:off x="0" y="3068638"/>
            <a:ext cx="5651500" cy="33845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B6F94046-DDAF-B64D-BB3C-D9452F11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141663"/>
            <a:ext cx="5256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Format using </a:t>
            </a:r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.format() 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0B084B0B-4AA2-D344-B6EB-DB4EE600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44900"/>
            <a:ext cx="5838825" cy="10142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 = 7</a:t>
            </a:r>
          </a:p>
          <a:p>
            <a:pPr>
              <a:defRPr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print(“Number: {:03d}”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.format(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Number 003</a:t>
            </a:r>
          </a:p>
        </p:txBody>
      </p:sp>
      <p:sp>
        <p:nvSpPr>
          <p:cNvPr id="17" name="Retângulo 15">
            <a:extLst>
              <a:ext uri="{FF2B5EF4-FFF2-40B4-BE49-F238E27FC236}">
                <a16:creationId xmlns:a16="http://schemas.microsoft.com/office/drawing/2014/main" id="{3C76D76A-FBDD-0B4D-817C-F1534C41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652963"/>
            <a:ext cx="532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>
                <a:hlinkClick r:id="rId2"/>
              </a:rPr>
              <a:t>Python – Format mini language specs</a:t>
            </a:r>
            <a:endParaRPr lang="pt-BR" altLang="x-none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A071FAA4-ECAE-F04A-AD49-BC91020C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D51CC08B-D1CE-2946-BDA6-7C3317BF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FDB5FFCD-9FEA-F847-874E-6FF3AAA2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55120629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460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fruits = {"orange": 1.5, 'apple': 3}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5812560-A56C-CE48-87BF-B62CE522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7A8AE01-C536-034E-A6F2-06380289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EF417B4-6AFD-AE42-A601-F555CB51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59427861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460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CustomShape 6">
            <a:extLst>
              <a:ext uri="{FF2B5EF4-FFF2-40B4-BE49-F238E27FC236}">
                <a16:creationId xmlns:a16="http://schemas.microsoft.com/office/drawing/2014/main" id="{B20E9ACC-6F81-F841-857A-9E317E07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3284538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Key(word)s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E7C80DF-5EA8-514B-AC5F-D835224684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36" y="3188615"/>
            <a:ext cx="1368152" cy="326025"/>
          </a:xfrm>
          <a:prstGeom prst="bentConnector3">
            <a:avLst>
              <a:gd name="adj1" fmla="val 8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58F7BA5-C3CA-6744-A0DC-87A610912B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39" y="3188616"/>
            <a:ext cx="4028625" cy="326025"/>
          </a:xfrm>
          <a:prstGeom prst="bentConnector3">
            <a:avLst>
              <a:gd name="adj1" fmla="val 295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6">
            <a:extLst>
              <a:ext uri="{FF2B5EF4-FFF2-40B4-BE49-F238E27FC236}">
                <a16:creationId xmlns:a16="http://schemas.microsoft.com/office/drawing/2014/main" id="{7C7D514A-6668-8446-AF50-9756154C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4077" y="3715662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Values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68EBF86-2528-C246-82FC-6BD3B2B3D6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40" y="3188614"/>
            <a:ext cx="5112565" cy="750432"/>
          </a:xfrm>
          <a:prstGeom prst="bentConnector3">
            <a:avLst>
              <a:gd name="adj1" fmla="val 211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44A7CCD-9260-1A43-A40A-26B780CD5A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8074" y="3188613"/>
            <a:ext cx="2726498" cy="750432"/>
          </a:xfrm>
          <a:prstGeom prst="bentConnector3">
            <a:avLst>
              <a:gd name="adj1" fmla="val 6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6">
            <a:extLst>
              <a:ext uri="{FF2B5EF4-FFF2-40B4-BE49-F238E27FC236}">
                <a16:creationId xmlns:a16="http://schemas.microsoft.com/office/drawing/2014/main" id="{1A4AF396-F609-6447-8D51-D09236B3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979" y="2297277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Assign value to key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0D27F9C-E833-DC4E-8C9E-205311E2F303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3014998" y="2527383"/>
            <a:ext cx="1303152" cy="252600"/>
          </a:xfrm>
          <a:prstGeom prst="bentConnector3">
            <a:avLst>
              <a:gd name="adj1" fmla="val -847"/>
            </a:avLst>
          </a:prstGeom>
          <a:ln w="38100">
            <a:solidFill>
              <a:srgbClr val="9E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CC31072-D106-204E-B69F-A3DD931BF16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3014998" y="2527384"/>
            <a:ext cx="3861258" cy="252601"/>
          </a:xfrm>
          <a:prstGeom prst="bentConnector3">
            <a:avLst>
              <a:gd name="adj1" fmla="val -452"/>
            </a:avLst>
          </a:prstGeom>
          <a:ln w="38100">
            <a:solidFill>
              <a:srgbClr val="9E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2786D4C9-2927-4D46-B687-0915AD4D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3A426A2A-0FA4-1A4C-BAB7-D5FA984A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AAC25504-CF82-5E44-9871-2FE74AD9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231373169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0B98D7F7-A41A-6A4B-9EB1-25A12BE1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55F89E2-1645-BA45-B7E9-518002DB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0856C9A-3820-AB49-8532-FD1C8CB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6942979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3A0D90C8-0723-ED4F-B25D-D4890780FF78}"/>
              </a:ext>
            </a:extLst>
          </p:cNvPr>
          <p:cNvSpPr/>
          <p:nvPr/>
        </p:nvSpPr>
        <p:spPr>
          <a:xfrm>
            <a:off x="119063" y="4216401"/>
            <a:ext cx="7621289" cy="1198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orange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2E8E3FC0-92D9-1444-BBDE-2BCFDEE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48B620A-5270-5946-8BF5-7D319548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C9A5636-6AE2-D942-963E-B025AE6B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6169702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8437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787900" y="4724400"/>
            <a:ext cx="3836307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Blah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DEBEDF4-8DC7-0843-BFFB-DB24A54C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CEDBE74-1FB0-7F43-9D5A-A5FFBABD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4BCB5FA-9914-4E4F-8DB3-C1A8431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10" name="Retângulo 15">
            <a:extLst>
              <a:ext uri="{FF2B5EF4-FFF2-40B4-BE49-F238E27FC236}">
                <a16:creationId xmlns:a16="http://schemas.microsoft.com/office/drawing/2014/main" id="{CC667CDD-9F31-1C45-AA21-8AE611113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37075"/>
            <a:ext cx="8569325" cy="1200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fruits['banana'] = None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print(fruits)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{'apple': 3, 'orange': 1.5, 'banana': None}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8F25E858-9500-A448-B094-8EC64016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Adding elements to a dictionary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C80B9DCD-F2A1-E44E-B443-3A33958D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3FF4617F-D558-7449-AF32-86A01AFC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004578B-9894-9346-8843-E7F44061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90709650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12" name="Retângulo 15">
            <a:extLst>
              <a:ext uri="{FF2B5EF4-FFF2-40B4-BE49-F238E27FC236}">
                <a16:creationId xmlns:a16="http://schemas.microsoft.com/office/drawing/2014/main" id="{C0320E80-A0DB-F749-BE67-0D616532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37075"/>
            <a:ext cx="8569325" cy="15700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'apple' </a:t>
            </a:r>
            <a:r>
              <a:rPr lang="en-US" altLang="x-none" sz="2400" dirty="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charset="0"/>
                <a:ea typeface="Courier New" charset="0"/>
                <a:cs typeface="Courier New" charset="0"/>
              </a:rPr>
              <a:t>True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'kiwi' </a:t>
            </a:r>
            <a:r>
              <a:rPr lang="en-US" altLang="x-none" sz="2400" dirty="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charset="0"/>
                <a:ea typeface="Courier New" charset="0"/>
                <a:cs typeface="Courier New" charset="0"/>
              </a:rPr>
              <a:t>False</a:t>
            </a: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2852A9B9-FBEE-FA4E-8367-DCF77CEE1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Check if a dictionary has an element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EE2092D-A6FE-9A41-AD1D-8F625A75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DE46E4F-47F2-8C41-A72F-96271695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4C2B071-CE1B-B54C-AA6B-94542DF5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7953940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4518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Exercises</a:t>
            </a:r>
            <a:endParaRPr lang="pt-BR" altLang="x-none" sz="3200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966BB64-0537-1D45-B7BB-B41BB580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5072B07-0F6E-7A43-A4EA-4332C303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CA45823-9C4B-1845-BA5E-5DE2C5C1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62</a:t>
            </a:fld>
            <a:endParaRPr lang="pt-BR" altLang="x-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229E00-BD0F-6E4F-906B-69A80400C402}"/>
              </a:ext>
            </a:extLst>
          </p:cNvPr>
          <p:cNvSpPr/>
          <p:nvPr/>
        </p:nvSpPr>
        <p:spPr>
          <a:xfrm>
            <a:off x="215900" y="1748805"/>
            <a:ext cx="414728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Repl</a:t>
            </a:r>
            <a:endParaRPr lang="en-US" dirty="0"/>
          </a:p>
          <a:p>
            <a:r>
              <a:rPr lang="en-US" dirty="0">
                <a:hlinkClick r:id="rId3"/>
              </a:rPr>
              <a:t>https://repl.it/@b1quint/Basics-1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Exercise</a:t>
            </a:r>
            <a:br>
              <a:rPr lang="en-US" dirty="0"/>
            </a:br>
            <a:r>
              <a:rPr lang="en-US" dirty="0">
                <a:hlinkClick r:id="rId4"/>
              </a:rPr>
              <a:t>https://repl.it/classroom/invite/6tWO9Pl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65542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79E9F29-57AB-0A47-B271-36B03817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AB07960-144F-2044-896D-8946C1AB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29675F-24AA-D646-A69C-5671D642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developed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9461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6"/>
          <p:cNvSpPr/>
          <p:nvPr/>
        </p:nvSpPr>
        <p:spPr>
          <a:xfrm>
            <a:off x="4787900" y="4724400"/>
            <a:ext cx="3836307" cy="9541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Blah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BR" sz="2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E1E280E-677D-A743-88FF-7FC7BB14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A5DDA81-D48A-B54D-9AE4-815B8F77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C9361F2-6DD1-E644-B25B-5C6FEBAE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Computer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048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92375"/>
            <a:ext cx="3230562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291F1D2-27A1-FD43-9BF5-AC497D96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814ED96-89C2-EA4B-AA65-6F539DFA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5D20D13-CB7C-1745-9A6E-0E08ED7A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Operational System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Windows</a:t>
            </a:r>
            <a:endParaRPr lang="pt-BR" altLang="x-none"/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68698" b="-480"/>
          <a:stretch/>
        </p:blipFill>
        <p:spPr bwMode="auto">
          <a:xfrm>
            <a:off x="7452320" y="4701796"/>
            <a:ext cx="1296143" cy="14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err="1">
                <a:solidFill>
                  <a:srgbClr val="000000"/>
                </a:solidFill>
                <a:latin typeface="Calibri" charset="0"/>
              </a:rPr>
              <a:t>CentOS</a:t>
            </a:r>
            <a:r>
              <a:rPr lang="pt-BR" altLang="x-none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pt-BR" altLang="x-none" baseline="30000" dirty="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B1D563E6-F3B9-0E48-9974-42A4CC11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DBF46CF3-6620-A14F-8B14-9F7D29DF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F462D232-8CEA-2249-9FC4-437689A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 Slid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mpty with titl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11566</TotalTime>
  <Words>3478</Words>
  <Application>Microsoft Macintosh PowerPoint</Application>
  <PresentationFormat>On-screen Show (4:3)</PresentationFormat>
  <Paragraphs>909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Courier New</vt:lpstr>
      <vt:lpstr>Lato</vt:lpstr>
      <vt:lpstr>Lucida Console</vt:lpstr>
      <vt:lpstr>Wingdings</vt:lpstr>
      <vt:lpstr>Title Slide</vt:lpstr>
      <vt:lpstr>Empty with title</vt:lpstr>
      <vt:lpstr>Python Tutorial Series 2019 Basics 1: Python Overview</vt:lpstr>
      <vt:lpstr>Table of Contents</vt:lpstr>
      <vt:lpstr>What is Python?</vt:lpstr>
      <vt:lpstr>What is Python?</vt:lpstr>
      <vt:lpstr>What is Python?</vt:lpstr>
      <vt:lpstr>What is Python?</vt:lpstr>
      <vt:lpstr>What is Python?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script</vt:lpstr>
      <vt:lpstr>Python as a script</vt:lpstr>
      <vt:lpstr>Python as a script</vt:lpstr>
      <vt:lpstr>Python as a script</vt:lpstr>
      <vt:lpstr>Python as a script</vt:lpstr>
      <vt:lpstr>Python as a script</vt:lpstr>
      <vt:lpstr>Python as a script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406</cp:revision>
  <dcterms:created xsi:type="dcterms:W3CDTF">2015-09-26T21:55:49Z</dcterms:created>
  <dcterms:modified xsi:type="dcterms:W3CDTF">2019-02-26T14:19:48Z</dcterms:modified>
</cp:coreProperties>
</file>