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4"/>
  </p:notesMasterIdLst>
  <p:handoutMasterIdLst>
    <p:handoutMasterId r:id="rId55"/>
  </p:handoutMasterIdLst>
  <p:sldIdLst>
    <p:sldId id="256" r:id="rId3"/>
    <p:sldId id="407" r:id="rId4"/>
    <p:sldId id="410" r:id="rId5"/>
    <p:sldId id="409" r:id="rId6"/>
    <p:sldId id="415" r:id="rId7"/>
    <p:sldId id="453" r:id="rId8"/>
    <p:sldId id="456" r:id="rId9"/>
    <p:sldId id="455" r:id="rId10"/>
    <p:sldId id="454" r:id="rId11"/>
    <p:sldId id="416" r:id="rId12"/>
    <p:sldId id="461" r:id="rId13"/>
    <p:sldId id="417" r:id="rId14"/>
    <p:sldId id="458" r:id="rId15"/>
    <p:sldId id="459" r:id="rId16"/>
    <p:sldId id="460" r:id="rId17"/>
    <p:sldId id="418" r:id="rId18"/>
    <p:sldId id="450" r:id="rId19"/>
    <p:sldId id="449" r:id="rId20"/>
    <p:sldId id="448" r:id="rId21"/>
    <p:sldId id="422" r:id="rId22"/>
    <p:sldId id="451" r:id="rId23"/>
    <p:sldId id="420" r:id="rId24"/>
    <p:sldId id="423" r:id="rId25"/>
    <p:sldId id="431" r:id="rId26"/>
    <p:sldId id="468" r:id="rId27"/>
    <p:sldId id="452" r:id="rId28"/>
    <p:sldId id="435" r:id="rId29"/>
    <p:sldId id="436" r:id="rId30"/>
    <p:sldId id="438" r:id="rId31"/>
    <p:sldId id="437" r:id="rId32"/>
    <p:sldId id="434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69" r:id="rId42"/>
    <p:sldId id="470" r:id="rId43"/>
    <p:sldId id="457" r:id="rId44"/>
    <p:sldId id="428" r:id="rId45"/>
    <p:sldId id="462" r:id="rId46"/>
    <p:sldId id="465" r:id="rId47"/>
    <p:sldId id="464" r:id="rId48"/>
    <p:sldId id="463" r:id="rId49"/>
    <p:sldId id="429" r:id="rId50"/>
    <p:sldId id="467" r:id="rId51"/>
    <p:sldId id="466" r:id="rId52"/>
    <p:sldId id="405" r:id="rId5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E43E118-96A4-1E4E-B727-E47F54BF2D6E}">
          <p14:sldIdLst>
            <p14:sldId id="256"/>
            <p14:sldId id="407"/>
            <p14:sldId id="410"/>
          </p14:sldIdLst>
        </p14:section>
        <p14:section name="Installing Packages" id="{D6C287A6-1D59-264D-A6F0-43A0DA3CBEE9}">
          <p14:sldIdLst>
            <p14:sldId id="409"/>
            <p14:sldId id="415"/>
            <p14:sldId id="453"/>
            <p14:sldId id="456"/>
            <p14:sldId id="455"/>
            <p14:sldId id="454"/>
            <p14:sldId id="416"/>
            <p14:sldId id="461"/>
            <p14:sldId id="417"/>
            <p14:sldId id="458"/>
            <p14:sldId id="459"/>
            <p14:sldId id="460"/>
          </p14:sldIdLst>
        </p14:section>
        <p14:section name="Virtual Environments" id="{25E85D7F-2F13-D34A-8585-225EA11A68DF}">
          <p14:sldIdLst>
            <p14:sldId id="418"/>
            <p14:sldId id="450"/>
            <p14:sldId id="449"/>
            <p14:sldId id="448"/>
            <p14:sldId id="422"/>
            <p14:sldId id="451"/>
            <p14:sldId id="420"/>
            <p14:sldId id="423"/>
          </p14:sldIdLst>
        </p14:section>
        <p14:section name="Using Conda" id="{82039A01-5D70-FA43-9B49-4DC6D167016A}">
          <p14:sldIdLst>
            <p14:sldId id="431"/>
            <p14:sldId id="468"/>
            <p14:sldId id="452"/>
            <p14:sldId id="435"/>
            <p14:sldId id="436"/>
            <p14:sldId id="438"/>
            <p14:sldId id="437"/>
            <p14:sldId id="434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69"/>
            <p14:sldId id="470"/>
            <p14:sldId id="457"/>
            <p14:sldId id="428"/>
            <p14:sldId id="462"/>
            <p14:sldId id="465"/>
            <p14:sldId id="464"/>
            <p14:sldId id="463"/>
            <p14:sldId id="429"/>
            <p14:sldId id="467"/>
            <p14:sldId id="46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01"/>
    <a:srgbClr val="7F7F00"/>
    <a:srgbClr val="6F6F00"/>
    <a:srgbClr val="008000"/>
    <a:srgbClr val="FFFFFF"/>
    <a:srgbClr val="193232"/>
    <a:srgbClr val="323219"/>
    <a:srgbClr val="99FF99"/>
    <a:srgbClr val="321932"/>
    <a:srgbClr val="193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9"/>
    <p:restoredTop sz="86364"/>
  </p:normalViewPr>
  <p:slideViewPr>
    <p:cSldViewPr>
      <p:cViewPr>
        <p:scale>
          <a:sx n="95" d="100"/>
          <a:sy n="95" d="100"/>
        </p:scale>
        <p:origin x="108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353518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10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918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11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46171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19951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46713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04837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95446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16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80827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34589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18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34178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19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37739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07544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20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44047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21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29364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11646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11145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29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13126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30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90527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277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573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47593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6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51523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1776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8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2356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9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5770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1725-E95C-F147-ACFB-EB12B284F425}" type="slidenum">
              <a:rPr lang="pt-BR" altLang="x-none" smtClean="0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172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discussions/pip-vs-easy-install/" TargetMode="External"/><Relationship Id="rId4" Type="http://schemas.openxmlformats.org/officeDocument/2006/relationships/hyperlink" Target="https://pip.pypa.io/en/latest/user_guide/#requirements-files" TargetMode="External"/><Relationship Id="rId5" Type="http://schemas.openxmlformats.org/officeDocument/2006/relationships/hyperlink" Target="https://packaging.python.org/guides/multi-version-installs/#multi-version-installs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discussions/pip-vs-easy-install/" TargetMode="External"/><Relationship Id="rId4" Type="http://schemas.openxmlformats.org/officeDocument/2006/relationships/hyperlink" Target="https://pip.pypa.io/en/latest/user_guide/#requirements-files" TargetMode="External"/><Relationship Id="rId5" Type="http://schemas.openxmlformats.org/officeDocument/2006/relationships/hyperlink" Target="https://packaging.python.org/guides/multi-version-installs/#multi-version-installs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python.org/3/tutorial/venv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python.org/3/tutorial/venv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3/tutorial/venv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python.org/3/tutorial/venv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miniconda.html" TargetMode="External"/><Relationship Id="rId4" Type="http://schemas.openxmlformats.org/officeDocument/2006/relationships/hyperlink" Target="https://astroconda.readthedocs.io/en/latest/getting_started.html#installing-conda-the-choice-is-yours" TargetMode="External"/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anaconda.com/download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miniconda.html" TargetMode="External"/><Relationship Id="rId4" Type="http://schemas.openxmlformats.org/officeDocument/2006/relationships/hyperlink" Target="https://astroconda.readthedocs.io/en/latest/getting_started.html#installing-conda-the-choice-is-yours" TargetMode="External"/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anaconda.com/download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nda.io/docs/user-guide/tasks/manage-environmen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251520" y="4221163"/>
            <a:ext cx="871309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smtClean="0">
                <a:latin typeface="Lato" charset="0"/>
              </a:rPr>
              <a:t>Tutorial Series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sz="3600" dirty="0" err="1" smtClean="0"/>
              <a:t>Don't</a:t>
            </a:r>
            <a:r>
              <a:rPr lang="pt-BR" sz="3600" dirty="0" smtClean="0"/>
              <a:t> </a:t>
            </a:r>
            <a:r>
              <a:rPr lang="pt-BR" sz="3600" dirty="0" err="1" smtClean="0"/>
              <a:t>get</a:t>
            </a:r>
            <a:r>
              <a:rPr lang="pt-BR" sz="3600" dirty="0" smtClean="0"/>
              <a:t> </a:t>
            </a:r>
            <a:r>
              <a:rPr lang="pt-BR" sz="3600" dirty="0" err="1" smtClean="0"/>
              <a:t>lost</a:t>
            </a:r>
            <a:r>
              <a:rPr lang="pt-BR" sz="3600" dirty="0" smtClean="0"/>
              <a:t> in </a:t>
            </a:r>
            <a:r>
              <a:rPr lang="pt-BR" sz="3600" dirty="0" err="1" smtClean="0"/>
              <a:t>the</a:t>
            </a:r>
            <a:r>
              <a:rPr lang="pt-BR" sz="3600" dirty="0" smtClean="0"/>
              <a:t> Python </a:t>
            </a:r>
            <a:r>
              <a:rPr lang="pt-BR" sz="3600" dirty="0" err="1" smtClean="0"/>
              <a:t>jungle</a:t>
            </a:r>
            <a:r>
              <a:rPr lang="pt-BR" dirty="0"/>
              <a:t/>
            </a:r>
            <a:br>
              <a:rPr lang="pt-BR" dirty="0"/>
            </a:b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10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pt-BR" altLang="x-none" dirty="0">
              <a:latin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2115" y="6081195"/>
            <a:ext cx="2880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More on </a:t>
            </a:r>
            <a:r>
              <a:rPr lang="en-US" sz="1400" dirty="0">
                <a:hlinkClick r:id="rId3" tooltip="Access here for more information on the differences between pip and easy_install."/>
              </a:rPr>
              <a:t>pip vs </a:t>
            </a:r>
            <a:r>
              <a:rPr lang="en-US" sz="1400" dirty="0" smtClean="0">
                <a:hlinkClick r:id="rId3" tooltip="Access here for more information on the differences between pip and easy_install."/>
              </a:rPr>
              <a:t>easy_install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99840"/>
              </p:ext>
            </p:extLst>
          </p:nvPr>
        </p:nvGraphicFramePr>
        <p:xfrm>
          <a:off x="467544" y="2139911"/>
          <a:ext cx="8147049" cy="32333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5683"/>
                <a:gridCol w="2715683"/>
                <a:gridCol w="2715683"/>
              </a:tblGrid>
              <a:tr h="519373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/>
                        </a:rPr>
                        <a:t>pip</a:t>
                      </a:r>
                      <a:endParaRPr lang="en-US" sz="2400" b="1" dirty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effectLst/>
                        </a:rPr>
                        <a:t>easy_install</a:t>
                      </a:r>
                      <a:endParaRPr lang="en-US" sz="2400" b="1" dirty="0" smtClean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Uninstall Packages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(pip uninstall)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Dependency Overrides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</a:t>
                      </a:r>
                      <a:r>
                        <a:rPr lang="en-US" sz="1800" u="none" strike="noStrike" dirty="0">
                          <a:effectLst/>
                          <a:hlinkClick r:id="rId4" tooltip="(in pip v18.0)"/>
                        </a:rPr>
                        <a:t>Requirements Files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List Installed Packages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(pip list and pip freeze)</a:t>
                      </a:r>
                    </a:p>
                  </a:txBody>
                  <a:tcPr marL="74196" marR="74196" marT="37098" marB="3709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  <a:hlinkClick r:id="rId5"/>
                        </a:rPr>
                        <a:t>Multi-version installs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937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Exclude scripts during install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per project index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Only in </a:t>
                      </a:r>
                      <a:r>
                        <a:rPr lang="en-US" sz="1800" dirty="0" err="1">
                          <a:effectLst/>
                        </a:rPr>
                        <a:t>virtualenv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Yes, via </a:t>
                      </a:r>
                      <a:r>
                        <a:rPr lang="en-US" sz="1800" dirty="0" err="1">
                          <a:effectLst/>
                        </a:rPr>
                        <a:t>setup.cfg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Search?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Yes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No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ítulo 6"/>
          <p:cNvSpPr txBox="1">
            <a:spLocks/>
          </p:cNvSpPr>
          <p:nvPr/>
        </p:nvSpPr>
        <p:spPr bwMode="auto">
          <a:xfrm>
            <a:off x="1259632" y="404664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vs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easy_install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0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11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pt-BR" altLang="x-none" dirty="0">
              <a:latin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2115" y="6081195"/>
            <a:ext cx="2880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More on </a:t>
            </a:r>
            <a:r>
              <a:rPr lang="en-US" sz="1400" dirty="0">
                <a:hlinkClick r:id="rId3" tooltip="Access here for more information on the differences between pip and easy_install."/>
              </a:rPr>
              <a:t>pip vs </a:t>
            </a:r>
            <a:r>
              <a:rPr lang="en-US" sz="1400" dirty="0" smtClean="0">
                <a:hlinkClick r:id="rId3" tooltip="Access here for more information on the differences between pip and easy_install."/>
              </a:rPr>
              <a:t>easy_install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75620"/>
              </p:ext>
            </p:extLst>
          </p:nvPr>
        </p:nvGraphicFramePr>
        <p:xfrm>
          <a:off x="467544" y="2139911"/>
          <a:ext cx="8147049" cy="32333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5683"/>
                <a:gridCol w="2715683"/>
                <a:gridCol w="2715683"/>
              </a:tblGrid>
              <a:tr h="519373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/>
                        </a:rPr>
                        <a:t>pip</a:t>
                      </a:r>
                      <a:endParaRPr lang="en-US" sz="2400" b="1" dirty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effectLst/>
                        </a:rPr>
                        <a:t>easy_install</a:t>
                      </a:r>
                      <a:endParaRPr lang="en-US" sz="2400" b="1" dirty="0" smtClean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Uninstall Packages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(pip uninstall)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Dependency Overrides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</a:t>
                      </a:r>
                      <a:r>
                        <a:rPr lang="en-US" sz="1800" u="none" strike="noStrike" dirty="0">
                          <a:effectLst/>
                          <a:hlinkClick r:id="rId4" tooltip="(in pip v18.0)"/>
                        </a:rPr>
                        <a:t>Requirements Files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List Installed Packages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(pip list and pip freeze)</a:t>
                      </a:r>
                    </a:p>
                  </a:txBody>
                  <a:tcPr marL="74196" marR="74196" marT="37098" marB="3709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  <a:hlinkClick r:id="rId5"/>
                        </a:rPr>
                        <a:t>Multi-version installs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937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Exclude scripts during install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per project index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Only in </a:t>
                      </a:r>
                      <a:r>
                        <a:rPr lang="en-US" sz="1800" dirty="0" err="1">
                          <a:effectLst/>
                        </a:rPr>
                        <a:t>virtualenv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Yes, via </a:t>
                      </a:r>
                      <a:r>
                        <a:rPr lang="en-US" sz="1800" dirty="0" err="1">
                          <a:effectLst/>
                        </a:rPr>
                        <a:t>setup.cfg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effectLst/>
                        </a:rPr>
                        <a:t>Search?</a:t>
                      </a:r>
                      <a:endParaRPr lang="en-US" sz="1800" b="1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Yes</a:t>
                      </a:r>
                      <a:endParaRPr lang="en-US" sz="1800" b="1" dirty="0">
                        <a:effectLst/>
                      </a:endParaRPr>
                    </a:p>
                  </a:txBody>
                  <a:tcPr marL="74196" marR="74196" marT="37098" marB="3709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No</a:t>
                      </a:r>
                      <a:endParaRPr lang="en-US" sz="1800" b="1" dirty="0">
                        <a:effectLst/>
                      </a:endParaRP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ítulo 6"/>
          <p:cNvSpPr txBox="1">
            <a:spLocks/>
          </p:cNvSpPr>
          <p:nvPr/>
        </p:nvSpPr>
        <p:spPr bwMode="auto">
          <a:xfrm>
            <a:off x="1259632" y="404664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vs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easy_install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8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12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Using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3</a:t>
            </a:r>
            <a:r>
              <a:rPr lang="pt-BR" altLang="x-none" sz="2400" baseline="30000" dirty="0" smtClean="0">
                <a:latin typeface="Lato" charset="0"/>
              </a:rPr>
              <a:t>rd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parties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850" y="1700808"/>
            <a:ext cx="8652284" cy="987957"/>
            <a:chOff x="168188" y="1700808"/>
            <a:chExt cx="8652284" cy="987957"/>
          </a:xfrm>
        </p:grpSpPr>
        <p:sp>
          <p:nvSpPr>
            <p:cNvPr id="12" name="Rectangle 1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search</a:t>
              </a:r>
              <a:r>
                <a:rPr lang="en-US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75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13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Using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3</a:t>
            </a:r>
            <a:r>
              <a:rPr lang="pt-BR" altLang="x-none" sz="2400" baseline="30000" dirty="0" smtClean="0">
                <a:latin typeface="Lato" charset="0"/>
              </a:rPr>
              <a:t>rd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parties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850" y="1700808"/>
            <a:ext cx="8652284" cy="987957"/>
            <a:chOff x="168188" y="1700808"/>
            <a:chExt cx="8652284" cy="987957"/>
          </a:xfrm>
        </p:grpSpPr>
        <p:sp>
          <p:nvSpPr>
            <p:cNvPr id="12" name="Rectangle 1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search</a:t>
              </a:r>
              <a:r>
                <a:rPr lang="en-US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850" y="2905161"/>
            <a:ext cx="8652284" cy="987957"/>
            <a:chOff x="168188" y="1700808"/>
            <a:chExt cx="8652284" cy="987957"/>
          </a:xfrm>
        </p:grpSpPr>
        <p:sp>
          <p:nvSpPr>
            <p:cNvPr id="16" name="Rectangle 15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--user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5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14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Using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3</a:t>
            </a:r>
            <a:r>
              <a:rPr lang="pt-BR" altLang="x-none" sz="2400" baseline="30000" dirty="0" smtClean="0">
                <a:latin typeface="Lato" charset="0"/>
              </a:rPr>
              <a:t>rd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parties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850" y="1700808"/>
            <a:ext cx="8652284" cy="987957"/>
            <a:chOff x="168188" y="1700808"/>
            <a:chExt cx="8652284" cy="987957"/>
          </a:xfrm>
        </p:grpSpPr>
        <p:sp>
          <p:nvSpPr>
            <p:cNvPr id="12" name="Rectangle 1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search</a:t>
              </a:r>
              <a:r>
                <a:rPr lang="en-US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850" y="2905161"/>
            <a:ext cx="8652284" cy="987957"/>
            <a:chOff x="168188" y="1700808"/>
            <a:chExt cx="8652284" cy="987957"/>
          </a:xfrm>
        </p:grpSpPr>
        <p:sp>
          <p:nvSpPr>
            <p:cNvPr id="16" name="Rectangle 15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--user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3850" y="4109514"/>
            <a:ext cx="8652284" cy="987957"/>
            <a:chOff x="168188" y="1700808"/>
            <a:chExt cx="8652284" cy="987957"/>
          </a:xfrm>
        </p:grpSpPr>
        <p:sp>
          <p:nvSpPr>
            <p:cNvPr id="19" name="Rectangle 18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 </a:t>
              </a:r>
              <a:r>
                <a:rPr lang="mr-IN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U/--upgrade --force-reinstall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188" y="1700808"/>
              <a:ext cx="3315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Update/upgrade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177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15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Using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3</a:t>
            </a:r>
            <a:r>
              <a:rPr lang="pt-BR" altLang="x-none" sz="2400" baseline="30000" dirty="0" smtClean="0">
                <a:latin typeface="Lato" charset="0"/>
              </a:rPr>
              <a:t>rd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parties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850" y="1700808"/>
            <a:ext cx="8652284" cy="987957"/>
            <a:chOff x="168188" y="1700808"/>
            <a:chExt cx="8652284" cy="987957"/>
          </a:xfrm>
        </p:grpSpPr>
        <p:sp>
          <p:nvSpPr>
            <p:cNvPr id="12" name="Rectangle 1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search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850" y="2905161"/>
            <a:ext cx="8652284" cy="987957"/>
            <a:chOff x="168188" y="1700808"/>
            <a:chExt cx="8652284" cy="987957"/>
          </a:xfrm>
        </p:grpSpPr>
        <p:sp>
          <p:nvSpPr>
            <p:cNvPr id="16" name="Rectangle 15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--user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3850" y="4109514"/>
            <a:ext cx="8652284" cy="987957"/>
            <a:chOff x="168188" y="1700808"/>
            <a:chExt cx="8652284" cy="987957"/>
          </a:xfrm>
        </p:grpSpPr>
        <p:sp>
          <p:nvSpPr>
            <p:cNvPr id="19" name="Rectangle 18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 </a:t>
              </a:r>
              <a:r>
                <a:rPr lang="mr-IN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U/--upgrade --force-reinstall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188" y="1700808"/>
              <a:ext cx="3315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Update/upgrade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3850" y="5313867"/>
            <a:ext cx="8652284" cy="987957"/>
            <a:chOff x="168188" y="1700808"/>
            <a:chExt cx="8652284" cy="987957"/>
          </a:xfrm>
        </p:grpSpPr>
        <p:sp>
          <p:nvSpPr>
            <p:cNvPr id="22" name="Rectangle 2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uninstall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188" y="1700808"/>
              <a:ext cx="20874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4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Uninstall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6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16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87058" y="561840"/>
            <a:ext cx="4842245" cy="2342888"/>
            <a:chOff x="4087058" y="561840"/>
            <a:chExt cx="4842245" cy="2342888"/>
          </a:xfrm>
        </p:grpSpPr>
        <p:sp>
          <p:nvSpPr>
            <p:cNvPr id="25" name="Rectangular Callout 24"/>
            <p:cNvSpPr/>
            <p:nvPr/>
          </p:nvSpPr>
          <p:spPr>
            <a:xfrm>
              <a:off x="4355976" y="1377071"/>
              <a:ext cx="4573327" cy="1527657"/>
            </a:xfrm>
            <a:prstGeom prst="wedgeRectCallout">
              <a:avLst>
                <a:gd name="adj1" fmla="val -39708"/>
                <a:gd name="adj2" fmla="val 832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99992" y="1433432"/>
              <a:ext cx="44293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113" indent="349250"/>
              <a:r>
                <a:rPr lang="en-US" dirty="0" smtClean="0">
                  <a:solidFill>
                    <a:srgbClr val="222222"/>
                  </a:solidFill>
                  <a:latin typeface="Lucida Grande" charset="0"/>
                </a:rPr>
                <a:t>A </a:t>
              </a:r>
              <a:r>
                <a:rPr lang="en-US" dirty="0">
                  <a:solidFill>
                    <a:srgbClr val="222222"/>
                  </a:solidFill>
                  <a:latin typeface="Lucida Grande" charset="0"/>
                </a:rPr>
                <a:t>self-contained directory tree that contains a Python installation for a particular version of Python, plus a number of additional packages.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88024" y="2542255"/>
              <a:ext cx="4141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>
                  <a:hlinkClick r:id="rId3"/>
                </a:rPr>
                <a:t>Python Official </a:t>
              </a:r>
              <a:r>
                <a:rPr lang="en-US" sz="1400" dirty="0" err="1" smtClean="0">
                  <a:hlinkClick r:id="rId3"/>
                </a:rPr>
                <a:t>venv</a:t>
              </a:r>
              <a:r>
                <a:rPr lang="en-US" sz="1400" dirty="0" smtClean="0">
                  <a:hlinkClick r:id="rId3"/>
                </a:rPr>
                <a:t> page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87058" y="561840"/>
              <a:ext cx="825867" cy="1153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Autofit/>
            </a:bodyPr>
            <a:lstStyle/>
            <a:p>
              <a:r>
                <a:rPr lang="en-US" sz="15000" dirty="0">
                  <a:solidFill>
                    <a:schemeClr val="tx2">
                      <a:lumMod val="75000"/>
                    </a:schemeClr>
                  </a:solidFill>
                </a:rPr>
                <a:t>“</a:t>
              </a:r>
            </a:p>
          </p:txBody>
        </p: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01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17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2" name="Group 21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sp>
          <p:nvSpPr>
            <p:cNvPr id="7" name="Rectangle 6"/>
            <p:cNvSpPr/>
            <p:nvPr/>
          </p:nvSpPr>
          <p:spPr>
            <a:xfrm>
              <a:off x="179512" y="1682309"/>
              <a:ext cx="5400600" cy="39069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3529" y="2051641"/>
              <a:ext cx="388843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which 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python</a:t>
              </a:r>
              <a:endPara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/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usr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/bin/python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25" y="1682309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Python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87058" y="561840"/>
            <a:ext cx="4842245" cy="2342888"/>
            <a:chOff x="4087058" y="561840"/>
            <a:chExt cx="4842245" cy="2342888"/>
          </a:xfrm>
        </p:grpSpPr>
        <p:sp>
          <p:nvSpPr>
            <p:cNvPr id="25" name="Rectangular Callout 24"/>
            <p:cNvSpPr/>
            <p:nvPr/>
          </p:nvSpPr>
          <p:spPr>
            <a:xfrm>
              <a:off x="4355976" y="1377071"/>
              <a:ext cx="4573327" cy="1527657"/>
            </a:xfrm>
            <a:prstGeom prst="wedgeRectCallout">
              <a:avLst>
                <a:gd name="adj1" fmla="val -39708"/>
                <a:gd name="adj2" fmla="val 832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99992" y="1433432"/>
              <a:ext cx="44293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113" indent="349250"/>
              <a:r>
                <a:rPr lang="en-US" dirty="0" smtClean="0">
                  <a:solidFill>
                    <a:srgbClr val="222222"/>
                  </a:solidFill>
                  <a:latin typeface="Lucida Grande" charset="0"/>
                </a:rPr>
                <a:t>A </a:t>
              </a:r>
              <a:r>
                <a:rPr lang="en-US" dirty="0">
                  <a:solidFill>
                    <a:srgbClr val="222222"/>
                  </a:solidFill>
                  <a:latin typeface="Lucida Grande" charset="0"/>
                </a:rPr>
                <a:t>self-contained directory tree that contains a Python installation for a particular version of Python, plus a number of additional packages.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88024" y="2542255"/>
              <a:ext cx="4141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>
                  <a:hlinkClick r:id="rId3"/>
                </a:rPr>
                <a:t>Python Official </a:t>
              </a:r>
              <a:r>
                <a:rPr lang="en-US" sz="1400" dirty="0" err="1" smtClean="0">
                  <a:hlinkClick r:id="rId3"/>
                </a:rPr>
                <a:t>venv</a:t>
              </a:r>
              <a:r>
                <a:rPr lang="en-US" sz="1400" dirty="0" smtClean="0">
                  <a:hlinkClick r:id="rId3"/>
                </a:rPr>
                <a:t> page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87058" y="561840"/>
              <a:ext cx="825867" cy="1153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Autofit/>
            </a:bodyPr>
            <a:lstStyle/>
            <a:p>
              <a:r>
                <a:rPr lang="en-US" sz="15000" dirty="0">
                  <a:solidFill>
                    <a:schemeClr val="tx2">
                      <a:lumMod val="75000"/>
                    </a:schemeClr>
                  </a:solidFill>
                </a:rPr>
                <a:t>“</a:t>
              </a:r>
            </a:p>
          </p:txBody>
        </p: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39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18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grpSp>
          <p:nvGrpSpPr>
            <p:cNvPr id="22" name="Group 21"/>
            <p:cNvGrpSpPr/>
            <p:nvPr/>
          </p:nvGrpSpPr>
          <p:grpSpPr>
            <a:xfrm>
              <a:off x="179512" y="1682309"/>
              <a:ext cx="5400600" cy="3906932"/>
              <a:chOff x="179512" y="1682309"/>
              <a:chExt cx="5400600" cy="39069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512" y="1682309"/>
                <a:ext cx="5400600" cy="39069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529" y="2051641"/>
                <a:ext cx="388843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</a:t>
                </a:r>
                <a:r>
                  <a:rPr lang="en-US" dirty="0" err="1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usr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/bin/python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1425" y="1682309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System Python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528" y="2816933"/>
              <a:ext cx="5112567" cy="1224135"/>
              <a:chOff x="323529" y="2924945"/>
              <a:chExt cx="5112567" cy="122413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/path/to/virtual/environment1/python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#1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087058" y="561840"/>
            <a:ext cx="4842245" cy="2342888"/>
            <a:chOff x="4087058" y="561840"/>
            <a:chExt cx="4842245" cy="2342888"/>
          </a:xfrm>
        </p:grpSpPr>
        <p:sp>
          <p:nvSpPr>
            <p:cNvPr id="25" name="Rectangular Callout 24"/>
            <p:cNvSpPr/>
            <p:nvPr/>
          </p:nvSpPr>
          <p:spPr>
            <a:xfrm>
              <a:off x="4355976" y="1377071"/>
              <a:ext cx="4573327" cy="1527657"/>
            </a:xfrm>
            <a:prstGeom prst="wedgeRectCallout">
              <a:avLst>
                <a:gd name="adj1" fmla="val -39708"/>
                <a:gd name="adj2" fmla="val 832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99992" y="1433432"/>
              <a:ext cx="44293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113" indent="349250"/>
              <a:r>
                <a:rPr lang="en-US" dirty="0" smtClean="0">
                  <a:solidFill>
                    <a:srgbClr val="222222"/>
                  </a:solidFill>
                  <a:latin typeface="Lucida Grande" charset="0"/>
                </a:rPr>
                <a:t>A </a:t>
              </a:r>
              <a:r>
                <a:rPr lang="en-US" dirty="0">
                  <a:solidFill>
                    <a:srgbClr val="222222"/>
                  </a:solidFill>
                  <a:latin typeface="Lucida Grande" charset="0"/>
                </a:rPr>
                <a:t>self-contained directory tree that contains a Python installation for a particular version of Python, plus a number of additional packages.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88024" y="2542255"/>
              <a:ext cx="4141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>
                  <a:hlinkClick r:id="rId3"/>
                </a:rPr>
                <a:t>Python Official </a:t>
              </a:r>
              <a:r>
                <a:rPr lang="en-US" sz="1400" dirty="0" err="1" smtClean="0">
                  <a:hlinkClick r:id="rId3"/>
                </a:rPr>
                <a:t>venv</a:t>
              </a:r>
              <a:r>
                <a:rPr lang="en-US" sz="1400" dirty="0" smtClean="0">
                  <a:hlinkClick r:id="rId3"/>
                </a:rPr>
                <a:t> page</a:t>
              </a:r>
              <a:endParaRPr lang="en-US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87058" y="561840"/>
              <a:ext cx="825867" cy="1153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Autofit/>
            </a:bodyPr>
            <a:lstStyle/>
            <a:p>
              <a:r>
                <a:rPr lang="en-US" sz="15000" dirty="0">
                  <a:solidFill>
                    <a:schemeClr val="tx2">
                      <a:lumMod val="75000"/>
                    </a:schemeClr>
                  </a:solidFill>
                </a:rPr>
                <a:t>“</a:t>
              </a:r>
            </a:p>
          </p:txBody>
        </p: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85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19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grpSp>
          <p:nvGrpSpPr>
            <p:cNvPr id="22" name="Group 21"/>
            <p:cNvGrpSpPr/>
            <p:nvPr/>
          </p:nvGrpSpPr>
          <p:grpSpPr>
            <a:xfrm>
              <a:off x="179512" y="1682309"/>
              <a:ext cx="5400600" cy="3906932"/>
              <a:chOff x="179512" y="1682309"/>
              <a:chExt cx="5400600" cy="39069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512" y="1682309"/>
                <a:ext cx="5400600" cy="39069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529" y="2051641"/>
                <a:ext cx="388843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</a:t>
                </a:r>
                <a:r>
                  <a:rPr lang="en-US" dirty="0" err="1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usr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/bin/python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1425" y="1682309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System Python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528" y="2816933"/>
              <a:ext cx="5112567" cy="1224135"/>
              <a:chOff x="323529" y="2924945"/>
              <a:chExt cx="5112567" cy="122413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/path/to/virtual/environment1/python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#1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3528" y="4194292"/>
              <a:ext cx="5112567" cy="1224135"/>
              <a:chOff x="323529" y="2924945"/>
              <a:chExt cx="5112567" cy="122413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/path/to/virtual/environment2/python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#2</a:t>
                </a:r>
                <a:endParaRPr lang="en-US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087058" y="561840"/>
            <a:ext cx="4842245" cy="2342888"/>
            <a:chOff x="4087058" y="561840"/>
            <a:chExt cx="4842245" cy="2342888"/>
          </a:xfrm>
        </p:grpSpPr>
        <p:sp>
          <p:nvSpPr>
            <p:cNvPr id="26" name="Rectangular Callout 25"/>
            <p:cNvSpPr/>
            <p:nvPr/>
          </p:nvSpPr>
          <p:spPr>
            <a:xfrm>
              <a:off x="4355976" y="1377071"/>
              <a:ext cx="4573327" cy="1527657"/>
            </a:xfrm>
            <a:prstGeom prst="wedgeRectCallout">
              <a:avLst>
                <a:gd name="adj1" fmla="val -39708"/>
                <a:gd name="adj2" fmla="val 832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99992" y="1433432"/>
              <a:ext cx="44293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113" indent="349250"/>
              <a:r>
                <a:rPr lang="en-US" dirty="0" smtClean="0">
                  <a:solidFill>
                    <a:srgbClr val="222222"/>
                  </a:solidFill>
                  <a:latin typeface="Lucida Grande" charset="0"/>
                </a:rPr>
                <a:t>A </a:t>
              </a:r>
              <a:r>
                <a:rPr lang="en-US" dirty="0">
                  <a:solidFill>
                    <a:srgbClr val="222222"/>
                  </a:solidFill>
                  <a:latin typeface="Lucida Grande" charset="0"/>
                </a:rPr>
                <a:t>self-contained directory tree that contains a Python installation for a particular version of Python, plus a number of additional packages.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8024" y="2542255"/>
              <a:ext cx="4141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>
                  <a:hlinkClick r:id="rId3"/>
                </a:rPr>
                <a:t>Python Official </a:t>
              </a:r>
              <a:r>
                <a:rPr lang="en-US" sz="1400" dirty="0" err="1" smtClean="0">
                  <a:hlinkClick r:id="rId3"/>
                </a:rPr>
                <a:t>venv</a:t>
              </a:r>
              <a:r>
                <a:rPr lang="en-US" sz="1400" dirty="0" smtClean="0">
                  <a:hlinkClick r:id="rId3"/>
                </a:rPr>
                <a:t> page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87058" y="561840"/>
              <a:ext cx="825867" cy="1153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Autofit/>
            </a:bodyPr>
            <a:lstStyle/>
            <a:p>
              <a:r>
                <a:rPr lang="en-US" sz="15000" dirty="0">
                  <a:solidFill>
                    <a:schemeClr val="tx2">
                      <a:lumMod val="75000"/>
                    </a:schemeClr>
                  </a:solidFill>
                </a:rPr>
                <a:t>“</a:t>
              </a:r>
            </a:p>
          </p:txBody>
        </p: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56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pic>
        <p:nvPicPr>
          <p:cNvPr id="1026" name="Picture 2" descr="https://imgs.xkcd.com/comics/python_environ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23" y="620688"/>
            <a:ext cx="5701754" cy="56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420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20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grpSp>
          <p:nvGrpSpPr>
            <p:cNvPr id="22" name="Group 21"/>
            <p:cNvGrpSpPr/>
            <p:nvPr/>
          </p:nvGrpSpPr>
          <p:grpSpPr>
            <a:xfrm>
              <a:off x="179512" y="1682309"/>
              <a:ext cx="5400600" cy="3906932"/>
              <a:chOff x="179512" y="1682309"/>
              <a:chExt cx="5400600" cy="39069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512" y="1682309"/>
                <a:ext cx="5400600" cy="39069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529" y="2051641"/>
                <a:ext cx="388843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</a:t>
                </a:r>
                <a:r>
                  <a:rPr lang="en-US" dirty="0" err="1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usr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/bin/python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1425" y="1682309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System Python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528" y="2816933"/>
              <a:ext cx="5112567" cy="1224135"/>
              <a:chOff x="323529" y="2924945"/>
              <a:chExt cx="5112567" cy="122413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/path/to/virtual/environment1/python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#1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3528" y="4194292"/>
              <a:ext cx="5112567" cy="1224135"/>
              <a:chOff x="323529" y="2924945"/>
              <a:chExt cx="5112567" cy="122413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/path/to/virtual/environment2/python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#2</a:t>
                </a:r>
                <a:endParaRPr lang="en-US" dirty="0"/>
              </a:p>
            </p:txBody>
          </p:sp>
        </p:grp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73753" y="3441774"/>
            <a:ext cx="4439161" cy="923330"/>
            <a:chOff x="5673753" y="3297758"/>
            <a:chExt cx="4439161" cy="923330"/>
          </a:xfrm>
        </p:grpSpPr>
        <p:sp>
          <p:nvSpPr>
            <p:cNvPr id="3" name="Left Brace 2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Python 2.7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n</a:t>
              </a:r>
              <a:r>
                <a:rPr lang="is-IS" dirty="0" smtClean="0"/>
                <a:t>umpy 1.13.3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dirty="0" smtClean="0"/>
                <a:t>astropy 2.0.3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73753" y="4671618"/>
            <a:ext cx="4439161" cy="923330"/>
            <a:chOff x="5673753" y="3297758"/>
            <a:chExt cx="4439161" cy="923330"/>
          </a:xfrm>
        </p:grpSpPr>
        <p:sp>
          <p:nvSpPr>
            <p:cNvPr id="26" name="Left Brace 25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Python 3.5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n</a:t>
              </a:r>
              <a:r>
                <a:rPr lang="is-IS" dirty="0" smtClean="0"/>
                <a:t>umpy 1.14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dirty="0" smtClean="0"/>
                <a:t>astropy 3.0.2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73753" y="2238450"/>
            <a:ext cx="4439161" cy="923330"/>
            <a:chOff x="5673753" y="3297758"/>
            <a:chExt cx="4439161" cy="923330"/>
          </a:xfrm>
        </p:grpSpPr>
        <p:sp>
          <p:nvSpPr>
            <p:cNvPr id="30" name="Left Brace 29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Python 3.5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n</a:t>
              </a:r>
              <a:r>
                <a:rPr lang="is-IS" dirty="0" smtClean="0"/>
                <a:t>umpy 1.13.3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strike="sngStrike" dirty="0" smtClean="0"/>
                <a:t>astropy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503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21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grpSp>
          <p:nvGrpSpPr>
            <p:cNvPr id="22" name="Group 21"/>
            <p:cNvGrpSpPr/>
            <p:nvPr/>
          </p:nvGrpSpPr>
          <p:grpSpPr>
            <a:xfrm>
              <a:off x="179512" y="1682309"/>
              <a:ext cx="5400600" cy="3906932"/>
              <a:chOff x="179512" y="1682309"/>
              <a:chExt cx="5400600" cy="39069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512" y="1682309"/>
                <a:ext cx="5400600" cy="39069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529" y="2051641"/>
                <a:ext cx="388843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</a:t>
                </a:r>
                <a:r>
                  <a:rPr lang="en-US" dirty="0" err="1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usr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/bin/python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1425" y="1682309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System Python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528" y="2816933"/>
              <a:ext cx="5112567" cy="1224135"/>
              <a:chOff x="323529" y="2924945"/>
              <a:chExt cx="5112567" cy="122413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/path/to/virtual/environment1/python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#1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3528" y="4194292"/>
              <a:ext cx="5112567" cy="1224135"/>
              <a:chOff x="323529" y="2924945"/>
              <a:chExt cx="5112567" cy="122413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/path/to/virtual/environment2/python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#2</a:t>
                </a:r>
                <a:endParaRPr lang="en-US" dirty="0"/>
              </a:p>
            </p:txBody>
          </p:sp>
        </p:grp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73753" y="3441774"/>
            <a:ext cx="4439161" cy="923330"/>
            <a:chOff x="5673753" y="3297758"/>
            <a:chExt cx="4439161" cy="923330"/>
          </a:xfrm>
        </p:grpSpPr>
        <p:sp>
          <p:nvSpPr>
            <p:cNvPr id="3" name="Left Brace 2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Python 2.7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n</a:t>
              </a:r>
              <a:r>
                <a:rPr lang="is-IS" dirty="0" smtClean="0"/>
                <a:t>umpy 1.13.3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dirty="0" smtClean="0">
                  <a:solidFill>
                    <a:schemeClr val="accent5">
                      <a:lumMod val="75000"/>
                    </a:schemeClr>
                  </a:solidFill>
                </a:rPr>
                <a:t>astropy 2.0.3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73753" y="4671618"/>
            <a:ext cx="4439161" cy="923330"/>
            <a:chOff x="5673753" y="3297758"/>
            <a:chExt cx="4439161" cy="923330"/>
          </a:xfrm>
        </p:grpSpPr>
        <p:sp>
          <p:nvSpPr>
            <p:cNvPr id="26" name="Left Brace 25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Python 3.5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n</a:t>
              </a:r>
              <a:r>
                <a:rPr lang="is-IS" dirty="0" smtClean="0"/>
                <a:t>umpy 1.14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dirty="0" smtClean="0">
                  <a:solidFill>
                    <a:schemeClr val="accent5">
                      <a:lumMod val="75000"/>
                    </a:schemeClr>
                  </a:solidFill>
                </a:rPr>
                <a:t>astropy 3.0.2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73753" y="2238450"/>
            <a:ext cx="4439161" cy="923330"/>
            <a:chOff x="5673753" y="3297758"/>
            <a:chExt cx="4439161" cy="923330"/>
          </a:xfrm>
        </p:grpSpPr>
        <p:sp>
          <p:nvSpPr>
            <p:cNvPr id="30" name="Left Brace 29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Python 3.5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n</a:t>
              </a:r>
              <a:r>
                <a:rPr lang="is-IS" dirty="0" smtClean="0"/>
                <a:t>umpy 1.13.3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strike="sngStrike" dirty="0" smtClean="0"/>
                <a:t>astropy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086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22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Again</a:t>
            </a:r>
            <a:r>
              <a:rPr lang="pt-BR" altLang="x-none" sz="2400" dirty="0" smtClean="0">
                <a:latin typeface="Lato" charset="0"/>
              </a:rPr>
              <a:t>... a </a:t>
            </a:r>
            <a:r>
              <a:rPr lang="pt-BR" altLang="x-none" sz="2400" dirty="0" err="1" smtClean="0">
                <a:latin typeface="Lato" charset="0"/>
              </a:rPr>
              <a:t>lot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of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options</a:t>
            </a:r>
            <a:r>
              <a:rPr lang="pt-BR" altLang="x-none" sz="2400" dirty="0" smtClean="0">
                <a:latin typeface="Lato" charset="0"/>
              </a:rPr>
              <a:t>.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9" name="Oval 8"/>
          <p:cNvSpPr/>
          <p:nvPr/>
        </p:nvSpPr>
        <p:spPr>
          <a:xfrm rot="8100000">
            <a:off x="3030161" y="1452171"/>
            <a:ext cx="1247330" cy="31346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3500000" flipH="1">
            <a:off x="3030161" y="3258080"/>
            <a:ext cx="1247330" cy="3134673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8100000" flipH="1">
            <a:off x="4866510" y="3259472"/>
            <a:ext cx="1247330" cy="313467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36098" y="4724433"/>
            <a:ext cx="3240358" cy="1601822"/>
            <a:chOff x="203504" y="1676334"/>
            <a:chExt cx="1728192" cy="1601822"/>
          </a:xfrm>
        </p:grpSpPr>
        <p:sp>
          <p:nvSpPr>
            <p:cNvPr id="31" name="Rectangle 30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virtualenvwrapper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Simpler commands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3504" y="2469133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Requires more steps to setup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3504" y="2869775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Good for Python-only packages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27584" y="1605691"/>
            <a:ext cx="3343031" cy="1223751"/>
            <a:chOff x="203504" y="1676334"/>
            <a:chExt cx="1728192" cy="1223751"/>
          </a:xfrm>
        </p:grpSpPr>
        <p:sp>
          <p:nvSpPr>
            <p:cNvPr id="39" name="Rectangle 38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venv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Standard library from Python 3.3+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3504" y="2491704"/>
              <a:ext cx="1728192" cy="408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(never heard until this talk)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2124" y="4228361"/>
            <a:ext cx="3392426" cy="1225143"/>
            <a:chOff x="203504" y="1676334"/>
            <a:chExt cx="1728192" cy="1225143"/>
          </a:xfrm>
        </p:grpSpPr>
        <p:sp>
          <p:nvSpPr>
            <p:cNvPr id="49" name="Rectangle 48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virtualenv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Most popular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Python 2.6+ and 3.4+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 rot="13500000">
            <a:off x="4866510" y="1452172"/>
            <a:ext cx="1247330" cy="3134674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338043" y="1276436"/>
            <a:ext cx="3410421" cy="2008548"/>
            <a:chOff x="203504" y="1676334"/>
            <a:chExt cx="1728192" cy="2008548"/>
          </a:xfrm>
        </p:grpSpPr>
        <p:sp>
          <p:nvSpPr>
            <p:cNvPr id="35" name="Rectangle 34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conda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Replaces </a:t>
              </a:r>
              <a:r>
                <a:rPr lang="en-US" dirty="0" err="1" smtClean="0">
                  <a:solidFill>
                    <a:schemeClr val="tx1"/>
                  </a:solidFill>
                </a:rPr>
                <a:t>virtualenv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Works with any language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3504" y="2892794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Package handler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3504" y="3276501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non-Python library dependencies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694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23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Again</a:t>
            </a:r>
            <a:r>
              <a:rPr lang="pt-BR" altLang="x-none" sz="2400" dirty="0" smtClean="0">
                <a:latin typeface="Lato" charset="0"/>
              </a:rPr>
              <a:t>... a </a:t>
            </a:r>
            <a:r>
              <a:rPr lang="pt-BR" altLang="x-none" sz="2400" dirty="0" err="1" smtClean="0">
                <a:latin typeface="Lato" charset="0"/>
              </a:rPr>
              <a:t>lot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of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options</a:t>
            </a:r>
            <a:r>
              <a:rPr lang="pt-BR" altLang="x-none" sz="2400" dirty="0" smtClean="0">
                <a:latin typeface="Lato" charset="0"/>
              </a:rPr>
              <a:t>.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9" name="Oval 8"/>
          <p:cNvSpPr/>
          <p:nvPr/>
        </p:nvSpPr>
        <p:spPr>
          <a:xfrm rot="8100000">
            <a:off x="3030161" y="1452171"/>
            <a:ext cx="1247330" cy="31346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3500000" flipH="1">
            <a:off x="3030161" y="3258080"/>
            <a:ext cx="1247330" cy="3134673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8100000" flipH="1">
            <a:off x="4866510" y="3259472"/>
            <a:ext cx="1247330" cy="313467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36098" y="4724433"/>
            <a:ext cx="3240358" cy="1601822"/>
            <a:chOff x="203504" y="1676334"/>
            <a:chExt cx="1728192" cy="1601822"/>
          </a:xfrm>
        </p:grpSpPr>
        <p:sp>
          <p:nvSpPr>
            <p:cNvPr id="31" name="Rectangle 30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virtualenvwrapper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Simpler commands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3504" y="2469133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Requires more steps to setup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3504" y="2869775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Good for Python-only packages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27584" y="1605691"/>
            <a:ext cx="3343031" cy="1223751"/>
            <a:chOff x="203504" y="1676334"/>
            <a:chExt cx="1728192" cy="1223751"/>
          </a:xfrm>
        </p:grpSpPr>
        <p:sp>
          <p:nvSpPr>
            <p:cNvPr id="39" name="Rectangle 38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venv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Standard library from Python 3.3+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3504" y="2491704"/>
              <a:ext cx="1728192" cy="408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(never heard until this talk)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2124" y="4228361"/>
            <a:ext cx="3392426" cy="1225143"/>
            <a:chOff x="203504" y="1676334"/>
            <a:chExt cx="1728192" cy="1225143"/>
          </a:xfrm>
        </p:grpSpPr>
        <p:sp>
          <p:nvSpPr>
            <p:cNvPr id="49" name="Rectangle 48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virtualenv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Most popular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Python 2.6+ and 3.4+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9512" y="1470234"/>
            <a:ext cx="8712968" cy="493283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3500000">
            <a:off x="4866510" y="1452172"/>
            <a:ext cx="1247330" cy="3134674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338043" y="1276436"/>
            <a:ext cx="3410421" cy="2008548"/>
            <a:chOff x="203504" y="1676334"/>
            <a:chExt cx="1728192" cy="2008548"/>
          </a:xfrm>
        </p:grpSpPr>
        <p:sp>
          <p:nvSpPr>
            <p:cNvPr id="35" name="Rectangle 34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conda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Replaces </a:t>
              </a:r>
              <a:r>
                <a:rPr lang="en-US" dirty="0" err="1" smtClean="0">
                  <a:solidFill>
                    <a:schemeClr val="tx1"/>
                  </a:solidFill>
                </a:rPr>
                <a:t>virtualenv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Works with any language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3504" y="2892794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Package handler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3504" y="3276501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non-Python library dependencies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461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519863"/>
            <a:ext cx="3752056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</a:t>
            </a:r>
            <a:r>
              <a:rPr lang="pt-BR" smtClean="0"/>
              <a:t>Tutorial </a:t>
            </a:r>
            <a:r>
              <a:rPr lang="pt-BR" smtClean="0"/>
              <a:t>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6187396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519863"/>
            <a:ext cx="3752056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</a:t>
            </a:r>
            <a:r>
              <a:rPr lang="pt-BR" smtClean="0"/>
              <a:t>Tutorial </a:t>
            </a:r>
            <a:r>
              <a:rPr lang="pt-BR" smtClean="0"/>
              <a:t>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25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297536" y="1418989"/>
            <a:ext cx="8090888" cy="857883"/>
            <a:chOff x="297536" y="1418989"/>
            <a:chExt cx="809088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7030A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Download and Install </a:t>
              </a:r>
              <a:r>
                <a:rPr lang="en-US" sz="2400" dirty="0" smtClean="0">
                  <a:solidFill>
                    <a:sysClr val="windowText" lastClr="000000"/>
                  </a:solidFill>
                  <a:hlinkClick r:id="rId2"/>
                </a:rPr>
                <a:t>Anaconda</a:t>
              </a:r>
              <a:r>
                <a:rPr lang="en-US" sz="2400" dirty="0" smtClean="0">
                  <a:solidFill>
                    <a:sysClr val="windowText" lastClr="000000"/>
                  </a:solidFill>
                </a:rPr>
                <a:t> or </a:t>
              </a:r>
              <a:r>
                <a:rPr lang="en-US" sz="2400" dirty="0" err="1" smtClean="0">
                  <a:solidFill>
                    <a:sysClr val="windowText" lastClr="000000"/>
                  </a:solidFill>
                  <a:hlinkClick r:id="rId3"/>
                </a:rPr>
                <a:t>Miniconda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53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7030A0"/>
                  </a:solidFill>
                </a:rPr>
                <a:t>1</a:t>
              </a:r>
              <a:r>
                <a:rPr lang="en-US" sz="2800" dirty="0" smtClean="0">
                  <a:solidFill>
                    <a:schemeClr val="tx2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96" y="2472278"/>
            <a:ext cx="4627198" cy="3712477"/>
            <a:chOff x="196608" y="2472278"/>
            <a:chExt cx="4627198" cy="3712477"/>
          </a:xfrm>
        </p:grpSpPr>
        <p:sp>
          <p:nvSpPr>
            <p:cNvPr id="10" name="TextBox 9"/>
            <p:cNvSpPr txBox="1"/>
            <p:nvPr/>
          </p:nvSpPr>
          <p:spPr>
            <a:xfrm>
              <a:off x="755576" y="2472278"/>
              <a:ext cx="4068230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Anaconda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New to </a:t>
              </a:r>
              <a:r>
                <a:rPr lang="en-US" dirty="0" err="1" smtClean="0"/>
                <a:t>conda</a:t>
              </a:r>
              <a:r>
                <a:rPr lang="en-US" dirty="0" smtClean="0"/>
                <a:t> or python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Everything installed at once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Time and disk space for installation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964" y="4481725"/>
              <a:ext cx="3320140" cy="1703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 smtClean="0"/>
                <a:t>Miniconda</a:t>
              </a:r>
              <a:endParaRPr lang="en-US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Install packages individually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Quicker installation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Lighter installation</a:t>
              </a:r>
              <a:endParaRPr lang="en-US" dirty="0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637948" y="2472278"/>
              <a:ext cx="144016" cy="363667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345848" y="4125636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Distributions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65428" y="6108954"/>
            <a:ext cx="3743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at </a:t>
            </a:r>
            <a:r>
              <a:rPr lang="en-US" sz="1400" dirty="0" err="1" smtClean="0">
                <a:hlinkClick r:id="rId4"/>
              </a:rPr>
              <a:t>Astroconda</a:t>
            </a:r>
            <a:r>
              <a:rPr lang="en-US" sz="1400" dirty="0" smtClean="0">
                <a:hlinkClick r:id="rId4"/>
              </a:rPr>
              <a:t>: The choice is yours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16016" y="2472278"/>
            <a:ext cx="0" cy="37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982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519863"/>
            <a:ext cx="3752056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</a:t>
            </a:r>
            <a:r>
              <a:rPr lang="pt-BR" smtClean="0"/>
              <a:t>Tutorial </a:t>
            </a:r>
            <a:r>
              <a:rPr lang="pt-BR" smtClean="0"/>
              <a:t>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26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297536" y="1418989"/>
            <a:ext cx="8090888" cy="857883"/>
            <a:chOff x="297536" y="1418989"/>
            <a:chExt cx="809088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7030A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Download and Install </a:t>
              </a:r>
              <a:r>
                <a:rPr lang="en-US" sz="2400" dirty="0" smtClean="0">
                  <a:solidFill>
                    <a:sysClr val="windowText" lastClr="000000"/>
                  </a:solidFill>
                  <a:hlinkClick r:id="rId2"/>
                </a:rPr>
                <a:t>Anaconda</a:t>
              </a:r>
              <a:r>
                <a:rPr lang="en-US" sz="2400" dirty="0" smtClean="0">
                  <a:solidFill>
                    <a:sysClr val="windowText" lastClr="000000"/>
                  </a:solidFill>
                </a:rPr>
                <a:t> or </a:t>
              </a:r>
              <a:r>
                <a:rPr lang="en-US" sz="2400" dirty="0" err="1" smtClean="0">
                  <a:solidFill>
                    <a:sysClr val="windowText" lastClr="000000"/>
                  </a:solidFill>
                  <a:hlinkClick r:id="rId3"/>
                </a:rPr>
                <a:t>Miniconda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53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7030A0"/>
                  </a:solidFill>
                </a:rPr>
                <a:t>1</a:t>
              </a:r>
              <a:r>
                <a:rPr lang="en-US" sz="2800" dirty="0" smtClean="0">
                  <a:solidFill>
                    <a:schemeClr val="tx2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96" y="2472278"/>
            <a:ext cx="4627198" cy="3712477"/>
            <a:chOff x="196608" y="2472278"/>
            <a:chExt cx="4627198" cy="3712477"/>
          </a:xfrm>
        </p:grpSpPr>
        <p:sp>
          <p:nvSpPr>
            <p:cNvPr id="10" name="TextBox 9"/>
            <p:cNvSpPr txBox="1"/>
            <p:nvPr/>
          </p:nvSpPr>
          <p:spPr>
            <a:xfrm>
              <a:off x="755576" y="2472278"/>
              <a:ext cx="4068230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Anaconda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New to </a:t>
              </a:r>
              <a:r>
                <a:rPr lang="en-US" dirty="0" err="1" smtClean="0"/>
                <a:t>conda</a:t>
              </a:r>
              <a:r>
                <a:rPr lang="en-US" dirty="0" smtClean="0"/>
                <a:t> or python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Everything installed at once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Time and disk space for installation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964" y="4481725"/>
              <a:ext cx="3320140" cy="1703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 smtClean="0"/>
                <a:t>Miniconda</a:t>
              </a:r>
              <a:endParaRPr lang="en-US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Install packages individually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Quicker installation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Lighter installation</a:t>
              </a:r>
              <a:endParaRPr lang="en-US" dirty="0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637948" y="2472278"/>
              <a:ext cx="144016" cy="363667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345848" y="4125636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Distributions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65428" y="6108954"/>
            <a:ext cx="3743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at </a:t>
            </a:r>
            <a:r>
              <a:rPr lang="en-US" sz="1400" dirty="0" err="1" smtClean="0">
                <a:hlinkClick r:id="rId4"/>
              </a:rPr>
              <a:t>Astroconda</a:t>
            </a:r>
            <a:r>
              <a:rPr lang="en-US" sz="1400" dirty="0" smtClean="0">
                <a:hlinkClick r:id="rId4"/>
              </a:rPr>
              <a:t>: The choice is yours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23806" y="3038947"/>
            <a:ext cx="3961160" cy="2307932"/>
            <a:chOff x="4823806" y="3038947"/>
            <a:chExt cx="3961160" cy="2307932"/>
          </a:xfrm>
        </p:grpSpPr>
        <p:sp>
          <p:nvSpPr>
            <p:cNvPr id="12" name="TextBox 11"/>
            <p:cNvSpPr txBox="1"/>
            <p:nvPr/>
          </p:nvSpPr>
          <p:spPr>
            <a:xfrm>
              <a:off x="4823806" y="3228350"/>
              <a:ext cx="3780642" cy="2118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/>
                <a:t>c</a:t>
              </a:r>
              <a:r>
                <a:rPr lang="en-US" dirty="0" err="1" smtClean="0"/>
                <a:t>onda</a:t>
              </a:r>
              <a:endParaRPr lang="en-US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Packaged manager (like pip) 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Wrapper for </a:t>
              </a:r>
              <a:r>
                <a:rPr lang="en-US" dirty="0" err="1" smtClean="0"/>
                <a:t>venv</a:t>
              </a:r>
              <a:endParaRPr lang="en-US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Dedicated for scientific and analytic packages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 flipH="1">
              <a:off x="8143946" y="3038947"/>
              <a:ext cx="244478" cy="230793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7975770" y="4008247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Command</a:t>
              </a:r>
              <a:endParaRPr lang="en-US" dirty="0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4716016" y="2472278"/>
            <a:ext cx="0" cy="37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29755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27</a:t>
            </a:fld>
            <a:endParaRPr lang="pt-BR" altLang="x-none"/>
          </a:p>
        </p:txBody>
      </p:sp>
      <p:grpSp>
        <p:nvGrpSpPr>
          <p:cNvPr id="16" name="Group 15"/>
          <p:cNvGrpSpPr/>
          <p:nvPr/>
        </p:nvGrpSpPr>
        <p:grpSpPr>
          <a:xfrm>
            <a:off x="343156" y="1418989"/>
            <a:ext cx="8045268" cy="857883"/>
            <a:chOff x="343156" y="2302249"/>
            <a:chExt cx="8045268" cy="857883"/>
          </a:xfrm>
        </p:grpSpPr>
        <p:sp>
          <p:nvSpPr>
            <p:cNvPr id="13" name="Rectangle 12"/>
            <p:cNvSpPr/>
            <p:nvPr/>
          </p:nvSpPr>
          <p:spPr>
            <a:xfrm>
              <a:off x="539750" y="258406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70C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>
                  <a:solidFill>
                    <a:sysClr val="windowText" lastClr="000000"/>
                  </a:solidFill>
                </a:rPr>
                <a:t>Create new virtual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3156" y="230224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2</a:t>
              </a:r>
              <a:r>
                <a:rPr lang="en-US" sz="2800" dirty="0" smtClean="0">
                  <a:solidFill>
                    <a:srgbClr val="0070C0"/>
                  </a:solidFill>
                </a:rPr>
                <a:t>.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39750" y="2420888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406727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28</a:t>
            </a:fld>
            <a:endParaRPr lang="pt-BR" altLang="x-none"/>
          </a:p>
        </p:txBody>
      </p:sp>
      <p:sp>
        <p:nvSpPr>
          <p:cNvPr id="18" name="Rectangle 17"/>
          <p:cNvSpPr/>
          <p:nvPr/>
        </p:nvSpPr>
        <p:spPr>
          <a:xfrm>
            <a:off x="539750" y="2420888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750" y="3068960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python=3.6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channel_name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95936" y="3484639"/>
            <a:ext cx="129614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3484639"/>
            <a:ext cx="14257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3156" y="1418989"/>
            <a:ext cx="8045268" cy="857883"/>
            <a:chOff x="343156" y="2302249"/>
            <a:chExt cx="8045268" cy="857883"/>
          </a:xfrm>
        </p:grpSpPr>
        <p:sp>
          <p:nvSpPr>
            <p:cNvPr id="26" name="Rectangle 25"/>
            <p:cNvSpPr/>
            <p:nvPr/>
          </p:nvSpPr>
          <p:spPr>
            <a:xfrm>
              <a:off x="539750" y="258406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70C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>
                  <a:solidFill>
                    <a:sysClr val="windowText" lastClr="000000"/>
                  </a:solidFill>
                </a:rPr>
                <a:t>Create new virtual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3156" y="230224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2</a:t>
              </a:r>
              <a:r>
                <a:rPr lang="en-US" sz="2800" dirty="0" smtClean="0">
                  <a:solidFill>
                    <a:srgbClr val="0070C0"/>
                  </a:solidFill>
                </a:rPr>
                <a:t>.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56858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29</a:t>
            </a:fld>
            <a:endParaRPr lang="pt-BR" altLang="x-none"/>
          </a:p>
        </p:txBody>
      </p:sp>
      <p:sp>
        <p:nvSpPr>
          <p:cNvPr id="18" name="Rectangle 17"/>
          <p:cNvSpPr/>
          <p:nvPr/>
        </p:nvSpPr>
        <p:spPr>
          <a:xfrm>
            <a:off x="539750" y="2420888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750" y="3068960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python=3.6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channel_name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95936" y="3484639"/>
            <a:ext cx="129614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3484639"/>
            <a:ext cx="14257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9750" y="3717032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environment.yml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3"/>
              </a:rPr>
              <a:t>Conda</a:t>
            </a:r>
            <a:r>
              <a:rPr lang="en-US" sz="1400" dirty="0" smtClean="0">
                <a:hlinkClick r:id="rId3"/>
              </a:rPr>
              <a:t>: Managing virtual environments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43156" y="1418989"/>
            <a:ext cx="8045268" cy="857883"/>
            <a:chOff x="343156" y="2302249"/>
            <a:chExt cx="8045268" cy="857883"/>
          </a:xfrm>
        </p:grpSpPr>
        <p:sp>
          <p:nvSpPr>
            <p:cNvPr id="24" name="Rectangle 23"/>
            <p:cNvSpPr/>
            <p:nvPr/>
          </p:nvSpPr>
          <p:spPr>
            <a:xfrm>
              <a:off x="539750" y="258406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70C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>
                  <a:solidFill>
                    <a:sysClr val="windowText" lastClr="000000"/>
                  </a:solidFill>
                </a:rPr>
                <a:t>Create new virtual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3156" y="230224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2</a:t>
              </a:r>
              <a:r>
                <a:rPr lang="en-US" sz="2800" dirty="0" smtClean="0">
                  <a:solidFill>
                    <a:srgbClr val="0070C0"/>
                  </a:solidFill>
                </a:rPr>
                <a:t>.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6285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Retângulo 5"/>
          <p:cNvSpPr>
            <a:spLocks noChangeArrowheads="1"/>
          </p:cNvSpPr>
          <p:nvPr/>
        </p:nvSpPr>
        <p:spPr bwMode="auto">
          <a:xfrm>
            <a:off x="251520" y="1916832"/>
            <a:ext cx="865221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anchor="t">
            <a:spAutoFit/>
          </a:bodyPr>
          <a:lstStyle/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pt-BR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Installing</a:t>
            </a:r>
            <a:r>
              <a:rPr lang="pt-BR" sz="2400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Packages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Download, unpack, and install</a:t>
            </a: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Search and get packages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Virtual Environments</a:t>
            </a: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Concept</a:t>
            </a: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Again</a:t>
            </a:r>
            <a:r>
              <a:rPr lang="mr-IN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…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a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lot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of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options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s-ES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Using</a:t>
            </a:r>
            <a:r>
              <a:rPr lang="es-ES" sz="2400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Conda</a:t>
            </a:r>
            <a:endParaRPr lang="es-ES" sz="2400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conda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vs Anaconda vs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Miniconda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Managing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es-ES" dirty="0">
                <a:solidFill>
                  <a:srgbClr val="000000"/>
                </a:solidFill>
                <a:latin typeface="Lato" pitchFamily="34" charset="0"/>
                <a:ea typeface="+mn-ea"/>
              </a:rPr>
              <a:t>v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irtual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environments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Astroconda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Channels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and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packages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9213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30</a:t>
            </a:fld>
            <a:endParaRPr lang="pt-BR" altLang="x-none"/>
          </a:p>
        </p:txBody>
      </p:sp>
      <p:sp>
        <p:nvSpPr>
          <p:cNvPr id="18" name="Rectangle 17"/>
          <p:cNvSpPr/>
          <p:nvPr/>
        </p:nvSpPr>
        <p:spPr>
          <a:xfrm>
            <a:off x="539750" y="2420888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750" y="3068960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python=3.6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channel_name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95936" y="3484639"/>
            <a:ext cx="129614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3484639"/>
            <a:ext cx="14257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9750" y="3717032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environment.yml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750" y="4653136"/>
            <a:ext cx="7776666" cy="1964112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r>
              <a:rPr lang="is-I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my_new_env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channels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</a:t>
            </a:r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astroconda</a:t>
            </a:r>
          </a:p>
          <a:p>
            <a:r>
              <a:rPr lang="is-I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dependencies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numpy</a:t>
            </a:r>
          </a:p>
          <a:p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matplotlib</a:t>
            </a:r>
            <a:endParaRPr lang="is-IS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astropy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pip</a:t>
            </a:r>
          </a:p>
          <a:p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pip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ccdproc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sphinx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sphinxcontrib.napoleon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710" y="4293096"/>
            <a:ext cx="2300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environment.yml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480340" y="4492677"/>
            <a:ext cx="6484148" cy="1575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43156" y="1418989"/>
            <a:ext cx="8045268" cy="857883"/>
            <a:chOff x="343156" y="2302249"/>
            <a:chExt cx="8045268" cy="857883"/>
          </a:xfrm>
        </p:grpSpPr>
        <p:sp>
          <p:nvSpPr>
            <p:cNvPr id="23" name="Rectangle 22"/>
            <p:cNvSpPr/>
            <p:nvPr/>
          </p:nvSpPr>
          <p:spPr>
            <a:xfrm>
              <a:off x="539750" y="258406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70C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>
                  <a:solidFill>
                    <a:sysClr val="windowText" lastClr="000000"/>
                  </a:solidFill>
                </a:rPr>
                <a:t>Create new virtual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156" y="230224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2</a:t>
              </a:r>
              <a:r>
                <a:rPr lang="en-US" sz="2800" dirty="0" smtClean="0">
                  <a:solidFill>
                    <a:srgbClr val="0070C0"/>
                  </a:solidFill>
                </a:rPr>
                <a:t>.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029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31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B05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Checking existing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3</a:t>
              </a:r>
              <a:r>
                <a:rPr lang="en-US" sz="2800" dirty="0" smtClean="0">
                  <a:solidFill>
                    <a:srgbClr val="00B050"/>
                  </a:solidFill>
                </a:rPr>
                <a:t>.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info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117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32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info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2073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list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14" name="Rectangle 13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B05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Checking existing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3</a:t>
              </a:r>
              <a:r>
                <a:rPr lang="en-US" sz="2800" dirty="0" smtClean="0">
                  <a:solidFill>
                    <a:srgbClr val="00B050"/>
                  </a:solidFill>
                </a:rPr>
                <a:t>.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89628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33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info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2073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list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532" y="3025983"/>
            <a:ext cx="8522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astroconda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*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astroconda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dev_pyqubes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dev_pyqubes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dragons  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/dragons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goodman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goodman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iraf27   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/iraf27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samfp_gui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samfp_gui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superlists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superlists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tuna     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/tuna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                     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14" name="Rectangle 13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B05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Checking existing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3</a:t>
              </a:r>
              <a:r>
                <a:rPr lang="en-US" sz="2800" dirty="0" smtClean="0">
                  <a:solidFill>
                    <a:srgbClr val="00B050"/>
                  </a:solidFill>
                </a:rPr>
                <a:t>.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60342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34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18" name="Rectangle 17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47816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35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26" name="Rectangle 2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67470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36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3634888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25" name="Rectangle 24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36635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37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3634888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0532" y="4327936"/>
            <a:ext cx="852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y_env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/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   /Users/Bruno/miniconda3/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   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25" name="Rectangle 24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50364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38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3634888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0532" y="4327936"/>
            <a:ext cx="852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y_env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/Users/Bruno/miniconda3/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   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22" name="Rectangle 21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78886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39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De-activate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6859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2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00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40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De-activate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deactivate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606207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41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De-activate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deactivate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3634888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0532" y="4327936"/>
            <a:ext cx="852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y_env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/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   /Users/Bruno/miniconda3/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33587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42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C0000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Removing an existing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6</a:t>
              </a:r>
              <a:r>
                <a:rPr lang="en-US" sz="2800" dirty="0" smtClean="0">
                  <a:solidFill>
                    <a:srgbClr val="C00000"/>
                  </a:solidFill>
                </a:rPr>
                <a:t>.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source deactivate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2996952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remove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--name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--all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532" y="4149080"/>
            <a:ext cx="8522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   /Users/Bruno/miniconda3/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46379" y="3593171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3802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43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search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4110118" cy="987957"/>
            <a:chOff x="168188" y="1700808"/>
            <a:chExt cx="4110118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 install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numpy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9464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44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search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5118230" cy="987957"/>
            <a:chOff x="168188" y="1700808"/>
            <a:chExt cx="6054334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604301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install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ccdproc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9239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45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search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5118230" cy="987957"/>
            <a:chOff x="168188" y="1700808"/>
            <a:chExt cx="6054334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604301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install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csdms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topoflow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-meteorology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4579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46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 search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5118230" cy="987957"/>
            <a:chOff x="168188" y="1700808"/>
            <a:chExt cx="6054334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604301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install </a:t>
              </a:r>
              <a:r>
                <a:rPr lang="mr-IN" dirty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 channel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mr-IN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astropy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ccdproc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9519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47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search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5118230" cy="987957"/>
            <a:chOff x="168188" y="1700808"/>
            <a:chExt cx="6054334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604301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install </a:t>
              </a:r>
              <a:r>
                <a:rPr lang="mr-IN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 channel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astropy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ccdproc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00314" y="4132112"/>
            <a:ext cx="7756062" cy="987957"/>
            <a:chOff x="168188" y="1700808"/>
            <a:chExt cx="7756062" cy="987957"/>
          </a:xfrm>
        </p:grpSpPr>
        <p:sp>
          <p:nvSpPr>
            <p:cNvPr id="15" name="Rectangle 14"/>
            <p:cNvSpPr/>
            <p:nvPr/>
          </p:nvSpPr>
          <p:spPr>
            <a:xfrm>
              <a:off x="179512" y="2204864"/>
              <a:ext cx="774473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config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--add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channels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https://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channel.address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8188" y="1700808"/>
              <a:ext cx="29113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Add channels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90328" y="5218271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--add channels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ssb.stsci.edu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astroconda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0835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345560" cy="1728043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Astroconda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smtClean="0">
                <a:latin typeface="Lato" charset="0"/>
              </a:rPr>
              <a:t> A virtual </a:t>
            </a:r>
            <a:r>
              <a:rPr lang="pt-BR" altLang="x-none" sz="2400" dirty="0" err="1" smtClean="0">
                <a:latin typeface="Lato" charset="0"/>
              </a:rPr>
              <a:t>environment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with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r>
              <a:rPr lang="pt-BR" altLang="x-none" sz="2400" dirty="0" smtClean="0">
                <a:latin typeface="Lato" charset="0"/>
              </a:rPr>
              <a:t> for </a:t>
            </a:r>
            <a:r>
              <a:rPr lang="pt-BR" altLang="x-none" sz="2400" dirty="0" err="1" smtClean="0">
                <a:latin typeface="Lato" charset="0"/>
              </a:rPr>
              <a:t>astronomy</a:t>
            </a:r>
            <a:r>
              <a:rPr lang="pt-BR" altLang="x-none" sz="2400" dirty="0" smtClean="0">
                <a:latin typeface="Lato" charset="0"/>
              </a:rPr>
              <a:t>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48</a:t>
            </a:fld>
            <a:endParaRPr lang="pt-BR" altLang="x-none"/>
          </a:p>
        </p:txBody>
      </p:sp>
      <p:grpSp>
        <p:nvGrpSpPr>
          <p:cNvPr id="19" name="Group 18"/>
          <p:cNvGrpSpPr/>
          <p:nvPr/>
        </p:nvGrpSpPr>
        <p:grpSpPr>
          <a:xfrm>
            <a:off x="539750" y="1897668"/>
            <a:ext cx="8064698" cy="1007121"/>
            <a:chOff x="507624" y="1681644"/>
            <a:chExt cx="8064698" cy="1007121"/>
          </a:xfrm>
        </p:grpSpPr>
        <p:sp>
          <p:nvSpPr>
            <p:cNvPr id="20" name="Rectangle 19"/>
            <p:cNvSpPr/>
            <p:nvPr/>
          </p:nvSpPr>
          <p:spPr>
            <a:xfrm>
              <a:off x="507624" y="2204864"/>
              <a:ext cx="806469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config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--add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channels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http://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ssb.stsci.edu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astroconda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624" y="1681644"/>
              <a:ext cx="4661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Add </a:t>
              </a:r>
              <a:r>
                <a:rPr lang="en-US" sz="2800" dirty="0" err="1" smtClean="0">
                  <a:latin typeface="Lato" charset="0"/>
                  <a:ea typeface="Lato" charset="0"/>
                  <a:cs typeface="Lato" charset="0"/>
                </a:rPr>
                <a:t>astroconda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 channel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9750" y="3356992"/>
            <a:ext cx="8064698" cy="1007121"/>
            <a:chOff x="507624" y="1681644"/>
            <a:chExt cx="8064698" cy="1007121"/>
          </a:xfrm>
        </p:grpSpPr>
        <p:sp>
          <p:nvSpPr>
            <p:cNvPr id="23" name="Rectangle 22"/>
            <p:cNvSpPr/>
            <p:nvPr/>
          </p:nvSpPr>
          <p:spPr>
            <a:xfrm>
              <a:off x="507624" y="2204864"/>
              <a:ext cx="806469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create </a:t>
              </a:r>
              <a:r>
                <a:rPr lang="mr-IN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n </a:t>
              </a:r>
              <a:r>
                <a:rPr lang="en-US" dirty="0" err="1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astroconda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stsci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624" y="1681644"/>
              <a:ext cx="6790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Create </a:t>
              </a:r>
              <a:r>
                <a:rPr lang="en-US" sz="2800" dirty="0" err="1" smtClean="0">
                  <a:latin typeface="Lato" charset="0"/>
                  <a:ea typeface="Lato" charset="0"/>
                  <a:cs typeface="Lato" charset="0"/>
                </a:rPr>
                <a:t>astroconda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 virtual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7782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345560" cy="1728043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Astroconda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smtClean="0">
                <a:latin typeface="Lato" charset="0"/>
              </a:rPr>
              <a:t> A virtual </a:t>
            </a:r>
            <a:r>
              <a:rPr lang="pt-BR" altLang="x-none" sz="2400" dirty="0" err="1" smtClean="0">
                <a:latin typeface="Lato" charset="0"/>
              </a:rPr>
              <a:t>environment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with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r>
              <a:rPr lang="pt-BR" altLang="x-none" sz="2400" dirty="0" smtClean="0">
                <a:latin typeface="Lato" charset="0"/>
              </a:rPr>
              <a:t> for </a:t>
            </a:r>
            <a:r>
              <a:rPr lang="pt-BR" altLang="x-none" sz="2400" dirty="0" err="1" smtClean="0">
                <a:latin typeface="Lato" charset="0"/>
              </a:rPr>
              <a:t>astronomy</a:t>
            </a:r>
            <a:r>
              <a:rPr lang="pt-BR" altLang="x-none" sz="2400" dirty="0" smtClean="0">
                <a:latin typeface="Lato" charset="0"/>
              </a:rPr>
              <a:t>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49</a:t>
            </a:fld>
            <a:endParaRPr lang="pt-BR" altLang="x-none"/>
          </a:p>
        </p:txBody>
      </p:sp>
      <p:grpSp>
        <p:nvGrpSpPr>
          <p:cNvPr id="19" name="Group 18"/>
          <p:cNvGrpSpPr/>
          <p:nvPr/>
        </p:nvGrpSpPr>
        <p:grpSpPr>
          <a:xfrm>
            <a:off x="539750" y="1897668"/>
            <a:ext cx="8064698" cy="1007121"/>
            <a:chOff x="507624" y="1681644"/>
            <a:chExt cx="8064698" cy="1007121"/>
          </a:xfrm>
        </p:grpSpPr>
        <p:sp>
          <p:nvSpPr>
            <p:cNvPr id="20" name="Rectangle 19"/>
            <p:cNvSpPr/>
            <p:nvPr/>
          </p:nvSpPr>
          <p:spPr>
            <a:xfrm>
              <a:off x="507624" y="2204864"/>
              <a:ext cx="806469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config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--add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channels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http://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ssb.stsci.edu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astroconda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624" y="1681644"/>
              <a:ext cx="4661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Add </a:t>
              </a:r>
              <a:r>
                <a:rPr lang="en-US" sz="2800" dirty="0" err="1" smtClean="0">
                  <a:latin typeface="Lato" charset="0"/>
                  <a:ea typeface="Lato" charset="0"/>
                  <a:cs typeface="Lato" charset="0"/>
                </a:rPr>
                <a:t>astroconda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 channel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9750" y="3356992"/>
            <a:ext cx="8064698" cy="1007121"/>
            <a:chOff x="507624" y="1681644"/>
            <a:chExt cx="8064698" cy="1007121"/>
          </a:xfrm>
        </p:grpSpPr>
        <p:sp>
          <p:nvSpPr>
            <p:cNvPr id="23" name="Rectangle 22"/>
            <p:cNvSpPr/>
            <p:nvPr/>
          </p:nvSpPr>
          <p:spPr>
            <a:xfrm>
              <a:off x="507624" y="2204864"/>
              <a:ext cx="806469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create </a:t>
              </a:r>
              <a:r>
                <a:rPr lang="mr-IN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n </a:t>
              </a:r>
              <a:r>
                <a:rPr lang="en-US" dirty="0" err="1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my_strange_env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stsci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624" y="1681644"/>
              <a:ext cx="6790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Create </a:t>
              </a:r>
              <a:r>
                <a:rPr lang="en-US" sz="2800" dirty="0" err="1" smtClean="0">
                  <a:latin typeface="Lato" charset="0"/>
                  <a:ea typeface="Lato" charset="0"/>
                  <a:cs typeface="Lato" charset="0"/>
                </a:rPr>
                <a:t>astroconda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 virtual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596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3" name="Left Arrow 2"/>
          <p:cNvSpPr/>
          <p:nvPr/>
        </p:nvSpPr>
        <p:spPr>
          <a:xfrm>
            <a:off x="3059832" y="5308267"/>
            <a:ext cx="151216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76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345560" cy="1728043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latin typeface="Lato" charset="0"/>
              </a:rPr>
              <a:t>conda </a:t>
            </a:r>
            <a:r>
              <a:rPr lang="pt-BR" altLang="x-none" dirty="0" err="1" smtClean="0">
                <a:latin typeface="Lato" charset="0"/>
              </a:rPr>
              <a:t>vs</a:t>
            </a:r>
            <a:r>
              <a:rPr lang="pt-BR" altLang="x-none" dirty="0" smtClean="0">
                <a:latin typeface="Lato" charset="0"/>
              </a:rPr>
              <a:t>/</a:t>
            </a:r>
            <a:r>
              <a:rPr lang="pt-BR" altLang="x-none" dirty="0" err="1" smtClean="0">
                <a:latin typeface="Lato" charset="0"/>
              </a:rPr>
              <a:t>and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pip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50</a:t>
            </a:fld>
            <a:endParaRPr lang="pt-BR" altLang="x-none"/>
          </a:p>
        </p:txBody>
      </p:sp>
      <p:grpSp>
        <p:nvGrpSpPr>
          <p:cNvPr id="12" name="Group 11"/>
          <p:cNvGrpSpPr/>
          <p:nvPr/>
        </p:nvGrpSpPr>
        <p:grpSpPr>
          <a:xfrm>
            <a:off x="4761979" y="1412776"/>
            <a:ext cx="3410421" cy="2016224"/>
            <a:chOff x="203504" y="1676334"/>
            <a:chExt cx="1728192" cy="2016224"/>
          </a:xfrm>
        </p:grpSpPr>
        <p:sp>
          <p:nvSpPr>
            <p:cNvPr id="13" name="Rectangle 12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conda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Manages </a:t>
              </a:r>
              <a:r>
                <a:rPr lang="en-US" dirty="0" err="1" smtClean="0">
                  <a:solidFill>
                    <a:schemeClr val="tx1"/>
                  </a:solidFill>
                </a:rPr>
                <a:t>envs</a:t>
              </a:r>
              <a:r>
                <a:rPr lang="en-US" dirty="0" smtClean="0">
                  <a:solidFill>
                    <a:schemeClr val="tx1"/>
                  </a:solidFill>
                </a:rPr>
                <a:t> and packages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Works with any language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3504" y="2900470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More options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3504" y="3284177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non-Python library dependencies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9592" y="1412776"/>
            <a:ext cx="3410420" cy="2040898"/>
            <a:chOff x="203504" y="1676334"/>
            <a:chExt cx="1728192" cy="2040898"/>
          </a:xfrm>
        </p:grpSpPr>
        <p:sp>
          <p:nvSpPr>
            <p:cNvPr id="25" name="Rectangle 24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r>
                <a:rPr lang="en-US" smtClean="0"/>
                <a:t>pip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Only packages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Only Python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3504" y="2900470"/>
              <a:ext cx="1728192" cy="40838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Simpler/easier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3504" y="3308851"/>
              <a:ext cx="1728192" cy="40838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More libraries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41820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19863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6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93347" y="172096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9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7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93347" y="172096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3347" y="316112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pip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61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8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93347" y="172096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3347" y="316112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pip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3347" y="4673291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easy_install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install .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00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9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93347" y="172096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python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--user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3347" y="316112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pip install .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user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3347" y="4673291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easy_install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.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--user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650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17428</TotalTime>
  <Words>2296</Words>
  <Application>Microsoft Macintosh PowerPoint</Application>
  <PresentationFormat>On-screen Show (4:3)</PresentationFormat>
  <Paragraphs>728</Paragraphs>
  <Slides>51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Calibri</vt:lpstr>
      <vt:lpstr>Consolas</vt:lpstr>
      <vt:lpstr>Lato</vt:lpstr>
      <vt:lpstr>Lucida Grande</vt:lpstr>
      <vt:lpstr>Mangal</vt:lpstr>
      <vt:lpstr>Wingdings</vt:lpstr>
      <vt:lpstr>Arial</vt:lpstr>
      <vt:lpstr>Tema do Office</vt:lpstr>
      <vt:lpstr>Personalizar design</vt:lpstr>
      <vt:lpstr>Python Tutorial Series Don't get lost in the Python jungle 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packages </vt:lpstr>
      <vt:lpstr>Using Conda Managing packages </vt:lpstr>
      <vt:lpstr>Using Conda Managing packages </vt:lpstr>
      <vt:lpstr>Using Conda Managing packages </vt:lpstr>
      <vt:lpstr>Using Conda Managing packages </vt:lpstr>
      <vt:lpstr>Astroconda  A virtual environment with packages for astronomy.</vt:lpstr>
      <vt:lpstr>Astroconda  A virtual environment with packages for astronomy.</vt:lpstr>
      <vt:lpstr>conda vs/and pip 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446</cp:revision>
  <cp:lastPrinted>2018-05-04T14:44:15Z</cp:lastPrinted>
  <dcterms:created xsi:type="dcterms:W3CDTF">2015-09-26T21:55:49Z</dcterms:created>
  <dcterms:modified xsi:type="dcterms:W3CDTF">2018-05-22T16:51:43Z</dcterms:modified>
</cp:coreProperties>
</file>