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0"/>
  </p:notesMasterIdLst>
  <p:sldIdLst>
    <p:sldId id="256" r:id="rId3"/>
    <p:sldId id="418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416" r:id="rId13"/>
    <p:sldId id="265" r:id="rId14"/>
    <p:sldId id="266" r:id="rId15"/>
    <p:sldId id="267" r:id="rId16"/>
    <p:sldId id="270" r:id="rId17"/>
    <p:sldId id="371" r:id="rId18"/>
    <p:sldId id="417" r:id="rId19"/>
    <p:sldId id="372" r:id="rId20"/>
    <p:sldId id="374" r:id="rId21"/>
    <p:sldId id="420" r:id="rId22"/>
    <p:sldId id="358" r:id="rId23"/>
    <p:sldId id="375" r:id="rId24"/>
    <p:sldId id="421" r:id="rId25"/>
    <p:sldId id="376" r:id="rId26"/>
    <p:sldId id="377" r:id="rId27"/>
    <p:sldId id="379" r:id="rId28"/>
    <p:sldId id="383" r:id="rId29"/>
    <p:sldId id="384" r:id="rId30"/>
    <p:sldId id="381" r:id="rId31"/>
    <p:sldId id="419" r:id="rId32"/>
    <p:sldId id="310" r:id="rId33"/>
    <p:sldId id="386" r:id="rId34"/>
    <p:sldId id="387" r:id="rId35"/>
    <p:sldId id="388" r:id="rId36"/>
    <p:sldId id="363" r:id="rId37"/>
    <p:sldId id="367" r:id="rId38"/>
    <p:sldId id="389" r:id="rId39"/>
    <p:sldId id="324" r:id="rId40"/>
    <p:sldId id="390" r:id="rId41"/>
    <p:sldId id="329" r:id="rId42"/>
    <p:sldId id="391" r:id="rId43"/>
    <p:sldId id="392" r:id="rId44"/>
    <p:sldId id="393" r:id="rId45"/>
    <p:sldId id="332" r:id="rId46"/>
    <p:sldId id="397" r:id="rId47"/>
    <p:sldId id="398" r:id="rId48"/>
    <p:sldId id="334" r:id="rId49"/>
    <p:sldId id="337" r:id="rId50"/>
    <p:sldId id="399" r:id="rId51"/>
    <p:sldId id="395" r:id="rId52"/>
    <p:sldId id="396" r:id="rId53"/>
    <p:sldId id="394" r:id="rId54"/>
    <p:sldId id="415" r:id="rId55"/>
    <p:sldId id="401" r:id="rId56"/>
    <p:sldId id="402" r:id="rId57"/>
    <p:sldId id="400" r:id="rId58"/>
    <p:sldId id="414" r:id="rId5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AFAC266-C908-2C4A-9D92-88AA8697CE59}">
          <p14:sldIdLst>
            <p14:sldId id="256"/>
          </p14:sldIdLst>
        </p14:section>
        <p14:section name="Introduction" id="{2648E394-6DFA-AB43-9704-A09B2D22940D}">
          <p14:sldIdLst>
            <p14:sldId id="418"/>
          </p14:sldIdLst>
        </p14:section>
        <p14:section name="What is Python?" id="{D046A040-EEDD-874F-B3E3-FA500A13BF93}">
          <p14:sldIdLst>
            <p14:sldId id="257"/>
            <p14:sldId id="259"/>
            <p14:sldId id="258"/>
            <p14:sldId id="260"/>
            <p14:sldId id="261"/>
          </p14:sldIdLst>
        </p14:section>
        <p14:section name="What will you need?" id="{17DE810A-6EA2-C94A-8903-F10E239A1F75}">
          <p14:sldIdLst>
            <p14:sldId id="262"/>
            <p14:sldId id="263"/>
            <p14:sldId id="264"/>
            <p14:sldId id="416"/>
            <p14:sldId id="265"/>
            <p14:sldId id="266"/>
            <p14:sldId id="267"/>
          </p14:sldIdLst>
        </p14:section>
        <p14:section name="Python as a terminal" id="{3CA4A671-6D2E-D44C-9A53-936D2FCCD1BC}">
          <p14:sldIdLst>
            <p14:sldId id="270"/>
            <p14:sldId id="371"/>
            <p14:sldId id="417"/>
            <p14:sldId id="372"/>
            <p14:sldId id="374"/>
            <p14:sldId id="420"/>
          </p14:sldIdLst>
        </p14:section>
        <p14:section name="Python as a script" id="{8D897F8A-CB21-F947-8CC7-7C4F6968AD86}">
          <p14:sldIdLst>
            <p14:sldId id="358"/>
            <p14:sldId id="375"/>
            <p14:sldId id="421"/>
            <p14:sldId id="376"/>
            <p14:sldId id="377"/>
          </p14:sldIdLst>
        </p14:section>
        <p14:section name="Types of variables" id="{EC5A08E9-608F-3F4A-96E0-292FF7F8B7DB}">
          <p14:sldIdLst>
            <p14:sldId id="379"/>
            <p14:sldId id="383"/>
            <p14:sldId id="384"/>
            <p14:sldId id="381"/>
            <p14:sldId id="419"/>
            <p14:sldId id="310"/>
            <p14:sldId id="386"/>
            <p14:sldId id="387"/>
            <p14:sldId id="388"/>
            <p14:sldId id="363"/>
            <p14:sldId id="367"/>
            <p14:sldId id="389"/>
            <p14:sldId id="324"/>
            <p14:sldId id="390"/>
            <p14:sldId id="329"/>
            <p14:sldId id="391"/>
            <p14:sldId id="392"/>
            <p14:sldId id="393"/>
            <p14:sldId id="332"/>
            <p14:sldId id="397"/>
            <p14:sldId id="398"/>
            <p14:sldId id="334"/>
            <p14:sldId id="337"/>
            <p14:sldId id="399"/>
            <p14:sldId id="395"/>
            <p14:sldId id="396"/>
            <p14:sldId id="394"/>
            <p14:sldId id="415"/>
            <p14:sldId id="401"/>
            <p14:sldId id="402"/>
            <p14:sldId id="400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207"/>
    <a:srgbClr val="CAF1D7"/>
    <a:srgbClr val="FFFFFF"/>
    <a:srgbClr val="FFC000"/>
    <a:srgbClr val="321900"/>
    <a:srgbClr val="193232"/>
    <a:srgbClr val="323219"/>
    <a:srgbClr val="99FF99"/>
    <a:srgbClr val="321932"/>
    <a:srgbClr val="193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624"/>
  </p:normalViewPr>
  <p:slideViewPr>
    <p:cSldViewPr>
      <p:cViewPr varScale="1">
        <p:scale>
          <a:sx n="99" d="100"/>
          <a:sy n="99" d="100"/>
        </p:scale>
        <p:origin x="11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D256CEE-6FBF-AD4F-9892-02D3726E07A8}" type="datetimeFigureOut">
              <a:rPr lang="pt-BR"/>
              <a:pPr>
                <a:defRPr/>
              </a:pPr>
              <a:t>04/05/2018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83362D-8292-0F40-9B1D-5B620D4552E6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5805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Machines uses `$ </a:t>
            </a:r>
            <a:r>
              <a:rPr lang="en-US" dirty="0" err="1" smtClean="0"/>
              <a:t>py</a:t>
            </a:r>
            <a:r>
              <a:rPr lang="en-US" dirty="0" smtClean="0"/>
              <a:t>`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15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3303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9910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23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975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ED71AFB8-54C9-5648-83A1-2B7BA48EA26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9522076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CE6B2C97-998D-9644-A12B-8F158C14DA8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828741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1CF08163-289C-F14D-8D6F-3B2B399C36B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9230322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6A370-AB9D-914F-8BEF-DB39040D23C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868361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93270-10B6-8E40-88AE-1AAAA8EDAF9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1013157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DF541-620D-4743-A0F2-1514DF53D92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6016554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7B5B7-3EBB-3047-93EC-16312C11C78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255591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B1961F-46CE-1847-ADCD-D6BF8EEFA5A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0309784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DAA0B-38DC-8943-9C5D-D77398DF067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014837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239B2-0FF8-F74B-BFA3-DBCA410BCFE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4410351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287F1-BA0D-8843-9293-4C0176812C64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43320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04267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29245-B5D8-984A-99C1-B4BB0ADB0B93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83091857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6A5A9-0CFF-024C-804F-C22566D79B05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240081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C3AB8-02A9-4A42-8226-DC7384D24841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7319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5F1E2763-2BC9-4B43-87AE-D6C76F294479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811849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44CE327-3D46-2041-AB76-34CFCE376D3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216573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0A8A89D7-D31D-A041-9F9C-30050A5CB57C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0674535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87B8CE6B-6049-E64D-8633-F5BA92A8A80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40561646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76E5E216-78B9-8945-BB34-6A19D6671278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7574302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BD7B3179-F5D9-AC42-97E9-02818D5B1DE6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5531168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fld id="{81A22C7C-B584-974A-821A-3A1DABAC2A0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253207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os estilos do texto mestre</a:t>
            </a:r>
          </a:p>
          <a:p>
            <a:pPr lvl="1"/>
            <a:r>
              <a:rPr lang="pt-BR" altLang="x-none"/>
              <a:t>Segundo nível</a:t>
            </a:r>
          </a:p>
          <a:p>
            <a:pPr lvl="2"/>
            <a:r>
              <a:rPr lang="pt-BR" altLang="x-none"/>
              <a:t>Terceiro nível</a:t>
            </a:r>
          </a:p>
          <a:p>
            <a:pPr lvl="3"/>
            <a:r>
              <a:rPr lang="pt-BR" altLang="x-none"/>
              <a:t>Quarto nível</a:t>
            </a:r>
          </a:p>
          <a:p>
            <a:pPr lvl="4"/>
            <a:r>
              <a:rPr lang="pt-BR" altLang="x-none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A8FFE6F4-ED07-AB46-86E1-C69CC1981CE9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tiff"/><Relationship Id="rId7" Type="http://schemas.openxmlformats.org/officeDocument/2006/relationships/image" Target="../media/image18.tif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tutorialspoint.com/python/python_basic_operators.htm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tutorialspoint.com/python/python_basic_operators.ht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tutorialspoint.com/python/python_basic_operators.htm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tutorialspoint.com/python/python_basic_operators.ht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dtypes.html#comparison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2/library/string.html#format-specification-mini-language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1371600" y="4221163"/>
            <a:ext cx="7593013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</a:t>
            </a:r>
            <a:r>
              <a:rPr lang="pt-BR" altLang="x-none" dirty="0" smtClean="0">
                <a:latin typeface="Lato" charset="0"/>
              </a:rPr>
              <a:t>Tutorial Series</a:t>
            </a:r>
            <a:r>
              <a:rPr lang="pt-BR" altLang="x-none" dirty="0">
                <a:latin typeface="Lato" charset="0"/>
              </a:rPr>
              <a:t/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>
                <a:latin typeface="Lato" charset="0"/>
              </a:rPr>
              <a:t>Basics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dirty="0" err="1">
                <a:latin typeface="Lato" charset="0"/>
              </a:rPr>
              <a:t>I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3213" y="5726113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Python 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3473EC-CE97-6545-99E9-10B2408E8EA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2535" name="CustomShape 6"/>
          <p:cNvSpPr>
            <a:spLocks noChangeArrowheads="1"/>
          </p:cNvSpPr>
          <p:nvPr/>
        </p:nvSpPr>
        <p:spPr bwMode="auto">
          <a:xfrm>
            <a:off x="4514850" y="3995738"/>
            <a:ext cx="33496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6621"/>
                </a:solidFill>
              </a:rPr>
              <a:t>https://www.python.org/</a:t>
            </a:r>
            <a:endParaRPr lang="pt-BR" altLang="x-none"/>
          </a:p>
        </p:txBody>
      </p:sp>
      <p:pic>
        <p:nvPicPr>
          <p:cNvPr id="2253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2325688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CustomShape 6"/>
          <p:cNvSpPr>
            <a:spLocks noChangeArrowheads="1"/>
          </p:cNvSpPr>
          <p:nvPr/>
        </p:nvSpPr>
        <p:spPr bwMode="auto">
          <a:xfrm>
            <a:off x="5076825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2.x</a:t>
            </a:r>
            <a:endParaRPr lang="pt-BR" altLang="x-none" sz="3200"/>
          </a:p>
        </p:txBody>
      </p:sp>
      <p:sp>
        <p:nvSpPr>
          <p:cNvPr id="22538" name="CustomShape 6"/>
          <p:cNvSpPr>
            <a:spLocks noChangeArrowheads="1"/>
          </p:cNvSpPr>
          <p:nvPr/>
        </p:nvSpPr>
        <p:spPr bwMode="auto">
          <a:xfrm>
            <a:off x="6529388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3.x</a:t>
            </a:r>
            <a:endParaRPr lang="pt-BR" altLang="x-none" sz="3200"/>
          </a:p>
        </p:txBody>
      </p:sp>
      <p:sp>
        <p:nvSpPr>
          <p:cNvPr id="22539" name="Retângulo 23"/>
          <p:cNvSpPr>
            <a:spLocks noChangeArrowheads="1"/>
          </p:cNvSpPr>
          <p:nvPr/>
        </p:nvSpPr>
        <p:spPr bwMode="auto">
          <a:xfrm>
            <a:off x="3486150" y="5461000"/>
            <a:ext cx="539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>
                <a:solidFill>
                  <a:srgbClr val="2C8047"/>
                </a:solidFill>
              </a:rPr>
              <a:t>https://wiki.python.org/moin/Python2orPython3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Python 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3473EC-CE97-6545-99E9-10B2408E8EA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22535" name="CustomShape 6"/>
          <p:cNvSpPr>
            <a:spLocks noChangeArrowheads="1"/>
          </p:cNvSpPr>
          <p:nvPr/>
        </p:nvSpPr>
        <p:spPr bwMode="auto">
          <a:xfrm>
            <a:off x="4514850" y="3995738"/>
            <a:ext cx="33496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6621"/>
                </a:solidFill>
              </a:rPr>
              <a:t>https://www.python.org/</a:t>
            </a:r>
            <a:endParaRPr lang="pt-BR" altLang="x-none"/>
          </a:p>
        </p:txBody>
      </p:sp>
      <p:pic>
        <p:nvPicPr>
          <p:cNvPr id="22536" name="Imagem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57338"/>
            <a:ext cx="2325688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CustomShape 6"/>
          <p:cNvSpPr>
            <a:spLocks noChangeArrowheads="1"/>
          </p:cNvSpPr>
          <p:nvPr/>
        </p:nvSpPr>
        <p:spPr bwMode="auto">
          <a:xfrm>
            <a:off x="5076825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>
                <a:solidFill>
                  <a:srgbClr val="006621"/>
                </a:solidFill>
              </a:rPr>
              <a:t>2.x</a:t>
            </a:r>
            <a:endParaRPr lang="pt-BR" altLang="x-none" sz="3200"/>
          </a:p>
        </p:txBody>
      </p:sp>
      <p:sp>
        <p:nvSpPr>
          <p:cNvPr id="22538" name="CustomShape 6"/>
          <p:cNvSpPr>
            <a:spLocks noChangeArrowheads="1"/>
          </p:cNvSpPr>
          <p:nvPr/>
        </p:nvSpPr>
        <p:spPr bwMode="auto">
          <a:xfrm>
            <a:off x="6529388" y="4545013"/>
            <a:ext cx="8731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4000" dirty="0">
                <a:solidFill>
                  <a:srgbClr val="006621"/>
                </a:solidFill>
              </a:rPr>
              <a:t>3.x</a:t>
            </a:r>
            <a:endParaRPr lang="pt-BR" altLang="x-none" sz="3200" dirty="0"/>
          </a:p>
        </p:txBody>
      </p:sp>
      <p:sp>
        <p:nvSpPr>
          <p:cNvPr id="22539" name="Retângulo 23"/>
          <p:cNvSpPr>
            <a:spLocks noChangeArrowheads="1"/>
          </p:cNvSpPr>
          <p:nvPr/>
        </p:nvSpPr>
        <p:spPr bwMode="auto">
          <a:xfrm>
            <a:off x="3486150" y="5461000"/>
            <a:ext cx="539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>
                <a:solidFill>
                  <a:srgbClr val="2C8047"/>
                </a:solidFill>
              </a:rPr>
              <a:t>https://wiki.python.org/moin/Python2orPython3</a:t>
            </a:r>
          </a:p>
        </p:txBody>
      </p:sp>
    </p:spTree>
    <p:extLst>
      <p:ext uri="{BB962C8B-B14F-4D97-AF65-F5344CB8AC3E}">
        <p14:creationId xmlns:p14="http://schemas.microsoft.com/office/powerpoint/2010/main" val="872909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Python </a:t>
            </a:r>
            <a:r>
              <a:rPr lang="en-US" sz="2400" b="1" dirty="0" err="1" smtClean="0">
                <a:solidFill>
                  <a:srgbClr val="000000"/>
                </a:solidFill>
              </a:rPr>
              <a:t>Libs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36AF5E-39BD-9D48-9D7B-15701A2CA979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843808" y="1124744"/>
            <a:ext cx="6480720" cy="5259929"/>
            <a:chOff x="2699792" y="1124744"/>
            <a:chExt cx="6480720" cy="5259929"/>
          </a:xfrm>
        </p:grpSpPr>
        <p:grpSp>
          <p:nvGrpSpPr>
            <p:cNvPr id="17" name="Group 16"/>
            <p:cNvGrpSpPr/>
            <p:nvPr/>
          </p:nvGrpSpPr>
          <p:grpSpPr>
            <a:xfrm>
              <a:off x="4798594" y="1143171"/>
              <a:ext cx="1861638" cy="1389639"/>
              <a:chOff x="5236342" y="1431203"/>
              <a:chExt cx="1861638" cy="1389639"/>
            </a:xfrm>
          </p:grpSpPr>
          <p:pic>
            <p:nvPicPr>
              <p:cNvPr id="23560" name="Imagem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2762" y="1431203"/>
                <a:ext cx="923503" cy="863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1" name="CustomShape 6"/>
              <p:cNvSpPr>
                <a:spLocks noChangeArrowheads="1"/>
              </p:cNvSpPr>
              <p:nvPr/>
            </p:nvSpPr>
            <p:spPr bwMode="auto">
              <a:xfrm>
                <a:off x="5236342" y="2301665"/>
                <a:ext cx="1861638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>
                    <a:solidFill>
                      <a:srgbClr val="000000"/>
                    </a:solidFill>
                    <a:latin typeface="Calibri" charset="0"/>
                  </a:rPr>
                  <a:t>SciPy</a:t>
                </a:r>
                <a:endParaRPr lang="pt-BR" altLang="x-none"/>
              </a:p>
              <a:p>
                <a:pPr algn="ctr" eaLnBrk="1" hangingPunct="1"/>
                <a:r>
                  <a:rPr lang="pt-BR" altLang="x-none">
                    <a:solidFill>
                      <a:srgbClr val="000000"/>
                    </a:solidFill>
                    <a:latin typeface="Calibri" charset="0"/>
                  </a:rPr>
                  <a:t>Scientifical Python</a:t>
                </a:r>
                <a:endParaRPr lang="pt-BR" altLang="x-none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699792" y="1152823"/>
              <a:ext cx="1797262" cy="1372675"/>
              <a:chOff x="3419475" y="1440855"/>
              <a:chExt cx="1797262" cy="1372675"/>
            </a:xfrm>
          </p:grpSpPr>
          <p:sp>
            <p:nvSpPr>
              <p:cNvPr id="23562" name="CustomShape 7"/>
              <p:cNvSpPr>
                <a:spLocks noChangeArrowheads="1"/>
              </p:cNvSpPr>
              <p:nvPr/>
            </p:nvSpPr>
            <p:spPr bwMode="auto">
              <a:xfrm>
                <a:off x="3419475" y="2294353"/>
                <a:ext cx="1797262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NumPy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Numerical</a:t>
                </a:r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 Python</a:t>
                </a:r>
                <a:endParaRPr lang="pt-BR" altLang="x-none" dirty="0"/>
              </a:p>
            </p:txBody>
          </p:sp>
          <p:pic>
            <p:nvPicPr>
              <p:cNvPr id="23563" name="Imagem 1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9267" y="1440855"/>
                <a:ext cx="799141" cy="86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7259939" y="1124744"/>
              <a:ext cx="1560533" cy="1400754"/>
              <a:chOff x="7238144" y="1412776"/>
              <a:chExt cx="1560533" cy="1400754"/>
            </a:xfrm>
          </p:grpSpPr>
          <p:pic>
            <p:nvPicPr>
              <p:cNvPr id="23564" name="Imagem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9629" y="1412776"/>
                <a:ext cx="877562" cy="877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65" name="CustomShape 8"/>
              <p:cNvSpPr>
                <a:spLocks noChangeArrowheads="1"/>
              </p:cNvSpPr>
              <p:nvPr/>
            </p:nvSpPr>
            <p:spPr bwMode="auto">
              <a:xfrm>
                <a:off x="7238144" y="2294353"/>
                <a:ext cx="1560533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MatPlotLib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Python </a:t>
                </a:r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Plotting</a:t>
                </a:r>
                <a:endParaRPr lang="pt-BR" altLang="x-none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515397" y="2852936"/>
              <a:ext cx="2064715" cy="1341963"/>
              <a:chOff x="4330103" y="3134688"/>
              <a:chExt cx="2064715" cy="1341963"/>
            </a:xfrm>
          </p:grpSpPr>
          <p:sp>
            <p:nvSpPr>
              <p:cNvPr id="23566" name="CustomShape 9"/>
              <p:cNvSpPr>
                <a:spLocks noChangeArrowheads="1"/>
              </p:cNvSpPr>
              <p:nvPr/>
            </p:nvSpPr>
            <p:spPr bwMode="auto">
              <a:xfrm>
                <a:off x="4330103" y="3957474"/>
                <a:ext cx="2064715" cy="519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pt-BR" altLang="x-none" b="1" dirty="0" err="1">
                    <a:solidFill>
                      <a:srgbClr val="000000"/>
                    </a:solidFill>
                    <a:latin typeface="Calibri" charset="0"/>
                  </a:rPr>
                  <a:t>AstroPy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 err="1">
                    <a:solidFill>
                      <a:srgbClr val="000000"/>
                    </a:solidFill>
                    <a:latin typeface="Calibri" charset="0"/>
                  </a:rPr>
                  <a:t>Astronomical</a:t>
                </a:r>
                <a:r>
                  <a:rPr lang="pt-BR" altLang="x-none" dirty="0">
                    <a:solidFill>
                      <a:srgbClr val="000000"/>
                    </a:solidFill>
                    <a:latin typeface="Calibri" charset="0"/>
                  </a:rPr>
                  <a:t> Python</a:t>
                </a:r>
                <a:endParaRPr lang="pt-BR" altLang="x-none" dirty="0"/>
              </a:p>
            </p:txBody>
          </p:sp>
          <p:pic>
            <p:nvPicPr>
              <p:cNvPr id="23567" name="Imagem 2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3622" y="3134688"/>
                <a:ext cx="799141" cy="798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4788024" y="4437112"/>
              <a:ext cx="1977590" cy="1947561"/>
              <a:chOff x="7092280" y="5009831"/>
              <a:chExt cx="1977590" cy="194756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0686" y="5009831"/>
                <a:ext cx="1092200" cy="1092200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7092280" y="6034062"/>
                <a:ext cx="197759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pt-BR" altLang="x-none" b="1" dirty="0" smtClean="0">
                    <a:solidFill>
                      <a:srgbClr val="000000"/>
                    </a:solidFill>
                    <a:latin typeface="Calibri" charset="0"/>
                  </a:rPr>
                  <a:t>Conda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 smtClean="0">
                    <a:solidFill>
                      <a:srgbClr val="000000"/>
                    </a:solidFill>
                    <a:latin typeface="Calibri" charset="0"/>
                  </a:rPr>
                  <a:t>Python </a:t>
                </a:r>
                <a:r>
                  <a:rPr lang="pt-BR" altLang="x-none" dirty="0" err="1" smtClean="0">
                    <a:solidFill>
                      <a:srgbClr val="000000"/>
                    </a:solidFill>
                    <a:latin typeface="Calibri" charset="0"/>
                  </a:rPr>
                  <a:t>Package</a:t>
                </a:r>
                <a:r>
                  <a:rPr lang="pt-BR" altLang="x-none" dirty="0" smtClean="0">
                    <a:solidFill>
                      <a:srgbClr val="000000"/>
                    </a:solidFill>
                    <a:latin typeface="Calibri" charset="0"/>
                  </a:rPr>
                  <a:t> Manager </a:t>
                </a:r>
                <a:endParaRPr lang="pt-BR" altLang="x-none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608512" y="2564904"/>
              <a:ext cx="4572000" cy="1841225"/>
              <a:chOff x="5494735" y="4339384"/>
              <a:chExt cx="4572000" cy="184122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1036" y="4339384"/>
                <a:ext cx="3199399" cy="1340578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5494735" y="5534278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pt-BR" altLang="x-none" b="1" dirty="0" err="1" smtClean="0">
                    <a:solidFill>
                      <a:srgbClr val="000000"/>
                    </a:solidFill>
                    <a:latin typeface="Calibri" charset="0"/>
                  </a:rPr>
                  <a:t>Jupyter</a:t>
                </a:r>
                <a:endParaRPr lang="pt-BR" altLang="x-none" dirty="0"/>
              </a:p>
              <a:p>
                <a:pPr algn="ctr" eaLnBrk="1" hangingPunct="1"/>
                <a:r>
                  <a:rPr lang="pt-BR" altLang="x-none" dirty="0" smtClean="0"/>
                  <a:t>Python Notebooks</a:t>
                </a:r>
                <a:endParaRPr lang="pt-BR" altLang="x-none" dirty="0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Text Editors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30469F-3CA4-BB45-9339-E926C237B8B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932363" y="2060575"/>
            <a:ext cx="1689100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GEdit</a:t>
            </a:r>
            <a:endParaRPr lang="pt-BR" sz="4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011863" y="3068638"/>
            <a:ext cx="2441575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Notepad</a:t>
            </a:r>
            <a:endParaRPr lang="pt-BR" sz="4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932363" y="4437063"/>
            <a:ext cx="2222500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EMACS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492500" y="3213100"/>
            <a:ext cx="120967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Vim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b="1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35DBD-665D-D54F-A026-20B4E60FC80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25607" name="Imagem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4105" r="2351" b="3676"/>
          <a:stretch>
            <a:fillRect/>
          </a:stretch>
        </p:blipFill>
        <p:spPr bwMode="auto">
          <a:xfrm>
            <a:off x="4787900" y="1412875"/>
            <a:ext cx="36830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Imagem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3236913"/>
            <a:ext cx="453548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Imagem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3" y="4256088"/>
            <a:ext cx="18843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610646-A11D-8745-B701-484CEACCBD8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6631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9B3E5B-A6A9-0941-9921-0509489016A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7655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 “Hello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World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7657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620076" y="2924175"/>
            <a:ext cx="140294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Python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ea typeface="+mn-ea"/>
              </a:rPr>
              <a:t>2.x</a:t>
            </a:r>
            <a:endParaRPr lang="pt-BR" sz="2800" dirty="0">
              <a:solidFill>
                <a:schemeClr val="accent6">
                  <a:lumMod val="7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9B3E5B-A6A9-0941-9921-0509489016A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7655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</a:t>
            </a:r>
            <a:r>
              <a:rPr lang="en-US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“Hello World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FFFF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7657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300788" y="2924175"/>
            <a:ext cx="2041525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Python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2.x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and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3.x!</a:t>
            </a:r>
          </a:p>
        </p:txBody>
      </p:sp>
    </p:spTree>
    <p:extLst>
      <p:ext uri="{BB962C8B-B14F-4D97-AF65-F5344CB8AC3E}">
        <p14:creationId xmlns:p14="http://schemas.microsoft.com/office/powerpoint/2010/main" val="1524333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164E6D-E834-4C46-9457-8C2A0EFB4FDC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8679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8681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print(x)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8683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300788" y="2924175"/>
            <a:ext cx="2041525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Python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2.x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and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3.x!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7D59EE-D34F-1242-AB61-78FD87BD7B2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19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9703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9705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28.1970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28.1970</a:t>
            </a:r>
          </a:p>
        </p:txBody>
      </p:sp>
      <p:sp>
        <p:nvSpPr>
          <p:cNvPr id="29707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300788" y="2924175"/>
            <a:ext cx="2041525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Python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2.x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ea typeface="+mn-ea"/>
              </a:rPr>
              <a:t>and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ea typeface="+mn-ea"/>
              </a:rPr>
              <a:t> 3.x!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 of Contents</a:t>
            </a:r>
            <a:endParaRPr lang="pt-BR" altLang="x-none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latin typeface="Lato" pitchFamily="34" charset="0"/>
                <a:ea typeface="+mn-ea"/>
              </a:rPr>
              <a:t> is </a:t>
            </a:r>
            <a:r>
              <a:rPr lang="pt-BR" sz="2400" dirty="0" err="1"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What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will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you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need</a:t>
            </a:r>
            <a:r>
              <a:rPr lang="pt-BR" sz="2400" dirty="0">
                <a:latin typeface="Lato" pitchFamily="34" charset="0"/>
                <a:ea typeface="+mn-ea"/>
              </a:rPr>
              <a:t>?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latin typeface="Lato" pitchFamily="34" charset="0"/>
                <a:ea typeface="+mn-ea"/>
              </a:rPr>
              <a:t>Python as a terminal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latin typeface="Lato" pitchFamily="34" charset="0"/>
                <a:ea typeface="+mn-ea"/>
              </a:rPr>
              <a:t> as a script</a:t>
            </a: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latin typeface="Lato" pitchFamily="34" charset="0"/>
                <a:ea typeface="+mn-ea"/>
              </a:rPr>
              <a:t>Types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of</a:t>
            </a:r>
            <a:r>
              <a:rPr lang="pt-BR" sz="2400" dirty="0"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latin typeface="Lato" pitchFamily="34" charset="0"/>
                <a:ea typeface="+mn-ea"/>
              </a:rPr>
              <a:t>variables</a:t>
            </a:r>
            <a:endParaRPr lang="pt-BR" dirty="0"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ea typeface="+mn-ea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859338" y="2054225"/>
            <a:ext cx="3960812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Loops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and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Control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Using Methods and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Libs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Gathering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Information</a:t>
            </a:r>
            <a:endParaRPr lang="pt-BR" sz="2400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 marL="358775" indent="-35877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Python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Vs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 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Lato" pitchFamily="34" charset="0"/>
                <a:ea typeface="+mn-ea"/>
              </a:rPr>
              <a:t>iPython</a:t>
            </a:r>
            <a:endParaRPr lang="pt-BR" dirty="0">
              <a:solidFill>
                <a:schemeClr val="bg1">
                  <a:lumMod val="75000"/>
                </a:schemeClr>
              </a:solidFill>
              <a:latin typeface="Lato" pitchFamily="34" charset="0"/>
              <a:ea typeface="+mn-ea"/>
            </a:endParaRPr>
          </a:p>
          <a:p>
            <a:pPr>
              <a:defRPr/>
            </a:pPr>
            <a:endParaRPr lang="pt-BR" dirty="0">
              <a:solidFill>
                <a:schemeClr val="bg1">
                  <a:lumMod val="75000"/>
                </a:schemeClr>
              </a:solidFill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96170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Python as a terminal </a:t>
            </a:r>
            <a:r>
              <a:rPr lang="en-US" altLang="x-none" sz="1800">
                <a:solidFill>
                  <a:srgbClr val="000000"/>
                </a:solidFill>
                <a:latin typeface="Lato" charset="0"/>
              </a:rPr>
              <a:t>Getting Started</a:t>
            </a:r>
            <a:endParaRPr lang="pt-BR" altLang="x-none">
              <a:latin typeface="Lato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7D59EE-D34F-1242-AB61-78FD87BD7B2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287338" y="1816100"/>
            <a:ext cx="5292725" cy="454025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</a:t>
            </a:r>
          </a:p>
        </p:txBody>
      </p:sp>
      <p:sp>
        <p:nvSpPr>
          <p:cNvPr id="29703" name="CustomShape 6"/>
          <p:cNvSpPr>
            <a:spLocks noChangeArrowheads="1"/>
          </p:cNvSpPr>
          <p:nvPr/>
        </p:nvSpPr>
        <p:spPr bwMode="auto">
          <a:xfrm>
            <a:off x="287338" y="1243013"/>
            <a:ext cx="2233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Start typing</a:t>
            </a:r>
            <a:endParaRPr lang="pt-BR" altLang="x-none"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87338" y="3024188"/>
            <a:ext cx="5292725" cy="830262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print(“Hello World”)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29705" name="CustomShape 6"/>
          <p:cNvSpPr>
            <a:spLocks noChangeArrowheads="1"/>
          </p:cNvSpPr>
          <p:nvPr/>
        </p:nvSpPr>
        <p:spPr bwMode="auto">
          <a:xfrm>
            <a:off x="287338" y="2451100"/>
            <a:ext cx="2233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Say “Hello World!”</a:t>
            </a:r>
            <a:endParaRPr lang="pt-BR" altLang="x-none"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287338" y="4483100"/>
            <a:ext cx="5292725" cy="1198563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28.1970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mag_V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28.1970</a:t>
            </a:r>
          </a:p>
        </p:txBody>
      </p:sp>
      <p:sp>
        <p:nvSpPr>
          <p:cNvPr id="29707" name="CustomShape 6"/>
          <p:cNvSpPr>
            <a:spLocks noChangeArrowheads="1"/>
          </p:cNvSpPr>
          <p:nvPr/>
        </p:nvSpPr>
        <p:spPr bwMode="auto">
          <a:xfrm>
            <a:off x="287338" y="3911600"/>
            <a:ext cx="45450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Lato" charset="0"/>
              </a:rPr>
              <a:t>Assign a variable</a:t>
            </a:r>
            <a:endParaRPr lang="pt-BR" altLang="x-none">
              <a:latin typeface="La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333973"/>
            <a:ext cx="5688632" cy="49033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stomShape 8"/>
          <p:cNvSpPr/>
          <p:nvPr/>
        </p:nvSpPr>
        <p:spPr>
          <a:xfrm>
            <a:off x="3743771" y="5551785"/>
            <a:ext cx="5292725" cy="829543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$ python </a:t>
            </a:r>
            <a:r>
              <a:rPr lang="es-E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--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version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Python </a:t>
            </a:r>
            <a:r>
              <a:rPr lang="en-US" sz="2400" dirty="0" smtClean="0">
                <a:solidFill>
                  <a:schemeClr val="bg1"/>
                </a:solidFill>
              </a:rPr>
              <a:t>3.6.3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ustomShape 6"/>
          <p:cNvSpPr>
            <a:spLocks noChangeArrowheads="1"/>
          </p:cNvSpPr>
          <p:nvPr/>
        </p:nvSpPr>
        <p:spPr bwMode="auto">
          <a:xfrm>
            <a:off x="3815779" y="4980285"/>
            <a:ext cx="52927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</a:rPr>
              <a:t>Which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</a:rPr>
              <a:t>version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</a:rPr>
              <a:t>am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</a:rPr>
              <a:t>I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sz="2400" dirty="0" err="1" smtClean="0">
                <a:solidFill>
                  <a:srgbClr val="000000"/>
                </a:solidFill>
                <a:latin typeface="Lato" charset="0"/>
              </a:rPr>
              <a:t>using</a:t>
            </a:r>
            <a:r>
              <a:rPr lang="pt-BR" altLang="x-none" sz="2400" dirty="0" smtClean="0">
                <a:solidFill>
                  <a:srgbClr val="000000"/>
                </a:solidFill>
                <a:latin typeface="Lato" charset="0"/>
              </a:rPr>
              <a:t>?</a:t>
            </a:r>
            <a:endParaRPr lang="pt-BR" altLang="x-none" dirty="0">
              <a:latin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1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71D8DA-8CA3-A241-AF8A-248B8D76C4CE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0726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 </a:t>
            </a:r>
          </a:p>
        </p:txBody>
      </p:sp>
      <p:sp>
        <p:nvSpPr>
          <p:cNvPr id="30728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1989138"/>
            <a:ext cx="5327650" cy="4603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E1FC9B-E247-C94E-A4F4-93CD340A86D2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198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E1FC9B-E247-C94E-A4F4-93CD340A86D2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1750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11985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Python</a:t>
            </a:r>
          </a:p>
        </p:txBody>
      </p:sp>
      <p:sp>
        <p:nvSpPr>
          <p:cNvPr id="31752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1989138"/>
            <a:ext cx="5327650" cy="82867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#!/path/to/python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World”)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504" y="1511300"/>
            <a:ext cx="5760640" cy="16296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stomShape 8"/>
          <p:cNvSpPr/>
          <p:nvPr/>
        </p:nvSpPr>
        <p:spPr>
          <a:xfrm>
            <a:off x="3420814" y="2312293"/>
            <a:ext cx="5327650" cy="15682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env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/bin/python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#!/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/local/bin/python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#! python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55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AFF772-500E-F24B-8A40-4A467BB0C95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323850" y="1989138"/>
            <a:ext cx="5327650" cy="119856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-*- coding: utf8 -*-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aá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eé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cç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32775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12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use_coding.py</a:t>
            </a:r>
            <a:r>
              <a:rPr lang="pt-BR" altLang="x-none" sz="2400"/>
              <a:t>”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250825" y="4062413"/>
            <a:ext cx="8497888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use_coding.py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Aá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eé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cç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2777" name="CaixaDeTexto 11"/>
          <p:cNvSpPr txBox="1">
            <a:spLocks noChangeArrowheads="1"/>
          </p:cNvSpPr>
          <p:nvPr/>
        </p:nvSpPr>
        <p:spPr bwMode="auto">
          <a:xfrm>
            <a:off x="250825" y="3573463"/>
            <a:ext cx="2170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Python as a script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1671F9-73CB-5B48-A222-3E46791A909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323850" y="1989138"/>
            <a:ext cx="8280400" cy="267652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#!/path/to/python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02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 -*- coding: utf8 -*-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“““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04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This is a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docstring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where information 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05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about what you are doing and be written.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06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”””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07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print(“Hello World!”)</a:t>
            </a:r>
          </a:p>
        </p:txBody>
      </p:sp>
      <p:sp>
        <p:nvSpPr>
          <p:cNvPr id="33799" name="CaixaDeTexto 8"/>
          <p:cNvSpPr txBox="1">
            <a:spLocks noChangeArrowheads="1"/>
          </p:cNvSpPr>
          <p:nvPr/>
        </p:nvSpPr>
        <p:spPr bwMode="auto">
          <a:xfrm>
            <a:off x="314325" y="15113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File “</a:t>
            </a:r>
            <a:r>
              <a:rPr lang="pt-BR" altLang="x-none" sz="2400" b="1"/>
              <a:t>say_hello_world.py</a:t>
            </a:r>
            <a:r>
              <a:rPr lang="pt-BR" altLang="x-none" sz="2400"/>
              <a:t>”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5373688"/>
            <a:ext cx="8280400" cy="8286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path_to_file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$ python say_hello_world.py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Hello World! </a:t>
            </a:r>
          </a:p>
        </p:txBody>
      </p:sp>
      <p:sp>
        <p:nvSpPr>
          <p:cNvPr id="33801" name="CaixaDeTexto 12"/>
          <p:cNvSpPr txBox="1">
            <a:spLocks noChangeArrowheads="1"/>
          </p:cNvSpPr>
          <p:nvPr/>
        </p:nvSpPr>
        <p:spPr bwMode="auto">
          <a:xfrm>
            <a:off x="323850" y="4884738"/>
            <a:ext cx="2168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/>
              <a:t>To run this file: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BBA4F8-BF19-6646-8DA1-BAC6E163E8E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4822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+ 4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–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/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313F07-8586-9D49-B747-2B826AC6D02A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5846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+ 4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–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/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rgbClr val="3219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+ 3.0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2.0 - 3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* 3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 / 3.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35850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228BFB-E759-2E4C-BF39-7DA4A4625D3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6870" name="CustomShape 6"/>
          <p:cNvSpPr>
            <a:spLocks noChangeArrowheads="1"/>
          </p:cNvSpPr>
          <p:nvPr/>
        </p:nvSpPr>
        <p:spPr bwMode="auto">
          <a:xfrm>
            <a:off x="827088" y="1196975"/>
            <a:ext cx="34575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827088" y="1903413"/>
            <a:ext cx="3492500" cy="3444875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+ 4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–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/ 4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4572000" y="1903413"/>
            <a:ext cx="3492500" cy="3444875"/>
          </a:xfrm>
          <a:prstGeom prst="rect">
            <a:avLst/>
          </a:prstGeom>
          <a:solidFill>
            <a:srgbClr val="3219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+ 3.0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5.0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2.0 -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-1.0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2. *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6.0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/ 3.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0.666666...</a:t>
            </a:r>
          </a:p>
        </p:txBody>
      </p:sp>
      <p:sp>
        <p:nvSpPr>
          <p:cNvPr id="36874" name="CustomShape 6"/>
          <p:cNvSpPr>
            <a:spLocks noChangeArrowheads="1"/>
          </p:cNvSpPr>
          <p:nvPr/>
        </p:nvSpPr>
        <p:spPr bwMode="auto">
          <a:xfrm>
            <a:off x="4572000" y="1196975"/>
            <a:ext cx="34559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F53025-F82A-F948-BC34-18B0D06F2BDA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29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37894" name="CustomShape 6"/>
          <p:cNvSpPr>
            <a:spLocks noChangeArrowheads="1"/>
          </p:cNvSpPr>
          <p:nvPr/>
        </p:nvSpPr>
        <p:spPr bwMode="auto">
          <a:xfrm>
            <a:off x="179388" y="1196975"/>
            <a:ext cx="41052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Integers</a:t>
            </a:r>
            <a:endParaRPr lang="pt-BR" altLang="x-none"/>
          </a:p>
        </p:txBody>
      </p:sp>
      <p:sp>
        <p:nvSpPr>
          <p:cNvPr id="8" name="CustomShape 8"/>
          <p:cNvSpPr/>
          <p:nvPr/>
        </p:nvSpPr>
        <p:spPr>
          <a:xfrm>
            <a:off x="108396" y="1903413"/>
            <a:ext cx="4319588" cy="2676202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  <a:endParaRPr lang="en-US" sz="2400" dirty="0">
              <a:solidFill>
                <a:srgbClr val="FFFF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x + 2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.__class</a:t>
            </a:r>
            <a:r>
              <a:rPr lang="en-US" sz="2400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__)</a:t>
            </a:r>
            <a:endParaRPr lang="en-US" sz="2400" dirty="0">
              <a:solidFill>
                <a:srgbClr val="FFFF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4499992" y="1903413"/>
            <a:ext cx="4537075" cy="3044825"/>
          </a:xfrm>
          <a:prstGeom prst="rect">
            <a:avLst/>
          </a:prstGeom>
          <a:solidFill>
            <a:srgbClr val="3219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2.0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  <a:endParaRPr lang="en-US" sz="2400" dirty="0">
              <a:solidFill>
                <a:srgbClr val="FFFF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'float'&gt;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x + y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.__class</a:t>
            </a:r>
            <a:r>
              <a:rPr lang="en-US" sz="2400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__)</a:t>
            </a:r>
            <a:endParaRPr lang="en-US" sz="2400" dirty="0">
              <a:solidFill>
                <a:srgbClr val="FFFF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'float'&gt;</a:t>
            </a:r>
          </a:p>
        </p:txBody>
      </p:sp>
      <p:sp>
        <p:nvSpPr>
          <p:cNvPr id="37897" name="CustomShape 6"/>
          <p:cNvSpPr>
            <a:spLocks noChangeArrowheads="1"/>
          </p:cNvSpPr>
          <p:nvPr/>
        </p:nvSpPr>
        <p:spPr bwMode="auto">
          <a:xfrm>
            <a:off x="4572000" y="1196975"/>
            <a:ext cx="43211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Float/Double</a:t>
            </a:r>
            <a:endParaRPr lang="pt-BR" altLang="x-none"/>
          </a:p>
        </p:txBody>
      </p:sp>
      <p:sp>
        <p:nvSpPr>
          <p:cNvPr id="37898" name="CustomShape 6"/>
          <p:cNvSpPr>
            <a:spLocks noChangeArrowheads="1"/>
          </p:cNvSpPr>
          <p:nvPr/>
        </p:nvSpPr>
        <p:spPr bwMode="auto">
          <a:xfrm>
            <a:off x="179388" y="4797425"/>
            <a:ext cx="4176712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Any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 assigned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variable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 in Python is an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object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 and objects have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attributes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  <p:sp>
        <p:nvSpPr>
          <p:cNvPr id="37899" name="Retângulo 11"/>
          <p:cNvSpPr>
            <a:spLocks noChangeArrowheads="1"/>
          </p:cNvSpPr>
          <p:nvPr/>
        </p:nvSpPr>
        <p:spPr bwMode="auto">
          <a:xfrm>
            <a:off x="4572000" y="5084763"/>
            <a:ext cx="43211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Use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.__class__</a:t>
            </a:r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 atribute to find what type is your object.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 smtClean="0">
                <a:solidFill>
                  <a:srgbClr val="000000"/>
                </a:solidFill>
              </a:rPr>
              <a:t>High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programming </a:t>
            </a:r>
            <a:r>
              <a:rPr lang="pt-BR" sz="2800" dirty="0" err="1" smtClean="0">
                <a:solidFill>
                  <a:srgbClr val="000000"/>
                </a:solidFill>
              </a:rPr>
              <a:t>language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developed</a:t>
            </a:r>
            <a:r>
              <a:rPr lang="pt-BR" sz="2800" dirty="0" smtClean="0">
                <a:solidFill>
                  <a:srgbClr val="000000"/>
                </a:solidFill>
              </a:rPr>
              <a:t> for </a:t>
            </a:r>
            <a:r>
              <a:rPr lang="pt-BR" sz="2800" dirty="0" err="1" smtClean="0">
                <a:solidFill>
                  <a:srgbClr val="000000"/>
                </a:solidFill>
              </a:rPr>
              <a:t>fast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development</a:t>
            </a:r>
            <a:endParaRPr lang="pt-BR" sz="2800" dirty="0" smtClean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5364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70203E-BCC8-234C-940E-3E9AE4081E2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F53025-F82A-F948-BC34-18B0D06F2BDA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3" name="CustomShape 8"/>
          <p:cNvSpPr/>
          <p:nvPr/>
        </p:nvSpPr>
        <p:spPr>
          <a:xfrm>
            <a:off x="251520" y="1723742"/>
            <a:ext cx="4104456" cy="4153530"/>
          </a:xfrm>
          <a:prstGeom prst="rect">
            <a:avLst/>
          </a:prstGeom>
          <a:solidFill>
            <a:srgbClr val="19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2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  <a:endParaRPr lang="en-US" sz="2400" dirty="0">
              <a:solidFill>
                <a:srgbClr val="FFFF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x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 1.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print(type(x)</a:t>
            </a:r>
            <a:r>
              <a:rPr lang="en-US" sz="2400" dirty="0" smtClean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rgbClr val="FFFF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’float'&gt;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</a:t>
            </a:r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type(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'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361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A07826-65E0-9E41-9A65-1CDEB53C989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-, /, *, **, &gt;, &lt;)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stomShape 8"/>
          <p:cNvSpPr/>
          <p:nvPr/>
        </p:nvSpPr>
        <p:spPr>
          <a:xfrm>
            <a:off x="468313" y="1898650"/>
            <a:ext cx="4032250" cy="3444875"/>
          </a:xfrm>
          <a:prstGeom prst="rect">
            <a:avLst/>
          </a:prstGeom>
          <a:solidFill>
            <a:srgbClr val="19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+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(7 - 1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–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(-3 + 7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*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(22 + 7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pt-BR" sz="20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(2 + 3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/ (5 - 4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(-0.049 + 0.561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</a:t>
            </a:r>
            <a:r>
              <a:rPr lang="pt-BR" sz="20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920" name="CustomShape 6"/>
          <p:cNvSpPr>
            <a:spLocks noChangeArrowheads="1"/>
          </p:cNvSpPr>
          <p:nvPr/>
        </p:nvSpPr>
        <p:spPr bwMode="auto">
          <a:xfrm>
            <a:off x="468313" y="1196975"/>
            <a:ext cx="40322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Complex</a:t>
            </a:r>
            <a:endParaRPr lang="pt-BR" altLang="x-none"/>
          </a:p>
        </p:txBody>
      </p:sp>
      <p:sp>
        <p:nvSpPr>
          <p:cNvPr id="11" name="CustomShape 8"/>
          <p:cNvSpPr/>
          <p:nvPr/>
        </p:nvSpPr>
        <p:spPr>
          <a:xfrm>
            <a:off x="4716463" y="2276475"/>
            <a:ext cx="4140200" cy="1198563"/>
          </a:xfrm>
          <a:prstGeom prst="rect">
            <a:avLst/>
          </a:prstGeom>
          <a:solidFill>
            <a:srgbClr val="19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c = (1 + 3.j)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c.__class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&lt;type ‘complex’&gt;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rgbClr val="32193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4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endParaRPr lang="pt-BR" sz="24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4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endParaRPr lang="pt-BR" sz="24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24DB771-D29D-5445-9929-26733C6DD88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994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rgbClr val="32193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4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endParaRPr lang="pt-BR" sz="24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4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endParaRPr lang="pt-BR" sz="24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096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6E19CE-D783-1B47-8F08-899C7458BE1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4572000" y="1689100"/>
            <a:ext cx="4321175" cy="19367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&gt;= 10.0</a:t>
            </a:r>
          </a:p>
          <a:p>
            <a:pPr>
              <a:defRPr/>
            </a:pPr>
            <a:r>
              <a:rPr lang="nl-NL" sz="2400" b="1" dirty="0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0969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250825" y="1714500"/>
            <a:ext cx="4068763" cy="1938338"/>
          </a:xfrm>
          <a:prstGeom prst="rect">
            <a:avLst/>
          </a:prstGeom>
          <a:solidFill>
            <a:srgbClr val="32193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‘banana’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4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endParaRPr lang="pt-BR" sz="24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fruit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!= 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‘</a:t>
            </a:r>
            <a:r>
              <a:rPr lang="pt-BR" sz="24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apple</a:t>
            </a:r>
            <a:r>
              <a:rPr lang="pt-BR" sz="24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endParaRPr lang="pt-BR" sz="2400" b="1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198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17C17E-B09F-3545-8B75-F107F96B802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4572000" y="1689100"/>
            <a:ext cx="4321175" cy="19367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&gt;= 10.0</a:t>
            </a:r>
          </a:p>
          <a:p>
            <a:pPr>
              <a:defRPr/>
            </a:pPr>
            <a:r>
              <a:rPr lang="nl-NL" sz="2400" b="1" dirty="0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250825" y="3849688"/>
            <a:ext cx="8642350" cy="1566862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mag_V = 15.5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test = mag_V &lt; 10.0 </a:t>
            </a:r>
          </a:p>
          <a:p>
            <a:pPr>
              <a:defRPr/>
            </a:pPr>
            <a:r>
              <a:rPr lang="nl-NL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print(test)</a:t>
            </a:r>
          </a:p>
          <a:p>
            <a:pPr>
              <a:defRPr/>
            </a:pPr>
            <a:r>
              <a:rPr lang="nl-NL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827088" y="5475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1994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8"/>
          <p:cNvSpPr/>
          <p:nvPr/>
        </p:nvSpPr>
        <p:spPr>
          <a:xfrm>
            <a:off x="827088" y="1716088"/>
            <a:ext cx="3673475" cy="15684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or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5509A0-793C-7C40-9099-1B88BB7BA483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301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19" name="CustomShape 8"/>
          <p:cNvSpPr/>
          <p:nvPr/>
        </p:nvSpPr>
        <p:spPr>
          <a:xfrm>
            <a:off x="4787900" y="1716088"/>
            <a:ext cx="3673475" cy="15684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and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3017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  <p:sp>
        <p:nvSpPr>
          <p:cNvPr id="23" name="CustomShape 8"/>
          <p:cNvSpPr/>
          <p:nvPr/>
        </p:nvSpPr>
        <p:spPr>
          <a:xfrm>
            <a:off x="2771775" y="3573463"/>
            <a:ext cx="3673475" cy="1568450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pt-BR" sz="2400" b="1" dirty="0" err="1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1A442B-534E-764F-B5C8-32EF4951F4E2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20" name="CustomShape 8"/>
          <p:cNvSpPr/>
          <p:nvPr/>
        </p:nvSpPr>
        <p:spPr>
          <a:xfrm>
            <a:off x="827088" y="2133600"/>
            <a:ext cx="3673475" cy="2306638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8"/>
          <p:cNvSpPr/>
          <p:nvPr/>
        </p:nvSpPr>
        <p:spPr>
          <a:xfrm>
            <a:off x="4787900" y="2133600"/>
            <a:ext cx="3673475" cy="2306638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x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4041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A32D32-842E-2047-8100-3A8B9AD8371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827088" y="5348288"/>
            <a:ext cx="7273925" cy="101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More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boolean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operators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like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+, *, ==, !=, &lt;, &gt;, &lt;=, &gt;=, is, </a:t>
            </a:r>
            <a:r>
              <a:rPr lang="pt-BR" sz="2000" b="1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not</a:t>
            </a: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defRPr/>
            </a:pPr>
            <a:r>
              <a:rPr lang="pt-BR" sz="2000" b="1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HERE</a:t>
            </a:r>
            <a:endParaRPr lang="pt-BR" sz="2000" b="1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50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20" name="CustomShape 8"/>
          <p:cNvSpPr/>
          <p:nvPr/>
        </p:nvSpPr>
        <p:spPr>
          <a:xfrm>
            <a:off x="827088" y="2133600"/>
            <a:ext cx="3673475" cy="2306638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pt-BR" sz="2400" b="1" dirty="0">
              <a:solidFill>
                <a:schemeClr val="accent2">
                  <a:lumMod val="40000"/>
                  <a:lumOff val="6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ustomShape 8"/>
          <p:cNvSpPr/>
          <p:nvPr/>
        </p:nvSpPr>
        <p:spPr>
          <a:xfrm>
            <a:off x="4787900" y="2133600"/>
            <a:ext cx="3673475" cy="2306638"/>
          </a:xfrm>
          <a:prstGeom prst="rect">
            <a:avLst/>
          </a:prstGeom>
          <a:solidFill>
            <a:srgbClr val="32193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1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x</a:t>
            </a: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4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pt-BR" sz="2400" b="1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defRPr/>
            </a:pPr>
            <a:r>
              <a:rPr lang="pt-BR" sz="2400" b="1" dirty="0" err="1">
                <a:solidFill>
                  <a:srgbClr val="99FF99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pt-BR" sz="2400" b="1" dirty="0">
              <a:solidFill>
                <a:srgbClr val="99FF99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eta para a esquerda 10"/>
          <p:cNvSpPr/>
          <p:nvPr/>
        </p:nvSpPr>
        <p:spPr>
          <a:xfrm>
            <a:off x="2771775" y="2565400"/>
            <a:ext cx="1584325" cy="358775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Seta para a esquerda 11"/>
          <p:cNvSpPr/>
          <p:nvPr/>
        </p:nvSpPr>
        <p:spPr>
          <a:xfrm>
            <a:off x="6732588" y="2565400"/>
            <a:ext cx="1584325" cy="358775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5067" name="CustomShape 6"/>
          <p:cNvSpPr>
            <a:spLocks noChangeArrowheads="1"/>
          </p:cNvSpPr>
          <p:nvPr/>
        </p:nvSpPr>
        <p:spPr bwMode="auto">
          <a:xfrm>
            <a:off x="250825" y="981075"/>
            <a:ext cx="86423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Booleans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5EC274-C984-1744-B887-85A2A117ADE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4679950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  <p:sp>
        <p:nvSpPr>
          <p:cNvPr id="46087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9" name="CustomShape 8"/>
          <p:cNvSpPr/>
          <p:nvPr/>
        </p:nvSpPr>
        <p:spPr bwMode="auto">
          <a:xfrm>
            <a:off x="323850" y="3443288"/>
            <a:ext cx="4679950" cy="706437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8, 2, 3, 5, 8, 2, 3]</a:t>
            </a:r>
          </a:p>
        </p:txBody>
      </p:sp>
      <p:sp>
        <p:nvSpPr>
          <p:cNvPr id="46089" name="CustomShape 6"/>
          <p:cNvSpPr>
            <a:spLocks noChangeArrowheads="1"/>
          </p:cNvSpPr>
          <p:nvPr/>
        </p:nvSpPr>
        <p:spPr bwMode="auto">
          <a:xfrm>
            <a:off x="323850" y="2921000"/>
            <a:ext cx="395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Sum of lists (appending)</a:t>
            </a:r>
          </a:p>
        </p:txBody>
      </p:sp>
      <p:sp>
        <p:nvSpPr>
          <p:cNvPr id="12" name="CustomShape 8"/>
          <p:cNvSpPr/>
          <p:nvPr/>
        </p:nvSpPr>
        <p:spPr bwMode="auto">
          <a:xfrm>
            <a:off x="323850" y="5051425"/>
            <a:ext cx="4679950" cy="1014413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3 </a:t>
            </a:r>
            <a:r>
              <a:rPr lang="pt-BR" sz="2000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*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8, 2, 3, 5, 8, 2, 3, 5, 8, 2, 3]</a:t>
            </a:r>
          </a:p>
        </p:txBody>
      </p:sp>
      <p:sp>
        <p:nvSpPr>
          <p:cNvPr id="46091" name="CustomShape 6"/>
          <p:cNvSpPr>
            <a:spLocks noChangeArrowheads="1"/>
          </p:cNvSpPr>
          <p:nvPr/>
        </p:nvSpPr>
        <p:spPr bwMode="auto">
          <a:xfrm>
            <a:off x="323850" y="4508500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Multiplication by integer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4A4300-7D0E-7D44-B57A-79E270F28569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39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4679950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  <p:sp>
        <p:nvSpPr>
          <p:cNvPr id="47111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9" name="CustomShape 8"/>
          <p:cNvSpPr/>
          <p:nvPr/>
        </p:nvSpPr>
        <p:spPr bwMode="auto">
          <a:xfrm>
            <a:off x="323850" y="3443288"/>
            <a:ext cx="4679950" cy="706437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+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8, 2, 3, 5, 8, 2, 3]</a:t>
            </a:r>
          </a:p>
        </p:txBody>
      </p:sp>
      <p:sp>
        <p:nvSpPr>
          <p:cNvPr id="47113" name="CustomShape 6"/>
          <p:cNvSpPr>
            <a:spLocks noChangeArrowheads="1"/>
          </p:cNvSpPr>
          <p:nvPr/>
        </p:nvSpPr>
        <p:spPr bwMode="auto">
          <a:xfrm>
            <a:off x="323850" y="2921000"/>
            <a:ext cx="3959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Sum of lists (appending)</a:t>
            </a:r>
          </a:p>
        </p:txBody>
      </p:sp>
      <p:sp>
        <p:nvSpPr>
          <p:cNvPr id="12" name="CustomShape 8"/>
          <p:cNvSpPr/>
          <p:nvPr/>
        </p:nvSpPr>
        <p:spPr bwMode="auto">
          <a:xfrm>
            <a:off x="323850" y="5051425"/>
            <a:ext cx="4679950" cy="1014413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3 * x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8, 2, 3, 5, 8, 2, 3, 5, 8, 2, 3]</a:t>
            </a:r>
          </a:p>
        </p:txBody>
      </p:sp>
      <p:sp>
        <p:nvSpPr>
          <p:cNvPr id="47115" name="CustomShape 6"/>
          <p:cNvSpPr>
            <a:spLocks noChangeArrowheads="1"/>
          </p:cNvSpPr>
          <p:nvPr/>
        </p:nvSpPr>
        <p:spPr bwMode="auto">
          <a:xfrm>
            <a:off x="323850" y="4508500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400">
                <a:solidFill>
                  <a:srgbClr val="000000"/>
                </a:solidFill>
                <a:latin typeface="Calibri" charset="0"/>
              </a:rPr>
              <a:t>Multiplication by integer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0" y="2781300"/>
            <a:ext cx="5364163" cy="36718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CustomShape 8"/>
          <p:cNvSpPr>
            <a:spLocks noChangeArrowheads="1"/>
          </p:cNvSpPr>
          <p:nvPr/>
        </p:nvSpPr>
        <p:spPr bwMode="auto">
          <a:xfrm>
            <a:off x="4284663" y="4090988"/>
            <a:ext cx="4679950" cy="706437"/>
          </a:xfrm>
          <a:prstGeom prst="rect">
            <a:avLst/>
          </a:prstGeom>
          <a:solidFill>
            <a:srgbClr val="323219"/>
          </a:solidFill>
          <a:ln>
            <a:noFill/>
          </a:ln>
          <a:effectLst>
            <a:outerShdw blurRad="63500" dist="127001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x[3] # 4th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9" name="CustomShape 8"/>
          <p:cNvSpPr>
            <a:spLocks noChangeArrowheads="1"/>
          </p:cNvSpPr>
          <p:nvPr/>
        </p:nvSpPr>
        <p:spPr bwMode="auto">
          <a:xfrm>
            <a:off x="4284663" y="5099050"/>
            <a:ext cx="4679950" cy="706438"/>
          </a:xfrm>
          <a:prstGeom prst="rect">
            <a:avLst/>
          </a:prstGeom>
          <a:solidFill>
            <a:srgbClr val="323219"/>
          </a:solidFill>
          <a:ln>
            <a:noFill/>
          </a:ln>
          <a:effectLst>
            <a:outerShdw blurRad="63500" dist="127001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x[-1] #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Last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284663" y="3114675"/>
            <a:ext cx="4679950" cy="706438"/>
          </a:xfrm>
          <a:prstGeom prst="rect">
            <a:avLst/>
          </a:prstGeom>
          <a:solidFill>
            <a:srgbClr val="323219"/>
          </a:solidFill>
          <a:ln>
            <a:noFill/>
          </a:ln>
          <a:effectLst>
            <a:outerShdw blurRad="63500" dist="127001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x[0] #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First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element</a:t>
            </a:r>
            <a:endParaRPr lang="pt-BR" sz="2000" dirty="0">
              <a:solidFill>
                <a:schemeClr val="bg1"/>
              </a:solidFill>
              <a:latin typeface="Lucida Console" panose="020B06090405040202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7120" name="CustomShape 6"/>
          <p:cNvSpPr>
            <a:spLocks noChangeArrowheads="1"/>
          </p:cNvSpPr>
          <p:nvPr/>
        </p:nvSpPr>
        <p:spPr bwMode="auto">
          <a:xfrm>
            <a:off x="4284663" y="2651125"/>
            <a:ext cx="4859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C-Like Indexing (from 0 to n-1)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 smtClean="0">
                <a:solidFill>
                  <a:srgbClr val="000000"/>
                </a:solidFill>
              </a:rPr>
              <a:t>High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programming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language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developed</a:t>
            </a:r>
            <a:r>
              <a:rPr lang="pt-BR" sz="2800" dirty="0" smtClean="0">
                <a:solidFill>
                  <a:srgbClr val="000000"/>
                </a:solidFill>
              </a:rPr>
              <a:t> for </a:t>
            </a:r>
            <a:r>
              <a:rPr lang="pt-BR" sz="2800" dirty="0" err="1" smtClean="0">
                <a:solidFill>
                  <a:srgbClr val="000000"/>
                </a:solidFill>
              </a:rPr>
              <a:t>fast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development</a:t>
            </a:r>
            <a:endParaRPr lang="pt-BR" sz="2800" dirty="0" smtClean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6388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9DA1F5-4F9D-714C-B991-CA4CA43F8C22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12A923-1C63-0A4B-8041-81B7FF02E83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4813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813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463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- step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3960813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BECF51-9FBA-664B-909B-F5817B6EAB4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49158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49159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463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- step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3960813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6FBCA9-9B3A-9449-91C1-325F7AA5FB0D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0182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0183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4716463" y="3933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x[2:-1]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463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- step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3960813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4C52F8-F255-2E47-B743-0AF75BD6B0D9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1206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1207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0" name="CustomShape 8"/>
          <p:cNvSpPr/>
          <p:nvPr/>
        </p:nvSpPr>
        <p:spPr>
          <a:xfrm>
            <a:off x="323850" y="3298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x[0:2]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437063"/>
            <a:ext cx="3959225" cy="706437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x[:2]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[5, 8]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4716463" y="3933825"/>
            <a:ext cx="3959225" cy="706438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x[2:-1]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[2]</a:t>
            </a:r>
          </a:p>
        </p:txBody>
      </p:sp>
      <p:sp>
        <p:nvSpPr>
          <p:cNvPr id="15" name="CustomShape 8"/>
          <p:cNvSpPr/>
          <p:nvPr/>
        </p:nvSpPr>
        <p:spPr>
          <a:xfrm>
            <a:off x="4716463" y="5084763"/>
            <a:ext cx="3959225" cy="706437"/>
          </a:xfrm>
          <a:prstGeom prst="rect">
            <a:avLst/>
          </a:prstGeom>
          <a:solidFill>
            <a:srgbClr val="323219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x[2:] 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[2, 3]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4572000" y="1484313"/>
            <a:ext cx="4319588" cy="1463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- step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323850" y="2166938"/>
            <a:ext cx="3960813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x = [5, 8, 2, 3]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16E1FD-A46A-2E41-9A95-D3B45D010266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2230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2231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4632325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[0, 1, 2, 3, 4, 5, 6]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2, 4, 6]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8C1521-DAC7-BD43-A220-A894CCF6EB2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3254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3255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4632325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[0, 1, 2, 3, 4, 5, 6]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652963"/>
            <a:ext cx="3816350" cy="706437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3, 5]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2, 4, 6]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11EB0C-F299-F340-886A-E24D3104725D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4278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4279" name="CustomShape 6"/>
          <p:cNvSpPr>
            <a:spLocks noChangeArrowheads="1"/>
          </p:cNvSpPr>
          <p:nvPr/>
        </p:nvSpPr>
        <p:spPr bwMode="auto">
          <a:xfrm>
            <a:off x="300038" y="2722563"/>
            <a:ext cx="4632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Slicing</a:t>
            </a:r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4632325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[0, 1, 2, 3, 4, 5, 6]</a:t>
            </a:r>
          </a:p>
        </p:txBody>
      </p:sp>
      <p:sp>
        <p:nvSpPr>
          <p:cNvPr id="11" name="CustomShape 8"/>
          <p:cNvSpPr/>
          <p:nvPr/>
        </p:nvSpPr>
        <p:spPr>
          <a:xfrm>
            <a:off x="323850" y="4652963"/>
            <a:ext cx="3816350" cy="706437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::2]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[1, 3, 5]</a:t>
            </a:r>
          </a:p>
        </p:txBody>
      </p:sp>
      <p:sp>
        <p:nvSpPr>
          <p:cNvPr id="13" name="CustomShape 8"/>
          <p:cNvSpPr>
            <a:spLocks noChangeArrowheads="1"/>
          </p:cNvSpPr>
          <p:nvPr/>
        </p:nvSpPr>
        <p:spPr bwMode="auto">
          <a:xfrm>
            <a:off x="4572000" y="4581525"/>
            <a:ext cx="4319588" cy="1462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x[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i:j:k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 – start index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j – last index (exclusive)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k – step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3429000"/>
            <a:ext cx="3816350" cy="706438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</a:t>
            </a:r>
            <a:r>
              <a:rPr lang="pt-BR" sz="2000" b="1" dirty="0">
                <a:solidFill>
                  <a:srgbClr val="FFFF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[0, 2, 4, 6]</a:t>
            </a:r>
          </a:p>
        </p:txBody>
      </p:sp>
      <p:sp>
        <p:nvSpPr>
          <p:cNvPr id="14" name="CustomShape 8"/>
          <p:cNvSpPr/>
          <p:nvPr/>
        </p:nvSpPr>
        <p:spPr>
          <a:xfrm>
            <a:off x="4716463" y="3429000"/>
            <a:ext cx="3816350" cy="706438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y[::-1]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[6, 5, 4, 3, 2, 1, 0]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7D4A81-7D8F-CF42-868A-0BFED1DD51C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5302" name="CustomShape 6"/>
          <p:cNvSpPr>
            <a:spLocks noChangeArrowheads="1"/>
          </p:cNvSpPr>
          <p:nvPr/>
        </p:nvSpPr>
        <p:spPr bwMode="auto">
          <a:xfrm>
            <a:off x="215900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Lists</a:t>
            </a:r>
          </a:p>
          <a:p>
            <a:pPr eaLnBrk="1" hangingPunct="1"/>
            <a:endParaRPr lang="pt-BR" altLang="x-none"/>
          </a:p>
        </p:txBody>
      </p:sp>
      <p:sp>
        <p:nvSpPr>
          <p:cNvPr id="55303" name="CustomShape 6"/>
          <p:cNvSpPr>
            <a:spLocks noChangeArrowheads="1"/>
          </p:cNvSpPr>
          <p:nvPr/>
        </p:nvSpPr>
        <p:spPr bwMode="auto">
          <a:xfrm>
            <a:off x="300038" y="2722563"/>
            <a:ext cx="65039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/>
              <a:t>One list can hold variables of diferente types!</a:t>
            </a:r>
          </a:p>
          <a:p>
            <a:pPr eaLnBrk="1" hangingPunct="1"/>
            <a:endParaRPr lang="en-US" altLang="x-none" sz="24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300038" y="2205038"/>
            <a:ext cx="4632325" cy="398462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y = [0, 1, 2, 3, 4, 5, 6]</a:t>
            </a:r>
          </a:p>
        </p:txBody>
      </p:sp>
      <p:sp>
        <p:nvSpPr>
          <p:cNvPr id="15" name="CustomShape 8"/>
          <p:cNvSpPr/>
          <p:nvPr/>
        </p:nvSpPr>
        <p:spPr>
          <a:xfrm>
            <a:off x="250825" y="3357563"/>
            <a:ext cx="4632325" cy="1628775"/>
          </a:xfrm>
          <a:prstGeom prst="rect">
            <a:avLst/>
          </a:prstGeom>
          <a:solidFill>
            <a:srgbClr val="32321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 = [5, 2.0, “abc”]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z[1]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2.0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z[2]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“abc”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6323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632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128E4A-7239-0E49-AEF6-DA2F523F7A2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6328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7347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734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C0EB0C-4471-7641-827E-D1B2D5C5836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49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7352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 smtClean="0">
                <a:solidFill>
                  <a:srgbClr val="000000"/>
                </a:solidFill>
              </a:rPr>
              <a:t>High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programming </a:t>
            </a:r>
            <a:r>
              <a:rPr lang="pt-BR" sz="2800" dirty="0" err="1" smtClean="0">
                <a:solidFill>
                  <a:srgbClr val="000000"/>
                </a:solidFill>
              </a:rPr>
              <a:t>language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developed</a:t>
            </a:r>
            <a:r>
              <a:rPr lang="pt-BR" sz="2800" dirty="0" smtClean="0">
                <a:solidFill>
                  <a:srgbClr val="000000"/>
                </a:solidFill>
              </a:rPr>
              <a:t> for </a:t>
            </a:r>
            <a:r>
              <a:rPr lang="pt-BR" sz="2800" dirty="0" err="1" smtClean="0">
                <a:solidFill>
                  <a:srgbClr val="000000"/>
                </a:solidFill>
              </a:rPr>
              <a:t>fast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development</a:t>
            </a:r>
            <a:endParaRPr lang="pt-BR" sz="2800" dirty="0" smtClean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7412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973513" y="2146300"/>
            <a:ext cx="4964112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pt-BR" sz="2800" dirty="0" err="1">
                <a:latin typeface="Lucida Console" panose="020B0609040504020204" pitchFamily="49" charset="0"/>
              </a:rPr>
              <a:t>print</a:t>
            </a:r>
            <a:r>
              <a:rPr lang="pt-BR" sz="2800" dirty="0"/>
              <a:t>(“</a:t>
            </a:r>
            <a:r>
              <a:rPr lang="pt-BR" sz="2800" dirty="0" err="1"/>
              <a:t>Hello</a:t>
            </a:r>
            <a:r>
              <a:rPr lang="pt-BR" sz="2800" dirty="0"/>
              <a:t> world!!”)</a:t>
            </a:r>
          </a:p>
        </p:txBody>
      </p:sp>
      <p:sp>
        <p:nvSpPr>
          <p:cNvPr id="9" name="Seta para baixo 8"/>
          <p:cNvSpPr/>
          <p:nvPr/>
        </p:nvSpPr>
        <p:spPr>
          <a:xfrm>
            <a:off x="6202363" y="3060700"/>
            <a:ext cx="508000" cy="1025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47D087C-1CC5-5E4C-9CBA-6D3C04683C0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924300" y="4292600"/>
            <a:ext cx="50228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a typeface="+mn-ea"/>
              </a:rPr>
              <a:t>1011000101010010010</a:t>
            </a:r>
            <a:endParaRPr lang="pt-BR" b="1" dirty="0">
              <a:solidFill>
                <a:schemeClr val="accent1">
                  <a:lumMod val="7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8371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837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660A4B-3E1F-994B-BEE9-7C1D792894E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50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8376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59395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5939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D51CE9-1F81-CD40-B288-117BEE95353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51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59400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60419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6042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37205F-5BD4-684C-8CA3-A6F3F29CE54B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52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0424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0" y="3068638"/>
            <a:ext cx="5651500" cy="33845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0429" name="CustomShape 6"/>
          <p:cNvSpPr>
            <a:spLocks noChangeArrowheads="1"/>
          </p:cNvSpPr>
          <p:nvPr/>
        </p:nvSpPr>
        <p:spPr bwMode="auto">
          <a:xfrm>
            <a:off x="3635375" y="3141663"/>
            <a:ext cx="52562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Formating strings like C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printf</a:t>
            </a:r>
          </a:p>
        </p:txBody>
      </p:sp>
      <p:sp>
        <p:nvSpPr>
          <p:cNvPr id="16" name="CustomShape 8"/>
          <p:cNvSpPr>
            <a:spLocks noChangeArrowheads="1"/>
          </p:cNvSpPr>
          <p:nvPr/>
        </p:nvSpPr>
        <p:spPr bwMode="auto">
          <a:xfrm>
            <a:off x="3635375" y="3644900"/>
            <a:ext cx="5327650" cy="1014413"/>
          </a:xfrm>
          <a:prstGeom prst="rect">
            <a:avLst/>
          </a:prstGeom>
          <a:solidFill>
            <a:srgbClr val="193232"/>
          </a:solidFill>
          <a:ln>
            <a:noFill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 = 7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print(“%03d” % x)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003</a:t>
            </a:r>
          </a:p>
        </p:txBody>
      </p:sp>
      <p:sp>
        <p:nvSpPr>
          <p:cNvPr id="60431" name="Retângulo 15"/>
          <p:cNvSpPr>
            <a:spLocks noChangeArrowheads="1"/>
          </p:cNvSpPr>
          <p:nvPr/>
        </p:nvSpPr>
        <p:spPr bwMode="auto">
          <a:xfrm>
            <a:off x="4519613" y="4603750"/>
            <a:ext cx="341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/>
              <a:t>http://pt.wikipedia.org/wiki/Printf</a:t>
            </a:r>
          </a:p>
        </p:txBody>
      </p:sp>
      <p:sp>
        <p:nvSpPr>
          <p:cNvPr id="60432" name="Retângulo 16"/>
          <p:cNvSpPr>
            <a:spLocks noChangeArrowheads="1"/>
          </p:cNvSpPr>
          <p:nvPr/>
        </p:nvSpPr>
        <p:spPr bwMode="auto">
          <a:xfrm>
            <a:off x="3779838" y="5013325"/>
            <a:ext cx="5121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/>
              <a:t>http://www.cplusplus.com/reference/cstdio/printf/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8"/>
          <p:cNvSpPr/>
          <p:nvPr/>
        </p:nvSpPr>
        <p:spPr>
          <a:xfrm>
            <a:off x="300038" y="2205038"/>
            <a:ext cx="4632325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= 'I am a string'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r = “I'm another string”</a:t>
            </a:r>
          </a:p>
        </p:txBody>
      </p:sp>
      <p:sp>
        <p:nvSpPr>
          <p:cNvPr id="61443" name="CustomShape 6"/>
          <p:cNvSpPr>
            <a:spLocks noChangeArrowheads="1"/>
          </p:cNvSpPr>
          <p:nvPr/>
        </p:nvSpPr>
        <p:spPr bwMode="auto">
          <a:xfrm>
            <a:off x="300038" y="1389063"/>
            <a:ext cx="22320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Strings</a:t>
            </a:r>
            <a:endParaRPr lang="pt-BR" altLang="x-none" sz="3200"/>
          </a:p>
        </p:txBody>
      </p:sp>
      <p:sp>
        <p:nvSpPr>
          <p:cNvPr id="6144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4EE0B8-506E-2A42-BA35-B2D8B09AD2A7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53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1448" name="CustomShape 6"/>
          <p:cNvSpPr>
            <a:spLocks noChangeArrowheads="1"/>
          </p:cNvSpPr>
          <p:nvPr/>
        </p:nvSpPr>
        <p:spPr bwMode="auto">
          <a:xfrm>
            <a:off x="323850" y="3068638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Strings behaves like lists</a:t>
            </a:r>
          </a:p>
        </p:txBody>
      </p:sp>
      <p:sp>
        <p:nvSpPr>
          <p:cNvPr id="9" name="CustomShape 8"/>
          <p:cNvSpPr/>
          <p:nvPr/>
        </p:nvSpPr>
        <p:spPr>
          <a:xfrm>
            <a:off x="323850" y="35734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s[3]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'm'</a:t>
            </a:r>
          </a:p>
        </p:txBody>
      </p:sp>
      <p:sp>
        <p:nvSpPr>
          <p:cNvPr id="12" name="CustomShape 8"/>
          <p:cNvSpPr/>
          <p:nvPr/>
        </p:nvSpPr>
        <p:spPr>
          <a:xfrm>
            <a:off x="323850" y="5300663"/>
            <a:ext cx="4248150" cy="1014412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s + r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“I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stringI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 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string”</a:t>
            </a:r>
          </a:p>
        </p:txBody>
      </p:sp>
      <p:sp>
        <p:nvSpPr>
          <p:cNvPr id="13" name="CustomShape 8"/>
          <p:cNvSpPr/>
          <p:nvPr/>
        </p:nvSpPr>
        <p:spPr>
          <a:xfrm>
            <a:off x="323850" y="4437063"/>
            <a:ext cx="4248150" cy="706437"/>
          </a:xfrm>
          <a:prstGeom prst="rect">
            <a:avLst/>
          </a:prstGeom>
          <a:solidFill>
            <a:srgbClr val="19323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5 * “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”</a:t>
            </a:r>
          </a:p>
          <a:p>
            <a:pPr>
              <a:defRPr/>
            </a:pP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pt-BR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xyxyxyxyxy</a:t>
            </a:r>
            <a:r>
              <a:rPr lang="pt-BR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0" y="3068638"/>
            <a:ext cx="5651500" cy="33845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1453" name="CustomShape 6"/>
          <p:cNvSpPr>
            <a:spLocks noChangeArrowheads="1"/>
          </p:cNvSpPr>
          <p:nvPr/>
        </p:nvSpPr>
        <p:spPr bwMode="auto">
          <a:xfrm>
            <a:off x="3635375" y="3141663"/>
            <a:ext cx="52562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000000"/>
                </a:solidFill>
                <a:latin typeface="Calibri" charset="0"/>
              </a:rPr>
              <a:t>Or using </a:t>
            </a:r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.format() </a:t>
            </a:r>
          </a:p>
        </p:txBody>
      </p:sp>
      <p:sp>
        <p:nvSpPr>
          <p:cNvPr id="18" name="CustomShape 8"/>
          <p:cNvSpPr>
            <a:spLocks noChangeArrowheads="1"/>
          </p:cNvSpPr>
          <p:nvPr/>
        </p:nvSpPr>
        <p:spPr bwMode="auto">
          <a:xfrm>
            <a:off x="3635375" y="3644900"/>
            <a:ext cx="5327650" cy="1014413"/>
          </a:xfrm>
          <a:prstGeom prst="rect">
            <a:avLst/>
          </a:prstGeom>
          <a:solidFill>
            <a:srgbClr val="193232"/>
          </a:solidFill>
          <a:ln>
            <a:noFill/>
          </a:ln>
          <a:effectLst>
            <a:outerShdw blurRad="63500" dist="38100" dir="8100000" algn="tr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x = 7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&gt;&gt;&gt; print(“{:03d}”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.format(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003</a:t>
            </a:r>
          </a:p>
        </p:txBody>
      </p:sp>
      <p:sp>
        <p:nvSpPr>
          <p:cNvPr id="61455" name="Retângulo 15"/>
          <p:cNvSpPr>
            <a:spLocks noChangeArrowheads="1"/>
          </p:cNvSpPr>
          <p:nvPr/>
        </p:nvSpPr>
        <p:spPr bwMode="auto">
          <a:xfrm>
            <a:off x="3635375" y="4652963"/>
            <a:ext cx="5329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>
                <a:hlinkClick r:id="rId2"/>
              </a:rPr>
              <a:t>Python – Format mini language specs</a:t>
            </a:r>
            <a:endParaRPr lang="pt-BR" altLang="x-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155589-C2B6-B44B-BC51-7B2C678BFB25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54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2470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8340725" cy="1198562"/>
          </a:xfrm>
          <a:prstGeom prst="rect">
            <a:avLst/>
          </a:prstGeom>
          <a:solidFill>
            <a:srgbClr val="3219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{‘apple’: 3, ‘orange’: 1.5}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fruits[‘apple’]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2472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800E71-8DFE-E147-A2EC-38B4CE14942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55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3494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8340725" cy="1198562"/>
          </a:xfrm>
          <a:prstGeom prst="rect">
            <a:avLst/>
          </a:prstGeom>
          <a:solidFill>
            <a:srgbClr val="3219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{‘apple’: 3, ‘orange’: 1.5}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 fruits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[‘apple’]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3496" name="Retângulo 15"/>
          <p:cNvSpPr>
            <a:spLocks noChangeArrowheads="1"/>
          </p:cNvSpPr>
          <p:nvPr/>
        </p:nvSpPr>
        <p:spPr bwMode="auto">
          <a:xfrm>
            <a:off x="395288" y="4537075"/>
            <a:ext cx="8569325" cy="1200150"/>
          </a:xfrm>
          <a:prstGeom prst="rect">
            <a:avLst/>
          </a:prstGeom>
          <a:solidFill>
            <a:srgbClr val="321900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fruits[‘banana’] = ‘none’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print fruits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{‘apple’: 3, ‘orange’: 1.5, ‘banana’: ‘none’}</a:t>
            </a:r>
          </a:p>
        </p:txBody>
      </p:sp>
      <p:sp>
        <p:nvSpPr>
          <p:cNvPr id="63497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63498" name="CustomShape 6"/>
          <p:cNvSpPr>
            <a:spLocks noChangeArrowheads="1"/>
          </p:cNvSpPr>
          <p:nvPr/>
        </p:nvSpPr>
        <p:spPr bwMode="auto">
          <a:xfrm>
            <a:off x="685800" y="4076700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Adding elements to a dictionary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Types of variables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5F99BE-443E-D04D-A181-2C43612DBDD0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64518" name="CustomShape 6"/>
          <p:cNvSpPr>
            <a:spLocks noChangeArrowheads="1"/>
          </p:cNvSpPr>
          <p:nvPr/>
        </p:nvSpPr>
        <p:spPr bwMode="auto">
          <a:xfrm>
            <a:off x="215900" y="1196975"/>
            <a:ext cx="22320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3200">
                <a:solidFill>
                  <a:srgbClr val="000000"/>
                </a:solidFill>
                <a:latin typeface="Calibri" charset="0"/>
              </a:rPr>
              <a:t>Dictionaries</a:t>
            </a:r>
            <a:endParaRPr lang="pt-BR" altLang="x-none" sz="3200"/>
          </a:p>
        </p:txBody>
      </p:sp>
      <p:sp>
        <p:nvSpPr>
          <p:cNvPr id="14" name="CustomShape 8"/>
          <p:cNvSpPr/>
          <p:nvPr/>
        </p:nvSpPr>
        <p:spPr>
          <a:xfrm>
            <a:off x="119063" y="2757488"/>
            <a:ext cx="8340725" cy="1198562"/>
          </a:xfrm>
          <a:prstGeom prst="rect">
            <a:avLst/>
          </a:prstGeom>
          <a:solidFill>
            <a:srgbClr val="3219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fruits = {‘apple’: 3, ‘orange’: 1.5}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print fruits[‘apple’]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4520" name="Retângulo 15"/>
          <p:cNvSpPr>
            <a:spLocks noChangeArrowheads="1"/>
          </p:cNvSpPr>
          <p:nvPr/>
        </p:nvSpPr>
        <p:spPr bwMode="auto">
          <a:xfrm>
            <a:off x="395288" y="4537075"/>
            <a:ext cx="8569325" cy="1570038"/>
          </a:xfrm>
          <a:prstGeom prst="rect">
            <a:avLst/>
          </a:prstGeom>
          <a:solidFill>
            <a:srgbClr val="321900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print ‘apple’ </a:t>
            </a:r>
            <a:r>
              <a:rPr lang="en-US" altLang="x-none" sz="2400">
                <a:solidFill>
                  <a:srgbClr val="FFFF00"/>
                </a:solidFill>
                <a:latin typeface="Lucida Console" charset="0"/>
                <a:ea typeface="Courier New" charset="0"/>
                <a:cs typeface="Courier New" charset="0"/>
              </a:rPr>
              <a:t>in</a:t>
            </a:r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 fruits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True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&gt;&gt;&gt; print ‘kiwi’ </a:t>
            </a:r>
            <a:r>
              <a:rPr lang="en-US" altLang="x-none" sz="2400">
                <a:solidFill>
                  <a:srgbClr val="FFFF00"/>
                </a:solidFill>
                <a:latin typeface="Lucida Console" charset="0"/>
                <a:ea typeface="Courier New" charset="0"/>
                <a:cs typeface="Courier New" charset="0"/>
              </a:rPr>
              <a:t>in</a:t>
            </a:r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 fruits</a:t>
            </a:r>
          </a:p>
          <a:p>
            <a:pPr eaLnBrk="1" hangingPunct="1"/>
            <a:r>
              <a:rPr lang="en-US" altLang="x-none" sz="2400">
                <a:solidFill>
                  <a:schemeClr val="bg1"/>
                </a:solidFill>
                <a:latin typeface="Lucida Console" charset="0"/>
                <a:ea typeface="Courier New" charset="0"/>
                <a:cs typeface="Courier New" charset="0"/>
              </a:rPr>
              <a:t>False</a:t>
            </a:r>
          </a:p>
        </p:txBody>
      </p:sp>
      <p:sp>
        <p:nvSpPr>
          <p:cNvPr id="64521" name="CustomShape 6"/>
          <p:cNvSpPr>
            <a:spLocks noChangeArrowheads="1"/>
          </p:cNvSpPr>
          <p:nvPr/>
        </p:nvSpPr>
        <p:spPr bwMode="auto">
          <a:xfrm>
            <a:off x="34925" y="2276475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Creating a dictionary and accessing its elements</a:t>
            </a:r>
          </a:p>
        </p:txBody>
      </p:sp>
      <p:sp>
        <p:nvSpPr>
          <p:cNvPr id="64522" name="CustomShape 6"/>
          <p:cNvSpPr>
            <a:spLocks noChangeArrowheads="1"/>
          </p:cNvSpPr>
          <p:nvPr/>
        </p:nvSpPr>
        <p:spPr bwMode="auto">
          <a:xfrm>
            <a:off x="685800" y="4076700"/>
            <a:ext cx="6834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1">
                <a:solidFill>
                  <a:srgbClr val="000000"/>
                </a:solidFill>
                <a:latin typeface="Calibri" charset="0"/>
              </a:rPr>
              <a:t>Check if a dictionary has an element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C132F2-B169-DE45-B00D-821778316D6C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57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65542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High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programming </a:t>
            </a:r>
            <a:r>
              <a:rPr lang="pt-BR" sz="2800" dirty="0" err="1" smtClean="0">
                <a:solidFill>
                  <a:srgbClr val="000000"/>
                </a:solidFill>
              </a:rPr>
              <a:t>language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developed</a:t>
            </a:r>
            <a:r>
              <a:rPr lang="pt-BR" sz="2800" dirty="0" smtClean="0">
                <a:solidFill>
                  <a:srgbClr val="000000"/>
                </a:solidFill>
              </a:rPr>
              <a:t> for </a:t>
            </a:r>
            <a:r>
              <a:rPr lang="pt-BR" sz="2800" dirty="0" err="1" smtClean="0">
                <a:solidFill>
                  <a:srgbClr val="000000"/>
                </a:solidFill>
              </a:rPr>
              <a:t>fast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development</a:t>
            </a:r>
            <a:endParaRPr lang="pt-BR" sz="2800" dirty="0" smtClean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843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ço Reservado para Data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10793B-60B1-C64D-9B7A-E4626771CA91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6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pic>
        <p:nvPicPr>
          <p:cNvPr id="18442" name="Picture 2" descr="http://img.c4learn.com/2012/03/Middle-Level-Language-Programming-Conce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6975"/>
            <a:ext cx="4530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4787900" y="4724400"/>
            <a:ext cx="3621504" cy="95410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5:</a:t>
            </a:r>
          </a:p>
          <a:p>
            <a:pPr>
              <a:defRPr/>
            </a:pP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“</a:t>
            </a:r>
            <a:r>
              <a:rPr lang="pt-BR" sz="28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Blah</a:t>
            </a:r>
            <a:r>
              <a:rPr lang="pt-BR" sz="2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”</a:t>
            </a:r>
            <a:endParaRPr lang="pt-BR" sz="2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is Python?</a:t>
            </a:r>
            <a:endParaRPr lang="pt-BR" altLang="x-none">
              <a:latin typeface="Lato" charset="0"/>
            </a:endParaRPr>
          </a:p>
        </p:txBody>
      </p:sp>
      <p:sp>
        <p:nvSpPr>
          <p:cNvPr id="16387" name="Espaço Reservado para Conteúdo 7"/>
          <p:cNvSpPr>
            <a:spLocks noGrp="1"/>
          </p:cNvSpPr>
          <p:nvPr>
            <p:ph idx="1"/>
          </p:nvPr>
        </p:nvSpPr>
        <p:spPr>
          <a:xfrm>
            <a:off x="179388" y="1557338"/>
            <a:ext cx="3671887" cy="4525962"/>
          </a:xfrm>
        </p:spPr>
        <p:txBody>
          <a:bodyPr anchor="ctr"/>
          <a:lstStyle/>
          <a:p>
            <a:pPr marL="0" indent="17463" eaLnBrk="1" hangingPunct="1">
              <a:buFont typeface="Arial" charset="0"/>
              <a:buNone/>
              <a:defRPr/>
            </a:pPr>
            <a:r>
              <a:rPr lang="pt-BR" sz="2800" dirty="0" err="1" smtClean="0">
                <a:solidFill>
                  <a:srgbClr val="000000"/>
                </a:solidFill>
              </a:rPr>
              <a:t>High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level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</a:rPr>
              <a:t>interpreted</a:t>
            </a:r>
            <a:r>
              <a:rPr lang="pt-BR" sz="2800" dirty="0" smtClean="0">
                <a:solidFill>
                  <a:srgbClr val="000000"/>
                </a:solidFill>
              </a:rPr>
              <a:t> programming </a:t>
            </a:r>
            <a:r>
              <a:rPr lang="pt-BR" sz="2800" dirty="0" err="1" smtClean="0">
                <a:solidFill>
                  <a:srgbClr val="000000"/>
                </a:solidFill>
              </a:rPr>
              <a:t>language</a:t>
            </a:r>
            <a:r>
              <a:rPr lang="pt-BR" sz="2800" dirty="0" smtClean="0">
                <a:solidFill>
                  <a:srgbClr val="000000"/>
                </a:solidFill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developed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fast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800" b="1" dirty="0" err="1" smtClean="0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endParaRPr lang="pt-B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None/>
              <a:defRPr/>
            </a:pPr>
            <a:endParaRPr lang="pt-BR" dirty="0" smtClean="0"/>
          </a:p>
        </p:txBody>
      </p:sp>
      <p:pic>
        <p:nvPicPr>
          <p:cNvPr id="19460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0" y="6524625"/>
            <a:ext cx="9144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ço Reservado para Data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B49EFF-5CAA-1D4F-8CD5-EFA9DE2BCE54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7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pic>
        <p:nvPicPr>
          <p:cNvPr id="19466" name="Picture 2" descr="http://img.c4learn.com/2012/03/Middle-Level-Language-Programming-Concep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96975"/>
            <a:ext cx="45307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6"/>
          <p:cNvSpPr/>
          <p:nvPr/>
        </p:nvSpPr>
        <p:spPr>
          <a:xfrm>
            <a:off x="4787900" y="4724400"/>
            <a:ext cx="3621504" cy="95410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5:</a:t>
            </a:r>
          </a:p>
          <a:p>
            <a:pPr>
              <a:defRPr/>
            </a:pP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pt-BR" sz="28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“</a:t>
            </a:r>
            <a:r>
              <a:rPr lang="pt-BR" sz="28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Blah</a:t>
            </a:r>
            <a:r>
              <a:rPr lang="pt-BR" sz="28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”</a:t>
            </a:r>
            <a:endParaRPr lang="pt-BR" sz="28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Computer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Operational System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09FBB9-970C-DD4F-BE64-4D4C0EFA1DA8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8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20487" name="Imagem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92375"/>
            <a:ext cx="3230562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What will you need?</a:t>
            </a:r>
            <a:endParaRPr lang="pt-BR" altLang="x-none">
              <a:latin typeface="Lato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600200"/>
            <a:ext cx="4392612" cy="4525963"/>
          </a:xfrm>
        </p:spPr>
        <p:txBody>
          <a:bodyPr anchor="ctr"/>
          <a:lstStyle/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Computer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Operational System</a:t>
            </a:r>
            <a:endParaRPr lang="en-US" sz="2400" b="1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Python </a:t>
            </a:r>
            <a:r>
              <a:rPr lang="en-US" sz="2400" dirty="0" err="1" smtClean="0">
                <a:solidFill>
                  <a:srgbClr val="000000"/>
                </a:solidFill>
              </a:rPr>
              <a:t>Libs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Text Editors</a:t>
            </a:r>
            <a:endParaRPr lang="en-US" sz="2400" dirty="0" smtClean="0"/>
          </a:p>
          <a:p>
            <a:pPr marL="261938" indent="-261938" eaLnBrk="1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Integrated Development    Environment (IDE)</a:t>
            </a:r>
            <a:endParaRPr lang="en-US" sz="2400" dirty="0" smtClean="0"/>
          </a:p>
          <a:p>
            <a:pPr eaLnBrk="1" hangingPunct="1">
              <a:defRPr/>
            </a:pP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20/04/2018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Tutorial Series - Basic I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FE26A0-0943-C444-AA91-C7EC00FF7F8F}" type="slidenum">
              <a:rPr lang="pt-BR" altLang="x-none">
                <a:solidFill>
                  <a:srgbClr val="262626"/>
                </a:solidFill>
                <a:latin typeface="Lato" charset="0"/>
              </a:rPr>
              <a:pPr eaLnBrk="1" hangingPunct="1"/>
              <a:t>9</a:t>
            </a:fld>
            <a:endParaRPr lang="pt-BR" altLang="x-none">
              <a:solidFill>
                <a:srgbClr val="262626"/>
              </a:solidFill>
              <a:latin typeface="Lato" charset="0"/>
            </a:endParaRPr>
          </a:p>
        </p:txBody>
      </p:sp>
      <p:pic>
        <p:nvPicPr>
          <p:cNvPr id="21511" name="Imagem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28775"/>
            <a:ext cx="8572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Imagem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628775"/>
            <a:ext cx="1257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CustomShape 6"/>
          <p:cNvSpPr>
            <a:spLocks noChangeArrowheads="1"/>
          </p:cNvSpPr>
          <p:nvPr/>
        </p:nvSpPr>
        <p:spPr bwMode="auto">
          <a:xfrm>
            <a:off x="4587875" y="2649538"/>
            <a:ext cx="1198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Windows</a:t>
            </a:r>
            <a:endParaRPr lang="pt-BR" altLang="x-none"/>
          </a:p>
        </p:txBody>
      </p:sp>
      <p:sp>
        <p:nvSpPr>
          <p:cNvPr id="21514" name="CustomShape 7"/>
          <p:cNvSpPr>
            <a:spLocks noChangeArrowheads="1"/>
          </p:cNvSpPr>
          <p:nvPr/>
        </p:nvSpPr>
        <p:spPr bwMode="auto">
          <a:xfrm>
            <a:off x="7164388" y="2708275"/>
            <a:ext cx="93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MacOs</a:t>
            </a:r>
            <a:endParaRPr lang="pt-BR" altLang="x-none"/>
          </a:p>
        </p:txBody>
      </p:sp>
      <p:pic>
        <p:nvPicPr>
          <p:cNvPr id="21515" name="Imagem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97425"/>
            <a:ext cx="114141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CustomShape 8"/>
          <p:cNvSpPr>
            <a:spLocks noChangeArrowheads="1"/>
          </p:cNvSpPr>
          <p:nvPr/>
        </p:nvSpPr>
        <p:spPr bwMode="auto">
          <a:xfrm>
            <a:off x="5249863" y="4432300"/>
            <a:ext cx="2130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 TM</a:t>
            </a:r>
            <a:r>
              <a:rPr lang="pt-BR" altLang="x-none">
                <a:solidFill>
                  <a:srgbClr val="000000"/>
                </a:solidFill>
                <a:latin typeface="Calibri" charset="0"/>
              </a:rPr>
              <a:t> Distributions</a:t>
            </a:r>
            <a:endParaRPr lang="pt-BR" altLang="x-none"/>
          </a:p>
        </p:txBody>
      </p:sp>
      <p:pic>
        <p:nvPicPr>
          <p:cNvPr id="21517" name="Imagem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868863"/>
            <a:ext cx="1077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Imagem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4941888"/>
            <a:ext cx="1042988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Imagem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8" y="3092450"/>
            <a:ext cx="1131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CustomShape 8"/>
          <p:cNvSpPr>
            <a:spLocks noChangeArrowheads="1"/>
          </p:cNvSpPr>
          <p:nvPr/>
        </p:nvSpPr>
        <p:spPr bwMode="auto">
          <a:xfrm>
            <a:off x="3943350" y="5964238"/>
            <a:ext cx="14208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Linux Mint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1" name="CustomShape 8"/>
          <p:cNvSpPr>
            <a:spLocks noChangeArrowheads="1"/>
          </p:cNvSpPr>
          <p:nvPr/>
        </p:nvSpPr>
        <p:spPr bwMode="auto">
          <a:xfrm>
            <a:off x="5818188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Ubuntu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  <p:sp>
        <p:nvSpPr>
          <p:cNvPr id="21522" name="CustomShape 8"/>
          <p:cNvSpPr>
            <a:spLocks noChangeArrowheads="1"/>
          </p:cNvSpPr>
          <p:nvPr/>
        </p:nvSpPr>
        <p:spPr bwMode="auto">
          <a:xfrm>
            <a:off x="7713663" y="5964238"/>
            <a:ext cx="11414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>
                <a:solidFill>
                  <a:srgbClr val="000000"/>
                </a:solidFill>
                <a:latin typeface="Calibri" charset="0"/>
              </a:rPr>
              <a:t>Fedora </a:t>
            </a:r>
            <a:r>
              <a:rPr lang="pt-BR" altLang="x-none" baseline="30000">
                <a:solidFill>
                  <a:srgbClr val="000000"/>
                </a:solidFill>
                <a:latin typeface="Calibri" charset="0"/>
              </a:rPr>
              <a:t>TM</a:t>
            </a:r>
            <a:endParaRPr lang="pt-BR" altLang="x-none" baseline="30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8235</TotalTime>
  <Words>2979</Words>
  <Application>Microsoft Macintosh PowerPoint</Application>
  <PresentationFormat>On-screen Show (4:3)</PresentationFormat>
  <Paragraphs>821</Paragraphs>
  <Slides>57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Calibri</vt:lpstr>
      <vt:lpstr>Courier New</vt:lpstr>
      <vt:lpstr>Lato</vt:lpstr>
      <vt:lpstr>Lucida Console</vt:lpstr>
      <vt:lpstr>Wingdings</vt:lpstr>
      <vt:lpstr>Arial</vt:lpstr>
      <vt:lpstr>Tema do Office</vt:lpstr>
      <vt:lpstr>Personalizar design</vt:lpstr>
      <vt:lpstr>Python Tutorial Series Basics I</vt:lpstr>
      <vt:lpstr>Table of Contents</vt:lpstr>
      <vt:lpstr>What is Python?</vt:lpstr>
      <vt:lpstr>What is Python?</vt:lpstr>
      <vt:lpstr>What is Python?</vt:lpstr>
      <vt:lpstr>What is Python?</vt:lpstr>
      <vt:lpstr>What is Python?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What will you need?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terminal Getting Started</vt:lpstr>
      <vt:lpstr>Python as a script</vt:lpstr>
      <vt:lpstr>Python as a script</vt:lpstr>
      <vt:lpstr>Python as a script</vt:lpstr>
      <vt:lpstr>Python as a script</vt:lpstr>
      <vt:lpstr>Python as a script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Types of variables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361</cp:revision>
  <dcterms:created xsi:type="dcterms:W3CDTF">2015-09-26T21:55:49Z</dcterms:created>
  <dcterms:modified xsi:type="dcterms:W3CDTF">2018-05-04T14:12:27Z</dcterms:modified>
</cp:coreProperties>
</file>