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65"/>
  </p:notesMasterIdLst>
  <p:handoutMasterIdLst>
    <p:handoutMasterId r:id="rId66"/>
  </p:handoutMasterIdLst>
  <p:sldIdLst>
    <p:sldId id="256" r:id="rId3"/>
    <p:sldId id="406" r:id="rId4"/>
    <p:sldId id="455" r:id="rId5"/>
    <p:sldId id="408" r:id="rId6"/>
    <p:sldId id="412" r:id="rId7"/>
    <p:sldId id="407" r:id="rId8"/>
    <p:sldId id="411" r:id="rId9"/>
    <p:sldId id="419" r:id="rId10"/>
    <p:sldId id="421" r:id="rId11"/>
    <p:sldId id="422" r:id="rId12"/>
    <p:sldId id="483" r:id="rId13"/>
    <p:sldId id="503" r:id="rId14"/>
    <p:sldId id="484" r:id="rId15"/>
    <p:sldId id="420" r:id="rId16"/>
    <p:sldId id="423" r:id="rId17"/>
    <p:sldId id="424" r:id="rId18"/>
    <p:sldId id="425" r:id="rId19"/>
    <p:sldId id="427" r:id="rId20"/>
    <p:sldId id="426" r:id="rId21"/>
    <p:sldId id="486" r:id="rId22"/>
    <p:sldId id="487" r:id="rId23"/>
    <p:sldId id="428" r:id="rId24"/>
    <p:sldId id="433" r:id="rId25"/>
    <p:sldId id="434" r:id="rId26"/>
    <p:sldId id="435" r:id="rId27"/>
    <p:sldId id="443" r:id="rId28"/>
    <p:sldId id="444" r:id="rId29"/>
    <p:sldId id="436" r:id="rId30"/>
    <p:sldId id="445" r:id="rId31"/>
    <p:sldId id="441" r:id="rId32"/>
    <p:sldId id="446" r:id="rId33"/>
    <p:sldId id="447" r:id="rId34"/>
    <p:sldId id="448" r:id="rId35"/>
    <p:sldId id="449" r:id="rId36"/>
    <p:sldId id="450" r:id="rId37"/>
    <p:sldId id="485" r:id="rId38"/>
    <p:sldId id="482" r:id="rId39"/>
    <p:sldId id="479" r:id="rId40"/>
    <p:sldId id="488" r:id="rId41"/>
    <p:sldId id="491" r:id="rId42"/>
    <p:sldId id="492" r:id="rId43"/>
    <p:sldId id="493" r:id="rId44"/>
    <p:sldId id="502" r:id="rId45"/>
    <p:sldId id="496" r:id="rId46"/>
    <p:sldId id="497" r:id="rId47"/>
    <p:sldId id="498" r:id="rId48"/>
    <p:sldId id="499" r:id="rId49"/>
    <p:sldId id="505" r:id="rId50"/>
    <p:sldId id="506" r:id="rId51"/>
    <p:sldId id="507" r:id="rId52"/>
    <p:sldId id="508" r:id="rId53"/>
    <p:sldId id="509" r:id="rId54"/>
    <p:sldId id="510" r:id="rId55"/>
    <p:sldId id="504" r:id="rId56"/>
    <p:sldId id="465" r:id="rId57"/>
    <p:sldId id="466" r:id="rId58"/>
    <p:sldId id="474" r:id="rId59"/>
    <p:sldId id="475" r:id="rId60"/>
    <p:sldId id="476" r:id="rId61"/>
    <p:sldId id="477" r:id="rId62"/>
    <p:sldId id="478" r:id="rId63"/>
    <p:sldId id="405" r:id="rId6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FAB22EC4-03E7-0A49-BF9B-671ED46304E4}">
          <p14:sldIdLst>
            <p14:sldId id="256"/>
            <p14:sldId id="406"/>
            <p14:sldId id="455"/>
            <p14:sldId id="408"/>
            <p14:sldId id="412"/>
            <p14:sldId id="407"/>
            <p14:sldId id="411"/>
            <p14:sldId id="419"/>
            <p14:sldId id="421"/>
            <p14:sldId id="422"/>
            <p14:sldId id="483"/>
            <p14:sldId id="503"/>
            <p14:sldId id="484"/>
            <p14:sldId id="420"/>
            <p14:sldId id="423"/>
            <p14:sldId id="424"/>
            <p14:sldId id="425"/>
            <p14:sldId id="427"/>
            <p14:sldId id="426"/>
            <p14:sldId id="486"/>
            <p14:sldId id="487"/>
            <p14:sldId id="428"/>
            <p14:sldId id="433"/>
            <p14:sldId id="434"/>
            <p14:sldId id="435"/>
            <p14:sldId id="443"/>
            <p14:sldId id="444"/>
            <p14:sldId id="436"/>
            <p14:sldId id="445"/>
            <p14:sldId id="441"/>
            <p14:sldId id="446"/>
            <p14:sldId id="447"/>
            <p14:sldId id="448"/>
            <p14:sldId id="449"/>
            <p14:sldId id="450"/>
            <p14:sldId id="485"/>
            <p14:sldId id="482"/>
          </p14:sldIdLst>
        </p14:section>
        <p14:section name="Multiple Axes" id="{498FB967-6C55-B646-AA61-3352E349F0E6}">
          <p14:sldIdLst>
            <p14:sldId id="479"/>
            <p14:sldId id="488"/>
            <p14:sldId id="491"/>
            <p14:sldId id="492"/>
            <p14:sldId id="493"/>
            <p14:sldId id="502"/>
            <p14:sldId id="496"/>
            <p14:sldId id="497"/>
            <p14:sldId id="498"/>
            <p14:sldId id="499"/>
            <p14:sldId id="505"/>
            <p14:sldId id="506"/>
            <p14:sldId id="507"/>
            <p14:sldId id="508"/>
            <p14:sldId id="509"/>
            <p14:sldId id="510"/>
          </p14:sldIdLst>
        </p14:section>
        <p14:section name="Styles" id="{0F522C25-20FC-4941-ADEF-FB391CB2C81B}">
          <p14:sldIdLst>
            <p14:sldId id="504"/>
            <p14:sldId id="465"/>
            <p14:sldId id="466"/>
          </p14:sldIdLst>
        </p14:section>
        <p14:section name="Colormaps" id="{DEB3FAD2-1696-504C-A03E-FC6BDA8A8CAA}">
          <p14:sldIdLst>
            <p14:sldId id="474"/>
            <p14:sldId id="475"/>
            <p14:sldId id="476"/>
            <p14:sldId id="477"/>
            <p14:sldId id="478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FF"/>
    <a:srgbClr val="193232"/>
    <a:srgbClr val="323219"/>
    <a:srgbClr val="99FF99"/>
    <a:srgbClr val="321932"/>
    <a:srgbClr val="193219"/>
    <a:srgbClr val="32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38"/>
    <p:restoredTop sz="94575"/>
  </p:normalViewPr>
  <p:slideViewPr>
    <p:cSldViewPr>
      <p:cViewPr varScale="1">
        <p:scale>
          <a:sx n="93" d="100"/>
          <a:sy n="93" d="100"/>
        </p:scale>
        <p:origin x="200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notesMaster" Target="notesMasters/notesMaster1.xml"/><Relationship Id="rId66" Type="http://schemas.openxmlformats.org/officeDocument/2006/relationships/handoutMaster" Target="handoutMasters/handoutMaster1.xml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70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B6DFB-6085-A44A-A2B0-DE770F4EF61D}" type="datetimeFigureOut">
              <a:rPr lang="en-US" smtClean="0"/>
              <a:t>6/6/18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9428B-93D5-BB4C-9C80-2506FFC5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333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7D860479-C871-FC4D-A5AF-4BAF4103A9E1}" type="datetimeFigureOut">
              <a:rPr lang="pt-BR"/>
              <a:pPr>
                <a:defRPr/>
              </a:pPr>
              <a:t>06/06/2018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8A0546-BF2E-B14A-9B55-67081D6B0E8F}" type="slidenum">
              <a:rPr lang="pt-BR" altLang="x-none"/>
              <a:pPr/>
              <a:t>‹#›</a:t>
            </a:fld>
            <a:endParaRPr lang="pt-BR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55776" y="6356350"/>
            <a:ext cx="3962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143E2DB8-19E9-A74E-9BC7-202234FEC66F}" type="slidenum">
              <a:rPr lang="pt-BR" altLang="x-none"/>
              <a:pPr/>
              <a:t>‹#›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75463479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229200"/>
            <a:ext cx="8229600" cy="896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June 7, 2018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#4 - A simple plot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5C132EE3-3BE1-CD49-ACBD-35E1E37C0A40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09703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June 7, 2018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#4 - A simple plot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E2511819-0437-0743-98A0-AFD87DC5DC65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29741474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June 7, 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D5841-BFA9-8F48-83DA-E2A0FBEA7F4A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25432768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B0E7EE-F428-7640-BF2D-CC327B93105F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43053770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2348880"/>
            <a:ext cx="8229600" cy="1143000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529961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June 7, 2018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#4 - A simple plot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A35769DD-A044-EE4D-A728-60116D9288F3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0854676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June 7, 2018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#4 - A simple plot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BCAAEAD2-E7DA-424E-A17F-15B2C3273F02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13193028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June 7, 2018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#4 - A simple plot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734EF062-9B9F-8642-ABC9-3B018DC2A12B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4207083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June 7, 2018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#4 - A simple plot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F0FF39CC-022E-A24F-BF77-2D881E7A4EE9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78055628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June 7, 2018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#4 - A simple plot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1B98F239-A321-9641-9A9C-23B79D1354EC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793661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June 7, 2018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#4 - A simple plot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CB28EDAC-0CB2-9D4F-AEA9-C9F0B9EE8452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53718635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June 7, 2018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#4 - A simple plot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D10E2210-02CF-AB44-9091-2F06B43763EA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46983330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D:\Dropbox\Pos-Doutorado\Talks\Python Bootcamp\Figures\Python Bootcamp - Top Snake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0" b="40900"/>
          <a:stretch>
            <a:fillRect/>
          </a:stretch>
        </p:blipFill>
        <p:spPr bwMode="auto">
          <a:xfrm>
            <a:off x="2843213" y="2924175"/>
            <a:ext cx="6300787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 userDrawn="1"/>
        </p:nvSpPr>
        <p:spPr>
          <a:xfrm>
            <a:off x="0" y="0"/>
            <a:ext cx="9144000" cy="688498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028" name="Picture 6" descr="D:\Dropbox\Pos-Doutorado\Talks\Python Bootcamp\Figures\Python Bootcamp - Bottom Snake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/>
          <a:stretch>
            <a:fillRect/>
          </a:stretch>
        </p:blipFill>
        <p:spPr bwMode="auto">
          <a:xfrm>
            <a:off x="0" y="0"/>
            <a:ext cx="7256463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D:\Dropbox\Pos-Doutorado\Talks\Python Bootcamp\Figures\Python Bootcamp - Medal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6838"/>
            <a:ext cx="20161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755650" y="4941888"/>
            <a:ext cx="82296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06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ransition>
    <p:fade/>
  </p:transition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Lato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Lat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Lato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Lato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Lato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Lat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ropbox\Pos-Doutorado\Talks\Python Bootcamp\Figures\Python Bootcamp - Top Snake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07" r="6966" b="37654"/>
          <a:stretch>
            <a:fillRect/>
          </a:stretch>
        </p:blipFill>
        <p:spPr bwMode="auto">
          <a:xfrm>
            <a:off x="-1588" y="6500813"/>
            <a:ext cx="9144001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/>
              <a:t>Clique para editar os estilos do texto mestre</a:t>
            </a:r>
          </a:p>
          <a:p>
            <a:pPr lvl="1"/>
            <a:r>
              <a:rPr lang="pt-BR" altLang="x-none"/>
              <a:t>Segundo nível</a:t>
            </a:r>
          </a:p>
          <a:p>
            <a:pPr lvl="2"/>
            <a:r>
              <a:rPr lang="pt-BR" altLang="x-none"/>
              <a:t>Terceiro nível</a:t>
            </a:r>
          </a:p>
          <a:p>
            <a:pPr lvl="3"/>
            <a:r>
              <a:rPr lang="pt-BR" altLang="x-none"/>
              <a:t>Quarto nível</a:t>
            </a:r>
          </a:p>
          <a:p>
            <a:pPr lvl="4"/>
            <a:r>
              <a:rPr lang="pt-BR" altLang="x-none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750" y="65246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58888" y="6519863"/>
            <a:ext cx="712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s-ES" smtClean="0"/>
              <a:t>Python Tutorial Series #4 - A simple plot</a:t>
            </a:r>
            <a:endParaRPr lang="pt-BR" dirty="0"/>
          </a:p>
        </p:txBody>
      </p:sp>
      <p:pic>
        <p:nvPicPr>
          <p:cNvPr id="2054" name="Picture 6" descr="D:\Dropbox\Pos-Doutorado\Talks\Python Bootcamp\Figures\Python Bootcamp - Bottom Snake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 b="53310"/>
          <a:stretch>
            <a:fillRect/>
          </a:stretch>
        </p:blipFill>
        <p:spPr bwMode="auto">
          <a:xfrm>
            <a:off x="0" y="0"/>
            <a:ext cx="91440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5" descr="D:\Dropbox\Pos-Doutorado\Talks\Python Bootcamp\Figures\Python Bootcamp - Medal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/>
              <a:t>Clique para editar o estilo do título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975475" y="65198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62626"/>
                </a:solidFill>
                <a:latin typeface="Lato" charset="0"/>
              </a:defRPr>
            </a:lvl1pPr>
          </a:lstStyle>
          <a:p>
            <a:fld id="{98E81725-E95C-F147-ACFB-EB12B284F425}" type="slidenum">
              <a:rPr lang="pt-BR" altLang="x-none"/>
              <a:pPr/>
              <a:t>‹#›</a:t>
            </a:fld>
            <a:endParaRPr lang="pt-BR" altLang="x-none" dirty="0"/>
          </a:p>
        </p:txBody>
      </p:sp>
      <p:sp>
        <p:nvSpPr>
          <p:cNvPr id="11" name="Espaço Reservado para Rodapé 4"/>
          <p:cNvSpPr txBox="1">
            <a:spLocks/>
          </p:cNvSpPr>
          <p:nvPr userDrawn="1"/>
        </p:nvSpPr>
        <p:spPr>
          <a:xfrm>
            <a:off x="2642401" y="4797152"/>
            <a:ext cx="4176365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12" r:id="rId2"/>
  </p:sldLayoutIdLst>
  <p:transition>
    <p:fade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4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3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 descr="D:\Dropbox\Pos-Doutorado\Talks\Python Bootcamp\Figures\Python Bootcamp - Top Sna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0" b="40900"/>
          <a:stretch>
            <a:fillRect/>
          </a:stretch>
        </p:blipFill>
        <p:spPr bwMode="auto">
          <a:xfrm>
            <a:off x="2843213" y="2924175"/>
            <a:ext cx="6300787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0" y="0"/>
            <a:ext cx="9144000" cy="688498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3316" name="Picture 6" descr="D:\Dropbox\Pos-Doutorado\Talks\Python Bootcamp\Figures\Python Bootcamp - Bottom Snak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/>
          <a:stretch>
            <a:fillRect/>
          </a:stretch>
        </p:blipFill>
        <p:spPr bwMode="auto">
          <a:xfrm>
            <a:off x="0" y="0"/>
            <a:ext cx="7256463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ítulo 1"/>
          <p:cNvSpPr>
            <a:spLocks noGrp="1"/>
          </p:cNvSpPr>
          <p:nvPr>
            <p:ph type="ctrTitle"/>
          </p:nvPr>
        </p:nvSpPr>
        <p:spPr>
          <a:xfrm>
            <a:off x="0" y="3952081"/>
            <a:ext cx="8964613" cy="1470025"/>
          </a:xfrm>
        </p:spPr>
        <p:txBody>
          <a:bodyPr/>
          <a:lstStyle/>
          <a:p>
            <a:pPr eaLnBrk="1" hangingPunct="1"/>
            <a:r>
              <a:rPr lang="pt-BR" altLang="x-none" dirty="0">
                <a:latin typeface="Lato" charset="0"/>
              </a:rPr>
              <a:t>Python </a:t>
            </a:r>
            <a:r>
              <a:rPr lang="pt-BR" altLang="x-none" dirty="0" err="1">
                <a:latin typeface="Lato" charset="0"/>
              </a:rPr>
              <a:t>Bootcamp</a:t>
            </a:r>
            <a:r>
              <a:rPr lang="pt-BR" altLang="x-none" dirty="0">
                <a:latin typeface="Lato" charset="0"/>
              </a:rPr>
              <a:t/>
            </a:r>
            <a:br>
              <a:rPr lang="pt-BR" altLang="x-none" dirty="0">
                <a:latin typeface="Lato" charset="0"/>
              </a:rPr>
            </a:br>
            <a:r>
              <a:rPr lang="pt-BR" altLang="x-none" dirty="0" smtClean="0">
                <a:latin typeface="Lato" charset="0"/>
              </a:rPr>
              <a:t>A </a:t>
            </a:r>
            <a:r>
              <a:rPr lang="pt-BR" altLang="x-none" dirty="0" err="1" smtClean="0">
                <a:latin typeface="Lato" charset="0"/>
              </a:rPr>
              <a:t>simple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dirty="0" err="1" smtClean="0">
                <a:latin typeface="Lato" charset="0"/>
              </a:rPr>
              <a:t>plot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43213" y="5457031"/>
            <a:ext cx="6121400" cy="942975"/>
          </a:xfrm>
        </p:spPr>
        <p:txBody>
          <a:bodyPr anchor="ctr">
            <a:normAutofit lnSpcReduction="10000"/>
          </a:bodyPr>
          <a:lstStyle/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PhD Bruno C.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Quint</a:t>
            </a:r>
            <a:endParaRPr lang="pt-BR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bquint@ctio.noao.edu </a:t>
            </a:r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Resident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Astronomer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at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SOAR Telescope </a:t>
            </a:r>
          </a:p>
        </p:txBody>
      </p:sp>
      <p:pic>
        <p:nvPicPr>
          <p:cNvPr id="13319" name="Picture 5" descr="D:\Dropbox\Pos-Doutorado\Talks\Python Bootcamp\Figures\Python Bootcamp - Meda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6838"/>
            <a:ext cx="20161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987824" y="6344484"/>
            <a:ext cx="59767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ato" charset="0"/>
                <a:ea typeface="Lato" charset="0"/>
                <a:cs typeface="Lato" charset="0"/>
              </a:rPr>
              <a:t>https://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charset="0"/>
                <a:ea typeface="Lato" charset="0"/>
                <a:cs typeface="Lato" charset="0"/>
              </a:rPr>
              <a:t>github.com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ato" charset="0"/>
                <a:ea typeface="Lato" charset="0"/>
                <a:cs typeface="Lato" charset="0"/>
              </a:rPr>
              <a:t>/b1quint/Python-Tutorial-Series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10</a:t>
            </a:fld>
            <a:endParaRPr lang="pt-BR" altLang="x-none"/>
          </a:p>
        </p:txBody>
      </p:sp>
      <p:sp>
        <p:nvSpPr>
          <p:cNvPr id="6" name="Rectangle 5"/>
          <p:cNvSpPr/>
          <p:nvPr/>
        </p:nvSpPr>
        <p:spPr>
          <a:xfrm>
            <a:off x="179512" y="5515431"/>
            <a:ext cx="54724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x = </a:t>
            </a:r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(5)</a:t>
            </a: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y = x ** 2 </a:t>
            </a:r>
            <a:r>
              <a:rPr lang="mr-IN" sz="2000" b="1" dirty="0" smtClean="0">
                <a:latin typeface="Lucida Console" charset="0"/>
                <a:ea typeface="Lucida Console" charset="0"/>
                <a:cs typeface="Lucida Console" charset="0"/>
              </a:rPr>
              <a:t>–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4 * x + 4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n-US" sz="2400" dirty="0" smtClean="0"/>
              <a:t>Plot and plot again</a:t>
            </a:r>
            <a:r>
              <a:rPr lang="mr-IN" sz="2400" dirty="0" smtClean="0"/>
              <a:t>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242188" y="552019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b="1" dirty="0">
                <a:latin typeface="Lucida Console" charset="0"/>
                <a:ea typeface="Lucida Console" charset="0"/>
                <a:cs typeface="Lucida Console" charset="0"/>
              </a:rPr>
              <a:t>(x, y)</a:t>
            </a:r>
          </a:p>
          <a:p>
            <a:r>
              <a:rPr lang="en-US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b="1" dirty="0">
                <a:latin typeface="Lucida Console" charset="0"/>
                <a:ea typeface="Lucida Console" charset="0"/>
                <a:cs typeface="Lucida Console" charset="0"/>
              </a:rPr>
              <a:t>(x, y)</a:t>
            </a:r>
          </a:p>
          <a:p>
            <a:r>
              <a:rPr lang="en-US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b="1" dirty="0">
                <a:latin typeface="Lucida Console" charset="0"/>
                <a:ea typeface="Lucida Console" charset="0"/>
                <a:cs typeface="Lucida Console" charset="0"/>
              </a:rPr>
              <a:t>(x, y)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743784"/>
            <a:ext cx="6973224" cy="464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0585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351396"/>
            <a:ext cx="6584956" cy="43899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n-US" sz="2400" dirty="0"/>
              <a:t>Let’s do it the </a:t>
            </a:r>
            <a:r>
              <a:rPr lang="en-US" sz="2400" dirty="0" smtClean="0"/>
              <a:t>“right” </a:t>
            </a:r>
            <a:r>
              <a:rPr lang="en-US" sz="2400" dirty="0"/>
              <a:t>way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11</a:t>
            </a:fld>
            <a:endParaRPr lang="pt-BR" altLang="x-none"/>
          </a:p>
        </p:txBody>
      </p:sp>
      <p:sp>
        <p:nvSpPr>
          <p:cNvPr id="6" name="Rectangle 5"/>
          <p:cNvSpPr/>
          <p:nvPr/>
        </p:nvSpPr>
        <p:spPr>
          <a:xfrm>
            <a:off x="179512" y="1412776"/>
            <a:ext cx="547241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mport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matplotlib.pyplot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as </a:t>
            </a:r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</a:t>
            </a:r>
            <a:endParaRPr 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mport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numpy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as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np</a:t>
            </a:r>
          </a:p>
          <a:p>
            <a:endParaRPr lang="en-US" sz="20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x 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(-5, 5, 0.1)</a:t>
            </a: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y 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(x </a:t>
            </a:r>
            <a:r>
              <a:rPr lang="mr-IN" sz="2000" b="1" dirty="0" smtClean="0">
                <a:latin typeface="Lucida Console" charset="0"/>
                <a:ea typeface="Lucida Console" charset="0"/>
                <a:cs typeface="Lucida Console" charset="0"/>
              </a:rPr>
              <a:t>–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2) ** 2</a:t>
            </a:r>
          </a:p>
          <a:p>
            <a:endParaRPr lang="en-US" sz="20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, y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plt.show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75911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351396"/>
            <a:ext cx="6584956" cy="43899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n-US" sz="2400" dirty="0"/>
              <a:t>Let’s do it the </a:t>
            </a:r>
            <a:r>
              <a:rPr lang="en-US" sz="2400" dirty="0" smtClean="0"/>
              <a:t>“right” </a:t>
            </a:r>
            <a:r>
              <a:rPr lang="en-US" sz="2400" dirty="0"/>
              <a:t>way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12</a:t>
            </a:fld>
            <a:endParaRPr lang="pt-BR" altLang="x-none"/>
          </a:p>
        </p:txBody>
      </p:sp>
      <p:sp>
        <p:nvSpPr>
          <p:cNvPr id="6" name="Rectangle 5"/>
          <p:cNvSpPr/>
          <p:nvPr/>
        </p:nvSpPr>
        <p:spPr>
          <a:xfrm>
            <a:off x="179512" y="1412776"/>
            <a:ext cx="547241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mport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matplotlib.pyplot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as </a:t>
            </a:r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</a:t>
            </a:r>
            <a:endParaRPr 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mport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numpy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as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np</a:t>
            </a:r>
          </a:p>
          <a:p>
            <a:endParaRPr lang="en-US" sz="20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x 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(-5, 5, 0.1)</a:t>
            </a: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y 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(x </a:t>
            </a:r>
            <a:r>
              <a:rPr lang="mr-IN" sz="2000" b="1" dirty="0" smtClean="0">
                <a:latin typeface="Lucida Console" charset="0"/>
                <a:ea typeface="Lucida Console" charset="0"/>
                <a:cs typeface="Lucida Console" charset="0"/>
              </a:rPr>
              <a:t>–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2) ** 2</a:t>
            </a:r>
          </a:p>
          <a:p>
            <a:endParaRPr lang="en-US" sz="20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, y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plt.show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</p:txBody>
      </p:sp>
      <p:sp>
        <p:nvSpPr>
          <p:cNvPr id="8" name="Oval 7"/>
          <p:cNvSpPr/>
          <p:nvPr/>
        </p:nvSpPr>
        <p:spPr>
          <a:xfrm>
            <a:off x="8028384" y="2564903"/>
            <a:ext cx="792088" cy="7920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27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351396"/>
            <a:ext cx="6584956" cy="43899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n-US" sz="2400" dirty="0"/>
              <a:t>Let’s do it the </a:t>
            </a:r>
            <a:r>
              <a:rPr lang="en-US" sz="2400" dirty="0" smtClean="0"/>
              <a:t>“right” </a:t>
            </a:r>
            <a:r>
              <a:rPr lang="en-US" sz="2400" dirty="0"/>
              <a:t>way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13</a:t>
            </a:fld>
            <a:endParaRPr lang="pt-BR" altLang="x-none"/>
          </a:p>
        </p:txBody>
      </p:sp>
      <p:sp>
        <p:nvSpPr>
          <p:cNvPr id="6" name="Rectangle 5"/>
          <p:cNvSpPr/>
          <p:nvPr/>
        </p:nvSpPr>
        <p:spPr>
          <a:xfrm>
            <a:off x="179512" y="1412776"/>
            <a:ext cx="547241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mport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matplotlib.pyplot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as </a:t>
            </a:r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</a:t>
            </a:r>
            <a:endParaRPr 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mport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numpy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as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np</a:t>
            </a:r>
          </a:p>
          <a:p>
            <a:endParaRPr lang="en-US" sz="20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x 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np.linspace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(-5, 5, 100)</a:t>
            </a: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y 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(x </a:t>
            </a:r>
            <a:r>
              <a:rPr lang="mr-IN" sz="2000" b="1" dirty="0" smtClean="0">
                <a:latin typeface="Lucida Console" charset="0"/>
                <a:ea typeface="Lucida Console" charset="0"/>
                <a:cs typeface="Lucida Console" charset="0"/>
              </a:rPr>
              <a:t>–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2) ** 2</a:t>
            </a:r>
          </a:p>
          <a:p>
            <a:endParaRPr lang="en-US" sz="20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, y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plt.show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166101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14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</p:spTree>
    <p:extLst>
      <p:ext uri="{BB962C8B-B14F-4D97-AF65-F5344CB8AC3E}">
        <p14:creationId xmlns:p14="http://schemas.microsoft.com/office/powerpoint/2010/main" val="20996046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15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340768"/>
            <a:ext cx="8604448" cy="8309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688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16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48333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mr-IN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’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t2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40768"/>
            <a:ext cx="8604448" cy="1613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215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17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780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', t2,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40767"/>
            <a:ext cx="8604448" cy="207466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582" y="2538269"/>
            <a:ext cx="4876800" cy="36576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3841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18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780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mr-IN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’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t2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40768"/>
            <a:ext cx="8604448" cy="1613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826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19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780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', t2,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40767"/>
            <a:ext cx="8604448" cy="207466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582" y="2538269"/>
            <a:ext cx="4876800" cy="36576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7500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</a:t>
            </a:fld>
            <a:endParaRPr lang="pt-BR" altLang="x-none"/>
          </a:p>
        </p:txBody>
      </p:sp>
      <p:sp>
        <p:nvSpPr>
          <p:cNvPr id="6" name="TextBox 5"/>
          <p:cNvSpPr txBox="1"/>
          <p:nvPr/>
        </p:nvSpPr>
        <p:spPr>
          <a:xfrm>
            <a:off x="539750" y="1268760"/>
            <a:ext cx="308610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A simple </a:t>
            </a:r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plot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Types </a:t>
            </a:r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of plots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Different styles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773" y="1094060"/>
            <a:ext cx="3103889" cy="206926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79" y="3356992"/>
            <a:ext cx="2245417" cy="1496944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91" y="4105464"/>
            <a:ext cx="2245416" cy="1496944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003" y="4853936"/>
            <a:ext cx="2245416" cy="1496944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424" y="3539937"/>
            <a:ext cx="1995925" cy="1496944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281" y="4100702"/>
            <a:ext cx="1995925" cy="1496944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704" y="4853936"/>
            <a:ext cx="1995925" cy="1496944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9063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20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48333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s-E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mr-IN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(t1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mr-IN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’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  <a:endParaRPr lang="es-ES" sz="2400" b="1" dirty="0" smtClean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40768"/>
            <a:ext cx="8604448" cy="1613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577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21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780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', t2,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40767"/>
            <a:ext cx="8604448" cy="207466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582" y="2538269"/>
            <a:ext cx="4876800" cy="36576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24334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22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780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', t2,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40767"/>
            <a:ext cx="8604448" cy="207466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7504" y="3418530"/>
            <a:ext cx="3717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.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xlabel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(“t [s]”)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7504" y="3883292"/>
            <a:ext cx="78085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err="1">
                <a:latin typeface="Lucida Console" charset="0"/>
                <a:ea typeface="Lucida Console" charset="0"/>
                <a:cs typeface="Lucida Console" charset="0"/>
              </a:rPr>
              <a:t>plt.ylabel</a:t>
            </a:r>
            <a:r>
              <a:rPr lang="es-ES" sz="2400" b="1" dirty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s-ES" sz="2400" b="1" dirty="0" err="1">
                <a:latin typeface="Lucida Console" charset="0"/>
                <a:ea typeface="Lucida Console" charset="0"/>
                <a:cs typeface="Lucida Console" charset="0"/>
              </a:rPr>
              <a:t>u"f</a:t>
            </a:r>
            <a:r>
              <a:rPr lang="es-ES" sz="2400" b="1" dirty="0">
                <a:latin typeface="Lucida Console" charset="0"/>
                <a:ea typeface="Lucida Console" charset="0"/>
                <a:cs typeface="Lucida Console" charset="0"/>
              </a:rPr>
              <a:t>(t) = (t – 2)$^2$")</a:t>
            </a:r>
          </a:p>
        </p:txBody>
      </p:sp>
    </p:spTree>
    <p:extLst>
      <p:ext uri="{BB962C8B-B14F-4D97-AF65-F5344CB8AC3E}">
        <p14:creationId xmlns:p14="http://schemas.microsoft.com/office/powerpoint/2010/main" val="3375001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7504" y="3418530"/>
            <a:ext cx="3717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.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xlabel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(“t [s]”)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23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780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', t2,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3883292"/>
            <a:ext cx="78085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err="1">
                <a:latin typeface="Lucida Console" charset="0"/>
                <a:ea typeface="Lucida Console" charset="0"/>
                <a:cs typeface="Lucida Console" charset="0"/>
              </a:rPr>
              <a:t>plt.ylabel</a:t>
            </a:r>
            <a:r>
              <a:rPr lang="es-ES" sz="2400" b="1" dirty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s-ES" sz="2400" b="1" dirty="0" err="1">
                <a:latin typeface="Lucida Console" charset="0"/>
                <a:ea typeface="Lucida Console" charset="0"/>
                <a:cs typeface="Lucida Console" charset="0"/>
              </a:rPr>
              <a:t>u"f</a:t>
            </a:r>
            <a:r>
              <a:rPr lang="es-ES" sz="2400" b="1" dirty="0">
                <a:latin typeface="Lucida Console" charset="0"/>
                <a:ea typeface="Lucida Console" charset="0"/>
                <a:cs typeface="Lucida Console" charset="0"/>
              </a:rPr>
              <a:t>(t) = (t – 2)$^2$")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340767"/>
            <a:ext cx="8604448" cy="300419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582" y="2538269"/>
            <a:ext cx="4876800" cy="36576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60661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7504" y="3418530"/>
            <a:ext cx="6135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</a:t>
            </a:r>
            <a:r>
              <a:rPr lang="mr-IN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.</a:t>
            </a:r>
            <a:r>
              <a:rPr lang="es-ES" sz="24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xlabel</a:t>
            </a:r>
            <a:r>
              <a:rPr lang="es-E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(“t [s]”, 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fontsize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=24</a:t>
            </a:r>
            <a:r>
              <a:rPr lang="es-E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24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780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', t2,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3883292"/>
            <a:ext cx="78085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err="1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plt.ylabel</a:t>
            </a:r>
            <a:r>
              <a:rPr lang="es-E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s-ES" sz="2400" b="1" dirty="0" err="1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u"f</a:t>
            </a:r>
            <a:r>
              <a:rPr lang="es-E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(t) = (t – 2)$^2</a:t>
            </a:r>
            <a:r>
              <a:rPr lang="es-E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$”,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        </a:t>
            </a:r>
          </a:p>
          <a:p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           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fontsize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=24</a:t>
            </a:r>
            <a:r>
              <a:rPr lang="es-E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)</a:t>
            </a:r>
            <a:endParaRPr lang="es-ES" sz="2400" b="1" dirty="0">
              <a:solidFill>
                <a:schemeClr val="bg1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40767"/>
            <a:ext cx="8604448" cy="207942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43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7504" y="3418530"/>
            <a:ext cx="6135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.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xlabel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(“t [s]”, 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fontsize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=24)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25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780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', t2,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3883292"/>
            <a:ext cx="78085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err="1">
                <a:latin typeface="Lucida Console" charset="0"/>
                <a:ea typeface="Lucida Console" charset="0"/>
                <a:cs typeface="Lucida Console" charset="0"/>
              </a:rPr>
              <a:t>plt.ylabel</a:t>
            </a:r>
            <a:r>
              <a:rPr lang="es-ES" sz="2400" b="1" dirty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s-ES" sz="2400" b="1" dirty="0" err="1">
                <a:latin typeface="Lucida Console" charset="0"/>
                <a:ea typeface="Lucida Console" charset="0"/>
                <a:cs typeface="Lucida Console" charset="0"/>
              </a:rPr>
              <a:t>u"f</a:t>
            </a:r>
            <a:r>
              <a:rPr lang="es-ES" sz="2400" b="1" dirty="0">
                <a:latin typeface="Lucida Console" charset="0"/>
                <a:ea typeface="Lucida Console" charset="0"/>
                <a:cs typeface="Lucida Console" charset="0"/>
              </a:rPr>
              <a:t>(t) = (t – 2)$^2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$”,        </a:t>
            </a:r>
          </a:p>
          <a:p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           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fontsize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=24)</a:t>
            </a:r>
            <a:endParaRPr lang="es-E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40767"/>
            <a:ext cx="8604448" cy="337352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582" y="2538269"/>
            <a:ext cx="4876800" cy="36576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39563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7504" y="3418530"/>
            <a:ext cx="6135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.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xlabel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(“t [s]”, 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fontsize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=24)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26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780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', t2,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3883292"/>
            <a:ext cx="78085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err="1">
                <a:latin typeface="Lucida Console" charset="0"/>
                <a:ea typeface="Lucida Console" charset="0"/>
                <a:cs typeface="Lucida Console" charset="0"/>
              </a:rPr>
              <a:t>plt.ylabel</a:t>
            </a:r>
            <a:r>
              <a:rPr lang="es-ES" sz="2400" b="1" dirty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s-ES" sz="2400" b="1" dirty="0" err="1">
                <a:latin typeface="Lucida Console" charset="0"/>
                <a:ea typeface="Lucida Console" charset="0"/>
                <a:cs typeface="Lucida Console" charset="0"/>
              </a:rPr>
              <a:t>u"f</a:t>
            </a:r>
            <a:r>
              <a:rPr lang="es-ES" sz="2400" b="1" dirty="0">
                <a:latin typeface="Lucida Console" charset="0"/>
                <a:ea typeface="Lucida Console" charset="0"/>
                <a:cs typeface="Lucida Console" charset="0"/>
              </a:rPr>
              <a:t>(t) = (t – 2)$^2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$”,        </a:t>
            </a:r>
          </a:p>
          <a:p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           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fontsize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=24)</a:t>
            </a:r>
          </a:p>
          <a:p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plt.xticks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fontsize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=18</a:t>
            </a:r>
            <a:r>
              <a:rPr lang="es-ES" sz="2400" b="1" dirty="0">
                <a:latin typeface="Lucida Console" charset="0"/>
                <a:ea typeface="Lucida Console" charset="0"/>
                <a:cs typeface="Lucida Console" charset="0"/>
              </a:rPr>
              <a:t>)</a:t>
            </a:r>
            <a:endParaRPr lang="es-ES" sz="2400" b="1" dirty="0" smtClean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40766"/>
            <a:ext cx="8604448" cy="331236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88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7504" y="3418530"/>
            <a:ext cx="6135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.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xlabel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(“t [s]”, 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fontsize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=24)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27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780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', t2,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3883292"/>
            <a:ext cx="78085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err="1">
                <a:latin typeface="Lucida Console" charset="0"/>
                <a:ea typeface="Lucida Console" charset="0"/>
                <a:cs typeface="Lucida Console" charset="0"/>
              </a:rPr>
              <a:t>plt.ylabel</a:t>
            </a:r>
            <a:r>
              <a:rPr lang="es-ES" sz="2400" b="1" dirty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s-ES" sz="2400" b="1" dirty="0" err="1">
                <a:latin typeface="Lucida Console" charset="0"/>
                <a:ea typeface="Lucida Console" charset="0"/>
                <a:cs typeface="Lucida Console" charset="0"/>
              </a:rPr>
              <a:t>u"f</a:t>
            </a:r>
            <a:r>
              <a:rPr lang="es-ES" sz="2400" b="1" dirty="0">
                <a:latin typeface="Lucida Console" charset="0"/>
                <a:ea typeface="Lucida Console" charset="0"/>
                <a:cs typeface="Lucida Console" charset="0"/>
              </a:rPr>
              <a:t>(t) = (t – 2)$^2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$”,        </a:t>
            </a:r>
          </a:p>
          <a:p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           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fontsize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=24)</a:t>
            </a:r>
            <a:endParaRPr lang="es-E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40767"/>
            <a:ext cx="8604448" cy="337352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582" y="2538269"/>
            <a:ext cx="4876800" cy="36576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65506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28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9452" y="1291965"/>
            <a:ext cx="7064755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import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>
                <a:latin typeface="Lucida Console" charset="0"/>
                <a:ea typeface="Lucida Console" charset="0"/>
                <a:cs typeface="Lucida Console" charset="0"/>
              </a:rPr>
              <a:t>matplotlib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as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mpl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print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mpl.rcParams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[</a:t>
            </a:r>
            <a:r>
              <a:rPr lang="mr-IN" sz="2400" b="1" dirty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font.size</a:t>
            </a:r>
            <a:r>
              <a:rPr lang="mr-IN" sz="2400" b="1" dirty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]</a:t>
            </a:r>
          </a:p>
          <a:p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10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mpl.rcParams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[</a:t>
            </a:r>
            <a:r>
              <a:rPr lang="mr-IN" sz="2400" b="1" dirty="0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font.size</a:t>
            </a:r>
            <a:r>
              <a:rPr lang="mr-IN" sz="2400" b="1" dirty="0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]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= 18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(t1, f(t1), 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(t2, f(t2), 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plt.xlabel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t [s]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plt.ylabel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(u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’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f(t) = (t 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–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 2)$^s$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’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3470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29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9452" y="1291965"/>
            <a:ext cx="7064755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import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>
                <a:latin typeface="Lucida Console" charset="0"/>
                <a:ea typeface="Lucida Console" charset="0"/>
                <a:cs typeface="Lucida Console" charset="0"/>
              </a:rPr>
              <a:t>matplotlib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as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mpl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print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mpl.rcParams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[</a:t>
            </a:r>
            <a:r>
              <a:rPr lang="mr-IN" sz="2400" b="1" dirty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font.size</a:t>
            </a:r>
            <a:r>
              <a:rPr lang="mr-IN" sz="2400" b="1" dirty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]</a:t>
            </a:r>
          </a:p>
          <a:p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10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mpl.rcParams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[</a:t>
            </a:r>
            <a:r>
              <a:rPr lang="mr-IN" sz="2400" b="1" dirty="0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font.size</a:t>
            </a:r>
            <a:r>
              <a:rPr lang="mr-IN" sz="2400" b="1" dirty="0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]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= 18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(t1, f(t1), 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(t2, f(t2), 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plt.xlabel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t [s]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plt.ylabel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(u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’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f(t) = (t 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–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 2)$^s$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’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340768"/>
            <a:ext cx="8604448" cy="337352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582" y="2538269"/>
            <a:ext cx="4876800" cy="36576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6293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plot </a:t>
            </a:r>
            <a:r>
              <a:rPr lang="en-US" sz="2400" dirty="0" smtClean="0"/>
              <a:t>My First Example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</a:t>
            </a:fld>
            <a:endParaRPr lang="pt-BR" altLang="x-none"/>
          </a:p>
        </p:txBody>
      </p:sp>
      <p:sp>
        <p:nvSpPr>
          <p:cNvPr id="6" name="Rectangle 5"/>
          <p:cNvSpPr/>
          <p:nvPr/>
        </p:nvSpPr>
        <p:spPr>
          <a:xfrm>
            <a:off x="179512" y="1373496"/>
            <a:ext cx="547241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err="1">
                <a:latin typeface="Lucida Console" charset="0"/>
                <a:ea typeface="Lucida Console" charset="0"/>
                <a:cs typeface="Lucida Console" charset="0"/>
              </a:rPr>
              <a:t>matplotlib.pyplot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import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*</a:t>
            </a: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x 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= [0, 1, 2, 3, 4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]</a:t>
            </a: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y 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= [4, 1, 0, 1, 4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]</a:t>
            </a: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plot(x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, y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show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2"/>
          <a:stretch/>
        </p:blipFill>
        <p:spPr>
          <a:xfrm>
            <a:off x="2247741" y="2420888"/>
            <a:ext cx="6609566" cy="406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452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30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9452" y="1291965"/>
            <a:ext cx="57631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plt.title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“A simple plot”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11020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31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9452" y="1291965"/>
            <a:ext cx="57631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plt.title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“A simple plot”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340768"/>
            <a:ext cx="8604448" cy="337352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582" y="2538269"/>
            <a:ext cx="4876800" cy="36576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54717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32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9452" y="1291965"/>
            <a:ext cx="2787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plt.grid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782196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33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9452" y="1291965"/>
            <a:ext cx="2787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plt.grid</a:t>
            </a:r>
            <a:r>
              <a:rPr lang="en-US" sz="2400" b="1" smtClean="0">
                <a:latin typeface="Lucida Console" charset="0"/>
                <a:ea typeface="Lucida Console" charset="0"/>
                <a:cs typeface="Lucida Console" charset="0"/>
              </a:rPr>
              <a:t>()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340768"/>
            <a:ext cx="8604448" cy="337352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582" y="2538269"/>
            <a:ext cx="4876800" cy="36576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49503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34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9452" y="1291965"/>
            <a:ext cx="855234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 </a:t>
            </a:r>
            <a:r>
              <a:rPr lang="en-US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(t1, f(t1), '</a:t>
            </a:r>
            <a:r>
              <a:rPr lang="en-US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', label="Points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")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(t2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, f(t2), 'k', label="Line")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plt.legend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966411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35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9452" y="1291965"/>
            <a:ext cx="855234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 </a:t>
            </a:r>
            <a:r>
              <a:rPr lang="en-US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(t1, f(t1), '</a:t>
            </a:r>
            <a:r>
              <a:rPr lang="en-US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', label="Points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")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(t2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, f(t2), 'k', label="Line")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plt.legend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1340768"/>
            <a:ext cx="8604448" cy="337352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582" y="2538269"/>
            <a:ext cx="4876800" cy="36576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27044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36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9452" y="1291965"/>
            <a:ext cx="855234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 </a:t>
            </a:r>
            <a:r>
              <a:rPr lang="en-US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(t1, f(t1), '</a:t>
            </a:r>
            <a:r>
              <a:rPr lang="en-US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', label="Points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")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(t2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, f(t2), 'k', label="Line")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plt.legend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 </a:t>
            </a:r>
            <a:r>
              <a:rPr lang="en-US" sz="2400" b="1" dirty="0" err="1">
                <a:latin typeface="Lucida Console" charset="0"/>
                <a:ea typeface="Lucida Console" charset="0"/>
                <a:cs typeface="Lucida Console" charset="0"/>
              </a:rPr>
              <a:t>plt.tight_layout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1145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37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9452" y="1291965"/>
            <a:ext cx="42755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plt.tight_layout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340768"/>
            <a:ext cx="8604448" cy="337352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582" y="2538269"/>
            <a:ext cx="4876800" cy="36576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05670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38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smtClean="0"/>
              <a:t>A </a:t>
            </a:r>
            <a:r>
              <a:rPr lang="es-ES" dirty="0" err="1" smtClean="0"/>
              <a:t>good</a:t>
            </a:r>
            <a:r>
              <a:rPr lang="es-ES" dirty="0" smtClean="0"/>
              <a:t> </a:t>
            </a:r>
            <a:r>
              <a:rPr lang="es-ES" dirty="0" err="1" smtClean="0"/>
              <a:t>practice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216493"/>
            <a:ext cx="5904656" cy="507278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9512" y="1412776"/>
            <a:ext cx="547241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x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(5) - 2</a:t>
            </a: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y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x ** 2</a:t>
            </a:r>
          </a:p>
          <a:p>
            <a:endParaRPr lang="en-US" sz="2000" b="1" dirty="0" smtClean="0">
              <a:solidFill>
                <a:schemeClr val="bg1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fig = </a:t>
            </a:r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plt.figure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ax = </a:t>
            </a:r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fig.add_subplot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(111)</a:t>
            </a:r>
          </a:p>
          <a:p>
            <a:endParaRPr lang="en-US" sz="2000" b="1" dirty="0">
              <a:solidFill>
                <a:schemeClr val="bg1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ax.plot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(x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y, ‘o’)</a:t>
            </a:r>
          </a:p>
          <a:p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ax.set_xlim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(-3, 3)</a:t>
            </a:r>
          </a:p>
          <a:p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ax.set_ylim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(-1, 5)</a:t>
            </a:r>
          </a:p>
          <a:p>
            <a:endParaRPr lang="en-US" sz="2000" b="1" dirty="0" smtClean="0">
              <a:solidFill>
                <a:schemeClr val="bg1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plt.show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870030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39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smtClean="0"/>
              <a:t>A </a:t>
            </a:r>
            <a:r>
              <a:rPr lang="es-ES" dirty="0" err="1" smtClean="0"/>
              <a:t>good</a:t>
            </a:r>
            <a:r>
              <a:rPr lang="es-ES" dirty="0" smtClean="0"/>
              <a:t> </a:t>
            </a:r>
            <a:r>
              <a:rPr lang="es-ES" dirty="0" err="1" smtClean="0"/>
              <a:t>practice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216493"/>
            <a:ext cx="5904656" cy="507278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9512" y="1412776"/>
            <a:ext cx="547241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x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(5) - 2</a:t>
            </a: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y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x ** 2</a:t>
            </a:r>
          </a:p>
          <a:p>
            <a:endParaRPr lang="en-US" sz="2000" b="1" dirty="0" smtClean="0">
              <a:solidFill>
                <a:schemeClr val="bg1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fig = </a:t>
            </a:r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plt.figure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num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=“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My_Figure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”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  <a:endParaRPr lang="en-US" sz="20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ax = </a:t>
            </a:r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fig.add_subplot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(111)</a:t>
            </a:r>
          </a:p>
          <a:p>
            <a:endParaRPr lang="en-US" sz="2000" b="1" dirty="0">
              <a:solidFill>
                <a:schemeClr val="bg1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ax.plot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(x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y, ‘o’)</a:t>
            </a:r>
          </a:p>
          <a:p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ax.set_xlim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(-3, 3)</a:t>
            </a:r>
          </a:p>
          <a:p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ax.set_ylim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(-1, 5)</a:t>
            </a:r>
          </a:p>
          <a:p>
            <a:endParaRPr lang="en-US" sz="2000" b="1" dirty="0" smtClean="0">
              <a:solidFill>
                <a:schemeClr val="bg1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plt.show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45639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n-US" sz="2400" dirty="0" smtClean="0"/>
              <a:t>Save the Image!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</a:t>
            </a:fld>
            <a:endParaRPr lang="pt-BR" altLang="x-none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2"/>
          <a:stretch/>
        </p:blipFill>
        <p:spPr>
          <a:xfrm>
            <a:off x="2247741" y="2420888"/>
            <a:ext cx="6609566" cy="406347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247741" y="2420888"/>
            <a:ext cx="6609566" cy="406347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9512" y="1373496"/>
            <a:ext cx="547241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matplotlib.pyplot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import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*</a:t>
            </a:r>
          </a:p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x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[0, 1, 2, 3, 4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]</a:t>
            </a:r>
          </a:p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y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[4, 1, 0, 1, 4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]</a:t>
            </a:r>
          </a:p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plot(x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, y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savefig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(‘plot_001A.png’)</a:t>
            </a:r>
            <a:endParaRPr lang="en-US" sz="20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176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40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smtClean="0"/>
              <a:t>A </a:t>
            </a:r>
            <a:r>
              <a:rPr lang="es-ES" dirty="0" err="1" smtClean="0"/>
              <a:t>good</a:t>
            </a:r>
            <a:r>
              <a:rPr lang="es-ES" dirty="0" smtClean="0"/>
              <a:t> </a:t>
            </a:r>
            <a:r>
              <a:rPr lang="es-ES" dirty="0" err="1" smtClean="0"/>
              <a:t>practice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216493"/>
            <a:ext cx="5904656" cy="507278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9512" y="1412776"/>
            <a:ext cx="547241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x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(5) - 2</a:t>
            </a: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y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x ** 2</a:t>
            </a:r>
          </a:p>
          <a:p>
            <a:endParaRPr lang="en-US" sz="2000" b="1" dirty="0" smtClean="0">
              <a:solidFill>
                <a:schemeClr val="bg1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fig = </a:t>
            </a:r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plt.figure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num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=“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My_Figure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”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  <a:endParaRPr lang="en-US" sz="20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ax = </a:t>
            </a:r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fig.add_subplot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(111)</a:t>
            </a:r>
          </a:p>
          <a:p>
            <a:endParaRPr lang="en-US" sz="2000" b="1" dirty="0">
              <a:solidFill>
                <a:schemeClr val="bg1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ax.plot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(x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y, ‘o’)</a:t>
            </a:r>
          </a:p>
          <a:p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ax.set_xlim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(-3, 3)</a:t>
            </a:r>
          </a:p>
          <a:p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ax.set_ylim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(-1, 5)</a:t>
            </a:r>
          </a:p>
          <a:p>
            <a:endParaRPr lang="en-US" sz="2000" b="1" dirty="0" smtClean="0">
              <a:solidFill>
                <a:schemeClr val="bg1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plt.show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86173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41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smtClean="0"/>
              <a:t>A </a:t>
            </a:r>
            <a:r>
              <a:rPr lang="es-ES" dirty="0" err="1" smtClean="0"/>
              <a:t>good</a:t>
            </a:r>
            <a:r>
              <a:rPr lang="es-ES" dirty="0" smtClean="0"/>
              <a:t> </a:t>
            </a:r>
            <a:r>
              <a:rPr lang="es-ES" dirty="0" err="1" smtClean="0"/>
              <a:t>practice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216493"/>
            <a:ext cx="5904656" cy="507278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9512" y="1412776"/>
            <a:ext cx="547241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x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(5) - 2</a:t>
            </a: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y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x ** 2</a:t>
            </a:r>
          </a:p>
          <a:p>
            <a:endParaRPr lang="en-US" sz="2000" b="1" dirty="0" smtClean="0">
              <a:solidFill>
                <a:schemeClr val="bg1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fig =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plt.figure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num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=“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My_Figure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”)</a:t>
            </a:r>
            <a:endParaRPr lang="en-US" sz="2000" b="1" dirty="0" smtClean="0">
              <a:solidFill>
                <a:schemeClr val="bg1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ax =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fig.add_subplot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(111)</a:t>
            </a:r>
          </a:p>
          <a:p>
            <a:endParaRPr lang="en-US" sz="2000" b="1" dirty="0">
              <a:solidFill>
                <a:schemeClr val="bg1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ax.plot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(x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y, ‘o’)</a:t>
            </a:r>
          </a:p>
          <a:p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ax.set_xlim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(-3, 3)</a:t>
            </a:r>
          </a:p>
          <a:p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ax.set_ylim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(-1, 5)</a:t>
            </a:r>
          </a:p>
          <a:p>
            <a:endParaRPr lang="en-US" sz="2000" b="1" dirty="0" smtClean="0">
              <a:solidFill>
                <a:schemeClr val="bg1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plt.show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054037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42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smtClean="0"/>
              <a:t>A </a:t>
            </a:r>
            <a:r>
              <a:rPr lang="es-ES" dirty="0" err="1" smtClean="0"/>
              <a:t>good</a:t>
            </a:r>
            <a:r>
              <a:rPr lang="es-ES" dirty="0" smtClean="0"/>
              <a:t> </a:t>
            </a:r>
            <a:r>
              <a:rPr lang="es-ES" dirty="0" err="1" smtClean="0"/>
              <a:t>practice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216493"/>
            <a:ext cx="5904656" cy="507278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9512" y="1412776"/>
            <a:ext cx="547241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x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(5) - 2</a:t>
            </a: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y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x ** 2</a:t>
            </a:r>
          </a:p>
          <a:p>
            <a:endParaRPr lang="en-US" sz="2000" b="1" dirty="0" smtClean="0">
              <a:solidFill>
                <a:schemeClr val="bg1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fig =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plt.figure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num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=“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My_Figure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”)</a:t>
            </a:r>
            <a:endParaRPr lang="en-US" sz="2000" b="1" dirty="0" smtClean="0">
              <a:solidFill>
                <a:schemeClr val="bg1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ax =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fig.add_subplot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(111)</a:t>
            </a:r>
          </a:p>
          <a:p>
            <a:endParaRPr lang="en-US" sz="2000" b="1" dirty="0">
              <a:solidFill>
                <a:schemeClr val="bg1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ax.plot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(x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y, ‘o’)</a:t>
            </a:r>
          </a:p>
          <a:p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ax.set_xlim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(-3, 3)</a:t>
            </a:r>
          </a:p>
          <a:p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ax.set_ylim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(-1, 5)</a:t>
            </a:r>
          </a:p>
          <a:p>
            <a:endParaRPr lang="en-US" sz="2000" b="1" dirty="0" smtClean="0">
              <a:solidFill>
                <a:schemeClr val="bg1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plt.show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723808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43</a:t>
            </a:fld>
            <a:endParaRPr lang="pt-BR" altLang="x-non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765175"/>
            <a:ext cx="4963043" cy="426383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 rot="10800000">
            <a:off x="3779912" y="404812"/>
            <a:ext cx="1440160" cy="5261875"/>
          </a:xfrm>
          <a:prstGeom prst="rect">
            <a:avLst/>
          </a:prstGeom>
          <a:gradFill flip="none" rotWithShape="1"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9512" y="1711836"/>
            <a:ext cx="468052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ucida Console" charset="0"/>
                <a:ea typeface="Lucida Console" charset="0"/>
                <a:cs typeface="Lucida Console" charset="0"/>
              </a:rPr>
              <a:t>fig 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dirty="0" err="1" smtClean="0">
                <a:latin typeface="Lucida Console" charset="0"/>
                <a:ea typeface="Lucida Console" charset="0"/>
                <a:cs typeface="Lucida Console" charset="0"/>
              </a:rPr>
              <a:t>plt.figure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()</a:t>
            </a:r>
            <a:endParaRPr lang="en-US" sz="2000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dirty="0">
                <a:latin typeface="Lucida Console" charset="0"/>
                <a:ea typeface="Lucida Console" charset="0"/>
                <a:cs typeface="Lucida Console" charset="0"/>
              </a:rPr>
              <a:t>ax1 = </a:t>
            </a:r>
            <a:r>
              <a:rPr lang="en-US" sz="2000" dirty="0" err="1">
                <a:latin typeface="Lucida Console" charset="0"/>
                <a:ea typeface="Lucida Console" charset="0"/>
                <a:cs typeface="Lucida Console" charset="0"/>
              </a:rPr>
              <a:t>fig.add_subplot</a:t>
            </a:r>
            <a:r>
              <a:rPr lang="en-US" sz="2000" dirty="0">
                <a:latin typeface="Lucida Console" charset="0"/>
                <a:ea typeface="Lucida Console" charset="0"/>
                <a:cs typeface="Lucida Console" charset="0"/>
              </a:rPr>
              <a:t>(211)</a:t>
            </a:r>
          </a:p>
          <a:p>
            <a:r>
              <a:rPr lang="en-US" sz="2000" dirty="0">
                <a:latin typeface="Lucida Console" charset="0"/>
                <a:ea typeface="Lucida Console" charset="0"/>
                <a:cs typeface="Lucida Console" charset="0"/>
              </a:rPr>
              <a:t>ax2 = </a:t>
            </a:r>
            <a:r>
              <a:rPr lang="en-US" sz="2000" dirty="0" err="1">
                <a:latin typeface="Lucida Console" charset="0"/>
                <a:ea typeface="Lucida Console" charset="0"/>
                <a:cs typeface="Lucida Console" charset="0"/>
              </a:rPr>
              <a:t>fig.add_subplot</a:t>
            </a:r>
            <a:r>
              <a:rPr lang="en-US" sz="2000" dirty="0">
                <a:latin typeface="Lucida Console" charset="0"/>
                <a:ea typeface="Lucida Console" charset="0"/>
                <a:cs typeface="Lucida Console" charset="0"/>
              </a:rPr>
              <a:t>(223)</a:t>
            </a:r>
          </a:p>
          <a:p>
            <a:r>
              <a:rPr lang="en-US" sz="2000" dirty="0">
                <a:latin typeface="Lucida Console" charset="0"/>
                <a:ea typeface="Lucida Console" charset="0"/>
                <a:cs typeface="Lucida Console" charset="0"/>
              </a:rPr>
              <a:t>ax3 = </a:t>
            </a:r>
            <a:r>
              <a:rPr lang="en-US" sz="2000" dirty="0" err="1">
                <a:latin typeface="Lucida Console" charset="0"/>
                <a:ea typeface="Lucida Console" charset="0"/>
                <a:cs typeface="Lucida Console" charset="0"/>
              </a:rPr>
              <a:t>fig.add_subplot</a:t>
            </a:r>
            <a:r>
              <a:rPr lang="en-US" sz="2000" dirty="0">
                <a:latin typeface="Lucida Console" charset="0"/>
                <a:ea typeface="Lucida Console" charset="0"/>
                <a:cs typeface="Lucida Console" charset="0"/>
              </a:rPr>
              <a:t>(224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  <a:r>
              <a:rPr lang="en-US" sz="2000" dirty="0"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latin typeface="Lucida Console" charset="0"/>
                <a:ea typeface="Lucida Console" charset="0"/>
                <a:cs typeface="Lucida Console" charset="0"/>
              </a:rPr>
            </a:br>
            <a:endParaRPr lang="en-US" sz="2000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dirty="0">
                <a:latin typeface="Lucida Console" charset="0"/>
                <a:ea typeface="Lucida Console" charset="0"/>
                <a:cs typeface="Lucida Console" charset="0"/>
              </a:rPr>
              <a:t>ax1.plot(x, y, "C0o")</a:t>
            </a:r>
          </a:p>
          <a:p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ax1.set_title</a:t>
            </a:r>
            <a:r>
              <a:rPr lang="en-US" sz="2000" dirty="0">
                <a:latin typeface="Lucida Console" charset="0"/>
                <a:ea typeface="Lucida Console" charset="0"/>
                <a:cs typeface="Lucida Console" charset="0"/>
              </a:rPr>
              <a:t>("Axis 1 (211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)")</a:t>
            </a:r>
            <a:r>
              <a:rPr lang="en-US" sz="2000" dirty="0"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latin typeface="Lucida Console" charset="0"/>
                <a:ea typeface="Lucida Console" charset="0"/>
                <a:cs typeface="Lucida Console" charset="0"/>
              </a:rPr>
            </a:br>
            <a:endParaRPr lang="en-US" sz="2000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dirty="0">
                <a:latin typeface="Lucida Console" charset="0"/>
                <a:ea typeface="Lucida Console" charset="0"/>
                <a:cs typeface="Lucida Console" charset="0"/>
              </a:rPr>
              <a:t>ax2.plot(x, y, "C1s")</a:t>
            </a:r>
          </a:p>
          <a:p>
            <a:r>
              <a:rPr lang="en-US" sz="2000" dirty="0">
                <a:latin typeface="Lucida Console" charset="0"/>
                <a:ea typeface="Lucida Console" charset="0"/>
                <a:cs typeface="Lucida Console" charset="0"/>
              </a:rPr>
              <a:t>ax2.set_title("Axis 2 (223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)")</a:t>
            </a:r>
            <a:r>
              <a:rPr lang="en-US" sz="2000" dirty="0"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latin typeface="Lucida Console" charset="0"/>
                <a:ea typeface="Lucida Console" charset="0"/>
                <a:cs typeface="Lucida Console" charset="0"/>
              </a:rPr>
            </a:br>
            <a:endParaRPr lang="en-US" sz="2000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dirty="0">
                <a:latin typeface="Lucida Console" charset="0"/>
                <a:ea typeface="Lucida Console" charset="0"/>
                <a:cs typeface="Lucida Console" charset="0"/>
              </a:rPr>
              <a:t>ax3.plot(x, y, "C2:")</a:t>
            </a:r>
          </a:p>
          <a:p>
            <a:r>
              <a:rPr lang="en-US" sz="2000" dirty="0">
                <a:latin typeface="Lucida Console" charset="0"/>
                <a:ea typeface="Lucida Console" charset="0"/>
                <a:cs typeface="Lucida Console" charset="0"/>
              </a:rPr>
              <a:t>ax3.set_title("Axis 3 (224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)")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smtClean="0"/>
              <a:t>A </a:t>
            </a:r>
            <a:r>
              <a:rPr lang="es-ES" dirty="0" err="1" smtClean="0"/>
              <a:t>good</a:t>
            </a:r>
            <a:r>
              <a:rPr lang="es-ES" dirty="0" smtClean="0"/>
              <a:t> </a:t>
            </a:r>
            <a:r>
              <a:rPr lang="es-ES" dirty="0" err="1" smtClean="0"/>
              <a:t>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684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44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smtClean="0"/>
              <a:t>Figures and </a:t>
            </a:r>
            <a:r>
              <a:rPr lang="es-ES" dirty="0" err="1" smtClean="0"/>
              <a:t>Axes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1920200"/>
            <a:ext cx="5852160" cy="43891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7" name="Rectangle 16"/>
          <p:cNvSpPr/>
          <p:nvPr/>
        </p:nvSpPr>
        <p:spPr>
          <a:xfrm>
            <a:off x="1258888" y="1700808"/>
            <a:ext cx="6625480" cy="4752528"/>
          </a:xfrm>
          <a:prstGeom prst="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TextBox 17"/>
          <p:cNvSpPr txBox="1"/>
          <p:nvPr/>
        </p:nvSpPr>
        <p:spPr>
          <a:xfrm>
            <a:off x="6804248" y="1167135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Figure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8357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45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smtClean="0"/>
              <a:t>Figures and </a:t>
            </a:r>
            <a:r>
              <a:rPr lang="es-ES" dirty="0" err="1" smtClean="0"/>
              <a:t>Axes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1920200"/>
            <a:ext cx="5852160" cy="43891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1475656" y="1920200"/>
            <a:ext cx="6264696" cy="2156872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122776" y="3876320"/>
            <a:ext cx="1091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2 rows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851920" y="951111"/>
            <a:ext cx="1435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1 column</a:t>
            </a:r>
            <a:endParaRPr lang="en-US" sz="2400" dirty="0"/>
          </a:p>
        </p:txBody>
      </p:sp>
      <p:sp>
        <p:nvSpPr>
          <p:cNvPr id="15" name="Left Brace 14"/>
          <p:cNvSpPr/>
          <p:nvPr/>
        </p:nvSpPr>
        <p:spPr>
          <a:xfrm>
            <a:off x="922649" y="1912145"/>
            <a:ext cx="480999" cy="4397175"/>
          </a:xfrm>
          <a:prstGeom prst="leftBrace">
            <a:avLst>
              <a:gd name="adj1" fmla="val 112026"/>
              <a:gd name="adj2" fmla="val 4968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 rot="5400000">
            <a:off x="4339941" y="-1360872"/>
            <a:ext cx="448880" cy="5852161"/>
          </a:xfrm>
          <a:prstGeom prst="leftBrace">
            <a:avLst>
              <a:gd name="adj1" fmla="val 112026"/>
              <a:gd name="adj2" fmla="val 4968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64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46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smtClean="0"/>
              <a:t>Figures and </a:t>
            </a:r>
            <a:r>
              <a:rPr lang="es-ES" dirty="0" err="1" smtClean="0"/>
              <a:t>Axes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1920200"/>
            <a:ext cx="5852160" cy="43891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1475656" y="1920200"/>
            <a:ext cx="6264696" cy="2156872"/>
          </a:xfrm>
          <a:prstGeom prst="rect">
            <a:avLst/>
          </a:prstGeom>
          <a:solidFill>
            <a:schemeClr val="accent1">
              <a:lumMod val="75000"/>
              <a:alpha val="48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211</a:t>
            </a:r>
            <a:endParaRPr lang="en-US" sz="4800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122776" y="3876320"/>
            <a:ext cx="1091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2 rows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851920" y="951111"/>
            <a:ext cx="1435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1 column</a:t>
            </a:r>
            <a:endParaRPr lang="en-US" sz="2400" dirty="0"/>
          </a:p>
        </p:txBody>
      </p:sp>
      <p:sp>
        <p:nvSpPr>
          <p:cNvPr id="15" name="Left Brace 14"/>
          <p:cNvSpPr/>
          <p:nvPr/>
        </p:nvSpPr>
        <p:spPr>
          <a:xfrm>
            <a:off x="922649" y="1912145"/>
            <a:ext cx="480999" cy="4397175"/>
          </a:xfrm>
          <a:prstGeom prst="leftBrace">
            <a:avLst>
              <a:gd name="adj1" fmla="val 112026"/>
              <a:gd name="adj2" fmla="val 4968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 rot="5400000">
            <a:off x="4339941" y="-1360872"/>
            <a:ext cx="448880" cy="5852161"/>
          </a:xfrm>
          <a:prstGeom prst="leftBrace">
            <a:avLst>
              <a:gd name="adj1" fmla="val 112026"/>
              <a:gd name="adj2" fmla="val 4968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76788" y="4077072"/>
            <a:ext cx="6264696" cy="2156872"/>
          </a:xfrm>
          <a:prstGeom prst="rect">
            <a:avLst/>
          </a:prstGeom>
          <a:solidFill>
            <a:schemeClr val="accent1">
              <a:lumMod val="75000"/>
              <a:alpha val="48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212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721185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47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smtClean="0"/>
              <a:t>Figures and </a:t>
            </a:r>
            <a:r>
              <a:rPr lang="es-ES" dirty="0" err="1" smtClean="0"/>
              <a:t>Axes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1920200"/>
            <a:ext cx="5852160" cy="43891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/>
          <p:cNvSpPr/>
          <p:nvPr/>
        </p:nvSpPr>
        <p:spPr>
          <a:xfrm rot="16200000">
            <a:off x="122776" y="3876320"/>
            <a:ext cx="1091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2 rows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51920" y="951111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columns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922649" y="1912145"/>
            <a:ext cx="480999" cy="4397175"/>
          </a:xfrm>
          <a:prstGeom prst="leftBrace">
            <a:avLst>
              <a:gd name="adj1" fmla="val 112026"/>
              <a:gd name="adj2" fmla="val 49685"/>
            </a:avLst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 rot="5400000">
            <a:off x="4339941" y="-1360872"/>
            <a:ext cx="448880" cy="5852161"/>
          </a:xfrm>
          <a:prstGeom prst="leftBrace">
            <a:avLst>
              <a:gd name="adj1" fmla="val 112026"/>
              <a:gd name="adj2" fmla="val 49685"/>
            </a:avLst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475656" y="1920200"/>
            <a:ext cx="3168352" cy="2156872"/>
          </a:xfrm>
          <a:prstGeom prst="rect">
            <a:avLst/>
          </a:prstGeom>
          <a:solidFill>
            <a:schemeClr val="accent6">
              <a:lumMod val="75000"/>
              <a:alpha val="48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smtClean="0"/>
              <a:t>221</a:t>
            </a:r>
            <a:endParaRPr lang="en-US" sz="4800" dirty="0"/>
          </a:p>
        </p:txBody>
      </p:sp>
      <p:sp>
        <p:nvSpPr>
          <p:cNvPr id="18" name="Rectangle 17"/>
          <p:cNvSpPr/>
          <p:nvPr/>
        </p:nvSpPr>
        <p:spPr>
          <a:xfrm>
            <a:off x="4644008" y="1920200"/>
            <a:ext cx="3168352" cy="2156872"/>
          </a:xfrm>
          <a:prstGeom prst="rect">
            <a:avLst/>
          </a:prstGeom>
          <a:solidFill>
            <a:schemeClr val="accent6">
              <a:lumMod val="75000"/>
              <a:alpha val="48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222</a:t>
            </a:r>
            <a:endParaRPr lang="en-US" sz="4800" dirty="0"/>
          </a:p>
        </p:txBody>
      </p:sp>
      <p:sp>
        <p:nvSpPr>
          <p:cNvPr id="19" name="Rectangle 18"/>
          <p:cNvSpPr/>
          <p:nvPr/>
        </p:nvSpPr>
        <p:spPr>
          <a:xfrm>
            <a:off x="1475656" y="4077072"/>
            <a:ext cx="3168352" cy="2156872"/>
          </a:xfrm>
          <a:prstGeom prst="rect">
            <a:avLst/>
          </a:prstGeom>
          <a:solidFill>
            <a:schemeClr val="accent6">
              <a:lumMod val="75000"/>
              <a:alpha val="48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223</a:t>
            </a:r>
            <a:endParaRPr lang="en-US" sz="4800" dirty="0"/>
          </a:p>
        </p:txBody>
      </p:sp>
      <p:sp>
        <p:nvSpPr>
          <p:cNvPr id="20" name="Rectangle 19"/>
          <p:cNvSpPr/>
          <p:nvPr/>
        </p:nvSpPr>
        <p:spPr>
          <a:xfrm>
            <a:off x="4644008" y="4077072"/>
            <a:ext cx="3168352" cy="2156872"/>
          </a:xfrm>
          <a:prstGeom prst="rect">
            <a:avLst/>
          </a:prstGeom>
          <a:solidFill>
            <a:schemeClr val="accent6">
              <a:lumMod val="75000"/>
              <a:alpha val="48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224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328231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48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Plot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style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5760" y="1412776"/>
            <a:ext cx="667848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f(t):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    return (t - 2.) ** 2.</a:t>
            </a:r>
          </a:p>
          <a:p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(0.0, 5.0, 0.5)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t2 =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</a:p>
          <a:p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(t2, f(t2), 'C0-', label="lines")</a:t>
            </a:r>
          </a:p>
          <a:p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(t1, f(t1), 'C1o', label="circles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")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dirty="0">
                <a:latin typeface="Lucida Console" charset="0"/>
                <a:ea typeface="Lucida Console" charset="0"/>
                <a:cs typeface="Lucida Console" charset="0"/>
              </a:rPr>
            </a:b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plt.title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("A simple plot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")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plt.grid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  <a:p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plt.legend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  <a:p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plt.tight_layout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()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dirty="0">
                <a:latin typeface="Lucida Console" charset="0"/>
                <a:ea typeface="Lucida Console" charset="0"/>
                <a:cs typeface="Lucida Console" charset="0"/>
              </a:rPr>
            </a:b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plt.savefig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('fig_ex4a.png')</a:t>
            </a:r>
            <a:endParaRPr lang="en-US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2564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49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Plot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style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5760" y="1412776"/>
            <a:ext cx="667848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f(t):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    return (t - 2.) ** 2.</a:t>
            </a:r>
          </a:p>
          <a:p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(0.0, 5.0, 0.5)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t2 =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</a:p>
          <a:p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(t2, f(t2), 'C0-', label="lines")</a:t>
            </a:r>
          </a:p>
          <a:p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(t1, f(t1), 'C1o', label="circles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")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dirty="0">
                <a:latin typeface="Lucida Console" charset="0"/>
                <a:ea typeface="Lucida Console" charset="0"/>
                <a:cs typeface="Lucida Console" charset="0"/>
              </a:rPr>
            </a:b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plt.title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("A simple plot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")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plt.grid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  <a:p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plt.legend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  <a:p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plt.tight_layout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()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dirty="0">
                <a:latin typeface="Lucida Console" charset="0"/>
                <a:ea typeface="Lucida Console" charset="0"/>
                <a:cs typeface="Lucida Console" charset="0"/>
              </a:rPr>
            </a:b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plt.savefig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('fig_ex4a.png')</a:t>
            </a:r>
            <a:endParaRPr lang="en-US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760" y="1389972"/>
            <a:ext cx="6588224" cy="50405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910" y="1488152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4950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plot </a:t>
            </a:r>
            <a:r>
              <a:rPr lang="en-US" sz="2400" dirty="0"/>
              <a:t>Save the Image!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5</a:t>
            </a:fld>
            <a:endParaRPr lang="pt-BR" altLang="x-none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2"/>
          <a:stretch/>
        </p:blipFill>
        <p:spPr>
          <a:xfrm>
            <a:off x="2247741" y="2420888"/>
            <a:ext cx="6609566" cy="406347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400141" y="2420888"/>
            <a:ext cx="6609566" cy="406347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9512" y="1373496"/>
            <a:ext cx="547241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matplotlib.pyplot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import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*</a:t>
            </a:r>
          </a:p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x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[0, 1, 2, 3, 4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]</a:t>
            </a:r>
          </a:p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y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[4, 1, 0, 1, 4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]</a:t>
            </a:r>
          </a:p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plot(x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, y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savefig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(‘plot_001A.png’, dpi=96)</a:t>
            </a:r>
            <a:endParaRPr lang="en-US" sz="20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9700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50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Plot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style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5760" y="1412776"/>
            <a:ext cx="667848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f(t):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    return (t - 2.) ** 2.</a:t>
            </a:r>
          </a:p>
          <a:p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(0.0, 5.0, 0.5)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t2 =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</a:p>
          <a:p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plt.style.use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(‘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seaborn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’)</a:t>
            </a:r>
          </a:p>
          <a:p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(t2, f(t2), 'C0-', label="lines")</a:t>
            </a:r>
          </a:p>
          <a:p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(t1, f(t1), 'C1o', label="circles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")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dirty="0">
                <a:latin typeface="Lucida Console" charset="0"/>
                <a:ea typeface="Lucida Console" charset="0"/>
                <a:cs typeface="Lucida Console" charset="0"/>
              </a:rPr>
            </a:b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plt.title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("A simple plot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")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plt.grid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  <a:p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plt.legend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  <a:p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plt.tight_layout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()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dirty="0">
                <a:latin typeface="Lucida Console" charset="0"/>
                <a:ea typeface="Lucida Console" charset="0"/>
                <a:cs typeface="Lucida Console" charset="0"/>
              </a:rPr>
            </a:b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plt.savefig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('fig_ex4a.png')</a:t>
            </a:r>
            <a:endParaRPr lang="en-US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54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51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Plot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style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5760" y="1412776"/>
            <a:ext cx="667848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f(t):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    return (t - 2.) ** 2.</a:t>
            </a:r>
          </a:p>
          <a:p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(0.0, 5.0, 0.5)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t2 =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</a:p>
          <a:p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plt.style.use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(‘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seaborn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’)</a:t>
            </a:r>
          </a:p>
          <a:p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(t2, f(t2), 'C0-', label="lines")</a:t>
            </a:r>
          </a:p>
          <a:p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(t1, f(t1), 'C1o', label="circles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")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dirty="0">
                <a:latin typeface="Lucida Console" charset="0"/>
                <a:ea typeface="Lucida Console" charset="0"/>
                <a:cs typeface="Lucida Console" charset="0"/>
              </a:rPr>
            </a:b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plt.title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("A simple plot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")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plt.grid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  <a:p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plt.legend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  <a:p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plt.tight_layout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()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dirty="0">
                <a:latin typeface="Lucida Console" charset="0"/>
                <a:ea typeface="Lucida Console" charset="0"/>
                <a:cs typeface="Lucida Console" charset="0"/>
              </a:rPr>
            </a:b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plt.savefig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('fig_ex4a.png')</a:t>
            </a:r>
            <a:endParaRPr lang="en-US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760" y="1389972"/>
            <a:ext cx="6588224" cy="50405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550" y="1125538"/>
            <a:ext cx="7315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508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52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Plot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style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5760" y="1412776"/>
            <a:ext cx="667848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f(t):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    return (t - 2.) ** 2.</a:t>
            </a:r>
          </a:p>
          <a:p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(0.0, 5.0, 0.5)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t2 =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</a:p>
          <a:p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plt.style.use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(‘grayscale’)</a:t>
            </a:r>
          </a:p>
          <a:p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(t2, f(t2), 'C0-', label="lines")</a:t>
            </a:r>
          </a:p>
          <a:p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(t1, f(t1), 'C1o', label="circles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")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dirty="0">
                <a:latin typeface="Lucida Console" charset="0"/>
                <a:ea typeface="Lucida Console" charset="0"/>
                <a:cs typeface="Lucida Console" charset="0"/>
              </a:rPr>
            </a:b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plt.title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("A simple plot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")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plt.grid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  <a:p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plt.legend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  <a:p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plt.tight_layout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()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dirty="0">
                <a:latin typeface="Lucida Console" charset="0"/>
                <a:ea typeface="Lucida Console" charset="0"/>
                <a:cs typeface="Lucida Console" charset="0"/>
              </a:rPr>
            </a:b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plt.savefig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('fig_ex4a.png')</a:t>
            </a:r>
            <a:endParaRPr lang="en-US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41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53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Plot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style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5760" y="1412776"/>
            <a:ext cx="667848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f(t):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    return (t - 2.) ** 2.</a:t>
            </a:r>
          </a:p>
          <a:p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(0.0, 5.0, 0.5)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t2 =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</a:p>
          <a:p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plt.style.use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(‘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seaborn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’)</a:t>
            </a:r>
          </a:p>
          <a:p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(t2, f(t2), 'C0-', label="lines")</a:t>
            </a:r>
          </a:p>
          <a:p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(t1, f(t1), 'C1o', label="circles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")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dirty="0">
                <a:latin typeface="Lucida Console" charset="0"/>
                <a:ea typeface="Lucida Console" charset="0"/>
                <a:cs typeface="Lucida Console" charset="0"/>
              </a:rPr>
            </a:b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plt.title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("A simple plot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")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plt.grid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  <a:p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plt.legend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  <a:p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plt.tight_layout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()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dirty="0">
                <a:latin typeface="Lucida Console" charset="0"/>
                <a:ea typeface="Lucida Console" charset="0"/>
                <a:cs typeface="Lucida Console" charset="0"/>
              </a:rPr>
            </a:b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plt.savefig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('fig_ex4a.png')</a:t>
            </a:r>
            <a:endParaRPr lang="en-US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760" y="1389972"/>
            <a:ext cx="6588224" cy="50405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350" y="1125538"/>
            <a:ext cx="67056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4366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23" y="4095995"/>
            <a:ext cx="3744415" cy="24962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657" y="1370065"/>
            <a:ext cx="3744415" cy="249627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657" y="3991532"/>
            <a:ext cx="3744415" cy="24962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41" y="1370763"/>
            <a:ext cx="3744415" cy="249627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54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Types</a:t>
            </a:r>
            <a:r>
              <a:rPr lang="es-ES" dirty="0" smtClean="0"/>
              <a:t> of </a:t>
            </a:r>
            <a:r>
              <a:rPr lang="es-ES" dirty="0" err="1" smtClean="0"/>
              <a:t>plots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58887" y="1124744"/>
            <a:ext cx="2031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Scatter Plot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08917" y="1124744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Histogram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2283" y="3798517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Lato" charset="0"/>
                <a:ea typeface="Lato" charset="0"/>
                <a:cs typeface="Lato" charset="0"/>
              </a:rPr>
              <a:t>Errorbar</a:t>
            </a:r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 Plots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05169" y="3778265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Multiple Axis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8644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23" y="4095995"/>
            <a:ext cx="3744415" cy="24962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657" y="1508788"/>
            <a:ext cx="3744415" cy="24962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657" y="3991532"/>
            <a:ext cx="3744415" cy="24962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41" y="1580795"/>
            <a:ext cx="3744415" cy="249627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55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Types</a:t>
            </a:r>
            <a:r>
              <a:rPr lang="es-ES" dirty="0" smtClean="0"/>
              <a:t> of </a:t>
            </a:r>
            <a:r>
              <a:rPr lang="es-ES" dirty="0" err="1" smtClean="0"/>
              <a:t>plots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96131" y="1124744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Pie Plots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08917" y="1124744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Polar Plots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22283" y="3798517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Display Images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05169" y="3778265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Stream Plots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6218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56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Types</a:t>
            </a:r>
            <a:r>
              <a:rPr lang="es-ES" dirty="0" smtClean="0"/>
              <a:t> of </a:t>
            </a:r>
            <a:r>
              <a:rPr lang="es-ES" dirty="0" err="1" smtClean="0"/>
              <a:t>plots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01742" y="1124744"/>
            <a:ext cx="1545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Plots 3D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08917" y="1124744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Contour Plots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586" y="1528103"/>
            <a:ext cx="5040558" cy="336037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720" y="1523341"/>
            <a:ext cx="4824540" cy="321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60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57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Colormaps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56177" y="503565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69" y="1077120"/>
            <a:ext cx="7315200" cy="5486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39480" y="1024662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jet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9870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58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Colormaps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56177" y="503565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69" y="1077120"/>
            <a:ext cx="7315200" cy="5486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39480" y="1024662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grayscale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46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59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Colormaps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56177" y="503565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69" y="1077120"/>
            <a:ext cx="7315200" cy="5486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39480" y="1024662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Lato" charset="0"/>
                <a:ea typeface="Lato" charset="0"/>
                <a:cs typeface="Lato" charset="0"/>
              </a:rPr>
              <a:t>cubehelix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342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2"/>
          <a:stretch/>
        </p:blipFill>
        <p:spPr>
          <a:xfrm>
            <a:off x="2247741" y="2420888"/>
            <a:ext cx="6609566" cy="40634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n-US" sz="2400" dirty="0" smtClean="0"/>
              <a:t>Let’s do it the “right” way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6</a:t>
            </a:fld>
            <a:endParaRPr lang="pt-BR" altLang="x-none"/>
          </a:p>
        </p:txBody>
      </p:sp>
      <p:sp>
        <p:nvSpPr>
          <p:cNvPr id="6" name="Rectangle 5"/>
          <p:cNvSpPr/>
          <p:nvPr/>
        </p:nvSpPr>
        <p:spPr>
          <a:xfrm>
            <a:off x="179512" y="1373496"/>
            <a:ext cx="547241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mport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err="1">
                <a:latin typeface="Lucida Console" charset="0"/>
                <a:ea typeface="Lucida Console" charset="0"/>
                <a:cs typeface="Lucida Console" charset="0"/>
              </a:rPr>
              <a:t>matplotlib.pyplot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as </a:t>
            </a:r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plt</a:t>
            </a:r>
            <a:endParaRPr lang="en-US" sz="20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x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[0, 1, 2, 3, 4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]</a:t>
            </a:r>
          </a:p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y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[4, 1, 0, 1, 4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]</a:t>
            </a:r>
          </a:p>
          <a:p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(x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, y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plt.show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6634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60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Colormaps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56177" y="503565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69" y="1077120"/>
            <a:ext cx="7315200" cy="5486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39480" y="1024662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Lato" charset="0"/>
                <a:ea typeface="Lato" charset="0"/>
                <a:cs typeface="Lato" charset="0"/>
              </a:rPr>
              <a:t>viridis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4599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61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Colormaps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56177" y="503565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69" y="1077120"/>
            <a:ext cx="7315200" cy="5486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39480" y="1024662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Lato" charset="0"/>
                <a:ea typeface="Lato" charset="0"/>
                <a:cs typeface="Lato" charset="0"/>
              </a:rPr>
              <a:t>RdYlBu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5965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Questions?</a:t>
            </a:r>
            <a:endParaRPr lang="pt-BR" altLang="x-none"/>
          </a:p>
        </p:txBody>
      </p:sp>
      <p:pic>
        <p:nvPicPr>
          <p:cNvPr id="59398" name="Picture 2" descr="http://images.sodahead.com/polls/003654585/643845792_Icon_round_Question_mark_answer_8_x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412875"/>
            <a:ext cx="446405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1908175" y="1268413"/>
            <a:ext cx="5903913" cy="496887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351396"/>
            <a:ext cx="6584957" cy="43899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n-US" sz="2400" dirty="0"/>
              <a:t>Let’s do it the </a:t>
            </a:r>
            <a:r>
              <a:rPr lang="en-US" sz="2400" dirty="0" smtClean="0"/>
              <a:t>“right” </a:t>
            </a:r>
            <a:r>
              <a:rPr lang="en-US" sz="2400" dirty="0"/>
              <a:t>way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7</a:t>
            </a:fld>
            <a:endParaRPr lang="pt-BR" altLang="x-none"/>
          </a:p>
        </p:txBody>
      </p:sp>
      <p:sp>
        <p:nvSpPr>
          <p:cNvPr id="6" name="Rectangle 5"/>
          <p:cNvSpPr/>
          <p:nvPr/>
        </p:nvSpPr>
        <p:spPr>
          <a:xfrm>
            <a:off x="179512" y="1412776"/>
            <a:ext cx="547241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mport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matplotlib.pyplot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as </a:t>
            </a:r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</a:t>
            </a:r>
            <a:endParaRPr 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mport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numpy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as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np</a:t>
            </a:r>
          </a:p>
          <a:p>
            <a:endParaRPr lang="en-US" sz="20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x 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(5)</a:t>
            </a: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y 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(x </a:t>
            </a:r>
            <a:r>
              <a:rPr lang="mr-IN" sz="2000" b="1" dirty="0" smtClean="0">
                <a:latin typeface="Lucida Console" charset="0"/>
                <a:ea typeface="Lucida Console" charset="0"/>
                <a:cs typeface="Lucida Console" charset="0"/>
              </a:rPr>
              <a:t>–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2) ** 2</a:t>
            </a:r>
          </a:p>
          <a:p>
            <a:endParaRPr lang="en-US" sz="20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, y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plt.show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024909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8</a:t>
            </a:fld>
            <a:endParaRPr lang="pt-BR" altLang="x-none"/>
          </a:p>
        </p:txBody>
      </p:sp>
      <p:sp>
        <p:nvSpPr>
          <p:cNvPr id="6" name="Rectangle 5"/>
          <p:cNvSpPr/>
          <p:nvPr/>
        </p:nvSpPr>
        <p:spPr>
          <a:xfrm>
            <a:off x="179512" y="5520193"/>
            <a:ext cx="5472410" cy="1140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x = </a:t>
            </a:r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(5)</a:t>
            </a: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y = x ** 2 </a:t>
            </a:r>
            <a:r>
              <a:rPr lang="mr-IN" sz="2000" b="1" dirty="0" smtClean="0">
                <a:latin typeface="Lucida Console" charset="0"/>
                <a:ea typeface="Lucida Console" charset="0"/>
                <a:cs typeface="Lucida Console" charset="0"/>
              </a:rPr>
              <a:t>–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4 * x + 4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n-US" sz="2400" dirty="0" smtClean="0"/>
              <a:t>Plot and plot again</a:t>
            </a:r>
            <a:r>
              <a:rPr lang="mr-IN" sz="2400" dirty="0" smtClean="0"/>
              <a:t>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242188" y="552019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b="1" dirty="0">
                <a:latin typeface="Lucida Console" charset="0"/>
                <a:ea typeface="Lucida Console" charset="0"/>
                <a:cs typeface="Lucida Console" charset="0"/>
              </a:rPr>
              <a:t>(x, y</a:t>
            </a:r>
            <a:r>
              <a:rPr lang="en-US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  <a:endParaRPr lang="en-US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743784"/>
            <a:ext cx="6973224" cy="464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023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9</a:t>
            </a:fld>
            <a:endParaRPr lang="pt-BR" altLang="x-none"/>
          </a:p>
        </p:txBody>
      </p:sp>
      <p:sp>
        <p:nvSpPr>
          <p:cNvPr id="6" name="Rectangle 5"/>
          <p:cNvSpPr/>
          <p:nvPr/>
        </p:nvSpPr>
        <p:spPr>
          <a:xfrm>
            <a:off x="179512" y="5520193"/>
            <a:ext cx="54724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mtClean="0">
                <a:latin typeface="Lucida Console" charset="0"/>
                <a:ea typeface="Lucida Console" charset="0"/>
                <a:cs typeface="Lucida Console" charset="0"/>
              </a:rPr>
              <a:t>x = </a:t>
            </a:r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(5)</a:t>
            </a: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y = x ** 2 </a:t>
            </a:r>
            <a:r>
              <a:rPr lang="mr-IN" sz="2000" b="1" dirty="0" smtClean="0">
                <a:latin typeface="Lucida Console" charset="0"/>
                <a:ea typeface="Lucida Console" charset="0"/>
                <a:cs typeface="Lucida Console" charset="0"/>
              </a:rPr>
              <a:t>–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4 * x + 4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n-US" sz="2400" dirty="0" smtClean="0"/>
              <a:t>Plot and plot again</a:t>
            </a:r>
            <a:r>
              <a:rPr lang="mr-IN" sz="2400" dirty="0" smtClean="0"/>
              <a:t>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242188" y="552019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 smtClean="0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b="1" dirty="0" smtClean="0">
                <a:latin typeface="Lucida Console" charset="0"/>
                <a:ea typeface="Lucida Console" charset="0"/>
                <a:cs typeface="Lucida Console" charset="0"/>
              </a:rPr>
              <a:t>(x, y)</a:t>
            </a:r>
          </a:p>
          <a:p>
            <a:r>
              <a:rPr lang="en-US" b="1" dirty="0" err="1" smtClean="0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b="1" dirty="0" smtClean="0">
                <a:latin typeface="Lucida Console" charset="0"/>
                <a:ea typeface="Lucida Console" charset="0"/>
                <a:cs typeface="Lucida Console" charset="0"/>
              </a:rPr>
              <a:t>(x</a:t>
            </a:r>
            <a:r>
              <a:rPr lang="en-US" b="1" dirty="0">
                <a:latin typeface="Lucida Console" charset="0"/>
                <a:ea typeface="Lucida Console" charset="0"/>
                <a:cs typeface="Lucida Console" charset="0"/>
              </a:rPr>
              <a:t>, y)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743784"/>
            <a:ext cx="6973224" cy="464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0081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12629</TotalTime>
  <Words>2684</Words>
  <Application>Microsoft Macintosh PowerPoint</Application>
  <PresentationFormat>On-screen Show (4:3)</PresentationFormat>
  <Paragraphs>612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Calibri</vt:lpstr>
      <vt:lpstr>Lato</vt:lpstr>
      <vt:lpstr>Lucida Console</vt:lpstr>
      <vt:lpstr>Mangal</vt:lpstr>
      <vt:lpstr>Arial</vt:lpstr>
      <vt:lpstr>Tema do Office</vt:lpstr>
      <vt:lpstr>Personalizar design</vt:lpstr>
      <vt:lpstr>Python Bootcamp A simple plot</vt:lpstr>
      <vt:lpstr>Table of Contents</vt:lpstr>
      <vt:lpstr>A simple plot My First Example</vt:lpstr>
      <vt:lpstr>A simple plot Save the Image!</vt:lpstr>
      <vt:lpstr>A simple plot Save the Image!</vt:lpstr>
      <vt:lpstr>A simple plot Let’s do it the “right” way </vt:lpstr>
      <vt:lpstr>A simple plot Let’s do it the “right” way </vt:lpstr>
      <vt:lpstr>A simple plot Plot and plot again…</vt:lpstr>
      <vt:lpstr>A simple plot Plot and plot again…</vt:lpstr>
      <vt:lpstr>A simple plot Plot and plot again…</vt:lpstr>
      <vt:lpstr>A simple plot Let’s do it the “right” way </vt:lpstr>
      <vt:lpstr>A simple plot Let’s do it the “right” way </vt:lpstr>
      <vt:lpstr>A simple plot Let’s do it the “right” way 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good practice</vt:lpstr>
      <vt:lpstr>A good practice</vt:lpstr>
      <vt:lpstr>A good practice</vt:lpstr>
      <vt:lpstr>A good practice</vt:lpstr>
      <vt:lpstr>A good practice</vt:lpstr>
      <vt:lpstr>A good practice</vt:lpstr>
      <vt:lpstr>Figures and Axes</vt:lpstr>
      <vt:lpstr>Figures and Axes</vt:lpstr>
      <vt:lpstr>Figures and Axes</vt:lpstr>
      <vt:lpstr>Figures and Axes</vt:lpstr>
      <vt:lpstr>Plot with style</vt:lpstr>
      <vt:lpstr>Plot with style</vt:lpstr>
      <vt:lpstr>Plot with style</vt:lpstr>
      <vt:lpstr>Plot with style</vt:lpstr>
      <vt:lpstr>Plot with style</vt:lpstr>
      <vt:lpstr>Plot with style</vt:lpstr>
      <vt:lpstr>Types of plots</vt:lpstr>
      <vt:lpstr>Types of plots</vt:lpstr>
      <vt:lpstr>Types of plots</vt:lpstr>
      <vt:lpstr>Colormaps</vt:lpstr>
      <vt:lpstr>Colormaps</vt:lpstr>
      <vt:lpstr>Colormaps</vt:lpstr>
      <vt:lpstr>Colormaps</vt:lpstr>
      <vt:lpstr>Colormaps</vt:lpstr>
      <vt:lpstr>Questions?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Bruno Quint</dc:creator>
  <cp:lastModifiedBy>Bruno Quint</cp:lastModifiedBy>
  <cp:revision>441</cp:revision>
  <dcterms:created xsi:type="dcterms:W3CDTF">2015-09-26T21:55:49Z</dcterms:created>
  <dcterms:modified xsi:type="dcterms:W3CDTF">2018-06-07T15:19:41Z</dcterms:modified>
</cp:coreProperties>
</file>