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59"/>
  </p:notesMasterIdLst>
  <p:sldIdLst>
    <p:sldId id="256" r:id="rId3"/>
    <p:sldId id="418" r:id="rId4"/>
    <p:sldId id="419" r:id="rId5"/>
    <p:sldId id="482" r:id="rId6"/>
    <p:sldId id="426" r:id="rId7"/>
    <p:sldId id="427" r:id="rId8"/>
    <p:sldId id="434" r:id="rId9"/>
    <p:sldId id="423" r:id="rId10"/>
    <p:sldId id="428" r:id="rId11"/>
    <p:sldId id="429" r:id="rId12"/>
    <p:sldId id="430" r:id="rId13"/>
    <p:sldId id="431" r:id="rId14"/>
    <p:sldId id="432" r:id="rId15"/>
    <p:sldId id="433" r:id="rId16"/>
    <p:sldId id="455" r:id="rId17"/>
    <p:sldId id="436" r:id="rId18"/>
    <p:sldId id="437" r:id="rId19"/>
    <p:sldId id="446" r:id="rId20"/>
    <p:sldId id="439" r:id="rId21"/>
    <p:sldId id="440" r:id="rId22"/>
    <p:sldId id="441" r:id="rId23"/>
    <p:sldId id="442" r:id="rId24"/>
    <p:sldId id="443" r:id="rId25"/>
    <p:sldId id="468" r:id="rId26"/>
    <p:sldId id="483" r:id="rId27"/>
    <p:sldId id="447" r:id="rId28"/>
    <p:sldId id="450" r:id="rId29"/>
    <p:sldId id="449" r:id="rId30"/>
    <p:sldId id="452" r:id="rId31"/>
    <p:sldId id="453" r:id="rId32"/>
    <p:sldId id="454" r:id="rId33"/>
    <p:sldId id="456" r:id="rId34"/>
    <p:sldId id="457" r:id="rId35"/>
    <p:sldId id="484" r:id="rId36"/>
    <p:sldId id="458" r:id="rId37"/>
    <p:sldId id="459" r:id="rId38"/>
    <p:sldId id="460" r:id="rId39"/>
    <p:sldId id="461" r:id="rId40"/>
    <p:sldId id="462" r:id="rId41"/>
    <p:sldId id="464" r:id="rId42"/>
    <p:sldId id="471" r:id="rId43"/>
    <p:sldId id="474" r:id="rId44"/>
    <p:sldId id="465" r:id="rId45"/>
    <p:sldId id="467" r:id="rId46"/>
    <p:sldId id="469" r:id="rId47"/>
    <p:sldId id="470" r:id="rId48"/>
    <p:sldId id="466" r:id="rId49"/>
    <p:sldId id="472" r:id="rId50"/>
    <p:sldId id="473" r:id="rId51"/>
    <p:sldId id="480" r:id="rId52"/>
    <p:sldId id="481" r:id="rId53"/>
    <p:sldId id="476" r:id="rId54"/>
    <p:sldId id="477" r:id="rId55"/>
    <p:sldId id="478" r:id="rId56"/>
    <p:sldId id="479" r:id="rId57"/>
    <p:sldId id="414" r:id="rId5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B2F7F0DB-3DA7-4D45-8F1A-94D2BD2B36D0}">
          <p14:sldIdLst>
            <p14:sldId id="256"/>
          </p14:sldIdLst>
        </p14:section>
        <p14:section name="Introduction" id="{12A16B9D-CEEC-E04A-8E35-BD3114B4D2DC}">
          <p14:sldIdLst>
            <p14:sldId id="418"/>
            <p14:sldId id="419"/>
            <p14:sldId id="482"/>
            <p14:sldId id="426"/>
            <p14:sldId id="427"/>
            <p14:sldId id="434"/>
            <p14:sldId id="423"/>
            <p14:sldId id="428"/>
            <p14:sldId id="429"/>
            <p14:sldId id="430"/>
            <p14:sldId id="431"/>
            <p14:sldId id="432"/>
            <p14:sldId id="433"/>
            <p14:sldId id="455"/>
            <p14:sldId id="436"/>
            <p14:sldId id="437"/>
            <p14:sldId id="446"/>
            <p14:sldId id="439"/>
            <p14:sldId id="440"/>
            <p14:sldId id="441"/>
            <p14:sldId id="442"/>
            <p14:sldId id="443"/>
            <p14:sldId id="468"/>
            <p14:sldId id="483"/>
            <p14:sldId id="447"/>
            <p14:sldId id="450"/>
            <p14:sldId id="449"/>
            <p14:sldId id="452"/>
            <p14:sldId id="453"/>
            <p14:sldId id="454"/>
            <p14:sldId id="456"/>
            <p14:sldId id="457"/>
            <p14:sldId id="484"/>
            <p14:sldId id="458"/>
            <p14:sldId id="459"/>
            <p14:sldId id="460"/>
            <p14:sldId id="461"/>
            <p14:sldId id="462"/>
            <p14:sldId id="464"/>
            <p14:sldId id="471"/>
            <p14:sldId id="474"/>
            <p14:sldId id="465"/>
            <p14:sldId id="467"/>
            <p14:sldId id="469"/>
            <p14:sldId id="470"/>
            <p14:sldId id="466"/>
            <p14:sldId id="472"/>
            <p14:sldId id="473"/>
            <p14:sldId id="480"/>
            <p14:sldId id="481"/>
            <p14:sldId id="476"/>
            <p14:sldId id="477"/>
            <p14:sldId id="478"/>
            <p14:sldId id="479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43A"/>
    <a:srgbClr val="929000"/>
    <a:srgbClr val="306998"/>
    <a:srgbClr val="9E9E00"/>
    <a:srgbClr val="4B8BBE"/>
    <a:srgbClr val="63B9FF"/>
    <a:srgbClr val="B3DDFF"/>
    <a:srgbClr val="FFF2BF"/>
    <a:srgbClr val="FFEFB3"/>
    <a:srgbClr val="FFD4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6"/>
    <p:restoredTop sz="80455"/>
  </p:normalViewPr>
  <p:slideViewPr>
    <p:cSldViewPr>
      <p:cViewPr varScale="1">
        <p:scale>
          <a:sx n="182" d="100"/>
          <a:sy n="182" d="100"/>
        </p:scale>
        <p:origin x="324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D256CEE-6FBF-AD4F-9892-02D3726E07A8}" type="datetimeFigureOut">
              <a:rPr lang="pt-BR"/>
              <a:pPr>
                <a:defRPr/>
              </a:pPr>
              <a:t>14/03/2019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583362D-8292-0F40-9B1D-5B620D4552E6}" type="slidenum">
              <a:rPr lang="pt-BR" altLang="x-none"/>
              <a:pPr/>
              <a:t>‹#›</a:t>
            </a:fld>
            <a:endParaRPr lang="pt-BR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2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058051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3362D-8292-0F40-9B1D-5B620D4552E6}" type="slidenum">
              <a:rPr lang="pt-BR" altLang="x-none" smtClean="0"/>
              <a:pPr/>
              <a:t>17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991801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368716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43200" y="5157192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29522076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PTS2019 - Basic II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93270-10B6-8E40-88AE-1AAAA8EDAF9D}" type="slidenum">
              <a:rPr lang="pt-BR" altLang="x-none"/>
              <a:pPr/>
              <a:t>‹#›</a:t>
            </a:fld>
            <a:endParaRPr lang="pt-BR" altLang="x-none"/>
          </a:p>
        </p:txBody>
      </p:sp>
    </p:spTree>
    <p:extLst>
      <p:ext uri="{BB962C8B-B14F-4D97-AF65-F5344CB8AC3E}">
        <p14:creationId xmlns:p14="http://schemas.microsoft.com/office/powerpoint/2010/main" val="171013157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50168" y="6597352"/>
            <a:ext cx="2133600" cy="21256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5475" y="6597352"/>
            <a:ext cx="2133600" cy="215628"/>
          </a:xfrm>
        </p:spPr>
        <p:txBody>
          <a:bodyPr/>
          <a:lstStyle>
            <a:lvl1pPr>
              <a:defRPr/>
            </a:lvl1pPr>
          </a:lstStyle>
          <a:p>
            <a:fld id="{0ACDAA0B-38DC-8943-9C5D-D77398DF067C}" type="slidenum">
              <a:rPr lang="pt-BR" altLang="x-none"/>
              <a:pPr/>
              <a:t>‹#›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40148377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688498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pic>
        <p:nvPicPr>
          <p:cNvPr id="1028" name="Picture 6" descr="D:\Dropbox\Pos-Doutorado\Talks\Python Bootcamp\Figures\Python Bootcamp - Bottom Snak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8514"/>
          <a:stretch>
            <a:fillRect/>
          </a:stretch>
        </p:blipFill>
        <p:spPr bwMode="auto">
          <a:xfrm>
            <a:off x="0" y="0"/>
            <a:ext cx="7256463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684106-ABDD-DA45-B3CB-D6ABEC46231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1" b="98745" l="7504" r="9175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5319" y="-58738"/>
            <a:ext cx="8547100" cy="5054600"/>
          </a:xfrm>
          <a:prstGeom prst="rect">
            <a:avLst/>
          </a:prstGeom>
        </p:spPr>
      </p:pic>
      <p:sp>
        <p:nvSpPr>
          <p:cNvPr id="7" name="Retângulo 7">
            <a:extLst>
              <a:ext uri="{FF2B5EF4-FFF2-40B4-BE49-F238E27FC236}">
                <a16:creationId xmlns:a16="http://schemas.microsoft.com/office/drawing/2014/main" id="{32A1D663-A52B-DF48-B7FB-D35A229A4B6E}"/>
              </a:ext>
            </a:extLst>
          </p:cNvPr>
          <p:cNvSpPr/>
          <p:nvPr userDrawn="1"/>
        </p:nvSpPr>
        <p:spPr>
          <a:xfrm>
            <a:off x="14099" y="0"/>
            <a:ext cx="9144000" cy="5373215"/>
          </a:xfrm>
          <a:prstGeom prst="rect">
            <a:avLst/>
          </a:prstGeom>
          <a:gradFill>
            <a:gsLst>
              <a:gs pos="23000">
                <a:schemeClr val="bg1">
                  <a:alpha val="0"/>
                </a:schemeClr>
              </a:gs>
              <a:gs pos="72000">
                <a:schemeClr val="bg1">
                  <a:alpha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1E1972-BE8C-424D-8BB2-C00315BDB6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255" b="98871" l="7727" r="92348">
                        <a14:foregroundMark x1="51783" y1="87202" x2="51783" y2="87202"/>
                        <a14:foregroundMark x1="77935" y1="93225" x2="77935" y2="93225"/>
                        <a14:backgroundMark x1="20357" y1="28231" x2="20357" y2="28231"/>
                        <a14:backgroundMark x1="50000" y1="34504" x2="50000" y2="34504"/>
                        <a14:backgroundMark x1="34844" y1="50565" x2="34844" y2="50565"/>
                        <a14:backgroundMark x1="36256" y1="58846" x2="36256" y2="58846"/>
                        <a14:backgroundMark x1="42273" y1="59473" x2="42273" y2="59473"/>
                        <a14:backgroundMark x1="55498" y1="60351" x2="55498" y2="60351"/>
                        <a14:backgroundMark x1="21025" y1="49686" x2="21025" y2="49686"/>
                        <a14:backgroundMark x1="12110" y1="61857" x2="12110" y2="61857"/>
                        <a14:backgroundMark x1="34844" y1="26474" x2="34844" y2="26474"/>
                        <a14:backgroundMark x1="42645" y1="11167" x2="42645" y2="11167"/>
                        <a14:backgroundMark x1="61887" y1="7779" x2="61887" y2="7779"/>
                        <a14:backgroundMark x1="84547" y1="8657" x2="84547" y2="8657"/>
                        <a14:backgroundMark x1="89525" y1="14178" x2="89525" y2="14178"/>
                        <a14:backgroundMark x1="28232" y1="8783" x2="28232" y2="8783"/>
                        <a14:backgroundMark x1="10327" y1="6650" x2="10327" y2="6650"/>
                        <a14:backgroundMark x1="7132" y1="1882" x2="8024" y2="4141"/>
                        <a14:backgroundMark x1="8024" y1="3890" x2="17905" y2="29235"/>
                        <a14:backgroundMark x1="19242" y1="30991" x2="13744" y2="51192"/>
                        <a14:backgroundMark x1="11441" y1="60477" x2="20134" y2="43538"/>
                        <a14:backgroundMark x1="19465" y1="57465" x2="13076" y2="68507"/>
                        <a14:backgroundMark x1="12184" y1="73902" x2="9658" y2="83940"/>
                        <a14:backgroundMark x1="9658" y1="83814" x2="7875" y2="97114"/>
                        <a14:backgroundMark x1="18574" y1="63488" x2="22511" y2="61606"/>
                        <a14:backgroundMark x1="22660" y1="61104" x2="36181" y2="60979"/>
                        <a14:backgroundMark x1="35884" y1="61104" x2="52080" y2="60979"/>
                        <a14:backgroundMark x1="52080" y1="60728" x2="64042" y2="61355"/>
                        <a14:backgroundMark x1="38559" y1="57967" x2="35364" y2="56587"/>
                        <a14:backgroundMark x1="37519" y1="57967" x2="37444" y2="36386"/>
                        <a14:backgroundMark x1="37519" y1="37641" x2="37667" y2="24592"/>
                        <a14:backgroundMark x1="36924" y1="26851" x2="17459" y2="42033"/>
                        <a14:backgroundMark x1="38039" y1="29987" x2="43685" y2="12296"/>
                        <a14:backgroundMark x1="41902" y1="20201" x2="50520" y2="12422"/>
                        <a14:backgroundMark x1="49034" y1="13802" x2="61367" y2="6901"/>
                        <a14:backgroundMark x1="60624" y1="9410" x2="73700" y2="7277"/>
                        <a14:backgroundMark x1="71545" y1="8783" x2="82987" y2="10916"/>
                        <a14:backgroundMark x1="80832" y1="11794" x2="89747" y2="16186"/>
                        <a14:backgroundMark x1="48663" y1="29486" x2="53343" y2="33752"/>
                        <a14:backgroundMark x1="54086" y1="36010" x2="50000" y2="42785"/>
                        <a14:backgroundMark x1="49257" y1="42409" x2="49257" y2="424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471" b="2072"/>
          <a:stretch/>
        </p:blipFill>
        <p:spPr>
          <a:xfrm>
            <a:off x="2148890" y="2529738"/>
            <a:ext cx="7009209" cy="4387000"/>
          </a:xfrm>
          <a:prstGeom prst="rect">
            <a:avLst/>
          </a:prstGeom>
        </p:spPr>
      </p:pic>
      <p:pic>
        <p:nvPicPr>
          <p:cNvPr id="1029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6838"/>
            <a:ext cx="20161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09921ABB-5C0E-A544-9284-73062B10081E}"/>
              </a:ext>
            </a:extLst>
          </p:cNvPr>
          <p:cNvSpPr/>
          <p:nvPr userDrawn="1"/>
        </p:nvSpPr>
        <p:spPr>
          <a:xfrm rot="16200000">
            <a:off x="1887870" y="-367591"/>
            <a:ext cx="6728099" cy="7840558"/>
          </a:xfrm>
          <a:prstGeom prst="rtTriangle">
            <a:avLst/>
          </a:prstGeom>
          <a:gradFill>
            <a:gsLst>
              <a:gs pos="18000">
                <a:schemeClr val="bg1">
                  <a:alpha val="0"/>
                </a:schemeClr>
              </a:gs>
              <a:gs pos="64000">
                <a:schemeClr val="bg1">
                  <a:alpha val="75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55650" y="4941888"/>
            <a:ext cx="82296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 dirty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</p:sldLayoutIdLst>
  <p:transition>
    <p:fade/>
  </p:transition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ato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Lat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Lat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Lat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Lat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15">
            <a:extLst>
              <a:ext uri="{FF2B5EF4-FFF2-40B4-BE49-F238E27FC236}">
                <a16:creationId xmlns:a16="http://schemas.microsoft.com/office/drawing/2014/main" id="{06B50104-CF63-A542-B778-3E2401605323}"/>
              </a:ext>
            </a:extLst>
          </p:cNvPr>
          <p:cNvSpPr/>
          <p:nvPr userDrawn="1"/>
        </p:nvSpPr>
        <p:spPr>
          <a:xfrm rot="10800000" flipH="1">
            <a:off x="116353" y="-2726"/>
            <a:ext cx="9002986" cy="414337"/>
          </a:xfrm>
          <a:prstGeom prst="triangle">
            <a:avLst>
              <a:gd name="adj" fmla="val 100000"/>
            </a:avLst>
          </a:prstGeom>
          <a:solidFill>
            <a:srgbClr val="4B8BBE">
              <a:alpha val="29804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721363-EE67-3F41-91FB-A8D4A3CF65F2}"/>
              </a:ext>
            </a:extLst>
          </p:cNvPr>
          <p:cNvGrpSpPr/>
          <p:nvPr userDrawn="1"/>
        </p:nvGrpSpPr>
        <p:grpSpPr>
          <a:xfrm>
            <a:off x="-33337" y="6501497"/>
            <a:ext cx="9069831" cy="356504"/>
            <a:chOff x="-33337" y="6501497"/>
            <a:chExt cx="9069831" cy="356504"/>
          </a:xfrm>
          <a:effectLst/>
        </p:grpSpPr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F1267C66-5EBF-7D4B-8FF1-9FFB1EB197E5}"/>
                </a:ext>
              </a:extLst>
            </p:cNvPr>
            <p:cNvSpPr/>
            <p:nvPr userDrawn="1"/>
          </p:nvSpPr>
          <p:spPr>
            <a:xfrm flipH="1">
              <a:off x="4662015" y="6501501"/>
              <a:ext cx="4374479" cy="356499"/>
            </a:xfrm>
            <a:prstGeom prst="triangle">
              <a:avLst>
                <a:gd name="adj" fmla="val 100000"/>
              </a:avLst>
            </a:prstGeom>
            <a:solidFill>
              <a:srgbClr val="FFF2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riangle 11">
              <a:extLst>
                <a:ext uri="{FF2B5EF4-FFF2-40B4-BE49-F238E27FC236}">
                  <a16:creationId xmlns:a16="http://schemas.microsoft.com/office/drawing/2014/main" id="{7008C799-2798-4747-B53F-9A57B8BB38E5}"/>
                </a:ext>
              </a:extLst>
            </p:cNvPr>
            <p:cNvSpPr/>
            <p:nvPr userDrawn="1"/>
          </p:nvSpPr>
          <p:spPr>
            <a:xfrm>
              <a:off x="-33337" y="6501497"/>
              <a:ext cx="4695361" cy="356504"/>
            </a:xfrm>
            <a:prstGeom prst="triangle">
              <a:avLst>
                <a:gd name="adj" fmla="val 100000"/>
              </a:avLst>
            </a:prstGeom>
            <a:solidFill>
              <a:srgbClr val="FFF2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riangle 10">
            <a:extLst>
              <a:ext uri="{FF2B5EF4-FFF2-40B4-BE49-F238E27FC236}">
                <a16:creationId xmlns:a16="http://schemas.microsoft.com/office/drawing/2014/main" id="{5B53AC4E-1164-D14A-BFED-BFD74CEA00D5}"/>
              </a:ext>
            </a:extLst>
          </p:cNvPr>
          <p:cNvSpPr/>
          <p:nvPr userDrawn="1"/>
        </p:nvSpPr>
        <p:spPr>
          <a:xfrm flipH="1">
            <a:off x="-4155" y="6500639"/>
            <a:ext cx="3635897" cy="360362"/>
          </a:xfrm>
          <a:prstGeom prst="triangle">
            <a:avLst>
              <a:gd name="adj" fmla="val 100000"/>
            </a:avLst>
          </a:prstGeom>
          <a:solidFill>
            <a:srgbClr val="FFE87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CE8AEC86-3E33-D24C-AEFE-E36480D869FA}"/>
              </a:ext>
            </a:extLst>
          </p:cNvPr>
          <p:cNvSpPr/>
          <p:nvPr userDrawn="1"/>
        </p:nvSpPr>
        <p:spPr>
          <a:xfrm>
            <a:off x="5580112" y="6510339"/>
            <a:ext cx="3562298" cy="347661"/>
          </a:xfrm>
          <a:prstGeom prst="triangle">
            <a:avLst>
              <a:gd name="adj" fmla="val 100000"/>
            </a:avLst>
          </a:prstGeom>
          <a:solidFill>
            <a:srgbClr val="FFD43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78160" y="65246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975475" y="651986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62626"/>
                </a:solidFill>
                <a:latin typeface="Lato" charset="0"/>
              </a:defRPr>
            </a:lvl1pPr>
          </a:lstStyle>
          <a:p>
            <a:fld id="{A8FFE6F4-ED07-AB46-86E1-C69CC1981CE9}" type="slidenum">
              <a:rPr lang="pt-BR" altLang="x-none"/>
              <a:pPr/>
              <a:t>‹#›</a:t>
            </a:fld>
            <a:endParaRPr lang="pt-BR" altLang="x-none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70046" y="65315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Lato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E01E0CCE-D127-F942-A2F3-89ADD4A32EAD}"/>
              </a:ext>
            </a:extLst>
          </p:cNvPr>
          <p:cNvSpPr/>
          <p:nvPr userDrawn="1"/>
        </p:nvSpPr>
        <p:spPr>
          <a:xfrm flipH="1" flipV="1">
            <a:off x="0" y="-2727"/>
            <a:ext cx="6469062" cy="414337"/>
          </a:xfrm>
          <a:prstGeom prst="triangle">
            <a:avLst>
              <a:gd name="adj" fmla="val 100000"/>
            </a:avLst>
          </a:prstGeom>
          <a:solidFill>
            <a:srgbClr val="30699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9D7109A7-594D-DE48-AE9D-21DF066CA411}"/>
              </a:ext>
            </a:extLst>
          </p:cNvPr>
          <p:cNvSpPr/>
          <p:nvPr userDrawn="1"/>
        </p:nvSpPr>
        <p:spPr>
          <a:xfrm rot="5400000" flipH="1" flipV="1">
            <a:off x="8093984" y="643236"/>
            <a:ext cx="1700808" cy="414337"/>
          </a:xfrm>
          <a:prstGeom prst="triangle">
            <a:avLst>
              <a:gd name="adj" fmla="val 100000"/>
            </a:avLst>
          </a:prstGeom>
          <a:solidFill>
            <a:srgbClr val="4B8BB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C00425C3-6F76-9645-86CE-D8435D0CC17B}"/>
              </a:ext>
            </a:extLst>
          </p:cNvPr>
          <p:cNvSpPr/>
          <p:nvPr userDrawn="1"/>
        </p:nvSpPr>
        <p:spPr>
          <a:xfrm rot="5400000">
            <a:off x="-755764" y="5746029"/>
            <a:ext cx="1863579" cy="360362"/>
          </a:xfrm>
          <a:prstGeom prst="triangle">
            <a:avLst>
              <a:gd name="adj" fmla="val 100000"/>
            </a:avLst>
          </a:prstGeom>
          <a:solidFill>
            <a:srgbClr val="FFD43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5" name="Picture 5" descr="D:\Dropbox\Pos-Doutorado\Talks\Python Bootcamp\Figures\Python Bootcamp - Medal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7950"/>
            <a:ext cx="11588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1258888" y="404813"/>
            <a:ext cx="74279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x-none" dirty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12" r:id="rId2"/>
  </p:sldLayoutIdLst>
  <p:transition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controlflow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3schools.com/python/python_classes.as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super/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super/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1quint/Python-Tutorial-Series/tree/master/Exercises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egacy.python.org/dev/peps/pep-0008/" TargetMode="External"/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ítulo 1"/>
          <p:cNvSpPr>
            <a:spLocks noGrp="1"/>
          </p:cNvSpPr>
          <p:nvPr>
            <p:ph type="ctrTitle"/>
          </p:nvPr>
        </p:nvSpPr>
        <p:spPr>
          <a:xfrm>
            <a:off x="1336104" y="4119215"/>
            <a:ext cx="7772400" cy="1470025"/>
          </a:xfrm>
        </p:spPr>
        <p:txBody>
          <a:bodyPr/>
          <a:lstStyle/>
          <a:p>
            <a:pPr eaLnBrk="1" hangingPunct="1"/>
            <a:r>
              <a:rPr lang="pt-BR" altLang="x-none" dirty="0">
                <a:latin typeface="Lato" charset="0"/>
              </a:rPr>
              <a:t>Python Tutorial Series 2019</a:t>
            </a:r>
            <a:br>
              <a:rPr lang="pt-BR" altLang="x-none" dirty="0">
                <a:latin typeface="Lato" charset="0"/>
              </a:rPr>
            </a:br>
            <a:r>
              <a:rPr lang="pt-BR" altLang="x-none" dirty="0" err="1">
                <a:latin typeface="Lato" charset="0"/>
              </a:rPr>
              <a:t>Basics</a:t>
            </a:r>
            <a:r>
              <a:rPr lang="pt-BR" altLang="x-none" dirty="0">
                <a:latin typeface="Lato" charset="0"/>
              </a:rPr>
              <a:t> 2: </a:t>
            </a:r>
            <a:r>
              <a:rPr lang="pt-BR" altLang="x-none" dirty="0" err="1">
                <a:latin typeface="Lato" charset="0"/>
              </a:rPr>
              <a:t>Code</a:t>
            </a:r>
            <a:r>
              <a:rPr lang="pt-BR" altLang="x-none" dirty="0">
                <a:latin typeface="Lato" charset="0"/>
              </a:rPr>
              <a:t> </a:t>
            </a:r>
            <a:r>
              <a:rPr lang="pt-BR" altLang="x-none" dirty="0" err="1">
                <a:latin typeface="Lato" charset="0"/>
              </a:rPr>
              <a:t>Flow</a:t>
            </a:r>
            <a:endParaRPr lang="pt-BR" altLang="x-none" dirty="0">
              <a:latin typeface="Lato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07704" y="5295617"/>
            <a:ext cx="6400800" cy="1752600"/>
          </a:xfrm>
        </p:spPr>
        <p:txBody>
          <a:bodyPr anchor="ctr"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Ph.D. Bruno C.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Quint</a:t>
            </a:r>
            <a:endParaRPr lang="pt-B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bquint@gemini.edu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pt-B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Developer</a:t>
            </a:r>
            <a:endParaRPr lang="pt-B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SUSD - GEMINI South, La Serena, Chile 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Basic II</a:t>
            </a:r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1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my_list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[‘a’, 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b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’, 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for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index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range(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len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my_list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)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print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(index,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my_item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[index])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endParaRPr lang="pt-BR" sz="2800" dirty="0">
              <a:solidFill>
                <a:schemeClr val="bg1">
                  <a:lumMod val="65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1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b</a:t>
            </a:r>
            <a:endParaRPr lang="pt-BR" sz="2800" dirty="0"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2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</a:t>
            </a:r>
            <a:endParaRPr sz="2800" dirty="0"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</p:txBody>
      </p:sp>
      <p:sp>
        <p:nvSpPr>
          <p:cNvPr id="9" name="CaixaDeTexto 10"/>
          <p:cNvSpPr txBox="1"/>
          <p:nvPr/>
        </p:nvSpPr>
        <p:spPr>
          <a:xfrm>
            <a:off x="0" y="5545361"/>
            <a:ext cx="476290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 dirty="0" err="1">
                <a:solidFill>
                  <a:srgbClr val="E46C0A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len</a:t>
            </a:r>
            <a:r>
              <a:rPr lang="pt-BR" altLang="x-none" b="1" dirty="0">
                <a:solidFill>
                  <a:srgbClr val="E46C0A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(</a:t>
            </a:r>
            <a:r>
              <a:rPr lang="pt-BR" altLang="x-none" b="1" dirty="0" err="1">
                <a:solidFill>
                  <a:srgbClr val="E46C0A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x</a:t>
            </a:r>
            <a:r>
              <a:rPr lang="pt-BR" altLang="x-none" b="1" dirty="0">
                <a:solidFill>
                  <a:srgbClr val="E46C0A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)</a:t>
            </a:r>
            <a:r>
              <a:rPr lang="pt-BR" altLang="x-none" dirty="0">
                <a:solidFill>
                  <a:srgbClr val="E46C0A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return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the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number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of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elements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of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x</a:t>
            </a:r>
            <a:r>
              <a:rPr lang="pt-BR" altLang="x-none" dirty="0">
                <a:latin typeface="+mj-lt"/>
              </a:rPr>
              <a:t>.</a:t>
            </a:r>
          </a:p>
        </p:txBody>
      </p:sp>
      <p:sp>
        <p:nvSpPr>
          <p:cNvPr id="10" name="TextShape 1"/>
          <p:cNvSpPr txBox="1">
            <a:spLocks noChangeArrowheads="1"/>
          </p:cNvSpPr>
          <p:nvPr/>
        </p:nvSpPr>
        <p:spPr bwMode="auto">
          <a:xfrm>
            <a:off x="7812360" y="1115839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for</a:t>
            </a: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3645743" y="1197806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35579-090A-B249-861B-693ECF5E6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10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80121672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Basic II</a:t>
            </a:r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1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my_list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[‘a’, 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b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’, 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for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index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range(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3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print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(index,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my_item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[index])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1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b</a:t>
            </a:r>
            <a:endParaRPr lang="pt-BR" sz="2800" dirty="0"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2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</a:t>
            </a:r>
            <a:endParaRPr sz="2800" dirty="0"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</p:txBody>
      </p:sp>
      <p:sp>
        <p:nvSpPr>
          <p:cNvPr id="10" name="CaixaDeTexto 10"/>
          <p:cNvSpPr txBox="1"/>
          <p:nvPr/>
        </p:nvSpPr>
        <p:spPr>
          <a:xfrm>
            <a:off x="0" y="5545361"/>
            <a:ext cx="476290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 dirty="0" err="1">
                <a:solidFill>
                  <a:srgbClr val="E46C0A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len</a:t>
            </a:r>
            <a:r>
              <a:rPr lang="pt-BR" altLang="x-none" b="1" dirty="0">
                <a:solidFill>
                  <a:srgbClr val="E46C0A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(</a:t>
            </a:r>
            <a:r>
              <a:rPr lang="pt-BR" altLang="x-none" b="1" dirty="0" err="1">
                <a:solidFill>
                  <a:srgbClr val="E46C0A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x</a:t>
            </a:r>
            <a:r>
              <a:rPr lang="pt-BR" altLang="x-none" b="1" dirty="0">
                <a:solidFill>
                  <a:srgbClr val="E46C0A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)</a:t>
            </a:r>
            <a:r>
              <a:rPr lang="pt-BR" altLang="x-none" dirty="0">
                <a:solidFill>
                  <a:srgbClr val="E46C0A"/>
                </a:solidFill>
                <a:latin typeface="Roboto Mono" pitchFamily="2" charset="0"/>
                <a:ea typeface="Roboto Mono" pitchFamily="2" charset="0"/>
              </a:rPr>
              <a:t>: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return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the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number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of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elements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of</a:t>
            </a:r>
            <a:r>
              <a:rPr lang="pt-BR" altLang="x-none" dirty="0">
                <a:latin typeface="+mj-lt"/>
              </a:rPr>
              <a:t> </a:t>
            </a:r>
            <a:r>
              <a:rPr lang="pt-BR" altLang="x-none" dirty="0" err="1">
                <a:latin typeface="+mj-lt"/>
              </a:rPr>
              <a:t>x</a:t>
            </a:r>
            <a:r>
              <a:rPr lang="pt-BR" altLang="x-none" dirty="0">
                <a:latin typeface="+mj-lt"/>
              </a:rPr>
              <a:t>.</a:t>
            </a: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7812360" y="1115839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for</a:t>
            </a:r>
          </a:p>
        </p:txBody>
      </p:sp>
      <p:sp>
        <p:nvSpPr>
          <p:cNvPr id="15" name="TextShape 1"/>
          <p:cNvSpPr txBox="1">
            <a:spLocks noChangeArrowheads="1"/>
          </p:cNvSpPr>
          <p:nvPr/>
        </p:nvSpPr>
        <p:spPr bwMode="auto">
          <a:xfrm>
            <a:off x="3645743" y="1197806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84C54-91E2-1542-9330-173B4034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11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7472750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Basic II</a:t>
            </a:r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1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my_list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[‘a’, 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b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’, 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for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index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range(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3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)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print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(index,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my_item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[index])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1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b</a:t>
            </a:r>
            <a:endParaRPr lang="pt-BR" sz="2800" dirty="0"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2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</a:t>
            </a:r>
            <a:endParaRPr sz="2800" dirty="0"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</p:txBody>
      </p:sp>
      <p:sp>
        <p:nvSpPr>
          <p:cNvPr id="10" name="CaixaDeTexto 10"/>
          <p:cNvSpPr txBox="1"/>
          <p:nvPr/>
        </p:nvSpPr>
        <p:spPr>
          <a:xfrm>
            <a:off x="0" y="559120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 dirty="0">
                <a:solidFill>
                  <a:srgbClr val="E46C0A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range(</a:t>
            </a:r>
            <a:r>
              <a:rPr lang="pt-BR" altLang="x-none" b="1" dirty="0" err="1">
                <a:solidFill>
                  <a:srgbClr val="E46C0A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n</a:t>
            </a:r>
            <a:r>
              <a:rPr lang="pt-BR" altLang="x-none" b="1" dirty="0">
                <a:solidFill>
                  <a:srgbClr val="E46C0A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):</a:t>
            </a:r>
            <a:r>
              <a:rPr lang="pt-BR" altLang="x-none" dirty="0"/>
              <a:t> </a:t>
            </a:r>
            <a:r>
              <a:rPr lang="pt-BR" altLang="x-none" dirty="0" err="1"/>
              <a:t>return</a:t>
            </a:r>
            <a:r>
              <a:rPr lang="pt-BR" altLang="x-none" dirty="0"/>
              <a:t> a </a:t>
            </a:r>
            <a:r>
              <a:rPr lang="pt-BR" altLang="x-none" dirty="0" err="1"/>
              <a:t>list</a:t>
            </a:r>
            <a:r>
              <a:rPr lang="pt-BR" altLang="x-none" dirty="0"/>
              <a:t> </a:t>
            </a:r>
            <a:r>
              <a:rPr lang="pt-BR" altLang="x-none" dirty="0" err="1"/>
              <a:t>with</a:t>
            </a:r>
            <a:r>
              <a:rPr lang="pt-BR" altLang="x-none" dirty="0"/>
              <a:t> </a:t>
            </a:r>
            <a:r>
              <a:rPr lang="pt-BR" altLang="x-none" dirty="0" err="1"/>
              <a:t>n</a:t>
            </a:r>
            <a:r>
              <a:rPr lang="pt-BR" altLang="x-none" dirty="0"/>
              <a:t> </a:t>
            </a:r>
            <a:r>
              <a:rPr lang="pt-BR" altLang="x-none" dirty="0" err="1"/>
              <a:t>integers</a:t>
            </a:r>
            <a:r>
              <a:rPr lang="pt-BR" altLang="x-none" dirty="0"/>
              <a:t> </a:t>
            </a:r>
            <a:r>
              <a:rPr lang="pt-BR" altLang="x-none" dirty="0" err="1"/>
              <a:t>starting</a:t>
            </a:r>
            <a:r>
              <a:rPr lang="pt-BR" altLang="x-none" dirty="0"/>
              <a:t> </a:t>
            </a:r>
            <a:r>
              <a:rPr lang="pt-BR" altLang="x-none" dirty="0" err="1"/>
              <a:t>at</a:t>
            </a:r>
            <a:r>
              <a:rPr lang="pt-BR" altLang="x-none" dirty="0"/>
              <a:t> 0.</a:t>
            </a: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7812360" y="1115839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for</a:t>
            </a:r>
          </a:p>
        </p:txBody>
      </p:sp>
      <p:sp>
        <p:nvSpPr>
          <p:cNvPr id="15" name="TextShape 1"/>
          <p:cNvSpPr txBox="1">
            <a:spLocks noChangeArrowheads="1"/>
          </p:cNvSpPr>
          <p:nvPr/>
        </p:nvSpPr>
        <p:spPr bwMode="auto">
          <a:xfrm>
            <a:off x="3645743" y="1197806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3BADF-3487-184F-A72C-00B2A078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12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80397821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Basic II</a:t>
            </a:r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1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my_list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[‘a’, 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b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’, 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for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index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[0, 1, 2]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print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(index,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my_item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[index])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1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b</a:t>
            </a:r>
            <a:endParaRPr lang="pt-BR" sz="2800" dirty="0"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2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</a:t>
            </a:r>
            <a:endParaRPr sz="2800" dirty="0"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</p:txBody>
      </p:sp>
      <p:sp>
        <p:nvSpPr>
          <p:cNvPr id="10" name="CaixaDeTexto 10"/>
          <p:cNvSpPr txBox="1"/>
          <p:nvPr/>
        </p:nvSpPr>
        <p:spPr>
          <a:xfrm>
            <a:off x="0" y="559120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indent="1778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b="1" dirty="0">
                <a:solidFill>
                  <a:srgbClr val="E46C0A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range(</a:t>
            </a:r>
            <a:r>
              <a:rPr lang="pt-BR" altLang="x-none" b="1" dirty="0" err="1">
                <a:solidFill>
                  <a:srgbClr val="E46C0A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n</a:t>
            </a:r>
            <a:r>
              <a:rPr lang="pt-BR" altLang="x-none" b="1" dirty="0">
                <a:solidFill>
                  <a:srgbClr val="E46C0A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):</a:t>
            </a:r>
            <a:r>
              <a:rPr lang="pt-BR" altLang="x-none" dirty="0"/>
              <a:t> </a:t>
            </a:r>
            <a:r>
              <a:rPr lang="pt-BR" altLang="x-none" dirty="0" err="1"/>
              <a:t>return</a:t>
            </a:r>
            <a:r>
              <a:rPr lang="pt-BR" altLang="x-none" dirty="0"/>
              <a:t> a </a:t>
            </a:r>
            <a:r>
              <a:rPr lang="pt-BR" altLang="x-none" dirty="0" err="1"/>
              <a:t>list</a:t>
            </a:r>
            <a:r>
              <a:rPr lang="pt-BR" altLang="x-none" dirty="0"/>
              <a:t> </a:t>
            </a:r>
            <a:r>
              <a:rPr lang="pt-BR" altLang="x-none" dirty="0" err="1"/>
              <a:t>with</a:t>
            </a:r>
            <a:r>
              <a:rPr lang="pt-BR" altLang="x-none" dirty="0"/>
              <a:t> </a:t>
            </a:r>
            <a:r>
              <a:rPr lang="pt-BR" altLang="x-none" dirty="0" err="1"/>
              <a:t>n</a:t>
            </a:r>
            <a:r>
              <a:rPr lang="pt-BR" altLang="x-none" dirty="0"/>
              <a:t> </a:t>
            </a:r>
            <a:r>
              <a:rPr lang="pt-BR" altLang="x-none" dirty="0" err="1"/>
              <a:t>integers</a:t>
            </a:r>
            <a:r>
              <a:rPr lang="pt-BR" altLang="x-none" dirty="0"/>
              <a:t> </a:t>
            </a:r>
            <a:r>
              <a:rPr lang="pt-BR" altLang="x-none" dirty="0" err="1"/>
              <a:t>starting</a:t>
            </a:r>
            <a:r>
              <a:rPr lang="pt-BR" altLang="x-none" dirty="0"/>
              <a:t> </a:t>
            </a:r>
            <a:r>
              <a:rPr lang="pt-BR" altLang="x-none" dirty="0" err="1"/>
              <a:t>at</a:t>
            </a:r>
            <a:r>
              <a:rPr lang="pt-BR" altLang="x-none" dirty="0"/>
              <a:t> 0.</a:t>
            </a: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7812360" y="1115839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for</a:t>
            </a:r>
          </a:p>
        </p:txBody>
      </p:sp>
      <p:sp>
        <p:nvSpPr>
          <p:cNvPr id="15" name="TextShape 1"/>
          <p:cNvSpPr txBox="1">
            <a:spLocks noChangeArrowheads="1"/>
          </p:cNvSpPr>
          <p:nvPr/>
        </p:nvSpPr>
        <p:spPr bwMode="auto">
          <a:xfrm>
            <a:off x="3645743" y="1197806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7E900-8306-D84D-A1AC-4E0D01E5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13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43189744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</a:t>
            </a:r>
            <a:r>
              <a:rPr lang="pt-BR"/>
              <a:t>Basic II</a:t>
            </a:r>
            <a:endParaRPr lang="pt-BR" dirty="0"/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716016" y="1187847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While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3" name="TextShape 1"/>
          <p:cNvSpPr txBox="1"/>
          <p:nvPr/>
        </p:nvSpPr>
        <p:spPr>
          <a:xfrm>
            <a:off x="251520" y="2357784"/>
            <a:ext cx="7920880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n_interested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5</a:t>
            </a:r>
          </a:p>
          <a:p>
            <a:pPr>
              <a:defRPr/>
            </a:pP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pt-BR" sz="28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while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n_interested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0:</a:t>
            </a:r>
          </a:p>
          <a:p>
            <a:pPr>
              <a:defRPr/>
            </a:pP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print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(“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Keep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going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!”)</a:t>
            </a:r>
          </a:p>
          <a:p>
            <a:pPr>
              <a:defRPr/>
            </a:pP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n_interested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n_interested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- 1</a:t>
            </a:r>
          </a:p>
          <a:p>
            <a:pPr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print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(“ Time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to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go home!”)</a:t>
            </a:r>
          </a:p>
        </p:txBody>
      </p:sp>
      <p:sp>
        <p:nvSpPr>
          <p:cNvPr id="14" name="Retângulo 12"/>
          <p:cNvSpPr/>
          <p:nvPr/>
        </p:nvSpPr>
        <p:spPr>
          <a:xfrm>
            <a:off x="210592" y="1969849"/>
            <a:ext cx="4546351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test_while.py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Consolas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DF372-0F95-894E-9030-B71A097B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14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5210745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</a:t>
            </a:r>
            <a:r>
              <a:rPr lang="pt-BR"/>
              <a:t>Basic II</a:t>
            </a:r>
            <a:endParaRPr lang="pt-BR" dirty="0"/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716016" y="1187847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7200" dirty="0" err="1">
                <a:latin typeface="Calibri" charset="0"/>
                <a:ea typeface="Courier New" charset="0"/>
                <a:cs typeface="Courier New" charset="0"/>
              </a:rPr>
              <a:t>While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3" name="TextShape 1"/>
          <p:cNvSpPr txBox="1"/>
          <p:nvPr/>
        </p:nvSpPr>
        <p:spPr>
          <a:xfrm>
            <a:off x="251520" y="2357784"/>
            <a:ext cx="7920880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5</a:t>
            </a: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pt-BR" sz="2800" b="1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while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b="1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0:</a:t>
            </a: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(“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Keep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going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!”)</a:t>
            </a:r>
          </a:p>
          <a:p>
            <a:pPr>
              <a:defRPr/>
            </a:pPr>
            <a:r>
              <a:rPr lang="pt-BR" sz="2800" b="1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n_interested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- 1</a:t>
            </a:r>
          </a:p>
          <a:p>
            <a:pPr>
              <a:defRPr/>
            </a:pPr>
            <a:r>
              <a:rPr lang="pt-BR" sz="2800" b="1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print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(“ Time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to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go home!”)</a:t>
            </a:r>
          </a:p>
        </p:txBody>
      </p:sp>
      <p:sp>
        <p:nvSpPr>
          <p:cNvPr id="14" name="Retângulo 12"/>
          <p:cNvSpPr/>
          <p:nvPr/>
        </p:nvSpPr>
        <p:spPr>
          <a:xfrm>
            <a:off x="210592" y="1969849"/>
            <a:ext cx="4546351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test_while.py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Consolas" charset="0"/>
            </a:endParaRPr>
          </a:p>
        </p:txBody>
      </p:sp>
      <p:sp>
        <p:nvSpPr>
          <p:cNvPr id="9" name="Retângulo 10">
            <a:extLst>
              <a:ext uri="{FF2B5EF4-FFF2-40B4-BE49-F238E27FC236}">
                <a16:creationId xmlns:a16="http://schemas.microsoft.com/office/drawing/2014/main" id="{87C15543-BBAA-6A44-A960-9C5A38C0F954}"/>
              </a:ext>
            </a:extLst>
          </p:cNvPr>
          <p:cNvSpPr/>
          <p:nvPr/>
        </p:nvSpPr>
        <p:spPr>
          <a:xfrm>
            <a:off x="210592" y="2331151"/>
            <a:ext cx="8208912" cy="3365709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TextShape 1">
            <a:extLst>
              <a:ext uri="{FF2B5EF4-FFF2-40B4-BE49-F238E27FC236}">
                <a16:creationId xmlns:a16="http://schemas.microsoft.com/office/drawing/2014/main" id="{1A055D83-4BE0-2944-8355-0F617D242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228" y="3343971"/>
            <a:ext cx="4319587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$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python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test_while.py</a:t>
            </a:r>
            <a:endParaRPr lang="pt-BR" sz="2400" dirty="0">
              <a:solidFill>
                <a:schemeClr val="accent3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Keep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going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!</a:t>
            </a:r>
          </a:p>
          <a:p>
            <a:pPr>
              <a:defRPr/>
            </a:pP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Keep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going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!</a:t>
            </a:r>
          </a:p>
          <a:p>
            <a:pPr>
              <a:defRPr/>
            </a:pP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Keep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going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!</a:t>
            </a:r>
          </a:p>
          <a:p>
            <a:pPr>
              <a:defRPr/>
            </a:pP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Keep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going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!</a:t>
            </a:r>
          </a:p>
          <a:p>
            <a:pPr>
              <a:defRPr/>
            </a:pP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Keep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going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!</a:t>
            </a:r>
          </a:p>
          <a:p>
            <a:pPr>
              <a:defRPr/>
            </a:pP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Time </a:t>
            </a:r>
            <a:r>
              <a:rPr lang="pt-B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to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go home!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77FB0-867A-7D47-8D87-301A91F2E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15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54595851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</a:t>
            </a:r>
            <a:r>
              <a:rPr lang="pt-BR"/>
              <a:t>Basic II</a:t>
            </a:r>
            <a:endParaRPr lang="pt-BR" dirty="0"/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2483768" y="1187595"/>
            <a:ext cx="6470873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break</a:t>
            </a:r>
          </a:p>
        </p:txBody>
      </p:sp>
      <p:sp>
        <p:nvSpPr>
          <p:cNvPr id="13" name="TextShape 1"/>
          <p:cNvSpPr txBox="1"/>
          <p:nvPr/>
        </p:nvSpPr>
        <p:spPr>
          <a:xfrm>
            <a:off x="395536" y="2122978"/>
            <a:ext cx="7920880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n_interested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5</a:t>
            </a:r>
          </a:p>
          <a:p>
            <a:pPr>
              <a:defRPr/>
            </a:pP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pt-BR" sz="28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while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True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</a:t>
            </a:r>
          </a:p>
          <a:p>
            <a:pPr>
              <a:defRPr/>
            </a:pP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print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(“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Keep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going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!”)</a:t>
            </a:r>
          </a:p>
          <a:p>
            <a:pPr>
              <a:defRPr/>
            </a:pP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n_interested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n_interested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mr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–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1</a:t>
            </a:r>
          </a:p>
          <a:p>
            <a:pPr>
              <a:defRPr/>
            </a:pP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if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n_interested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&lt; 0:</a:t>
            </a:r>
          </a:p>
          <a:p>
            <a:pPr>
              <a:defRPr/>
            </a:pP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........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break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endParaRPr lang="pt-BR" sz="2800" dirty="0">
              <a:solidFill>
                <a:schemeClr val="bg1">
                  <a:lumMod val="5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print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(“ Time </a:t>
            </a:r>
            <a:r>
              <a:rPr lang="pt-BR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to</a:t>
            </a:r>
            <a:r>
              <a:rPr lang="pt-B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go home!”)</a:t>
            </a:r>
          </a:p>
        </p:txBody>
      </p:sp>
      <p:sp>
        <p:nvSpPr>
          <p:cNvPr id="14" name="Retângulo 12"/>
          <p:cNvSpPr/>
          <p:nvPr/>
        </p:nvSpPr>
        <p:spPr>
          <a:xfrm>
            <a:off x="354608" y="1735043"/>
            <a:ext cx="4546351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defRPr/>
            </a:pPr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test_break.py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Consolas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883C1-50C9-7F49-8789-8C89FE7D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16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70272704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Basic II</a:t>
            </a:r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3"/>
              </a:rPr>
              <a:t>https://docs.python.org/3/tutorial/controlflow.html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12" name="TextShape 1"/>
          <p:cNvSpPr txBox="1"/>
          <p:nvPr/>
        </p:nvSpPr>
        <p:spPr>
          <a:xfrm>
            <a:off x="323528" y="2276872"/>
            <a:ext cx="8640960" cy="35825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my_list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[‘a’, 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b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’, 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for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index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[0, 1, 2]: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if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index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==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1: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........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continue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print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(index,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my_item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[index])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2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</a:t>
            </a:r>
            <a:endParaRPr sz="2800" dirty="0"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</p:txBody>
      </p:sp>
      <p:sp>
        <p:nvSpPr>
          <p:cNvPr id="11" name="TextShape 1"/>
          <p:cNvSpPr txBox="1">
            <a:spLocks noChangeArrowheads="1"/>
          </p:cNvSpPr>
          <p:nvPr/>
        </p:nvSpPr>
        <p:spPr bwMode="auto">
          <a:xfrm>
            <a:off x="4644008" y="1115839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7200">
                <a:latin typeface="Calibri" charset="0"/>
                <a:ea typeface="Courier New" charset="0"/>
                <a:cs typeface="Courier New" charset="0"/>
              </a:rPr>
              <a:t>continue</a:t>
            </a:r>
            <a:endParaRPr lang="pt-BR" altLang="x-none" sz="72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2CF72-AB0B-1242-85D5-97CB562D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17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49613646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164352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rgbClr val="008000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, y):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-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 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# 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comment</a:t>
            </a:r>
            <a:endParaRPr lang="pt-BR" sz="2800" dirty="0">
              <a:solidFill>
                <a:schemeClr val="bg1">
                  <a:lumMod val="6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</a:p>
        </p:txBody>
      </p:sp>
      <p:sp>
        <p:nvSpPr>
          <p:cNvPr id="7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/>
              <a:t>Define a new </a:t>
            </a:r>
            <a:r>
              <a:rPr lang="pt-BR" altLang="x-none" sz="2800" dirty="0" err="1"/>
              <a:t>function</a:t>
            </a:r>
            <a:endParaRPr lang="pt-BR" altLang="x-none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11980-208B-7540-A3E0-8102D9FB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18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426288832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-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 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# 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comment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rgbClr val="008000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2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4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0</a:t>
            </a:r>
          </a:p>
        </p:txBody>
      </p:sp>
      <p:sp>
        <p:nvSpPr>
          <p:cNvPr id="8" name="Retângulo 14"/>
          <p:cNvSpPr>
            <a:spLocks noChangeArrowheads="1"/>
          </p:cNvSpPr>
          <p:nvPr/>
        </p:nvSpPr>
        <p:spPr bwMode="auto">
          <a:xfrm>
            <a:off x="1115617" y="4651945"/>
            <a:ext cx="77814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x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y</a:t>
            </a:r>
            <a:r>
              <a:rPr lang="pt-BR" altLang="x-none" sz="2400" dirty="0"/>
              <a:t> are </a:t>
            </a:r>
            <a:r>
              <a:rPr lang="pt-BR" altLang="x-none" sz="2400" b="1" dirty="0" err="1"/>
              <a:t>positional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parameters</a:t>
            </a:r>
            <a:r>
              <a:rPr lang="pt-BR" altLang="x-none" sz="2400" dirty="0"/>
              <a:t>.</a:t>
            </a:r>
            <a:endParaRPr lang="pt-BR" altLang="x-none" sz="2400" b="1" dirty="0"/>
          </a:p>
        </p:txBody>
      </p:sp>
      <p:sp>
        <p:nvSpPr>
          <p:cNvPr id="9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/>
              <a:t>Define a new </a:t>
            </a:r>
            <a:r>
              <a:rPr lang="pt-BR" altLang="x-none" sz="2800" dirty="0" err="1"/>
              <a:t>function</a:t>
            </a:r>
            <a:endParaRPr lang="pt-BR" altLang="x-none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EDB-F30D-4448-930F-691D14A1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19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53097179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>
                <a:solidFill>
                  <a:srgbClr val="000000"/>
                </a:solidFill>
                <a:latin typeface="Lato" charset="0"/>
              </a:rPr>
              <a:t>Table of Contents</a:t>
            </a:r>
            <a:endParaRPr lang="pt-BR" altLang="x-none">
              <a:latin typeface="Lato" charset="0"/>
            </a:endParaRPr>
          </a:p>
        </p:txBody>
      </p:sp>
      <p:sp>
        <p:nvSpPr>
          <p:cNvPr id="5" name="Retângulo 5"/>
          <p:cNvSpPr>
            <a:spLocks noChangeArrowheads="1"/>
          </p:cNvSpPr>
          <p:nvPr/>
        </p:nvSpPr>
        <p:spPr bwMode="auto">
          <a:xfrm>
            <a:off x="539750" y="1757363"/>
            <a:ext cx="3600450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</a:t>
            </a: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Python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will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need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Python as a terminal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Python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as a script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Types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</a:t>
            </a:r>
            <a:r>
              <a:rPr lang="pt-BR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variables</a:t>
            </a:r>
            <a:endParaRPr lang="pt-BR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4427984" y="1918441"/>
            <a:ext cx="4392166" cy="359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58775" indent="-3587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Code Flow</a:t>
            </a:r>
          </a:p>
          <a:p>
            <a:pPr marL="358775" indent="-3587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Functions</a:t>
            </a:r>
          </a:p>
          <a:p>
            <a:pPr marL="358775" indent="-3587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Classes</a:t>
            </a:r>
          </a:p>
          <a:p>
            <a:pPr marL="815975" lvl="1" indent="-358775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Methods</a:t>
            </a:r>
          </a:p>
          <a:p>
            <a:pPr marL="815975" lvl="1" indent="-3587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Attributes</a:t>
            </a:r>
          </a:p>
          <a:p>
            <a:pPr marL="358775" indent="-3587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Sub-Classes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pt-B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Basic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4FF9B-96D5-6844-86ED-F56F6997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2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79617038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-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 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# 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comment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y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=4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,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x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=2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0</a:t>
            </a:r>
          </a:p>
        </p:txBody>
      </p:sp>
      <p:sp>
        <p:nvSpPr>
          <p:cNvPr id="9" name="Retângulo 14"/>
          <p:cNvSpPr>
            <a:spLocks noChangeArrowheads="1"/>
          </p:cNvSpPr>
          <p:nvPr/>
        </p:nvSpPr>
        <p:spPr bwMode="auto">
          <a:xfrm>
            <a:off x="2037433" y="4651945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x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y</a:t>
            </a:r>
            <a:r>
              <a:rPr lang="pt-BR" altLang="x-none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Roboto Mono" pitchFamily="2" charset="0"/>
                <a:cs typeface="Arial" panose="020B0604020202020204" pitchFamily="34" charset="0"/>
              </a:rPr>
              <a:t> </a:t>
            </a:r>
            <a:r>
              <a:rPr lang="pt-BR" altLang="x-none" sz="2400" dirty="0"/>
              <a:t>are </a:t>
            </a:r>
            <a:r>
              <a:rPr lang="pt-BR" altLang="x-none" sz="2400" dirty="0" err="1"/>
              <a:t>now</a:t>
            </a:r>
            <a:r>
              <a:rPr lang="pt-BR" altLang="x-none" sz="2400" dirty="0"/>
              <a:t> </a:t>
            </a:r>
            <a:r>
              <a:rPr lang="pt-BR" altLang="x-none" sz="2400" b="1" dirty="0" err="1"/>
              <a:t>keyword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parameters</a:t>
            </a:r>
            <a:r>
              <a:rPr lang="pt-BR" altLang="x-none" sz="2400" dirty="0"/>
              <a:t>.</a:t>
            </a:r>
            <a:endParaRPr lang="pt-BR" altLang="x-none" sz="2400" b="1" dirty="0"/>
          </a:p>
        </p:txBody>
      </p:sp>
      <p:sp>
        <p:nvSpPr>
          <p:cNvPr id="11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/>
              <a:t>Define a new </a:t>
            </a:r>
            <a:r>
              <a:rPr lang="pt-BR" altLang="x-none" sz="2800" dirty="0" err="1"/>
              <a:t>function</a:t>
            </a:r>
            <a:endParaRPr lang="pt-BR" altLang="x-none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9E4BC-5219-D444-8E21-DA288A7B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20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29721767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en-US" sz="2800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(x, y,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z=1</a:t>
            </a:r>
            <a:r>
              <a:rPr lang="en-US" sz="2800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w=0</a:t>
            </a:r>
            <a:r>
              <a:rPr lang="en-US" sz="2800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mr-IN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–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en-US" sz="2800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/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z</a:t>
            </a:r>
            <a:r>
              <a:rPr lang="en-US" sz="2800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 +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w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rgbClr val="008000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=4,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=2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0</a:t>
            </a:r>
          </a:p>
        </p:txBody>
      </p:sp>
      <p:sp>
        <p:nvSpPr>
          <p:cNvPr id="8" name="Retângulo 14"/>
          <p:cNvSpPr>
            <a:spLocks noChangeArrowheads="1"/>
          </p:cNvSpPr>
          <p:nvPr/>
        </p:nvSpPr>
        <p:spPr bwMode="auto">
          <a:xfrm>
            <a:off x="2039765" y="4651945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z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w</a:t>
            </a:r>
            <a:r>
              <a:rPr lang="pt-BR" altLang="x-none" sz="2400" dirty="0"/>
              <a:t> are </a:t>
            </a:r>
            <a:r>
              <a:rPr lang="pt-BR" altLang="x-none" sz="2400" dirty="0" err="1"/>
              <a:t>now</a:t>
            </a:r>
            <a:r>
              <a:rPr lang="pt-BR" altLang="x-none" sz="2400" dirty="0"/>
              <a:t> </a:t>
            </a:r>
            <a:r>
              <a:rPr lang="pt-BR" altLang="x-none" sz="2400" b="1" dirty="0"/>
              <a:t>default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parameters</a:t>
            </a:r>
            <a:r>
              <a:rPr lang="pt-BR" altLang="x-none" sz="2400" dirty="0"/>
              <a:t>.</a:t>
            </a:r>
            <a:endParaRPr lang="pt-BR" altLang="x-none" sz="2400" b="1" dirty="0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2056965" y="5079158"/>
            <a:ext cx="583175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>
                <a:latin typeface="Calibri" charset="0"/>
              </a:rPr>
              <a:t>Default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400" dirty="0" err="1">
                <a:latin typeface="Calibri" charset="0"/>
              </a:rPr>
              <a:t>parameters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400" dirty="0" err="1">
                <a:latin typeface="Calibri" charset="0"/>
              </a:rPr>
              <a:t>have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400" b="1" dirty="0">
                <a:latin typeface="Calibri" charset="0"/>
              </a:rPr>
              <a:t>default </a:t>
            </a:r>
            <a:r>
              <a:rPr lang="pt-BR" altLang="x-none" sz="2400" dirty="0" err="1">
                <a:latin typeface="Calibri" charset="0"/>
              </a:rPr>
              <a:t>values</a:t>
            </a:r>
            <a:r>
              <a:rPr lang="pt-BR" altLang="x-none" sz="2400" dirty="0">
                <a:latin typeface="Calibri" charset="0"/>
              </a:rPr>
              <a:t>.  </a:t>
            </a:r>
          </a:p>
        </p:txBody>
      </p:sp>
      <p:pic>
        <p:nvPicPr>
          <p:cNvPr id="12" name="Picture 11" descr="happy-ba-dum-t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2924944"/>
            <a:ext cx="1993404" cy="171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/>
              <a:t>Define a new </a:t>
            </a:r>
            <a:r>
              <a:rPr lang="pt-BR" altLang="x-none" sz="2800" dirty="0" err="1"/>
              <a:t>function</a:t>
            </a:r>
            <a:endParaRPr lang="pt-BR" altLang="x-none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A717D-4F9A-4F47-92BE-C0D51A69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21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7551166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280692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en-US" sz="2800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(x, y, z=1, w=0):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mr-IN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–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en-US" sz="2800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/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z</a:t>
            </a:r>
            <a:r>
              <a:rPr lang="en-US" sz="2800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 +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w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rgbClr val="008000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=4,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=2,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w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rPr>
              <a:t>=5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5</a:t>
            </a:r>
          </a:p>
        </p:txBody>
      </p:sp>
      <p:sp>
        <p:nvSpPr>
          <p:cNvPr id="8" name="Retângulo 14"/>
          <p:cNvSpPr>
            <a:spLocks noChangeArrowheads="1"/>
          </p:cNvSpPr>
          <p:nvPr/>
        </p:nvSpPr>
        <p:spPr bwMode="auto">
          <a:xfrm>
            <a:off x="2039765" y="4651945"/>
            <a:ext cx="6851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z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and</a:t>
            </a:r>
            <a:r>
              <a:rPr lang="pt-BR" altLang="x-none" sz="2400" dirty="0"/>
              <a:t> </a:t>
            </a:r>
            <a:r>
              <a:rPr lang="pt-BR" altLang="x-none" sz="2400" b="1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w</a:t>
            </a:r>
            <a:r>
              <a:rPr lang="pt-BR" altLang="x-none" sz="2400" dirty="0"/>
              <a:t> are </a:t>
            </a:r>
            <a:r>
              <a:rPr lang="pt-BR" altLang="x-none" sz="2400" dirty="0" err="1"/>
              <a:t>now</a:t>
            </a:r>
            <a:r>
              <a:rPr lang="pt-BR" altLang="x-none" sz="2400" dirty="0"/>
              <a:t> </a:t>
            </a:r>
            <a:r>
              <a:rPr lang="pt-BR" altLang="x-none" sz="2400" b="1" dirty="0"/>
              <a:t>default</a:t>
            </a:r>
            <a:r>
              <a:rPr lang="pt-BR" altLang="x-none" sz="2400" dirty="0"/>
              <a:t> </a:t>
            </a:r>
            <a:r>
              <a:rPr lang="pt-BR" altLang="x-none" sz="2400" dirty="0" err="1"/>
              <a:t>parameters</a:t>
            </a:r>
            <a:r>
              <a:rPr lang="pt-BR" altLang="x-none" sz="2400" dirty="0"/>
              <a:t>.</a:t>
            </a:r>
            <a:endParaRPr lang="pt-BR" altLang="x-none" sz="2400" b="1" dirty="0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2056965" y="5079158"/>
            <a:ext cx="583175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pt-BR" altLang="x-none" sz="2400" b="1" dirty="0">
                <a:latin typeface="Calibri" charset="0"/>
              </a:rPr>
              <a:t>Default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400" dirty="0" err="1">
                <a:latin typeface="Calibri" charset="0"/>
              </a:rPr>
              <a:t>parameters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400" dirty="0" err="1">
                <a:latin typeface="Calibri" charset="0"/>
              </a:rPr>
              <a:t>have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400" b="1" dirty="0">
                <a:latin typeface="Calibri" charset="0"/>
              </a:rPr>
              <a:t>default </a:t>
            </a:r>
            <a:r>
              <a:rPr lang="pt-BR" altLang="x-none" sz="2400" dirty="0" err="1">
                <a:latin typeface="Calibri" charset="0"/>
              </a:rPr>
              <a:t>values</a:t>
            </a:r>
            <a:r>
              <a:rPr lang="pt-BR" altLang="x-none" sz="2400" dirty="0">
                <a:latin typeface="Calibri" charset="0"/>
              </a:rPr>
              <a:t>.  </a:t>
            </a:r>
          </a:p>
        </p:txBody>
      </p:sp>
      <p:sp>
        <p:nvSpPr>
          <p:cNvPr id="11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/>
              <a:t>Define a new </a:t>
            </a:r>
            <a:r>
              <a:rPr lang="pt-BR" altLang="x-none" sz="2800" dirty="0" err="1"/>
              <a:t>function</a:t>
            </a:r>
            <a:endParaRPr lang="pt-BR" altLang="x-none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F8457-FFFC-7B44-9995-32B8AC11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22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96204083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31947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-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2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4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26DD7-680C-DC49-B535-F1C5F870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23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46996886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31947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-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2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4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F48214-7BA6-BB49-8097-70FF7B153294}"/>
              </a:ext>
            </a:extLst>
          </p:cNvPr>
          <p:cNvSpPr/>
          <p:nvPr/>
        </p:nvSpPr>
        <p:spPr>
          <a:xfrm>
            <a:off x="107504" y="1628800"/>
            <a:ext cx="8928992" cy="36004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8EE00-D106-D341-AFFE-2AB55BCA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24</a:t>
            </a:fld>
            <a:endParaRPr lang="pt-BR" altLang="x-none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9903EA-8EF1-BF47-90CE-1A004C1C3DDB}"/>
              </a:ext>
            </a:extLst>
          </p:cNvPr>
          <p:cNvSpPr/>
          <p:nvPr/>
        </p:nvSpPr>
        <p:spPr>
          <a:xfrm>
            <a:off x="3550410" y="2479058"/>
            <a:ext cx="2061278" cy="2088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15A6CB-F6C6-D84D-A759-70785792EFED}"/>
              </a:ext>
            </a:extLst>
          </p:cNvPr>
          <p:cNvSpPr/>
          <p:nvPr/>
        </p:nvSpPr>
        <p:spPr>
          <a:xfrm>
            <a:off x="3534732" y="3686988"/>
            <a:ext cx="2043180" cy="252257"/>
          </a:xfrm>
          <a:prstGeom prst="rect">
            <a:avLst/>
          </a:prstGeom>
          <a:solidFill>
            <a:srgbClr val="FFC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A1757-B34F-9D43-B21E-310A6A51A6B3}"/>
              </a:ext>
            </a:extLst>
          </p:cNvPr>
          <p:cNvSpPr/>
          <p:nvPr/>
        </p:nvSpPr>
        <p:spPr>
          <a:xfrm>
            <a:off x="3534732" y="3397046"/>
            <a:ext cx="2043180" cy="252257"/>
          </a:xfrm>
          <a:prstGeom prst="rect">
            <a:avLst/>
          </a:prstGeom>
          <a:solidFill>
            <a:srgbClr val="FFC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EC5250-5954-EA41-8A4B-C87F40FE1411}"/>
              </a:ext>
            </a:extLst>
          </p:cNvPr>
          <p:cNvSpPr/>
          <p:nvPr/>
        </p:nvSpPr>
        <p:spPr>
          <a:xfrm>
            <a:off x="3563888" y="3104735"/>
            <a:ext cx="2043180" cy="252257"/>
          </a:xfrm>
          <a:prstGeom prst="rect">
            <a:avLst/>
          </a:prstGeom>
          <a:solidFill>
            <a:srgbClr val="FFC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DD3DD40-A284-C94E-A197-3B168F04CCE6}"/>
              </a:ext>
            </a:extLst>
          </p:cNvPr>
          <p:cNvSpPr/>
          <p:nvPr/>
        </p:nvSpPr>
        <p:spPr>
          <a:xfrm>
            <a:off x="3455876" y="2407050"/>
            <a:ext cx="2232248" cy="2232248"/>
          </a:xfrm>
          <a:custGeom>
            <a:avLst/>
            <a:gdLst>
              <a:gd name="connsiteX0" fmla="*/ 1116124 w 2232248"/>
              <a:gd name="connsiteY0" fmla="*/ 0 h 2232248"/>
              <a:gd name="connsiteX1" fmla="*/ 2232248 w 2232248"/>
              <a:gd name="connsiteY1" fmla="*/ 1116124 h 2232248"/>
              <a:gd name="connsiteX2" fmla="*/ 1116124 w 2232248"/>
              <a:gd name="connsiteY2" fmla="*/ 2232248 h 2232248"/>
              <a:gd name="connsiteX3" fmla="*/ 0 w 2232248"/>
              <a:gd name="connsiteY3" fmla="*/ 1116124 h 2232248"/>
              <a:gd name="connsiteX4" fmla="*/ 1116124 w 2232248"/>
              <a:gd name="connsiteY4" fmla="*/ 0 h 2232248"/>
              <a:gd name="connsiteX5" fmla="*/ 1116125 w 2232248"/>
              <a:gd name="connsiteY5" fmla="*/ 117061 h 2232248"/>
              <a:gd name="connsiteX6" fmla="*/ 117061 w 2232248"/>
              <a:gd name="connsiteY6" fmla="*/ 1116125 h 2232248"/>
              <a:gd name="connsiteX7" fmla="*/ 1116125 w 2232248"/>
              <a:gd name="connsiteY7" fmla="*/ 2115189 h 2232248"/>
              <a:gd name="connsiteX8" fmla="*/ 2115189 w 2232248"/>
              <a:gd name="connsiteY8" fmla="*/ 1116125 h 2232248"/>
              <a:gd name="connsiteX9" fmla="*/ 1116125 w 2232248"/>
              <a:gd name="connsiteY9" fmla="*/ 117061 h 223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2248" h="2232248">
                <a:moveTo>
                  <a:pt x="1116124" y="0"/>
                </a:moveTo>
                <a:cubicBezTo>
                  <a:pt x="1732542" y="0"/>
                  <a:pt x="2232248" y="499706"/>
                  <a:pt x="2232248" y="1116124"/>
                </a:cubicBezTo>
                <a:cubicBezTo>
                  <a:pt x="2232248" y="1732542"/>
                  <a:pt x="1732542" y="2232248"/>
                  <a:pt x="1116124" y="2232248"/>
                </a:cubicBezTo>
                <a:cubicBezTo>
                  <a:pt x="499706" y="2232248"/>
                  <a:pt x="0" y="1732542"/>
                  <a:pt x="0" y="1116124"/>
                </a:cubicBezTo>
                <a:cubicBezTo>
                  <a:pt x="0" y="499706"/>
                  <a:pt x="499706" y="0"/>
                  <a:pt x="1116124" y="0"/>
                </a:cubicBezTo>
                <a:close/>
                <a:moveTo>
                  <a:pt x="1116125" y="117061"/>
                </a:moveTo>
                <a:cubicBezTo>
                  <a:pt x="564357" y="117061"/>
                  <a:pt x="117061" y="564357"/>
                  <a:pt x="117061" y="1116125"/>
                </a:cubicBezTo>
                <a:cubicBezTo>
                  <a:pt x="117061" y="1667893"/>
                  <a:pt x="564357" y="2115189"/>
                  <a:pt x="1116125" y="2115189"/>
                </a:cubicBezTo>
                <a:cubicBezTo>
                  <a:pt x="1667893" y="2115189"/>
                  <a:pt x="2115189" y="1667893"/>
                  <a:pt x="2115189" y="1116125"/>
                </a:cubicBezTo>
                <a:cubicBezTo>
                  <a:pt x="2115189" y="564357"/>
                  <a:pt x="1667893" y="117061"/>
                  <a:pt x="1116125" y="11706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797610-F52E-0C47-B508-C7D952129633}"/>
              </a:ext>
            </a:extLst>
          </p:cNvPr>
          <p:cNvSpPr/>
          <p:nvPr/>
        </p:nvSpPr>
        <p:spPr>
          <a:xfrm>
            <a:off x="4194058" y="3145232"/>
            <a:ext cx="755885" cy="75588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9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8B27D8-E591-1B4C-9C3D-1C528F987EF1}"/>
              </a:ext>
            </a:extLst>
          </p:cNvPr>
          <p:cNvSpPr/>
          <p:nvPr/>
        </p:nvSpPr>
        <p:spPr>
          <a:xfrm>
            <a:off x="3144032" y="4653136"/>
            <a:ext cx="2675734" cy="9233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solidFill>
                  <a:srgbClr val="FFC000"/>
                </a:solidFill>
                <a:latin typeface="Roboto Mono" pitchFamily="2" charset="0"/>
                <a:ea typeface="Roboto Mono" pitchFamily="2" charset="0"/>
              </a:rPr>
              <a:t>Medium</a:t>
            </a:r>
          </a:p>
        </p:txBody>
      </p:sp>
    </p:spTree>
    <p:extLst>
      <p:ext uri="{BB962C8B-B14F-4D97-AF65-F5344CB8AC3E}">
        <p14:creationId xmlns:p14="http://schemas.microsoft.com/office/powerpoint/2010/main" val="56025647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31947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-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2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4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F48214-7BA6-BB49-8097-70FF7B153294}"/>
              </a:ext>
            </a:extLst>
          </p:cNvPr>
          <p:cNvSpPr/>
          <p:nvPr/>
        </p:nvSpPr>
        <p:spPr>
          <a:xfrm>
            <a:off x="107504" y="1628800"/>
            <a:ext cx="8928992" cy="36004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68C2513-6F77-4748-9722-5B430CCFC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1448" y="1135850"/>
            <a:ext cx="3041104" cy="30411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01A78B-931A-2E4A-A2D6-A9BF3B1459E4}"/>
              </a:ext>
            </a:extLst>
          </p:cNvPr>
          <p:cNvSpPr txBox="1"/>
          <p:nvPr/>
        </p:nvSpPr>
        <p:spPr>
          <a:xfrm>
            <a:off x="0" y="4030032"/>
            <a:ext cx="9144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Roboto Mono" pitchFamily="2" charset="0"/>
                <a:ea typeface="Roboto Mono" pitchFamily="2" charset="0"/>
              </a:rPr>
              <a:t>Bug Alert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8EE00-D106-D341-AFFE-2AB55BCA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25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94841253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31947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strike="sngStrike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strike="sngStrike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,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-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strike="sngStrike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2,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4)</a:t>
            </a:r>
          </a:p>
          <a:p>
            <a:pPr>
              <a:lnSpc>
                <a:spcPct val="90000"/>
              </a:lnSpc>
              <a:defRPr/>
            </a:pP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</p:txBody>
      </p:sp>
      <p:sp>
        <p:nvSpPr>
          <p:cNvPr id="9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Watch</a:t>
            </a:r>
            <a:r>
              <a:rPr lang="pt-BR" altLang="x-none" sz="2800" dirty="0"/>
              <a:t> out </a:t>
            </a:r>
            <a:r>
              <a:rPr lang="pt-BR" altLang="x-none" sz="2800" dirty="0" err="1"/>
              <a:t>namespaces</a:t>
            </a:r>
            <a:r>
              <a:rPr lang="pt-BR" altLang="x-none" sz="2800" dirty="0"/>
              <a:t>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AB2CD-A121-2649-920F-17BA971D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26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2509408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strike="sngStrike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strike="sngStrike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,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-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strike="sngStrike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2,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4)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NameError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: global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'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'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is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not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defined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</p:txBody>
      </p:sp>
      <p:sp>
        <p:nvSpPr>
          <p:cNvPr id="9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Watch</a:t>
            </a:r>
            <a:r>
              <a:rPr lang="pt-BR" altLang="x-none" sz="2800" dirty="0"/>
              <a:t> out </a:t>
            </a:r>
            <a:r>
              <a:rPr lang="pt-BR" altLang="x-none" sz="2800" dirty="0" err="1"/>
              <a:t>namespaces</a:t>
            </a:r>
            <a:r>
              <a:rPr lang="pt-BR" altLang="x-none" sz="2800" dirty="0"/>
              <a:t>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A7D5C-35BE-B949-9C9B-712C712D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27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98567328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31947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= 2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strike="sngStrike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strike="sngStrike" dirty="0">
                <a:latin typeface="Roboto Mono" pitchFamily="2" charset="0"/>
                <a:ea typeface="Roboto Mono" pitchFamily="2" charset="0"/>
                <a:cs typeface="Lucida Console" charset="0"/>
              </a:rPr>
              <a:t>,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-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strike="sngStrike" dirty="0">
                <a:latin typeface="Roboto Mono" pitchFamily="2" charset="0"/>
                <a:ea typeface="Roboto Mono" pitchFamily="2" charset="0"/>
                <a:cs typeface="Lucida Console" charset="0"/>
              </a:rPr>
              <a:t>2,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4)</a:t>
            </a:r>
          </a:p>
          <a:p>
            <a:pPr>
              <a:lnSpc>
                <a:spcPct val="90000"/>
              </a:lnSpc>
              <a:defRPr/>
            </a:pP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</p:txBody>
      </p:sp>
      <p:sp>
        <p:nvSpPr>
          <p:cNvPr id="9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Watch</a:t>
            </a:r>
            <a:r>
              <a:rPr lang="pt-BR" altLang="x-none" sz="2800" dirty="0"/>
              <a:t> out </a:t>
            </a:r>
            <a:r>
              <a:rPr lang="pt-BR" altLang="x-none" sz="2800" dirty="0" err="1"/>
              <a:t>namespaces</a:t>
            </a:r>
            <a:r>
              <a:rPr lang="pt-BR" altLang="x-none" sz="2800" dirty="0"/>
              <a:t>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449F9-39D6-9047-AEE0-490ED821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28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13958487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31947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= 2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strike="sngStrike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strike="sngStrike" dirty="0">
                <a:latin typeface="Roboto Mono" pitchFamily="2" charset="0"/>
                <a:ea typeface="Roboto Mono" pitchFamily="2" charset="0"/>
                <a:cs typeface="Lucida Console" charset="0"/>
              </a:rPr>
              <a:t>,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-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strike="sngStrike" dirty="0">
                <a:latin typeface="Roboto Mono" pitchFamily="2" charset="0"/>
                <a:ea typeface="Roboto Mono" pitchFamily="2" charset="0"/>
                <a:cs typeface="Lucida Console" charset="0"/>
              </a:rPr>
              <a:t>2,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4)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0</a:t>
            </a:r>
          </a:p>
        </p:txBody>
      </p:sp>
      <p:sp>
        <p:nvSpPr>
          <p:cNvPr id="9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Watch</a:t>
            </a:r>
            <a:r>
              <a:rPr lang="pt-BR" altLang="x-none" sz="2800" dirty="0"/>
              <a:t> out </a:t>
            </a:r>
            <a:r>
              <a:rPr lang="pt-BR" altLang="x-none" sz="2800" dirty="0" err="1"/>
              <a:t>namespaces</a:t>
            </a:r>
            <a:r>
              <a:rPr lang="pt-BR" altLang="x-none" sz="2800" dirty="0"/>
              <a:t>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2C091-CD72-1F44-9FCF-82966F26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29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12353229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Script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Basic II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49530" y="1419388"/>
            <a:ext cx="8336632" cy="4889932"/>
          </a:xfrm>
          <a:prstGeom prst="roundRect">
            <a:avLst>
              <a:gd name="adj" fmla="val 264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#!/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usr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/bin/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env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 python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# -*- coding: utf-8 -*-</a:t>
            </a:r>
          </a:p>
          <a:p>
            <a:r>
              <a:rPr lang="mr-IN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"""</a:t>
            </a:r>
            <a:endParaRPr lang="es-ES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Consolas" charset="0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    This is a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docstring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 with information about the file.</a:t>
            </a:r>
          </a:p>
          <a:p>
            <a:r>
              <a:rPr lang="mr-IN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"""</a:t>
            </a:r>
            <a:endParaRPr lang="es-ES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Consolas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external_package</a:t>
            </a:r>
            <a:endParaRPr lang="en-US" dirty="0">
              <a:solidFill>
                <a:schemeClr val="tx1"/>
              </a:solidFill>
              <a:latin typeface="Roboto Mono" pitchFamily="2" charset="0"/>
              <a:ea typeface="Roboto Mono" pitchFamily="2" charset="0"/>
              <a:cs typeface="Consolas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from</a:t>
            </a:r>
            <a:r>
              <a:rPr lang="en-US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external_package</a:t>
            </a:r>
            <a:r>
              <a:rPr lang="en-US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import </a:t>
            </a:r>
            <a:r>
              <a:rPr lang="en-US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external_module</a:t>
            </a:r>
            <a:endParaRPr lang="en-US" dirty="0">
              <a:solidFill>
                <a:schemeClr val="tx1"/>
              </a:solidFill>
              <a:latin typeface="Roboto Mono" pitchFamily="2" charset="0"/>
              <a:ea typeface="Roboto Mono" pitchFamily="2" charset="0"/>
              <a:cs typeface="Consolas" charset="0"/>
            </a:endParaRPr>
          </a:p>
          <a:p>
            <a:endParaRPr lang="en-US" dirty="0">
              <a:solidFill>
                <a:schemeClr val="tx1"/>
              </a:solidFill>
              <a:latin typeface="Roboto Mono" pitchFamily="2" charset="0"/>
              <a:ea typeface="Roboto Mono" pitchFamily="2" charset="0"/>
              <a:cs typeface="Consolas" charset="0"/>
            </a:endParaRPr>
          </a:p>
          <a:p>
            <a:endParaRPr lang="en-US" dirty="0">
              <a:solidFill>
                <a:schemeClr val="tx1"/>
              </a:solidFill>
              <a:latin typeface="Roboto Mono" pitchFamily="2" charset="0"/>
              <a:ea typeface="Roboto Mono" pitchFamily="2" charset="0"/>
              <a:cs typeface="Consolas" charset="0"/>
            </a:endParaRP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def</a:t>
            </a:r>
            <a:r>
              <a:rPr lang="en-US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my_function</a:t>
            </a:r>
            <a:r>
              <a:rPr lang="en-US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...</a:t>
            </a:r>
            <a:r>
              <a:rPr lang="en-US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):</a:t>
            </a:r>
          </a:p>
          <a:p>
            <a:r>
              <a:rPr lang="en-US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...</a:t>
            </a:r>
          </a:p>
          <a:p>
            <a:endParaRPr lang="en-US" dirty="0">
              <a:solidFill>
                <a:schemeClr val="tx1"/>
              </a:solidFill>
              <a:latin typeface="Roboto Mono" pitchFamily="2" charset="0"/>
              <a:ea typeface="Roboto Mono" pitchFamily="2" charset="0"/>
              <a:cs typeface="Consolas" charset="0"/>
            </a:endParaRPr>
          </a:p>
          <a:p>
            <a:endParaRPr lang="en-US" dirty="0">
              <a:solidFill>
                <a:schemeClr val="tx1"/>
              </a:solidFill>
              <a:latin typeface="Roboto Mono" pitchFamily="2" charset="0"/>
              <a:ea typeface="Roboto Mono" pitchFamily="2" charset="0"/>
              <a:cs typeface="Consolas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class</a:t>
            </a:r>
            <a:r>
              <a:rPr lang="en-US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MyClass</a:t>
            </a:r>
            <a:r>
              <a:rPr lang="en-US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...</a:t>
            </a:r>
            <a:r>
              <a:rPr lang="en-US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):</a:t>
            </a:r>
          </a:p>
          <a:p>
            <a:r>
              <a:rPr lang="en-US" dirty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...</a:t>
            </a:r>
          </a:p>
          <a:p>
            <a:endParaRPr lang="en-US" dirty="0">
              <a:solidFill>
                <a:schemeClr val="tx1"/>
              </a:solidFill>
              <a:latin typeface="Roboto Mono" pitchFamily="2" charset="0"/>
              <a:ea typeface="Roboto Mono" pitchFamily="2" charset="0"/>
              <a:cs typeface="Consolas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nsolas" charset="0"/>
              </a:rPr>
              <a:t>...(some code here)...</a:t>
            </a:r>
          </a:p>
          <a:p>
            <a:endParaRPr lang="en-US" dirty="0">
              <a:solidFill>
                <a:schemeClr val="tx1"/>
              </a:solidFill>
              <a:latin typeface="Roboto Mono" pitchFamily="2" charset="0"/>
              <a:ea typeface="Roboto Mono" pitchFamily="2" charset="0"/>
              <a:cs typeface="Consolas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293BF-8293-474A-A1CC-B975DCAC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3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90439911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358251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strike="sngStrike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strike="sngStrike" dirty="0">
                <a:latin typeface="Roboto Mono" pitchFamily="2" charset="0"/>
                <a:ea typeface="Roboto Mono" pitchFamily="2" charset="0"/>
                <a:cs typeface="Lucida Console" charset="0"/>
              </a:rPr>
              <a:t>,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-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= 2</a:t>
            </a:r>
            <a:endParaRPr lang="pt-BR" sz="2800" dirty="0">
              <a:solidFill>
                <a:schemeClr val="accent1"/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strike="sngStrike" dirty="0">
                <a:latin typeface="Roboto Mono" pitchFamily="2" charset="0"/>
                <a:ea typeface="Roboto Mono" pitchFamily="2" charset="0"/>
                <a:cs typeface="Lucida Console" charset="0"/>
              </a:rPr>
              <a:t>2,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4)</a:t>
            </a:r>
          </a:p>
          <a:p>
            <a:pPr>
              <a:lnSpc>
                <a:spcPct val="90000"/>
              </a:lnSpc>
              <a:defRPr/>
            </a:pP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</p:txBody>
      </p:sp>
      <p:sp>
        <p:nvSpPr>
          <p:cNvPr id="9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Watch</a:t>
            </a:r>
            <a:r>
              <a:rPr lang="pt-BR" altLang="x-none" sz="2800" dirty="0"/>
              <a:t> out </a:t>
            </a:r>
            <a:r>
              <a:rPr lang="pt-BR" altLang="x-none" sz="2800" dirty="0" err="1"/>
              <a:t>namespaces</a:t>
            </a:r>
            <a:r>
              <a:rPr lang="pt-BR" altLang="x-none" sz="2800" dirty="0"/>
              <a:t>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7F88-1555-6F47-B057-84E6A9EA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30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44391813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358251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strike="sngStrike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strike="sngStrike" dirty="0">
                <a:latin typeface="Roboto Mono" pitchFamily="2" charset="0"/>
                <a:ea typeface="Roboto Mono" pitchFamily="2" charset="0"/>
                <a:cs typeface="Lucida Console" charset="0"/>
              </a:rPr>
              <a:t>,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-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= 2</a:t>
            </a:r>
            <a:endParaRPr lang="pt-BR" sz="2800" dirty="0">
              <a:solidFill>
                <a:schemeClr val="accent1"/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strike="sngStrike" dirty="0">
                <a:latin typeface="Roboto Mono" pitchFamily="2" charset="0"/>
                <a:ea typeface="Roboto Mono" pitchFamily="2" charset="0"/>
                <a:cs typeface="Lucida Console" charset="0"/>
              </a:rPr>
              <a:t>2,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4)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0</a:t>
            </a:r>
          </a:p>
        </p:txBody>
      </p:sp>
      <p:sp>
        <p:nvSpPr>
          <p:cNvPr id="9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Watch</a:t>
            </a:r>
            <a:r>
              <a:rPr lang="pt-BR" altLang="x-none" sz="2800" dirty="0"/>
              <a:t> out </a:t>
            </a:r>
            <a:r>
              <a:rPr lang="pt-BR" altLang="x-none" sz="2800" dirty="0" err="1"/>
              <a:t>namespaces</a:t>
            </a:r>
            <a:r>
              <a:rPr lang="pt-BR" altLang="x-none" sz="2800" dirty="0"/>
              <a:t>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715AC-21A1-0040-8152-9C3C2DB2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31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6953847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845023"/>
            <a:ext cx="8639175" cy="35825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,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a </a:t>
            </a:r>
            <a:r>
              <a:rPr lang="pt-BR" sz="28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docstring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</a:t>
            </a:r>
            <a:r>
              <a:rPr lang="mr-IN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""" </a:t>
            </a:r>
            <a:endParaRPr lang="es-ES" sz="28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 *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-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y</a:t>
            </a:r>
            <a:endParaRPr lang="pt-BR" sz="28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l-PL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800" dirty="0" err="1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k</a:t>
            </a:r>
            <a:endParaRPr lang="pt-BR" sz="28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x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= 2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my_function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3,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Lucida Console" charset="0"/>
              </a:rPr>
              <a:t> 4)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2</a:t>
            </a:r>
          </a:p>
        </p:txBody>
      </p:sp>
      <p:sp>
        <p:nvSpPr>
          <p:cNvPr id="9" name="Retângulo 14"/>
          <p:cNvSpPr>
            <a:spLocks noChangeArrowheads="1"/>
          </p:cNvSpPr>
          <p:nvPr/>
        </p:nvSpPr>
        <p:spPr bwMode="auto">
          <a:xfrm>
            <a:off x="251520" y="1321604"/>
            <a:ext cx="609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altLang="x-none" sz="2800" dirty="0" err="1"/>
              <a:t>Watch</a:t>
            </a:r>
            <a:r>
              <a:rPr lang="pt-BR" altLang="x-none" sz="2800" dirty="0"/>
              <a:t> out </a:t>
            </a:r>
            <a:r>
              <a:rPr lang="pt-BR" altLang="x-none" sz="2800" dirty="0" err="1"/>
              <a:t>namespaces</a:t>
            </a:r>
            <a:r>
              <a:rPr lang="pt-BR" altLang="x-none" sz="2800" dirty="0"/>
              <a:t>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540EC-96EB-314D-B5F0-B60EF5F2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32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81996756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30839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MyClass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my_atribute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"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alien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my_method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 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"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Calling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my_method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</a:p>
          <a:p>
            <a:pPr>
              <a:lnSpc>
                <a:spcPct val="90000"/>
              </a:lnSpc>
              <a:defRPr/>
            </a:pPr>
            <a:endParaRPr lang="pt-BR" sz="2400" dirty="0">
              <a:solidFill>
                <a:schemeClr val="accent3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DCDF4-494A-504A-AE0F-5F08F7B155BD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0ECE6-23A0-6044-8088-40ECD3CC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33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07993567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30839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MyClass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my_atribute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"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alien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my_method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 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"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Calling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my_method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</a:p>
          <a:p>
            <a:pPr>
              <a:lnSpc>
                <a:spcPct val="90000"/>
              </a:lnSpc>
              <a:defRPr/>
            </a:pPr>
            <a:endParaRPr lang="pt-BR" sz="2400" dirty="0">
              <a:solidFill>
                <a:schemeClr val="accent3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DCDF4-494A-504A-AE0F-5F08F7B155BD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0ECE6-23A0-6044-8088-40ECD3CC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34</a:t>
            </a:fld>
            <a:endParaRPr lang="pt-BR" altLang="x-non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527B23-68B8-2D4D-8B79-AC7F178C215B}"/>
              </a:ext>
            </a:extLst>
          </p:cNvPr>
          <p:cNvSpPr/>
          <p:nvPr/>
        </p:nvSpPr>
        <p:spPr>
          <a:xfrm>
            <a:off x="179512" y="1397019"/>
            <a:ext cx="8814555" cy="426422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13D7DA-0FDA-2342-8598-0D01BE3A8718}"/>
              </a:ext>
            </a:extLst>
          </p:cNvPr>
          <p:cNvSpPr/>
          <p:nvPr/>
        </p:nvSpPr>
        <p:spPr>
          <a:xfrm>
            <a:off x="1332211" y="398725"/>
            <a:ext cx="6264125" cy="85784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612583-D4C3-D349-B910-03C2C62794F4}"/>
              </a:ext>
            </a:extLst>
          </p:cNvPr>
          <p:cNvSpPr/>
          <p:nvPr/>
        </p:nvSpPr>
        <p:spPr>
          <a:xfrm>
            <a:off x="3550410" y="2479058"/>
            <a:ext cx="2061278" cy="2088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2F2ABD1-E7BD-254B-A18B-429F3C7A78D1}"/>
              </a:ext>
            </a:extLst>
          </p:cNvPr>
          <p:cNvSpPr/>
          <p:nvPr/>
        </p:nvSpPr>
        <p:spPr>
          <a:xfrm>
            <a:off x="3455876" y="2407050"/>
            <a:ext cx="2232248" cy="2232248"/>
          </a:xfrm>
          <a:custGeom>
            <a:avLst/>
            <a:gdLst>
              <a:gd name="connsiteX0" fmla="*/ 1116124 w 2232248"/>
              <a:gd name="connsiteY0" fmla="*/ 0 h 2232248"/>
              <a:gd name="connsiteX1" fmla="*/ 2232248 w 2232248"/>
              <a:gd name="connsiteY1" fmla="*/ 1116124 h 2232248"/>
              <a:gd name="connsiteX2" fmla="*/ 1116124 w 2232248"/>
              <a:gd name="connsiteY2" fmla="*/ 2232248 h 2232248"/>
              <a:gd name="connsiteX3" fmla="*/ 0 w 2232248"/>
              <a:gd name="connsiteY3" fmla="*/ 1116124 h 2232248"/>
              <a:gd name="connsiteX4" fmla="*/ 1116124 w 2232248"/>
              <a:gd name="connsiteY4" fmla="*/ 0 h 2232248"/>
              <a:gd name="connsiteX5" fmla="*/ 1116125 w 2232248"/>
              <a:gd name="connsiteY5" fmla="*/ 117061 h 2232248"/>
              <a:gd name="connsiteX6" fmla="*/ 117061 w 2232248"/>
              <a:gd name="connsiteY6" fmla="*/ 1116125 h 2232248"/>
              <a:gd name="connsiteX7" fmla="*/ 1116125 w 2232248"/>
              <a:gd name="connsiteY7" fmla="*/ 2115189 h 2232248"/>
              <a:gd name="connsiteX8" fmla="*/ 2115189 w 2232248"/>
              <a:gd name="connsiteY8" fmla="*/ 1116125 h 2232248"/>
              <a:gd name="connsiteX9" fmla="*/ 1116125 w 2232248"/>
              <a:gd name="connsiteY9" fmla="*/ 117061 h 223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2248" h="2232248">
                <a:moveTo>
                  <a:pt x="1116124" y="0"/>
                </a:moveTo>
                <a:cubicBezTo>
                  <a:pt x="1732542" y="0"/>
                  <a:pt x="2232248" y="499706"/>
                  <a:pt x="2232248" y="1116124"/>
                </a:cubicBezTo>
                <a:cubicBezTo>
                  <a:pt x="2232248" y="1732542"/>
                  <a:pt x="1732542" y="2232248"/>
                  <a:pt x="1116124" y="2232248"/>
                </a:cubicBezTo>
                <a:cubicBezTo>
                  <a:pt x="499706" y="2232248"/>
                  <a:pt x="0" y="1732542"/>
                  <a:pt x="0" y="1116124"/>
                </a:cubicBezTo>
                <a:cubicBezTo>
                  <a:pt x="0" y="499706"/>
                  <a:pt x="499706" y="0"/>
                  <a:pt x="1116124" y="0"/>
                </a:cubicBezTo>
                <a:close/>
                <a:moveTo>
                  <a:pt x="1116125" y="117061"/>
                </a:moveTo>
                <a:cubicBezTo>
                  <a:pt x="564357" y="117061"/>
                  <a:pt x="117061" y="564357"/>
                  <a:pt x="117061" y="1116125"/>
                </a:cubicBezTo>
                <a:cubicBezTo>
                  <a:pt x="117061" y="1667893"/>
                  <a:pt x="564357" y="2115189"/>
                  <a:pt x="1116125" y="2115189"/>
                </a:cubicBezTo>
                <a:cubicBezTo>
                  <a:pt x="1667893" y="2115189"/>
                  <a:pt x="2115189" y="1667893"/>
                  <a:pt x="2115189" y="1116125"/>
                </a:cubicBezTo>
                <a:cubicBezTo>
                  <a:pt x="2115189" y="564357"/>
                  <a:pt x="1667893" y="117061"/>
                  <a:pt x="1116125" y="117061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gular Pentagon 14">
            <a:extLst>
              <a:ext uri="{FF2B5EF4-FFF2-40B4-BE49-F238E27FC236}">
                <a16:creationId xmlns:a16="http://schemas.microsoft.com/office/drawing/2014/main" id="{26F95C4B-F68C-D84E-84C8-955990D0C3C9}"/>
              </a:ext>
            </a:extLst>
          </p:cNvPr>
          <p:cNvSpPr/>
          <p:nvPr/>
        </p:nvSpPr>
        <p:spPr>
          <a:xfrm>
            <a:off x="4194058" y="3145232"/>
            <a:ext cx="755885" cy="755885"/>
          </a:xfrm>
          <a:prstGeom prst="pentagon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632432-9E9D-2B4C-8B7B-C5AA162CDF09}"/>
              </a:ext>
            </a:extLst>
          </p:cNvPr>
          <p:cNvSpPr/>
          <p:nvPr/>
        </p:nvSpPr>
        <p:spPr>
          <a:xfrm>
            <a:off x="2471953" y="4653136"/>
            <a:ext cx="4200094" cy="9233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Difficult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B9BEF5-5284-E748-B180-4DF5D1FEC4C1}"/>
              </a:ext>
            </a:extLst>
          </p:cNvPr>
          <p:cNvSpPr/>
          <p:nvPr/>
        </p:nvSpPr>
        <p:spPr>
          <a:xfrm>
            <a:off x="3563888" y="3393224"/>
            <a:ext cx="2043180" cy="149710"/>
          </a:xfrm>
          <a:prstGeom prst="rect">
            <a:avLst/>
          </a:prstGeom>
          <a:solidFill>
            <a:schemeClr val="accent6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008A37-05D7-F34B-BE2F-F96CDAE105CE}"/>
              </a:ext>
            </a:extLst>
          </p:cNvPr>
          <p:cNvSpPr/>
          <p:nvPr/>
        </p:nvSpPr>
        <p:spPr>
          <a:xfrm>
            <a:off x="3550410" y="3583430"/>
            <a:ext cx="2043180" cy="149710"/>
          </a:xfrm>
          <a:prstGeom prst="rect">
            <a:avLst/>
          </a:prstGeom>
          <a:solidFill>
            <a:schemeClr val="accent6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AD03B4-C89D-3049-89F8-EF75CA733781}"/>
              </a:ext>
            </a:extLst>
          </p:cNvPr>
          <p:cNvSpPr/>
          <p:nvPr/>
        </p:nvSpPr>
        <p:spPr>
          <a:xfrm>
            <a:off x="3530594" y="3769288"/>
            <a:ext cx="2043180" cy="149710"/>
          </a:xfrm>
          <a:prstGeom prst="rect">
            <a:avLst/>
          </a:prstGeom>
          <a:solidFill>
            <a:schemeClr val="accent6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39570F-1D28-C54A-B71D-E0F9CFE66F7E}"/>
              </a:ext>
            </a:extLst>
          </p:cNvPr>
          <p:cNvSpPr/>
          <p:nvPr/>
        </p:nvSpPr>
        <p:spPr>
          <a:xfrm>
            <a:off x="3530594" y="3203018"/>
            <a:ext cx="2043180" cy="149710"/>
          </a:xfrm>
          <a:prstGeom prst="rect">
            <a:avLst/>
          </a:prstGeom>
          <a:solidFill>
            <a:schemeClr val="accent6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2949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30839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MyClass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my_atribute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"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alien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my_method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 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"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Calling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my_method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my_object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MyClass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endParaRPr lang="pt-BR" sz="2400" dirty="0">
              <a:solidFill>
                <a:schemeClr val="accent3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A8D37-E7A5-A14D-AB27-2B7F864D47D6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5E2163F8-B64B-5D40-93AE-ABDDC6218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464778"/>
            <a:ext cx="409460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Methods</a:t>
            </a: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 </a:t>
            </a: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and</a:t>
            </a:r>
            <a:endParaRPr lang="pt-BR" altLang="x-none" dirty="0">
              <a:latin typeface="Calibri" charset="0"/>
              <a:ea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atributes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056A2E-1FF1-4A4E-90F7-C13F0712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35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4294818706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MyClass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my_atribute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"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alien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my_method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 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"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Calling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my_method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my_object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MyClass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my_object.my_atribute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endParaRPr lang="pt-BR" sz="2400" dirty="0">
              <a:solidFill>
                <a:schemeClr val="accent3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0C3AA7-72D7-C44E-A903-D9993CA6F2CD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9527EE9D-7873-474A-8856-7A14A7673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464778"/>
            <a:ext cx="409460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Methods</a:t>
            </a: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 </a:t>
            </a: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and</a:t>
            </a:r>
            <a:endParaRPr lang="pt-BR" altLang="x-none" dirty="0">
              <a:latin typeface="Calibri" charset="0"/>
              <a:ea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atributes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EB824-9DAA-3C46-A267-26196514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36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27758666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MyClass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my_atribute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"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alien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my_method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 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"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Calling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my_method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my_object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MyClass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my_object.my_atribute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alien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C9E87-279F-8E49-8142-5B9F8BE09A40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7D5BF688-89FA-744A-BC1E-E5F344EFB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464778"/>
            <a:ext cx="409460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Methods</a:t>
            </a: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 </a:t>
            </a: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and</a:t>
            </a:r>
            <a:endParaRPr lang="pt-BR" altLang="x-none" dirty="0">
              <a:latin typeface="Calibri" charset="0"/>
              <a:ea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atributes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EADB2-C04A-AE40-BEDB-C2B04647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37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407070262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327782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MyClass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my_atribute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"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alien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my_method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 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"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Calling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my_method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my_object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MyClass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my_object.my_method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1400" dirty="0">
                <a:latin typeface="Roboto Mono" pitchFamily="2" charset="0"/>
                <a:ea typeface="Roboto Mono" pitchFamily="2" charset="0"/>
              </a:rPr>
              <a:t>&lt;bound </a:t>
            </a:r>
            <a:r>
              <a:rPr lang="en-US" sz="1400" dirty="0">
                <a:solidFill>
                  <a:schemeClr val="accent1"/>
                </a:solidFill>
                <a:latin typeface="Roboto Mono" pitchFamily="2" charset="0"/>
                <a:ea typeface="Roboto Mono" pitchFamily="2" charset="0"/>
              </a:rPr>
              <a:t>method</a:t>
            </a:r>
            <a:r>
              <a:rPr lang="en-US" sz="1400" dirty="0">
                <a:latin typeface="Roboto Mono" pitchFamily="2" charset="0"/>
                <a:ea typeface="Roboto Mono" pitchFamily="2" charset="0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MyClass.my_method</a:t>
            </a:r>
            <a:r>
              <a:rPr lang="en-US" sz="1400" dirty="0">
                <a:latin typeface="Roboto Mono" pitchFamily="2" charset="0"/>
                <a:ea typeface="Roboto Mono" pitchFamily="2" charset="0"/>
              </a:rPr>
              <a:t> of &lt;__main__.</a:t>
            </a:r>
            <a:r>
              <a:rPr lang="en-US" sz="1400" dirty="0" err="1">
                <a:latin typeface="Roboto Mono" pitchFamily="2" charset="0"/>
                <a:ea typeface="Roboto Mono" pitchFamily="2" charset="0"/>
              </a:rPr>
              <a:t>MyClass</a:t>
            </a:r>
            <a:r>
              <a:rPr lang="en-US" sz="1400" dirty="0">
                <a:latin typeface="Roboto Mono" pitchFamily="2" charset="0"/>
                <a:ea typeface="Roboto Mono" pitchFamily="2" charset="0"/>
              </a:rPr>
              <a:t> object at 0x1087d42b0&gt;&gt;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FCF48-788D-8D47-97FD-D424BEC1F7CF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74A915A6-335E-4C40-9FD6-930ADA52A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464778"/>
            <a:ext cx="409460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Methods</a:t>
            </a: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 </a:t>
            </a: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and</a:t>
            </a:r>
            <a:endParaRPr lang="pt-BR" altLang="x-none" dirty="0">
              <a:latin typeface="Calibri" charset="0"/>
              <a:ea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atributes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FEACF-9C9B-564F-9D29-3F4A5017E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38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79398817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MyClass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my_atribute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"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alien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my_method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 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"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Calling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my_method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my_object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MyClass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my_object.my_method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()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Calling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method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AF84B-9BDC-C640-BFC2-EF7DDAF7D392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BBEAD467-F55A-AF4D-A85C-777A692F3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464778"/>
            <a:ext cx="409460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Methods</a:t>
            </a: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 </a:t>
            </a: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and</a:t>
            </a:r>
            <a:endParaRPr lang="pt-BR" altLang="x-none" dirty="0">
              <a:latin typeface="Calibri" charset="0"/>
              <a:ea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atributes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BD77D-AEB4-C34F-86B3-1DB953A9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39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77976721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Basic II</a:t>
            </a:r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6" name="TextShape 1"/>
          <p:cNvSpPr txBox="1"/>
          <p:nvPr/>
        </p:nvSpPr>
        <p:spPr>
          <a:xfrm>
            <a:off x="251520" y="1844824"/>
            <a:ext cx="6310064" cy="424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txBody>
          <a:bodyPr wrap="square" lIns="180000" tIns="180000" rIns="180000" bIns="180000" anchor="t" anchorCtr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‘banana’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endParaRPr lang="pt-BR" sz="2800" dirty="0">
              <a:solidFill>
                <a:schemeClr val="bg1">
                  <a:lumMod val="65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if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apple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eat_it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elif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orange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make_a_juice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else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leave_it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Shape 1"/>
          <p:cNvSpPr txBox="1">
            <a:spLocks noChangeArrowheads="1"/>
          </p:cNvSpPr>
          <p:nvPr/>
        </p:nvSpPr>
        <p:spPr bwMode="auto">
          <a:xfrm>
            <a:off x="5148064" y="990756"/>
            <a:ext cx="4238625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54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54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54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CB67BF-E48E-A748-B0B8-B4515FDC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4</a:t>
            </a:fld>
            <a:endParaRPr lang="pt-BR" altLang="x-non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9420BD-B721-3047-80A0-4207FACDB343}"/>
              </a:ext>
            </a:extLst>
          </p:cNvPr>
          <p:cNvSpPr/>
          <p:nvPr/>
        </p:nvSpPr>
        <p:spPr>
          <a:xfrm>
            <a:off x="233422" y="1683883"/>
            <a:ext cx="8496945" cy="442679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accent3">
                  <a:lumMod val="75000"/>
                </a:schemeClr>
              </a:solidFill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B5E500-410B-0D48-B823-0595D0775D08}"/>
              </a:ext>
            </a:extLst>
          </p:cNvPr>
          <p:cNvSpPr/>
          <p:nvPr/>
        </p:nvSpPr>
        <p:spPr>
          <a:xfrm>
            <a:off x="1344959" y="476672"/>
            <a:ext cx="7403505" cy="123480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E56A5-027E-EC48-A5EC-265BA9265297}"/>
              </a:ext>
            </a:extLst>
          </p:cNvPr>
          <p:cNvSpPr/>
          <p:nvPr/>
        </p:nvSpPr>
        <p:spPr>
          <a:xfrm>
            <a:off x="570631" y="6179688"/>
            <a:ext cx="8496945" cy="33808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506E2B-7C41-9045-A76E-463FD50A2E68}"/>
              </a:ext>
            </a:extLst>
          </p:cNvPr>
          <p:cNvGrpSpPr/>
          <p:nvPr/>
        </p:nvGrpSpPr>
        <p:grpSpPr>
          <a:xfrm>
            <a:off x="3455876" y="2407050"/>
            <a:ext cx="2232248" cy="2232248"/>
            <a:chOff x="1475656" y="2636912"/>
            <a:chExt cx="2232248" cy="223224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EF3E096-5C61-E64D-B34D-884EA5B77BBE}"/>
                </a:ext>
              </a:extLst>
            </p:cNvPr>
            <p:cNvSpPr/>
            <p:nvPr/>
          </p:nvSpPr>
          <p:spPr>
            <a:xfrm>
              <a:off x="1570190" y="2708920"/>
              <a:ext cx="2061278" cy="20882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F55F21-26C7-E747-A9BC-0171FBAD9EEB}"/>
                </a:ext>
              </a:extLst>
            </p:cNvPr>
            <p:cNvSpPr/>
            <p:nvPr/>
          </p:nvSpPr>
          <p:spPr>
            <a:xfrm>
              <a:off x="1570190" y="3839445"/>
              <a:ext cx="2043180" cy="25225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C4A998-BB2E-064B-9FE4-E7B9CB65A457}"/>
                </a:ext>
              </a:extLst>
            </p:cNvPr>
            <p:cNvSpPr/>
            <p:nvPr/>
          </p:nvSpPr>
          <p:spPr>
            <a:xfrm>
              <a:off x="1570190" y="3465251"/>
              <a:ext cx="2043180" cy="25225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F112760-8E45-854B-8A55-52014B9CE731}"/>
                </a:ext>
              </a:extLst>
            </p:cNvPr>
            <p:cNvSpPr/>
            <p:nvPr/>
          </p:nvSpPr>
          <p:spPr>
            <a:xfrm>
              <a:off x="1475656" y="2636912"/>
              <a:ext cx="2232248" cy="2232248"/>
            </a:xfrm>
            <a:custGeom>
              <a:avLst/>
              <a:gdLst>
                <a:gd name="connsiteX0" fmla="*/ 1116124 w 2232248"/>
                <a:gd name="connsiteY0" fmla="*/ 0 h 2232248"/>
                <a:gd name="connsiteX1" fmla="*/ 2232248 w 2232248"/>
                <a:gd name="connsiteY1" fmla="*/ 1116124 h 2232248"/>
                <a:gd name="connsiteX2" fmla="*/ 1116124 w 2232248"/>
                <a:gd name="connsiteY2" fmla="*/ 2232248 h 2232248"/>
                <a:gd name="connsiteX3" fmla="*/ 0 w 2232248"/>
                <a:gd name="connsiteY3" fmla="*/ 1116124 h 2232248"/>
                <a:gd name="connsiteX4" fmla="*/ 1116124 w 2232248"/>
                <a:gd name="connsiteY4" fmla="*/ 0 h 2232248"/>
                <a:gd name="connsiteX5" fmla="*/ 1116125 w 2232248"/>
                <a:gd name="connsiteY5" fmla="*/ 117061 h 2232248"/>
                <a:gd name="connsiteX6" fmla="*/ 117061 w 2232248"/>
                <a:gd name="connsiteY6" fmla="*/ 1116125 h 2232248"/>
                <a:gd name="connsiteX7" fmla="*/ 1116125 w 2232248"/>
                <a:gd name="connsiteY7" fmla="*/ 2115189 h 2232248"/>
                <a:gd name="connsiteX8" fmla="*/ 2115189 w 2232248"/>
                <a:gd name="connsiteY8" fmla="*/ 1116125 h 2232248"/>
                <a:gd name="connsiteX9" fmla="*/ 1116125 w 2232248"/>
                <a:gd name="connsiteY9" fmla="*/ 117061 h 2232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32248" h="2232248">
                  <a:moveTo>
                    <a:pt x="1116124" y="0"/>
                  </a:moveTo>
                  <a:cubicBezTo>
                    <a:pt x="1732542" y="0"/>
                    <a:pt x="2232248" y="499706"/>
                    <a:pt x="2232248" y="1116124"/>
                  </a:cubicBezTo>
                  <a:cubicBezTo>
                    <a:pt x="2232248" y="1732542"/>
                    <a:pt x="1732542" y="2232248"/>
                    <a:pt x="1116124" y="2232248"/>
                  </a:cubicBezTo>
                  <a:cubicBezTo>
                    <a:pt x="499706" y="2232248"/>
                    <a:pt x="0" y="1732542"/>
                    <a:pt x="0" y="1116124"/>
                  </a:cubicBezTo>
                  <a:cubicBezTo>
                    <a:pt x="0" y="499706"/>
                    <a:pt x="499706" y="0"/>
                    <a:pt x="1116124" y="0"/>
                  </a:cubicBezTo>
                  <a:close/>
                  <a:moveTo>
                    <a:pt x="1116125" y="117061"/>
                  </a:moveTo>
                  <a:cubicBezTo>
                    <a:pt x="564357" y="117061"/>
                    <a:pt x="117061" y="564357"/>
                    <a:pt x="117061" y="1116125"/>
                  </a:cubicBezTo>
                  <a:cubicBezTo>
                    <a:pt x="117061" y="1667893"/>
                    <a:pt x="564357" y="2115189"/>
                    <a:pt x="1116125" y="2115189"/>
                  </a:cubicBezTo>
                  <a:cubicBezTo>
                    <a:pt x="1667893" y="2115189"/>
                    <a:pt x="2115189" y="1667893"/>
                    <a:pt x="2115189" y="1116125"/>
                  </a:cubicBezTo>
                  <a:cubicBezTo>
                    <a:pt x="2115189" y="564357"/>
                    <a:pt x="1667893" y="117061"/>
                    <a:pt x="1116125" y="11706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9F45D64A-F5E7-F54D-A37C-894D3D412399}"/>
                </a:ext>
              </a:extLst>
            </p:cNvPr>
            <p:cNvSpPr/>
            <p:nvPr/>
          </p:nvSpPr>
          <p:spPr>
            <a:xfrm>
              <a:off x="2048840" y="3212976"/>
              <a:ext cx="1085881" cy="936104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5A41AE9-1D3B-7743-804F-1D6F1B08A0E6}"/>
              </a:ext>
            </a:extLst>
          </p:cNvPr>
          <p:cNvSpPr/>
          <p:nvPr/>
        </p:nvSpPr>
        <p:spPr>
          <a:xfrm>
            <a:off x="3559205" y="4653136"/>
            <a:ext cx="18453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</a:rPr>
              <a:t>Easy</a:t>
            </a:r>
          </a:p>
        </p:txBody>
      </p:sp>
    </p:spTree>
    <p:extLst>
      <p:ext uri="{BB962C8B-B14F-4D97-AF65-F5344CB8AC3E}">
        <p14:creationId xmlns:p14="http://schemas.microsoft.com/office/powerpoint/2010/main" val="1601343985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Person: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init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introduce_yourself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{}!"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format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stranger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Person(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=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"Bruno")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AF84B-9BDC-C640-BFC2-EF7DDAF7D392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3BF10DE1-48E1-2748-A8ED-FC45BCAC5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464778"/>
            <a:ext cx="409460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Methods</a:t>
            </a: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 </a:t>
            </a: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and</a:t>
            </a:r>
            <a:endParaRPr lang="pt-BR" altLang="x-none" dirty="0">
              <a:latin typeface="Calibri" charset="0"/>
              <a:ea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atributes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8D7D0-18F0-9649-A391-BCE43C7C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40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28459228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Person: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init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introduce_yourself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{}!"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format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stranger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Person(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=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"Bruno")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AF84B-9BDC-C640-BFC2-EF7DDAF7D392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897AD4-8C0C-404D-85F5-B7F8EE850C78}"/>
              </a:ext>
            </a:extLst>
          </p:cNvPr>
          <p:cNvSpPr/>
          <p:nvPr/>
        </p:nvSpPr>
        <p:spPr>
          <a:xfrm>
            <a:off x="252413" y="2035913"/>
            <a:ext cx="8639175" cy="792088"/>
          </a:xfrm>
          <a:prstGeom prst="rect">
            <a:avLst/>
          </a:prstGeom>
          <a:solidFill>
            <a:schemeClr val="accent3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31E2C428-F65E-9340-9858-810D89634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464778"/>
            <a:ext cx="409460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Methods</a:t>
            </a: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 </a:t>
            </a: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and</a:t>
            </a:r>
            <a:endParaRPr lang="pt-BR" altLang="x-none" dirty="0">
              <a:latin typeface="Calibri" charset="0"/>
              <a:ea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atributes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E48F0-7BCD-724D-B281-784F9059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41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239929307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40811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Person: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init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introduce_yourself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{}!"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format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stranger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Person(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=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"Bruno")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type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stranger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&lt;class '__</a:t>
            </a:r>
            <a:r>
              <a:rPr lang="en-US" sz="2400" dirty="0" err="1"/>
              <a:t>main__.Person</a:t>
            </a:r>
            <a:r>
              <a:rPr lang="en-US" sz="2400" dirty="0"/>
              <a:t>'&gt;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AF84B-9BDC-C640-BFC2-EF7DDAF7D392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897AD4-8C0C-404D-85F5-B7F8EE850C78}"/>
              </a:ext>
            </a:extLst>
          </p:cNvPr>
          <p:cNvSpPr/>
          <p:nvPr/>
        </p:nvSpPr>
        <p:spPr>
          <a:xfrm>
            <a:off x="252413" y="2035913"/>
            <a:ext cx="8639175" cy="792088"/>
          </a:xfrm>
          <a:prstGeom prst="rect">
            <a:avLst/>
          </a:prstGeom>
          <a:solidFill>
            <a:schemeClr val="accent3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3494FF9C-9658-0A4B-B2CE-D33573B02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464778"/>
            <a:ext cx="409460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Methods</a:t>
            </a: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 </a:t>
            </a: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and</a:t>
            </a:r>
            <a:endParaRPr lang="pt-BR" altLang="x-none" dirty="0">
              <a:latin typeface="Calibri" charset="0"/>
              <a:ea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atributes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DC43EF-FF97-A44E-92AC-F4AF6C1F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42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68366139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40811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Person: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init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introduce_yourself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{}!"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format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stranger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Person(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=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"Bruno")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stranger.name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Bruno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AF84B-9BDC-C640-BFC2-EF7DDAF7D392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70A39ACC-3B7B-0442-B1B7-934989C0B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464778"/>
            <a:ext cx="409460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Methods</a:t>
            </a: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 </a:t>
            </a: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and</a:t>
            </a:r>
            <a:endParaRPr lang="pt-BR" altLang="x-none" dirty="0">
              <a:latin typeface="Calibri" charset="0"/>
              <a:ea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atributes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0C26D-C9D1-494F-A10B-1E7CF82A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43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889623291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40811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Person: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init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introduce_yourself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{}!"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format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stranger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Person(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=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"Bruno")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stranger.introduce_yourself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()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AF84B-9BDC-C640-BFC2-EF7DDAF7D392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14693362-4761-7F47-94DB-AC19A1DDE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464778"/>
            <a:ext cx="409460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Methods</a:t>
            </a: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 </a:t>
            </a: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and</a:t>
            </a:r>
            <a:endParaRPr lang="pt-BR" altLang="x-none" dirty="0">
              <a:latin typeface="Calibri" charset="0"/>
              <a:ea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atributes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98C6D-988B-AD45-A564-6BE5FD64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44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270225051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40811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Person: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init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introduce_yourself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   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Hello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 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My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is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{}!"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format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stranger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Person(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=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"Bruno")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stranger.introduce_yourself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()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AF84B-9BDC-C640-BFC2-EF7DDAF7D392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AC6CCC-2DB8-254F-919C-51065772A255}"/>
              </a:ext>
            </a:extLst>
          </p:cNvPr>
          <p:cNvSpPr/>
          <p:nvPr/>
        </p:nvSpPr>
        <p:spPr>
          <a:xfrm>
            <a:off x="179512" y="1397019"/>
            <a:ext cx="8856983" cy="411262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64A34-A48E-DC4C-BC94-DF9BB5F88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1448" y="1135850"/>
            <a:ext cx="3041104" cy="30411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9CF7CD-A407-3F43-B3DE-C46C1907605D}"/>
              </a:ext>
            </a:extLst>
          </p:cNvPr>
          <p:cNvSpPr txBox="1"/>
          <p:nvPr/>
        </p:nvSpPr>
        <p:spPr>
          <a:xfrm>
            <a:off x="0" y="4030032"/>
            <a:ext cx="91440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Roboto Mono" pitchFamily="2" charset="0"/>
                <a:ea typeface="Roboto Mono" pitchFamily="2" charset="0"/>
              </a:rPr>
              <a:t>Bug Alert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5D331-3705-964B-A725-B00FE2B1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45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4170252707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441351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Person: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init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introduce_yourself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{}!"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format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stranger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Person(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=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"Bruno")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stranger.introduce_yourself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()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Hello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! </a:t>
            </a:r>
            <a:r>
              <a:rPr lang="pt-BR" sz="24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My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is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Bruno!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None</a:t>
            </a:r>
            <a:endParaRPr lang="pt-BR" sz="2400" dirty="0">
              <a:solidFill>
                <a:schemeClr val="accent2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AF84B-9BDC-C640-BFC2-EF7DDAF7D392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DCB850-4D1C-D843-8DDB-626F9296A89F}"/>
              </a:ext>
            </a:extLst>
          </p:cNvPr>
          <p:cNvSpPr/>
          <p:nvPr/>
        </p:nvSpPr>
        <p:spPr>
          <a:xfrm>
            <a:off x="252413" y="5373216"/>
            <a:ext cx="8639175" cy="447332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733E821-FC5D-3F41-86ED-B847A8F22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9832" y="487293"/>
            <a:ext cx="440432" cy="4404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5D4000-69CC-5948-994A-F952BF714EF0}"/>
              </a:ext>
            </a:extLst>
          </p:cNvPr>
          <p:cNvSpPr txBox="1"/>
          <p:nvPr/>
        </p:nvSpPr>
        <p:spPr>
          <a:xfrm>
            <a:off x="3500264" y="542470"/>
            <a:ext cx="53913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Roboto Mono" pitchFamily="2" charset="0"/>
                <a:ea typeface="Roboto Mono" pitchFamily="2" charset="0"/>
              </a:rPr>
              <a:t>Bug Alert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BACC4-A5D2-774D-97D8-8BE689D3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46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865556945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40811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Person: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init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introduce_yourself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{}!"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format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stranger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Person(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=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"Bruno")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stranger.introduce_yourself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()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Hello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!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is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Bruno!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AF84B-9BDC-C640-BFC2-EF7DDAF7D392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E8F15F-9E79-0D45-87CF-29675C0F27C5}"/>
              </a:ext>
            </a:extLst>
          </p:cNvPr>
          <p:cNvSpPr/>
          <p:nvPr/>
        </p:nvSpPr>
        <p:spPr>
          <a:xfrm>
            <a:off x="252413" y="4717561"/>
            <a:ext cx="8639175" cy="792088"/>
          </a:xfrm>
          <a:prstGeom prst="rect">
            <a:avLst/>
          </a:prstGeom>
          <a:solidFill>
            <a:schemeClr val="accent3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08F27C-1116-8746-814A-2C1ADDB660ED}"/>
              </a:ext>
            </a:extLst>
          </p:cNvPr>
          <p:cNvSpPr/>
          <p:nvPr/>
        </p:nvSpPr>
        <p:spPr>
          <a:xfrm>
            <a:off x="252413" y="3381622"/>
            <a:ext cx="8639175" cy="792088"/>
          </a:xfrm>
          <a:prstGeom prst="rect">
            <a:avLst/>
          </a:prstGeom>
          <a:solidFill>
            <a:schemeClr val="accent3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523D0E7-55A1-6D4F-B84E-435723AA1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9832" y="487293"/>
            <a:ext cx="440432" cy="4404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D3DB8C-9956-5E42-865A-640C7BDE0878}"/>
              </a:ext>
            </a:extLst>
          </p:cNvPr>
          <p:cNvSpPr txBox="1"/>
          <p:nvPr/>
        </p:nvSpPr>
        <p:spPr>
          <a:xfrm>
            <a:off x="3500264" y="542470"/>
            <a:ext cx="53913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Roboto Mono" pitchFamily="2" charset="0"/>
                <a:ea typeface="Roboto Mono" pitchFamily="2" charset="0"/>
              </a:rPr>
              <a:t>Bug Alert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939B2-BA31-6D44-BE33-25072C24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47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192193576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40811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Person: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init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introduce_yourself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{}!"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format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  <a:endParaRPr lang="pt-BR" sz="24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stranger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Person(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=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"Bruno")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stranger.introduce_yourself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()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Hello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!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is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Bruno!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AF84B-9BDC-C640-BFC2-EF7DDAF7D392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E8F15F-9E79-0D45-87CF-29675C0F27C5}"/>
              </a:ext>
            </a:extLst>
          </p:cNvPr>
          <p:cNvSpPr/>
          <p:nvPr/>
        </p:nvSpPr>
        <p:spPr>
          <a:xfrm>
            <a:off x="252413" y="4717561"/>
            <a:ext cx="8639175" cy="792088"/>
          </a:xfrm>
          <a:prstGeom prst="rect">
            <a:avLst/>
          </a:prstGeom>
          <a:solidFill>
            <a:schemeClr val="accent3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08DE69-4BB3-CC4D-B467-3C77B6B3CD6D}"/>
              </a:ext>
            </a:extLst>
          </p:cNvPr>
          <p:cNvSpPr/>
          <p:nvPr/>
        </p:nvSpPr>
        <p:spPr>
          <a:xfrm>
            <a:off x="252412" y="3396844"/>
            <a:ext cx="8639175" cy="792088"/>
          </a:xfrm>
          <a:prstGeom prst="rect">
            <a:avLst/>
          </a:prstGeom>
          <a:solidFill>
            <a:schemeClr val="accent3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0B8432E-95F6-8646-81B1-7844F433F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9832" y="487293"/>
            <a:ext cx="440432" cy="4404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2D47B6-D718-294D-B8E7-CEDD772B5506}"/>
              </a:ext>
            </a:extLst>
          </p:cNvPr>
          <p:cNvSpPr txBox="1"/>
          <p:nvPr/>
        </p:nvSpPr>
        <p:spPr>
          <a:xfrm>
            <a:off x="3500264" y="542470"/>
            <a:ext cx="53913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Roboto Mono" pitchFamily="2" charset="0"/>
                <a:ea typeface="Roboto Mono" pitchFamily="2" charset="0"/>
              </a:rPr>
              <a:t>Bug Alert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B093C-FEEA-074B-BA03-90574209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48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429338626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408111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Person: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init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introduce_yourself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return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am</a:t>
            </a:r>
            <a:r>
              <a:rPr lang="pt-BR" sz="2400" dirty="0">
                <a:solidFill>
                  <a:schemeClr val="accent2"/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{}!"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format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  <a:endParaRPr lang="pt-BR" sz="2400" dirty="0">
              <a:solidFill>
                <a:schemeClr val="accent6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stranger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Person(</a:t>
            </a:r>
            <a:r>
              <a:rPr lang="pt-BR" sz="2400" dirty="0" err="1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=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"Bruno")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4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stranger.introduce_yourself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()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Hello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!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My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is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Bruno!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AF84B-9BDC-C640-BFC2-EF7DDAF7D392}"/>
              </a:ext>
            </a:extLst>
          </p:cNvPr>
          <p:cNvSpPr txBox="1"/>
          <p:nvPr/>
        </p:nvSpPr>
        <p:spPr>
          <a:xfrm>
            <a:off x="6012160" y="6208026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Classes on W3Schools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E8F15F-9E79-0D45-87CF-29675C0F27C5}"/>
              </a:ext>
            </a:extLst>
          </p:cNvPr>
          <p:cNvSpPr/>
          <p:nvPr/>
        </p:nvSpPr>
        <p:spPr>
          <a:xfrm>
            <a:off x="252413" y="4717561"/>
            <a:ext cx="8639175" cy="792088"/>
          </a:xfrm>
          <a:prstGeom prst="rect">
            <a:avLst/>
          </a:prstGeom>
          <a:solidFill>
            <a:schemeClr val="accent3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08DE69-4BB3-CC4D-B467-3C77B6B3CD6D}"/>
              </a:ext>
            </a:extLst>
          </p:cNvPr>
          <p:cNvSpPr/>
          <p:nvPr/>
        </p:nvSpPr>
        <p:spPr>
          <a:xfrm>
            <a:off x="252412" y="3396844"/>
            <a:ext cx="8639175" cy="792088"/>
          </a:xfrm>
          <a:prstGeom prst="rect">
            <a:avLst/>
          </a:prstGeom>
          <a:solidFill>
            <a:schemeClr val="accent3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3F21413-5D3D-4E44-9A7C-B093BFA78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9832" y="487293"/>
            <a:ext cx="440432" cy="4404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734BE7-1B58-3345-8B71-E115E9261DD5}"/>
              </a:ext>
            </a:extLst>
          </p:cNvPr>
          <p:cNvSpPr txBox="1"/>
          <p:nvPr/>
        </p:nvSpPr>
        <p:spPr>
          <a:xfrm>
            <a:off x="3500264" y="542470"/>
            <a:ext cx="53913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Roboto Mono" pitchFamily="2" charset="0"/>
                <a:ea typeface="Roboto Mono" pitchFamily="2" charset="0"/>
              </a:rPr>
              <a:t>Bug Alert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CDCA8-E390-DF44-A94A-192E9D20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49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289349471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Basic II</a:t>
            </a:r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6" name="TextShape 1"/>
          <p:cNvSpPr txBox="1"/>
          <p:nvPr/>
        </p:nvSpPr>
        <p:spPr>
          <a:xfrm>
            <a:off x="251520" y="1844824"/>
            <a:ext cx="6310064" cy="424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txBody>
          <a:bodyPr wrap="square" lIns="180000" tIns="180000" rIns="180000" bIns="180000" anchor="t" anchorCtr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‘banana’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endParaRPr lang="pt-BR" sz="2800" dirty="0">
              <a:solidFill>
                <a:schemeClr val="bg1">
                  <a:lumMod val="65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if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apple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eat_it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elif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orange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make_a_juice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else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leave_it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Shape 1"/>
          <p:cNvSpPr txBox="1">
            <a:spLocks noChangeArrowheads="1"/>
          </p:cNvSpPr>
          <p:nvPr/>
        </p:nvSpPr>
        <p:spPr bwMode="auto">
          <a:xfrm>
            <a:off x="5148064" y="990756"/>
            <a:ext cx="4238625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54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54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54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948264" y="3573016"/>
            <a:ext cx="1822486" cy="15081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BR" dirty="0">
                <a:latin typeface="Calibri" panose="020F0502020204030204" pitchFamily="34" charset="0"/>
                <a:ea typeface="+mn-ea"/>
              </a:rPr>
              <a:t>Python </a:t>
            </a:r>
            <a:r>
              <a:rPr lang="pt-BR" dirty="0" err="1">
                <a:latin typeface="Calibri" panose="020F0502020204030204" pitchFamily="34" charset="0"/>
                <a:ea typeface="+mn-ea"/>
              </a:rPr>
              <a:t>relies</a:t>
            </a:r>
            <a:r>
              <a:rPr lang="pt-BR" dirty="0">
                <a:latin typeface="Calibri" panose="020F0502020204030204" pitchFamily="34" charset="0"/>
                <a:ea typeface="+mn-ea"/>
              </a:rPr>
              <a:t> </a:t>
            </a:r>
          </a:p>
          <a:p>
            <a:pPr algn="ctr">
              <a:defRPr/>
            </a:pPr>
            <a:r>
              <a:rPr lang="pt-BR" dirty="0" err="1">
                <a:latin typeface="Calibri" panose="020F0502020204030204" pitchFamily="34" charset="0"/>
                <a:ea typeface="+mn-ea"/>
              </a:rPr>
              <a:t>on</a:t>
            </a:r>
            <a:r>
              <a:rPr lang="pt-BR" dirty="0">
                <a:latin typeface="Calibri" panose="020F0502020204030204" pitchFamily="34" charset="0"/>
                <a:ea typeface="+mn-ea"/>
              </a:rPr>
              <a:t> </a:t>
            </a:r>
            <a:r>
              <a:rPr lang="pt-BR" dirty="0" err="1">
                <a:latin typeface="Calibri" panose="020F0502020204030204" pitchFamily="34" charset="0"/>
                <a:ea typeface="+mn-ea"/>
              </a:rPr>
              <a:t>identation</a:t>
            </a:r>
            <a:r>
              <a:rPr lang="pt-BR" dirty="0">
                <a:latin typeface="Calibri" panose="020F0502020204030204" pitchFamily="34" charset="0"/>
                <a:ea typeface="+mn-ea"/>
              </a:rPr>
              <a:t>, </a:t>
            </a:r>
            <a:r>
              <a:rPr lang="pt-BR" dirty="0" err="1">
                <a:latin typeface="Calibri" panose="020F0502020204030204" pitchFamily="34" charset="0"/>
                <a:ea typeface="+mn-ea"/>
              </a:rPr>
              <a:t>so</a:t>
            </a:r>
            <a:r>
              <a:rPr lang="pt-BR" dirty="0">
                <a:latin typeface="Calibri" panose="020F0502020204030204" pitchFamily="34" charset="0"/>
                <a:ea typeface="+mn-ea"/>
              </a:rPr>
              <a:t> </a:t>
            </a:r>
          </a:p>
          <a:p>
            <a:pPr algn="ctr"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+mn-ea"/>
              </a:rPr>
              <a:t>DON’T </a:t>
            </a:r>
          </a:p>
          <a:p>
            <a:pPr algn="ctr"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+mn-ea"/>
              </a:rPr>
              <a:t>MESS UP!</a:t>
            </a:r>
            <a:endParaRPr lang="pt-BR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520" y="4305984"/>
            <a:ext cx="6310064" cy="432048"/>
          </a:xfrm>
          <a:prstGeom prst="rect">
            <a:avLst/>
          </a:prstGeom>
          <a:solidFill>
            <a:schemeClr val="accent6">
              <a:lumMod val="7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D832FE-BC8D-B541-9F0E-F04BE0AE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5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950449110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10" name="TextShape 1">
            <a:extLst>
              <a:ext uri="{FF2B5EF4-FFF2-40B4-BE49-F238E27FC236}">
                <a16:creationId xmlns:a16="http://schemas.microsoft.com/office/drawing/2014/main" id="{322374FE-2A09-F24F-8E1D-FC93A075D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464778"/>
            <a:ext cx="409460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Creating</a:t>
            </a: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 </a:t>
            </a: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sub-classes</a:t>
            </a:r>
            <a:endParaRPr lang="pt-BR" altLang="x-none" dirty="0">
              <a:latin typeface="Calibri" charset="0"/>
              <a:ea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aka</a:t>
            </a: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: </a:t>
            </a: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inheritance</a:t>
            </a:r>
            <a:endParaRPr lang="pt-BR" altLang="x-none" dirty="0">
              <a:latin typeface="Calibri" charset="0"/>
              <a:ea typeface="Courier New" charset="0"/>
              <a:cs typeface="Courier New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396C21-1F44-004E-8B06-995E60E81165}"/>
              </a:ext>
            </a:extLst>
          </p:cNvPr>
          <p:cNvGrpSpPr/>
          <p:nvPr/>
        </p:nvGrpSpPr>
        <p:grpSpPr>
          <a:xfrm>
            <a:off x="3095836" y="1484784"/>
            <a:ext cx="2952328" cy="1374738"/>
            <a:chOff x="2915816" y="1484784"/>
            <a:chExt cx="2952328" cy="13747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82278C-1AAB-3846-86A0-CE32644BBC85}"/>
                </a:ext>
              </a:extLst>
            </p:cNvPr>
            <p:cNvSpPr/>
            <p:nvPr/>
          </p:nvSpPr>
          <p:spPr>
            <a:xfrm>
              <a:off x="2915816" y="1484784"/>
              <a:ext cx="295232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9BE6F5-7CAB-534D-8423-A8F8B4A10A6F}"/>
                </a:ext>
              </a:extLst>
            </p:cNvPr>
            <p:cNvSpPr/>
            <p:nvPr/>
          </p:nvSpPr>
          <p:spPr>
            <a:xfrm>
              <a:off x="2915816" y="1839240"/>
              <a:ext cx="2952328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name</a:t>
              </a:r>
            </a:p>
            <a:p>
              <a:pPr algn="ctr"/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is_hungry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E2887C-966D-A541-AD98-3846F8069401}"/>
                </a:ext>
              </a:extLst>
            </p:cNvPr>
            <p:cNvSpPr/>
            <p:nvPr/>
          </p:nvSpPr>
          <p:spPr>
            <a:xfrm>
              <a:off x="2915816" y="2490190"/>
              <a:ext cx="2952328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eat( 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9526A92-6F59-1C47-A622-DE627D379FD8}"/>
              </a:ext>
            </a:extLst>
          </p:cNvPr>
          <p:cNvGrpSpPr/>
          <p:nvPr/>
        </p:nvGrpSpPr>
        <p:grpSpPr>
          <a:xfrm>
            <a:off x="826021" y="3734649"/>
            <a:ext cx="2953891" cy="1921782"/>
            <a:chOff x="2914253" y="1484784"/>
            <a:chExt cx="2953891" cy="192178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6E6FBD7-EB1B-6942-9EE1-3D4719C88B08}"/>
                </a:ext>
              </a:extLst>
            </p:cNvPr>
            <p:cNvSpPr/>
            <p:nvPr/>
          </p:nvSpPr>
          <p:spPr>
            <a:xfrm>
              <a:off x="2915816" y="1484784"/>
              <a:ext cx="2952328" cy="3600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E398608-4929-CB4B-930B-1A592CBE9D38}"/>
                </a:ext>
              </a:extLst>
            </p:cNvPr>
            <p:cNvSpPr/>
            <p:nvPr/>
          </p:nvSpPr>
          <p:spPr>
            <a:xfrm>
              <a:off x="2914253" y="1836905"/>
              <a:ext cx="2953891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  <a:p>
              <a:pPr algn="ctr"/>
              <a:r>
                <a:rPr lang="en-US" dirty="0" err="1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is_hungry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38861D-B3D7-3240-9C62-06E3D5C89BFD}"/>
                </a:ext>
              </a:extLst>
            </p:cNvPr>
            <p:cNvSpPr/>
            <p:nvPr/>
          </p:nvSpPr>
          <p:spPr>
            <a:xfrm>
              <a:off x="2915816" y="2483236"/>
              <a:ext cx="2952328" cy="92333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eat( )</a:t>
              </a:r>
            </a:p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meow( )</a:t>
              </a:r>
            </a:p>
            <a:p>
              <a:pPr algn="ctr"/>
              <a:r>
                <a:rPr lang="en-US" dirty="0" err="1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prr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 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DD2E3E9-2F51-744A-BC67-D65A50B13316}"/>
              </a:ext>
            </a:extLst>
          </p:cNvPr>
          <p:cNvGrpSpPr/>
          <p:nvPr/>
        </p:nvGrpSpPr>
        <p:grpSpPr>
          <a:xfrm>
            <a:off x="5292080" y="3734649"/>
            <a:ext cx="2952328" cy="1921782"/>
            <a:chOff x="2915816" y="1484784"/>
            <a:chExt cx="2952328" cy="192178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55AFFEF-2861-E643-9549-463E9E331C71}"/>
                </a:ext>
              </a:extLst>
            </p:cNvPr>
            <p:cNvSpPr/>
            <p:nvPr/>
          </p:nvSpPr>
          <p:spPr>
            <a:xfrm>
              <a:off x="2915816" y="1484784"/>
              <a:ext cx="2952328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Dog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0A195C7-CFD0-2C49-9742-4ED5B176C45C}"/>
                </a:ext>
              </a:extLst>
            </p:cNvPr>
            <p:cNvSpPr/>
            <p:nvPr/>
          </p:nvSpPr>
          <p:spPr>
            <a:xfrm>
              <a:off x="2915816" y="1839240"/>
              <a:ext cx="2952328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accent3">
                      <a:lumMod val="75000"/>
                    </a:schemeClr>
                  </a:solidFill>
                </a:rPr>
                <a:t>name</a:t>
              </a:r>
            </a:p>
            <a:p>
              <a:pPr algn="ctr"/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</a:rPr>
                <a:t>is_hungry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4EA52A-096E-5347-B298-57CB73039B6A}"/>
                </a:ext>
              </a:extLst>
            </p:cNvPr>
            <p:cNvSpPr/>
            <p:nvPr/>
          </p:nvSpPr>
          <p:spPr>
            <a:xfrm>
              <a:off x="2915816" y="2483236"/>
              <a:ext cx="2952328" cy="923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accent3">
                      <a:lumMod val="75000"/>
                    </a:schemeClr>
                  </a:solidFill>
                </a:rPr>
                <a:t>eat( )</a:t>
              </a:r>
            </a:p>
            <a:p>
              <a:pPr algn="ctr"/>
              <a:r>
                <a:rPr lang="en-US" dirty="0">
                  <a:solidFill>
                    <a:schemeClr val="accent3">
                      <a:lumMod val="75000"/>
                    </a:schemeClr>
                  </a:solidFill>
                </a:rPr>
                <a:t>bark( )</a:t>
              </a:r>
            </a:p>
            <a:p>
              <a:pPr algn="ctr"/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</a:rPr>
                <a:t>fake_dead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</a:rPr>
                <a:t>( )</a:t>
              </a:r>
            </a:p>
          </p:txBody>
        </p:sp>
      </p:grp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4B8C296-0525-464F-81A2-769C222DF521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rot="5400000">
            <a:off x="3000311" y="2162959"/>
            <a:ext cx="875127" cy="2268252"/>
          </a:xfrm>
          <a:prstGeom prst="curvedConnector3">
            <a:avLst/>
          </a:prstGeom>
          <a:ln w="38100">
            <a:solidFill>
              <a:schemeClr val="accent5">
                <a:lumMod val="75000"/>
              </a:schemeClr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CB9978FB-72C0-F94C-90F7-06060E6554A9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rot="16200000" flipH="1">
            <a:off x="5232559" y="2198963"/>
            <a:ext cx="875127" cy="219624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headEnd type="triangle" w="med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2E2F2-B66F-F94A-80C1-C74F83A6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50</a:t>
            </a:fld>
            <a:endParaRPr lang="pt-BR" altLang="x-non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034EA5-0DEA-1F4C-A817-35AAF43A3058}"/>
              </a:ext>
            </a:extLst>
          </p:cNvPr>
          <p:cNvSpPr/>
          <p:nvPr/>
        </p:nvSpPr>
        <p:spPr>
          <a:xfrm>
            <a:off x="683569" y="1397019"/>
            <a:ext cx="7776864" cy="455226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3490A2-680D-9F4F-862D-A4ED32C8844A}"/>
              </a:ext>
            </a:extLst>
          </p:cNvPr>
          <p:cNvSpPr/>
          <p:nvPr/>
        </p:nvSpPr>
        <p:spPr>
          <a:xfrm>
            <a:off x="1332211" y="398725"/>
            <a:ext cx="6264125" cy="85784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D471DA6-3FE1-CD47-A105-F4E858D8B3B0}"/>
              </a:ext>
            </a:extLst>
          </p:cNvPr>
          <p:cNvSpPr/>
          <p:nvPr/>
        </p:nvSpPr>
        <p:spPr>
          <a:xfrm>
            <a:off x="3550410" y="2479058"/>
            <a:ext cx="2061278" cy="2088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C473C2-7F18-7A41-8B50-07DC27654DE0}"/>
              </a:ext>
            </a:extLst>
          </p:cNvPr>
          <p:cNvSpPr/>
          <p:nvPr/>
        </p:nvSpPr>
        <p:spPr>
          <a:xfrm>
            <a:off x="3534732" y="3686988"/>
            <a:ext cx="2043180" cy="252257"/>
          </a:xfrm>
          <a:prstGeom prst="rect">
            <a:avLst/>
          </a:prstGeom>
          <a:solidFill>
            <a:srgbClr val="C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ED9004-6B4D-A34A-8FD7-0AC36F6D8D89}"/>
              </a:ext>
            </a:extLst>
          </p:cNvPr>
          <p:cNvSpPr/>
          <p:nvPr/>
        </p:nvSpPr>
        <p:spPr>
          <a:xfrm>
            <a:off x="3534732" y="3397046"/>
            <a:ext cx="2043180" cy="252257"/>
          </a:xfrm>
          <a:prstGeom prst="rect">
            <a:avLst/>
          </a:prstGeom>
          <a:solidFill>
            <a:srgbClr val="C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FB1B68-7B0F-9942-AF27-DC8F914B308E}"/>
              </a:ext>
            </a:extLst>
          </p:cNvPr>
          <p:cNvSpPr/>
          <p:nvPr/>
        </p:nvSpPr>
        <p:spPr>
          <a:xfrm>
            <a:off x="3563888" y="3104735"/>
            <a:ext cx="2043180" cy="252257"/>
          </a:xfrm>
          <a:prstGeom prst="rect">
            <a:avLst/>
          </a:prstGeom>
          <a:solidFill>
            <a:srgbClr val="C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2044480-7E48-5845-B61C-9E96FB88E879}"/>
              </a:ext>
            </a:extLst>
          </p:cNvPr>
          <p:cNvSpPr/>
          <p:nvPr/>
        </p:nvSpPr>
        <p:spPr>
          <a:xfrm>
            <a:off x="3455876" y="2407050"/>
            <a:ext cx="2232248" cy="2232248"/>
          </a:xfrm>
          <a:custGeom>
            <a:avLst/>
            <a:gdLst>
              <a:gd name="connsiteX0" fmla="*/ 1116124 w 2232248"/>
              <a:gd name="connsiteY0" fmla="*/ 0 h 2232248"/>
              <a:gd name="connsiteX1" fmla="*/ 2232248 w 2232248"/>
              <a:gd name="connsiteY1" fmla="*/ 1116124 h 2232248"/>
              <a:gd name="connsiteX2" fmla="*/ 1116124 w 2232248"/>
              <a:gd name="connsiteY2" fmla="*/ 2232248 h 2232248"/>
              <a:gd name="connsiteX3" fmla="*/ 0 w 2232248"/>
              <a:gd name="connsiteY3" fmla="*/ 1116124 h 2232248"/>
              <a:gd name="connsiteX4" fmla="*/ 1116124 w 2232248"/>
              <a:gd name="connsiteY4" fmla="*/ 0 h 2232248"/>
              <a:gd name="connsiteX5" fmla="*/ 1116125 w 2232248"/>
              <a:gd name="connsiteY5" fmla="*/ 117061 h 2232248"/>
              <a:gd name="connsiteX6" fmla="*/ 117061 w 2232248"/>
              <a:gd name="connsiteY6" fmla="*/ 1116125 h 2232248"/>
              <a:gd name="connsiteX7" fmla="*/ 1116125 w 2232248"/>
              <a:gd name="connsiteY7" fmla="*/ 2115189 h 2232248"/>
              <a:gd name="connsiteX8" fmla="*/ 2115189 w 2232248"/>
              <a:gd name="connsiteY8" fmla="*/ 1116125 h 2232248"/>
              <a:gd name="connsiteX9" fmla="*/ 1116125 w 2232248"/>
              <a:gd name="connsiteY9" fmla="*/ 117061 h 223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2248" h="2232248">
                <a:moveTo>
                  <a:pt x="1116124" y="0"/>
                </a:moveTo>
                <a:cubicBezTo>
                  <a:pt x="1732542" y="0"/>
                  <a:pt x="2232248" y="499706"/>
                  <a:pt x="2232248" y="1116124"/>
                </a:cubicBezTo>
                <a:cubicBezTo>
                  <a:pt x="2232248" y="1732542"/>
                  <a:pt x="1732542" y="2232248"/>
                  <a:pt x="1116124" y="2232248"/>
                </a:cubicBezTo>
                <a:cubicBezTo>
                  <a:pt x="499706" y="2232248"/>
                  <a:pt x="0" y="1732542"/>
                  <a:pt x="0" y="1116124"/>
                </a:cubicBezTo>
                <a:cubicBezTo>
                  <a:pt x="0" y="499706"/>
                  <a:pt x="499706" y="0"/>
                  <a:pt x="1116124" y="0"/>
                </a:cubicBezTo>
                <a:close/>
                <a:moveTo>
                  <a:pt x="1116125" y="117061"/>
                </a:moveTo>
                <a:cubicBezTo>
                  <a:pt x="564357" y="117061"/>
                  <a:pt x="117061" y="564357"/>
                  <a:pt x="117061" y="1116125"/>
                </a:cubicBezTo>
                <a:cubicBezTo>
                  <a:pt x="117061" y="1667893"/>
                  <a:pt x="564357" y="2115189"/>
                  <a:pt x="1116125" y="2115189"/>
                </a:cubicBezTo>
                <a:cubicBezTo>
                  <a:pt x="1667893" y="2115189"/>
                  <a:pt x="2115189" y="1667893"/>
                  <a:pt x="2115189" y="1116125"/>
                </a:cubicBezTo>
                <a:cubicBezTo>
                  <a:pt x="2115189" y="564357"/>
                  <a:pt x="1667893" y="117061"/>
                  <a:pt x="1116125" y="11706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BCCD76FD-81D4-1041-8A3E-5B4E11EFE79E}"/>
              </a:ext>
            </a:extLst>
          </p:cNvPr>
          <p:cNvSpPr/>
          <p:nvPr/>
        </p:nvSpPr>
        <p:spPr>
          <a:xfrm>
            <a:off x="4130999" y="3144048"/>
            <a:ext cx="881999" cy="755885"/>
          </a:xfrm>
          <a:prstGeom prst="hexagon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9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B7975E-D9ED-514D-811B-BFD58A7F05C4}"/>
              </a:ext>
            </a:extLst>
          </p:cNvPr>
          <p:cNvSpPr/>
          <p:nvPr/>
        </p:nvSpPr>
        <p:spPr>
          <a:xfrm>
            <a:off x="3559210" y="4653136"/>
            <a:ext cx="1845378" cy="9233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solidFill>
                  <a:srgbClr val="C00000"/>
                </a:solidFill>
                <a:latin typeface="Roboto Mono" pitchFamily="2" charset="0"/>
                <a:ea typeface="Roboto Mono" pitchFamily="2" charset="0"/>
              </a:rPr>
              <a:t>Hard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670518-67EA-BE42-B8E3-8899878B8BA2}"/>
              </a:ext>
            </a:extLst>
          </p:cNvPr>
          <p:cNvSpPr/>
          <p:nvPr/>
        </p:nvSpPr>
        <p:spPr>
          <a:xfrm>
            <a:off x="3635896" y="2809816"/>
            <a:ext cx="1872208" cy="252257"/>
          </a:xfrm>
          <a:custGeom>
            <a:avLst/>
            <a:gdLst>
              <a:gd name="connsiteX0" fmla="*/ 0 w 1872208"/>
              <a:gd name="connsiteY0" fmla="*/ 0 h 252257"/>
              <a:gd name="connsiteX1" fmla="*/ 1872208 w 1872208"/>
              <a:gd name="connsiteY1" fmla="*/ 0 h 252257"/>
              <a:gd name="connsiteX2" fmla="*/ 1872208 w 1872208"/>
              <a:gd name="connsiteY2" fmla="*/ 252257 h 252257"/>
              <a:gd name="connsiteX3" fmla="*/ 0 w 1872208"/>
              <a:gd name="connsiteY3" fmla="*/ 252257 h 252257"/>
              <a:gd name="connsiteX4" fmla="*/ 0 w 1872208"/>
              <a:gd name="connsiteY4" fmla="*/ 0 h 252257"/>
              <a:gd name="connsiteX0" fmla="*/ 97722 w 1872208"/>
              <a:gd name="connsiteY0" fmla="*/ 6981 h 252257"/>
              <a:gd name="connsiteX1" fmla="*/ 1872208 w 1872208"/>
              <a:gd name="connsiteY1" fmla="*/ 0 h 252257"/>
              <a:gd name="connsiteX2" fmla="*/ 1872208 w 1872208"/>
              <a:gd name="connsiteY2" fmla="*/ 252257 h 252257"/>
              <a:gd name="connsiteX3" fmla="*/ 0 w 1872208"/>
              <a:gd name="connsiteY3" fmla="*/ 252257 h 252257"/>
              <a:gd name="connsiteX4" fmla="*/ 97722 w 1872208"/>
              <a:gd name="connsiteY4" fmla="*/ 6981 h 252257"/>
              <a:gd name="connsiteX0" fmla="*/ 97722 w 1872208"/>
              <a:gd name="connsiteY0" fmla="*/ 6981 h 252257"/>
              <a:gd name="connsiteX1" fmla="*/ 1725625 w 1872208"/>
              <a:gd name="connsiteY1" fmla="*/ 0 h 252257"/>
              <a:gd name="connsiteX2" fmla="*/ 1872208 w 1872208"/>
              <a:gd name="connsiteY2" fmla="*/ 252257 h 252257"/>
              <a:gd name="connsiteX3" fmla="*/ 0 w 1872208"/>
              <a:gd name="connsiteY3" fmla="*/ 252257 h 252257"/>
              <a:gd name="connsiteX4" fmla="*/ 97722 w 1872208"/>
              <a:gd name="connsiteY4" fmla="*/ 6981 h 252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208" h="252257">
                <a:moveTo>
                  <a:pt x="97722" y="6981"/>
                </a:moveTo>
                <a:lnTo>
                  <a:pt x="1725625" y="0"/>
                </a:lnTo>
                <a:lnTo>
                  <a:pt x="1872208" y="252257"/>
                </a:lnTo>
                <a:lnTo>
                  <a:pt x="0" y="252257"/>
                </a:lnTo>
                <a:lnTo>
                  <a:pt x="97722" y="6981"/>
                </a:lnTo>
                <a:close/>
              </a:path>
            </a:pathLst>
          </a:custGeom>
          <a:solidFill>
            <a:srgbClr val="C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BF07ED-AC65-9441-9502-D13821F94218}"/>
              </a:ext>
            </a:extLst>
          </p:cNvPr>
          <p:cNvSpPr/>
          <p:nvPr/>
        </p:nvSpPr>
        <p:spPr>
          <a:xfrm>
            <a:off x="3644945" y="3988608"/>
            <a:ext cx="1872208" cy="245277"/>
          </a:xfrm>
          <a:custGeom>
            <a:avLst/>
            <a:gdLst>
              <a:gd name="connsiteX0" fmla="*/ 0 w 1872208"/>
              <a:gd name="connsiteY0" fmla="*/ 0 h 252257"/>
              <a:gd name="connsiteX1" fmla="*/ 1872208 w 1872208"/>
              <a:gd name="connsiteY1" fmla="*/ 0 h 252257"/>
              <a:gd name="connsiteX2" fmla="*/ 1872208 w 1872208"/>
              <a:gd name="connsiteY2" fmla="*/ 252257 h 252257"/>
              <a:gd name="connsiteX3" fmla="*/ 0 w 1872208"/>
              <a:gd name="connsiteY3" fmla="*/ 252257 h 252257"/>
              <a:gd name="connsiteX4" fmla="*/ 0 w 1872208"/>
              <a:gd name="connsiteY4" fmla="*/ 0 h 252257"/>
              <a:gd name="connsiteX0" fmla="*/ 0 w 1872208"/>
              <a:gd name="connsiteY0" fmla="*/ 0 h 252257"/>
              <a:gd name="connsiteX1" fmla="*/ 1872208 w 1872208"/>
              <a:gd name="connsiteY1" fmla="*/ 0 h 252257"/>
              <a:gd name="connsiteX2" fmla="*/ 1872208 w 1872208"/>
              <a:gd name="connsiteY2" fmla="*/ 252257 h 252257"/>
              <a:gd name="connsiteX3" fmla="*/ 97722 w 1872208"/>
              <a:gd name="connsiteY3" fmla="*/ 245276 h 252257"/>
              <a:gd name="connsiteX4" fmla="*/ 0 w 1872208"/>
              <a:gd name="connsiteY4" fmla="*/ 0 h 252257"/>
              <a:gd name="connsiteX0" fmla="*/ 0 w 1872208"/>
              <a:gd name="connsiteY0" fmla="*/ 0 h 245277"/>
              <a:gd name="connsiteX1" fmla="*/ 1872208 w 1872208"/>
              <a:gd name="connsiteY1" fmla="*/ 0 h 245277"/>
              <a:gd name="connsiteX2" fmla="*/ 1697704 w 1872208"/>
              <a:gd name="connsiteY2" fmla="*/ 245277 h 245277"/>
              <a:gd name="connsiteX3" fmla="*/ 97722 w 1872208"/>
              <a:gd name="connsiteY3" fmla="*/ 245276 h 245277"/>
              <a:gd name="connsiteX4" fmla="*/ 0 w 1872208"/>
              <a:gd name="connsiteY4" fmla="*/ 0 h 245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2208" h="245277">
                <a:moveTo>
                  <a:pt x="0" y="0"/>
                </a:moveTo>
                <a:lnTo>
                  <a:pt x="1872208" y="0"/>
                </a:lnTo>
                <a:lnTo>
                  <a:pt x="1697704" y="245277"/>
                </a:lnTo>
                <a:lnTo>
                  <a:pt x="97722" y="245276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08717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10" name="TextShape 1">
            <a:extLst>
              <a:ext uri="{FF2B5EF4-FFF2-40B4-BE49-F238E27FC236}">
                <a16:creationId xmlns:a16="http://schemas.microsoft.com/office/drawing/2014/main" id="{322374FE-2A09-F24F-8E1D-FC93A075D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464778"/>
            <a:ext cx="409460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Creating</a:t>
            </a: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 </a:t>
            </a: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sub-classes</a:t>
            </a:r>
            <a:endParaRPr lang="pt-BR" altLang="x-none" dirty="0">
              <a:latin typeface="Calibri" charset="0"/>
              <a:ea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aka</a:t>
            </a: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: </a:t>
            </a: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inheritance</a:t>
            </a:r>
            <a:endParaRPr lang="pt-BR" altLang="x-none" dirty="0">
              <a:latin typeface="Calibri" charset="0"/>
              <a:ea typeface="Courier New" charset="0"/>
              <a:cs typeface="Courier New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396C21-1F44-004E-8B06-995E60E81165}"/>
              </a:ext>
            </a:extLst>
          </p:cNvPr>
          <p:cNvGrpSpPr/>
          <p:nvPr/>
        </p:nvGrpSpPr>
        <p:grpSpPr>
          <a:xfrm>
            <a:off x="3095836" y="1484784"/>
            <a:ext cx="2952328" cy="1374738"/>
            <a:chOff x="2915816" y="1484784"/>
            <a:chExt cx="2952328" cy="13747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82278C-1AAB-3846-86A0-CE32644BBC85}"/>
                </a:ext>
              </a:extLst>
            </p:cNvPr>
            <p:cNvSpPr/>
            <p:nvPr/>
          </p:nvSpPr>
          <p:spPr>
            <a:xfrm>
              <a:off x="2915816" y="1484784"/>
              <a:ext cx="2952328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9BE6F5-7CAB-534D-8423-A8F8B4A10A6F}"/>
                </a:ext>
              </a:extLst>
            </p:cNvPr>
            <p:cNvSpPr/>
            <p:nvPr/>
          </p:nvSpPr>
          <p:spPr>
            <a:xfrm>
              <a:off x="2915816" y="1839240"/>
              <a:ext cx="2952328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name</a:t>
              </a:r>
            </a:p>
            <a:p>
              <a:pPr algn="ctr"/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is_hungry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E2887C-966D-A541-AD98-3846F8069401}"/>
                </a:ext>
              </a:extLst>
            </p:cNvPr>
            <p:cNvSpPr/>
            <p:nvPr/>
          </p:nvSpPr>
          <p:spPr>
            <a:xfrm>
              <a:off x="2915816" y="2490190"/>
              <a:ext cx="2952328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eat( 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9526A92-6F59-1C47-A622-DE627D379FD8}"/>
              </a:ext>
            </a:extLst>
          </p:cNvPr>
          <p:cNvGrpSpPr/>
          <p:nvPr/>
        </p:nvGrpSpPr>
        <p:grpSpPr>
          <a:xfrm>
            <a:off x="826021" y="3734649"/>
            <a:ext cx="2953891" cy="1921782"/>
            <a:chOff x="2914253" y="1484784"/>
            <a:chExt cx="2953891" cy="192178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6E6FBD7-EB1B-6942-9EE1-3D4719C88B08}"/>
                </a:ext>
              </a:extLst>
            </p:cNvPr>
            <p:cNvSpPr/>
            <p:nvPr/>
          </p:nvSpPr>
          <p:spPr>
            <a:xfrm>
              <a:off x="2915816" y="1484784"/>
              <a:ext cx="2952328" cy="36004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E398608-4929-CB4B-930B-1A592CBE9D38}"/>
                </a:ext>
              </a:extLst>
            </p:cNvPr>
            <p:cNvSpPr/>
            <p:nvPr/>
          </p:nvSpPr>
          <p:spPr>
            <a:xfrm>
              <a:off x="2914253" y="1836905"/>
              <a:ext cx="2953891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  <a:p>
              <a:pPr algn="ctr"/>
              <a:r>
                <a:rPr lang="en-US" dirty="0" err="1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is_hungry</a:t>
              </a:r>
              <a:endPara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38861D-B3D7-3240-9C62-06E3D5C89BFD}"/>
                </a:ext>
              </a:extLst>
            </p:cNvPr>
            <p:cNvSpPr/>
            <p:nvPr/>
          </p:nvSpPr>
          <p:spPr>
            <a:xfrm>
              <a:off x="2915816" y="2483236"/>
              <a:ext cx="2952328" cy="92333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eat( )</a:t>
              </a:r>
            </a:p>
            <a:p>
              <a:pPr algn="ctr"/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meow( )</a:t>
              </a:r>
            </a:p>
            <a:p>
              <a:pPr algn="ctr"/>
              <a:r>
                <a:rPr lang="en-US" dirty="0" err="1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prr</a:t>
              </a: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 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DD2E3E9-2F51-744A-BC67-D65A50B13316}"/>
              </a:ext>
            </a:extLst>
          </p:cNvPr>
          <p:cNvGrpSpPr/>
          <p:nvPr/>
        </p:nvGrpSpPr>
        <p:grpSpPr>
          <a:xfrm>
            <a:off x="5292080" y="3734649"/>
            <a:ext cx="2952328" cy="1921782"/>
            <a:chOff x="2915816" y="1484784"/>
            <a:chExt cx="2952328" cy="192178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55AFFEF-2861-E643-9549-463E9E331C71}"/>
                </a:ext>
              </a:extLst>
            </p:cNvPr>
            <p:cNvSpPr/>
            <p:nvPr/>
          </p:nvSpPr>
          <p:spPr>
            <a:xfrm>
              <a:off x="2915816" y="1484784"/>
              <a:ext cx="2952328" cy="36004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Dog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0A195C7-CFD0-2C49-9742-4ED5B176C45C}"/>
                </a:ext>
              </a:extLst>
            </p:cNvPr>
            <p:cNvSpPr/>
            <p:nvPr/>
          </p:nvSpPr>
          <p:spPr>
            <a:xfrm>
              <a:off x="2915816" y="1839240"/>
              <a:ext cx="2952328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accent3">
                      <a:lumMod val="75000"/>
                    </a:schemeClr>
                  </a:solidFill>
                </a:rPr>
                <a:t>name</a:t>
              </a:r>
            </a:p>
            <a:p>
              <a:pPr algn="ctr"/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</a:rPr>
                <a:t>is_hungry</a:t>
              </a:r>
              <a:endParaRPr 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4EA52A-096E-5347-B298-57CB73039B6A}"/>
                </a:ext>
              </a:extLst>
            </p:cNvPr>
            <p:cNvSpPr/>
            <p:nvPr/>
          </p:nvSpPr>
          <p:spPr>
            <a:xfrm>
              <a:off x="2915816" y="2483236"/>
              <a:ext cx="2952328" cy="923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accent3">
                      <a:lumMod val="75000"/>
                    </a:schemeClr>
                  </a:solidFill>
                </a:rPr>
                <a:t>eat( )</a:t>
              </a:r>
            </a:p>
            <a:p>
              <a:pPr algn="ctr"/>
              <a:r>
                <a:rPr lang="en-US" dirty="0">
                  <a:solidFill>
                    <a:schemeClr val="accent3">
                      <a:lumMod val="75000"/>
                    </a:schemeClr>
                  </a:solidFill>
                </a:rPr>
                <a:t>bark( )</a:t>
              </a:r>
            </a:p>
            <a:p>
              <a:pPr algn="ctr"/>
              <a:r>
                <a:rPr lang="en-US" dirty="0" err="1">
                  <a:solidFill>
                    <a:schemeClr val="accent3">
                      <a:lumMod val="75000"/>
                    </a:schemeClr>
                  </a:solidFill>
                </a:rPr>
                <a:t>fake_dead</a:t>
              </a:r>
              <a:r>
                <a:rPr lang="en-US" dirty="0">
                  <a:solidFill>
                    <a:schemeClr val="accent3">
                      <a:lumMod val="75000"/>
                    </a:schemeClr>
                  </a:solidFill>
                </a:rPr>
                <a:t>( )</a:t>
              </a:r>
            </a:p>
          </p:txBody>
        </p:sp>
      </p:grp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4B8C296-0525-464F-81A2-769C222DF521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rot="5400000">
            <a:off x="3000311" y="2162959"/>
            <a:ext cx="875127" cy="2268252"/>
          </a:xfrm>
          <a:prstGeom prst="curvedConnector3">
            <a:avLst/>
          </a:prstGeom>
          <a:ln w="38100">
            <a:solidFill>
              <a:schemeClr val="accent5">
                <a:lumMod val="75000"/>
              </a:schemeClr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CB9978FB-72C0-F94C-90F7-06060E6554A9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rot="16200000" flipH="1">
            <a:off x="5232559" y="2198963"/>
            <a:ext cx="875127" cy="219624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headEnd type="triangle" w="med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2E2F2-B66F-F94A-80C1-C74F83A6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51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83407671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252413" y="1412776"/>
            <a:ext cx="8639175" cy="441351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Pet: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init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__(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new_name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new_name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self.is_hungry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True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eat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food_name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endParaRPr lang="pt-BR" sz="24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"{} </a:t>
            </a:r>
            <a:r>
              <a:rPr lang="pt-BR" sz="24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eats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{}"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format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food_name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))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endParaRPr lang="pt-BR" sz="2400" dirty="0">
              <a:solidFill>
                <a:schemeClr val="accent3">
                  <a:lumMod val="75000"/>
                </a:schemeClr>
              </a:solidFill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4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self.is_hungry</a:t>
            </a:r>
            <a:r>
              <a:rPr lang="pt-BR" sz="2400" dirty="0">
                <a:latin typeface="Roboto Mono" pitchFamily="2" charset="0"/>
                <a:ea typeface="Roboto Mono" pitchFamily="2" charset="0"/>
                <a:cs typeface="Lucida Console" charset="0"/>
              </a:rPr>
              <a:t> = False</a:t>
            </a:r>
          </a:p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</a:p>
        </p:txBody>
      </p:sp>
      <p:sp>
        <p:nvSpPr>
          <p:cNvPr id="10" name="TextShape 1">
            <a:extLst>
              <a:ext uri="{FF2B5EF4-FFF2-40B4-BE49-F238E27FC236}">
                <a16:creationId xmlns:a16="http://schemas.microsoft.com/office/drawing/2014/main" id="{322374FE-2A09-F24F-8E1D-FC93A075D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464778"/>
            <a:ext cx="409460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Creating</a:t>
            </a: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 </a:t>
            </a: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sub-classes</a:t>
            </a:r>
            <a:endParaRPr lang="pt-BR" altLang="x-none" dirty="0">
              <a:latin typeface="Calibri" charset="0"/>
              <a:ea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aka</a:t>
            </a: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: </a:t>
            </a: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inheritance</a:t>
            </a:r>
            <a:endParaRPr lang="pt-BR" altLang="x-none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ED8D2-C425-6A46-9652-D7AC247A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52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858259740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325313" y="1381008"/>
            <a:ext cx="8639175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5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 err="1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Cat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Pet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000" dirty="0" err="1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eat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food_name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000" dirty="0" err="1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if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food_name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 err="1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not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in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 [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'Biscuit'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]: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............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"{} </a:t>
            </a:r>
            <a:r>
              <a:rPr lang="pt-BR" sz="20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eats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{}"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.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format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................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self.name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food_name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............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............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self.is_hungry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False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</a:p>
        </p:txBody>
      </p:sp>
      <p:sp>
        <p:nvSpPr>
          <p:cNvPr id="10" name="TextShape 1">
            <a:extLst>
              <a:ext uri="{FF2B5EF4-FFF2-40B4-BE49-F238E27FC236}">
                <a16:creationId xmlns:a16="http://schemas.microsoft.com/office/drawing/2014/main" id="{322374FE-2A09-F24F-8E1D-FC93A075D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464778"/>
            <a:ext cx="409460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Creating</a:t>
            </a: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 </a:t>
            </a: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sub-classes</a:t>
            </a:r>
            <a:endParaRPr lang="pt-BR" altLang="x-none" dirty="0">
              <a:latin typeface="Calibri" charset="0"/>
              <a:ea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aka</a:t>
            </a: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: </a:t>
            </a: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inheritance</a:t>
            </a:r>
            <a:endParaRPr lang="pt-BR" altLang="x-none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0D7E9442-85FC-ED40-969D-3D60D3232B9A}"/>
              </a:ext>
            </a:extLst>
          </p:cNvPr>
          <p:cNvSpPr txBox="1"/>
          <p:nvPr/>
        </p:nvSpPr>
        <p:spPr>
          <a:xfrm>
            <a:off x="325313" y="4122946"/>
            <a:ext cx="8639175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class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Dog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Pet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def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eat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self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, 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food_name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):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if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food_name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not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in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 [</a:t>
            </a:r>
            <a:r>
              <a:rPr lang="pt-BR" sz="20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Milk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'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]: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............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super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Dog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,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self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).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eat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food_name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 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........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7523A1-7B12-3F40-B08B-20E96D9C7C46}"/>
              </a:ext>
            </a:extLst>
          </p:cNvPr>
          <p:cNvSpPr txBox="1"/>
          <p:nvPr/>
        </p:nvSpPr>
        <p:spPr>
          <a:xfrm>
            <a:off x="5658751" y="6093296"/>
            <a:ext cx="3485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 Inheritance and super()</a:t>
            </a:r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E3CB2-9DE3-8A4E-92AF-BEC50CE0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53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3542070280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6" name="TextShape 1"/>
          <p:cNvSpPr txBox="1"/>
          <p:nvPr/>
        </p:nvSpPr>
        <p:spPr>
          <a:xfrm>
            <a:off x="325313" y="1381008"/>
            <a:ext cx="8639175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5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Mila = 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Cat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'Mila'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isinstance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(Mila, Pet)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True</a:t>
            </a:r>
            <a:endParaRPr lang="pt-BR" sz="20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isinstance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(Mila, 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Cat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True</a:t>
            </a:r>
            <a:endParaRPr lang="pt-BR" sz="20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isinstance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(Mila, 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Dog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False</a:t>
            </a:r>
          </a:p>
        </p:txBody>
      </p:sp>
      <p:sp>
        <p:nvSpPr>
          <p:cNvPr id="10" name="TextShape 1">
            <a:extLst>
              <a:ext uri="{FF2B5EF4-FFF2-40B4-BE49-F238E27FC236}">
                <a16:creationId xmlns:a16="http://schemas.microsoft.com/office/drawing/2014/main" id="{322374FE-2A09-F24F-8E1D-FC93A075D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464778"/>
            <a:ext cx="409460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Creating</a:t>
            </a: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 </a:t>
            </a: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sub-classes</a:t>
            </a:r>
            <a:endParaRPr lang="pt-BR" altLang="x-none" dirty="0">
              <a:latin typeface="Calibri" charset="0"/>
              <a:ea typeface="Courier New" charset="0"/>
              <a:cs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aka</a:t>
            </a:r>
            <a:r>
              <a:rPr lang="pt-BR" altLang="x-none" dirty="0">
                <a:latin typeface="Calibri" charset="0"/>
                <a:ea typeface="Courier New" charset="0"/>
                <a:cs typeface="Courier New" charset="0"/>
              </a:rPr>
              <a:t>: </a:t>
            </a:r>
            <a:r>
              <a:rPr lang="pt-BR" altLang="x-none" dirty="0" err="1">
                <a:latin typeface="Calibri" charset="0"/>
                <a:ea typeface="Courier New" charset="0"/>
                <a:cs typeface="Courier New" charset="0"/>
              </a:rPr>
              <a:t>inheritance</a:t>
            </a:r>
            <a:endParaRPr lang="pt-BR" altLang="x-none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7523A1-7B12-3F40-B08B-20E96D9C7C46}"/>
              </a:ext>
            </a:extLst>
          </p:cNvPr>
          <p:cNvSpPr txBox="1"/>
          <p:nvPr/>
        </p:nvSpPr>
        <p:spPr>
          <a:xfrm>
            <a:off x="5658751" y="6093296"/>
            <a:ext cx="3485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about </a:t>
            </a:r>
            <a:r>
              <a:rPr lang="en-US" sz="1400" dirty="0">
                <a:hlinkClick r:id="rId2"/>
              </a:rPr>
              <a:t>Class Inheritance and super()</a:t>
            </a:r>
            <a:endParaRPr lang="en-US" sz="1400" dirty="0"/>
          </a:p>
        </p:txBody>
      </p:sp>
      <p:sp>
        <p:nvSpPr>
          <p:cNvPr id="11" name="TextShape 1">
            <a:extLst>
              <a:ext uri="{FF2B5EF4-FFF2-40B4-BE49-F238E27FC236}">
                <a16:creationId xmlns:a16="http://schemas.microsoft.com/office/drawing/2014/main" id="{DC32DFF4-ABC7-6A4A-BCB7-3242F6D297D7}"/>
              </a:ext>
            </a:extLst>
          </p:cNvPr>
          <p:cNvSpPr txBox="1"/>
          <p:nvPr/>
        </p:nvSpPr>
        <p:spPr>
          <a:xfrm>
            <a:off x="325313" y="3543725"/>
            <a:ext cx="8639175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 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Haru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 = 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Dog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'</a:t>
            </a:r>
            <a:r>
              <a:rPr lang="pt-BR" sz="2000" dirty="0" err="1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Haru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’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Haru.is_hungry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True</a:t>
            </a:r>
            <a:endParaRPr lang="pt-BR" sz="2000" dirty="0">
              <a:latin typeface="Roboto Mono" pitchFamily="2" charset="0"/>
              <a:ea typeface="Roboto Mono" pitchFamily="2" charset="0"/>
              <a:cs typeface="Lucida Console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Haru.eat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"Biscuit"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 err="1">
                <a:latin typeface="Roboto Mono" pitchFamily="2" charset="0"/>
                <a:ea typeface="Roboto Mono" pitchFamily="2" charset="0"/>
              </a:rPr>
              <a:t>Haru</a:t>
            </a:r>
            <a:r>
              <a:rPr lang="en-US" sz="2000" dirty="0">
                <a:latin typeface="Roboto Mono" pitchFamily="2" charset="0"/>
                <a:ea typeface="Roboto Mono" pitchFamily="2" charset="0"/>
              </a:rPr>
              <a:t> eats Biscuit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Lucida Console" charset="0"/>
              </a:rPr>
              <a:t>&gt;&gt;&gt; 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print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(</a:t>
            </a:r>
            <a:r>
              <a:rPr lang="pt-BR" sz="2000" dirty="0" err="1">
                <a:latin typeface="Roboto Mono" pitchFamily="2" charset="0"/>
                <a:ea typeface="Roboto Mono" pitchFamily="2" charset="0"/>
                <a:cs typeface="Lucida Console" charset="0"/>
              </a:rPr>
              <a:t>Haru.is_hungry</a:t>
            </a: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000" dirty="0">
                <a:latin typeface="Roboto Mono" pitchFamily="2" charset="0"/>
                <a:ea typeface="Roboto Mono" pitchFamily="2" charset="0"/>
                <a:cs typeface="Lucida Console" charset="0"/>
              </a:rPr>
              <a:t>False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14FC8-86E1-3C4B-8B78-A3ED6A69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54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544991169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5ED8D9-62B9-9F41-AA9E-746F8BFB7FF6}"/>
              </a:ext>
            </a:extLst>
          </p:cNvPr>
          <p:cNvSpPr/>
          <p:nvPr/>
        </p:nvSpPr>
        <p:spPr>
          <a:xfrm>
            <a:off x="0" y="1772816"/>
            <a:ext cx="9144000" cy="1389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PTS2019 - Basic II</a:t>
            </a:r>
            <a:endParaRPr lang="pt-BR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5844ED0-31CD-9741-A021-335A82F0F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88" y="404813"/>
            <a:ext cx="7427912" cy="720725"/>
          </a:xfrm>
        </p:spPr>
        <p:txBody>
          <a:bodyPr/>
          <a:lstStyle/>
          <a:p>
            <a:r>
              <a:rPr lang="en-US" dirty="0"/>
              <a:t>Now what?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2CE6D1-D7CC-254C-8727-510C57234B29}"/>
              </a:ext>
            </a:extLst>
          </p:cNvPr>
          <p:cNvSpPr txBox="1"/>
          <p:nvPr/>
        </p:nvSpPr>
        <p:spPr>
          <a:xfrm>
            <a:off x="339268" y="3717032"/>
            <a:ext cx="8336632" cy="2718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Find all the Syntax Errors before running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Debug why the cat is not eating the Meat.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Create a new class called Dog and write how it behaves depending on the food it eats.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Create an empty class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Add the </a:t>
            </a:r>
            <a:r>
              <a:rPr lang="en-US" sz="1400" i="1" dirty="0"/>
              <a:t>docstring</a:t>
            </a:r>
            <a:r>
              <a:rPr lang="en-US" sz="1400" dirty="0"/>
              <a:t> explaining how it will behave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Implement the actual code in a way it behaves as you explained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(Challenge) Add a "while" loop that will only stop when all the pets are not hungry anymore.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917D85-787B-7C4C-8421-8D211F9574EF}"/>
              </a:ext>
            </a:extLst>
          </p:cNvPr>
          <p:cNvSpPr/>
          <p:nvPr/>
        </p:nvSpPr>
        <p:spPr>
          <a:xfrm>
            <a:off x="338462" y="1353542"/>
            <a:ext cx="84100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The </a:t>
            </a:r>
            <a:r>
              <a:rPr lang="en-US" dirty="0">
                <a:solidFill>
                  <a:srgbClr val="24292E"/>
                </a:solidFill>
                <a:latin typeface="-apple-system"/>
                <a:hlinkClick r:id="rId2"/>
              </a:rPr>
              <a:t>Exercise 2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 holds a simple example of the basic Python code flow syntax. It includes: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61D377-DD08-AE4D-9B53-B9CDE431E44F}"/>
              </a:ext>
            </a:extLst>
          </p:cNvPr>
          <p:cNvSpPr/>
          <p:nvPr/>
        </p:nvSpPr>
        <p:spPr>
          <a:xfrm>
            <a:off x="467544" y="1807656"/>
            <a:ext cx="639045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ono" pitchFamily="2" charset="0"/>
                <a:ea typeface="Roboto Mono" pitchFamily="2" charset="0"/>
              </a:rPr>
              <a:t>A method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ono" pitchFamily="2" charset="0"/>
                <a:ea typeface="Roboto Mono" pitchFamily="2" charset="0"/>
              </a:rPr>
              <a:t>A class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ono" pitchFamily="2" charset="0"/>
                <a:ea typeface="Roboto Mono" pitchFamily="2" charset="0"/>
              </a:rPr>
              <a:t>A sub-class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ono" pitchFamily="2" charset="0"/>
                <a:ea typeface="Roboto Mono" pitchFamily="2" charset="0"/>
              </a:rPr>
              <a:t>A if/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 Mono" pitchFamily="2" charset="0"/>
                <a:ea typeface="Roboto Mono" pitchFamily="2" charset="0"/>
              </a:rPr>
              <a:t>elif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ono" pitchFamily="2" charset="0"/>
                <a:ea typeface="Roboto Mono" pitchFamily="2" charset="0"/>
              </a:rPr>
              <a:t>/else case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Mono" pitchFamily="2" charset="0"/>
                <a:ea typeface="Roboto Mono" pitchFamily="2" charset="0"/>
              </a:rPr>
              <a:t>A for loop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901A87-64B5-104C-BD42-E0BB4F1A7821}"/>
              </a:ext>
            </a:extLst>
          </p:cNvPr>
          <p:cNvSpPr/>
          <p:nvPr/>
        </p:nvSpPr>
        <p:spPr>
          <a:xfrm>
            <a:off x="350168" y="3167234"/>
            <a:ext cx="8336632" cy="525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Exercise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C4BEEC-B3EA-7845-8BEF-F50EF5CC4ED8}"/>
              </a:ext>
            </a:extLst>
          </p:cNvPr>
          <p:cNvCxnSpPr>
            <a:cxnSpLocks/>
          </p:cNvCxnSpPr>
          <p:nvPr/>
        </p:nvCxnSpPr>
        <p:spPr>
          <a:xfrm>
            <a:off x="338462" y="3717032"/>
            <a:ext cx="84820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E3766D1-BDDA-E643-99F3-DC4A04EE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55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364359646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000000"/>
                </a:solidFill>
                <a:latin typeface="Lato" charset="0"/>
              </a:rPr>
              <a:t>Questions?</a:t>
            </a:r>
            <a:endParaRPr lang="pt-BR" altLang="x-none"/>
          </a:p>
        </p:txBody>
      </p:sp>
      <p:pic>
        <p:nvPicPr>
          <p:cNvPr id="65542" name="Picture 2" descr="http://images.sodahead.com/polls/003654585/643845792_Icon_round_Question_mark_answer_8_x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12875"/>
            <a:ext cx="44640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1908175" y="1268413"/>
            <a:ext cx="5903913" cy="496887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Basic II</a:t>
            </a:r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6" name="TextShape 1"/>
          <p:cNvSpPr txBox="1"/>
          <p:nvPr/>
        </p:nvSpPr>
        <p:spPr>
          <a:xfrm>
            <a:off x="251520" y="1844824"/>
            <a:ext cx="6310064" cy="424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txBody>
          <a:bodyPr wrap="square" lIns="180000" tIns="180000" rIns="180000" bIns="180000" anchor="t" anchorCtr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‘banana’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endParaRPr lang="pt-BR" sz="2800" dirty="0">
              <a:solidFill>
                <a:schemeClr val="bg1">
                  <a:lumMod val="65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if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apple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eat_it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elif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orange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make_a_juice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else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  </a:t>
            </a:r>
            <a:r>
              <a:rPr lang="pt-BR" sz="2800" dirty="0">
                <a:solidFill>
                  <a:srgbClr val="C00000"/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⇥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leave_it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Shape 1"/>
          <p:cNvSpPr txBox="1">
            <a:spLocks noChangeArrowheads="1"/>
          </p:cNvSpPr>
          <p:nvPr/>
        </p:nvSpPr>
        <p:spPr bwMode="auto">
          <a:xfrm>
            <a:off x="5148064" y="990756"/>
            <a:ext cx="4238625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54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54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54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11" name="CaixaDeTexto 13"/>
          <p:cNvSpPr txBox="1">
            <a:spLocks noChangeArrowheads="1"/>
          </p:cNvSpPr>
          <p:nvPr/>
        </p:nvSpPr>
        <p:spPr bwMode="auto">
          <a:xfrm>
            <a:off x="6561584" y="2780634"/>
            <a:ext cx="2559003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pt-BR" altLang="x-none" sz="2000" dirty="0">
                <a:latin typeface="Calibri" charset="0"/>
              </a:rPr>
              <a:t>PEP-8 </a:t>
            </a:r>
            <a:r>
              <a:rPr lang="pt-BR" altLang="x-none" sz="2400" dirty="0">
                <a:solidFill>
                  <a:srgbClr val="C00000"/>
                </a:solidFill>
                <a:latin typeface="Calibri" charset="0"/>
              </a:rPr>
              <a:t>HIGHLY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recommends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you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to</a:t>
            </a:r>
            <a:r>
              <a:rPr lang="pt-BR" altLang="x-none" sz="2000" dirty="0">
                <a:latin typeface="Calibri" charset="0"/>
              </a:rPr>
              <a:t> use 4 </a:t>
            </a:r>
            <a:r>
              <a:rPr lang="pt-BR" altLang="x-none" sz="2000" dirty="0" err="1">
                <a:latin typeface="Calibri" charset="0"/>
              </a:rPr>
              <a:t>spaces</a:t>
            </a:r>
            <a:r>
              <a:rPr lang="pt-BR" altLang="x-none" sz="2000" dirty="0">
                <a:latin typeface="Calibri" charset="0"/>
              </a:rPr>
              <a:t>. </a:t>
            </a:r>
            <a:r>
              <a:rPr lang="pt-BR" altLang="x-none" sz="2000" dirty="0" err="1">
                <a:latin typeface="Calibri" charset="0"/>
              </a:rPr>
              <a:t>And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400" dirty="0">
                <a:solidFill>
                  <a:srgbClr val="C00000"/>
                </a:solidFill>
                <a:latin typeface="Calibri" charset="0"/>
              </a:rPr>
              <a:t>NEVER</a:t>
            </a:r>
            <a:r>
              <a:rPr lang="pt-BR" altLang="x-none" sz="24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mix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spaces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and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tabs</a:t>
            </a:r>
            <a:r>
              <a:rPr lang="pt-BR" altLang="x-none" sz="2000" dirty="0">
                <a:latin typeface="Calibri" charset="0"/>
              </a:rPr>
              <a:t>. For more </a:t>
            </a:r>
            <a:r>
              <a:rPr lang="pt-BR" altLang="x-none" sz="2000" dirty="0" err="1">
                <a:latin typeface="Calibri" charset="0"/>
              </a:rPr>
              <a:t>informations</a:t>
            </a:r>
            <a:r>
              <a:rPr lang="pt-BR" altLang="x-none" sz="2000" dirty="0">
                <a:latin typeface="Calibri" charset="0"/>
              </a:rPr>
              <a:t>, </a:t>
            </a:r>
            <a:r>
              <a:rPr lang="pt-BR" altLang="x-none" sz="2000" dirty="0" err="1">
                <a:latin typeface="Calibri" charset="0"/>
              </a:rPr>
              <a:t>read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 err="1">
                <a:latin typeface="Calibri" charset="0"/>
              </a:rPr>
              <a:t>the</a:t>
            </a:r>
            <a:r>
              <a:rPr lang="pt-BR" altLang="x-none" sz="2000" dirty="0">
                <a:latin typeface="Calibri" charset="0"/>
              </a:rPr>
              <a:t> </a:t>
            </a:r>
            <a:r>
              <a:rPr lang="pt-BR" altLang="x-none" sz="2000" dirty="0">
                <a:latin typeface="Calibri" charset="0"/>
                <a:hlinkClick r:id="rId3"/>
              </a:rPr>
              <a:t>PEP-8</a:t>
            </a:r>
            <a:r>
              <a:rPr lang="pt-BR" altLang="x-none" sz="2000" dirty="0">
                <a:latin typeface="Calibri" charset="0"/>
              </a:rPr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520" y="5427238"/>
            <a:ext cx="6310064" cy="432048"/>
          </a:xfrm>
          <a:prstGeom prst="rect">
            <a:avLst/>
          </a:prstGeom>
          <a:solidFill>
            <a:schemeClr val="accent6">
              <a:lumMod val="7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878CF1-C641-4E46-8230-008867B2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6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2148253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Basic II</a:t>
            </a:r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6" name="TextShape 1"/>
          <p:cNvSpPr txBox="1"/>
          <p:nvPr/>
        </p:nvSpPr>
        <p:spPr>
          <a:xfrm>
            <a:off x="251520" y="1844824"/>
            <a:ext cx="6310064" cy="4241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6">
                <a:lumMod val="75000"/>
              </a:schemeClr>
            </a:solidFill>
          </a:ln>
          <a:effectLst/>
        </p:spPr>
        <p:txBody>
          <a:bodyPr wrap="square" lIns="180000" tIns="180000" rIns="180000" bIns="180000" anchor="t" anchorCtr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‘banana’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endParaRPr lang="pt-BR" sz="2800" dirty="0">
              <a:solidFill>
                <a:schemeClr val="bg1">
                  <a:lumMod val="65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if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apple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eat_it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elif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fruit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is</a:t>
            </a: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orange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make_a_juice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else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6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leave_it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TextShape 1"/>
          <p:cNvSpPr txBox="1">
            <a:spLocks noChangeArrowheads="1"/>
          </p:cNvSpPr>
          <p:nvPr/>
        </p:nvSpPr>
        <p:spPr bwMode="auto">
          <a:xfrm>
            <a:off x="5148064" y="990756"/>
            <a:ext cx="4238625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if</a:t>
            </a:r>
            <a:r>
              <a:rPr lang="pt-BR" altLang="x-none" sz="54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elif</a:t>
            </a:r>
            <a:r>
              <a:rPr lang="pt-BR" altLang="x-none" sz="5400" dirty="0">
                <a:latin typeface="Calibri" charset="0"/>
                <a:ea typeface="Courier New" charset="0"/>
                <a:cs typeface="Courier New" charset="0"/>
              </a:rPr>
              <a:t>/</a:t>
            </a:r>
            <a:r>
              <a:rPr lang="pt-BR" altLang="x-none" sz="5400" dirty="0" err="1">
                <a:latin typeface="Calibri" charset="0"/>
                <a:ea typeface="Courier New" charset="0"/>
                <a:cs typeface="Courier New" charset="0"/>
              </a:rPr>
              <a:t>else</a:t>
            </a:r>
            <a:endParaRPr lang="pt-BR" altLang="x-none" sz="54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F1ED0A1-70D5-5A49-976D-F7CC8D44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7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84537896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Basic II</a:t>
            </a:r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1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my_list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[‘a’, 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b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’, 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for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my_item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my_list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print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my_item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a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b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</a:t>
            </a:r>
            <a:endParaRPr sz="2800" dirty="0"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</p:txBody>
      </p:sp>
      <p:sp>
        <p:nvSpPr>
          <p:cNvPr id="13" name="TextShape 1"/>
          <p:cNvSpPr txBox="1">
            <a:spLocks noChangeArrowheads="1"/>
          </p:cNvSpPr>
          <p:nvPr/>
        </p:nvSpPr>
        <p:spPr bwMode="auto">
          <a:xfrm>
            <a:off x="7812360" y="1115839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for</a:t>
            </a:r>
          </a:p>
        </p:txBody>
      </p:sp>
      <p:sp>
        <p:nvSpPr>
          <p:cNvPr id="14" name="TextShape 1"/>
          <p:cNvSpPr txBox="1">
            <a:spLocks noChangeArrowheads="1"/>
          </p:cNvSpPr>
          <p:nvPr/>
        </p:nvSpPr>
        <p:spPr bwMode="auto">
          <a:xfrm>
            <a:off x="3645743" y="1197806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A93DB-6F8C-CB44-B8A0-71FD4EC5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8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843303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Loops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and</a:t>
            </a:r>
            <a:r>
              <a:rPr lang="pt-BR" altLang="x-none" dirty="0">
                <a:solidFill>
                  <a:srgbClr val="000000"/>
                </a:solidFill>
                <a:latin typeface="Lato" charset="0"/>
              </a:rPr>
              <a:t> </a:t>
            </a:r>
            <a:r>
              <a:rPr lang="pt-BR" altLang="x-none" dirty="0" err="1">
                <a:solidFill>
                  <a:srgbClr val="000000"/>
                </a:solidFill>
                <a:latin typeface="Lato" charset="0"/>
              </a:rPr>
              <a:t>control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19/03/2019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PTS2019 - Basic II</a:t>
            </a:r>
          </a:p>
        </p:txBody>
      </p:sp>
      <p:sp>
        <p:nvSpPr>
          <p:cNvPr id="5" name="Retângulo 14"/>
          <p:cNvSpPr/>
          <p:nvPr/>
        </p:nvSpPr>
        <p:spPr>
          <a:xfrm>
            <a:off x="0" y="6165850"/>
            <a:ext cx="9144000" cy="33813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r">
              <a:defRPr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More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at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hlinkClick r:id="rId2"/>
              </a:rPr>
              <a:t>https://docs.python.org/3/tutorial/controlflow.html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</a:t>
            </a:r>
          </a:p>
        </p:txBody>
      </p:sp>
      <p:sp>
        <p:nvSpPr>
          <p:cNvPr id="12" name="TextShape 1"/>
          <p:cNvSpPr txBox="1"/>
          <p:nvPr/>
        </p:nvSpPr>
        <p:spPr>
          <a:xfrm>
            <a:off x="251520" y="2357784"/>
            <a:ext cx="8640960" cy="31947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my_list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= [‘a’, 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b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’, ‘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’]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endParaRPr lang="pt-BR" sz="2800" dirty="0">
              <a:solidFill>
                <a:schemeClr val="bg1">
                  <a:lumMod val="50000"/>
                </a:schemeClr>
              </a:solidFill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&gt;&gt;&gt;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for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index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in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range(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len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my_list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)):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....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print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(index,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my_item</a:t>
            </a: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[index])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...</a:t>
            </a:r>
            <a:r>
              <a:rPr lang="pt-BR" sz="2800" dirty="0">
                <a:solidFill>
                  <a:schemeClr val="bg1">
                    <a:lumMod val="65000"/>
                  </a:schemeClr>
                </a:solidFill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0 a</a:t>
            </a: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1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b</a:t>
            </a:r>
            <a:endParaRPr lang="pt-BR" sz="2800" dirty="0"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800" dirty="0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2 </a:t>
            </a:r>
            <a:r>
              <a:rPr lang="pt-BR" sz="2800" dirty="0" err="1">
                <a:latin typeface="Roboto Mono" pitchFamily="2" charset="0"/>
                <a:ea typeface="Roboto Mono" pitchFamily="2" charset="0"/>
                <a:cs typeface="Courier New" panose="02070309020205020404" pitchFamily="49" charset="0"/>
              </a:rPr>
              <a:t>c</a:t>
            </a:r>
            <a:endParaRPr sz="2800" dirty="0">
              <a:latin typeface="Roboto Mono" pitchFamily="2" charset="0"/>
              <a:ea typeface="Roboto Mono" pitchFamily="2" charset="0"/>
              <a:cs typeface="Courier New" panose="02070309020205020404" pitchFamily="49" charset="0"/>
            </a:endParaRPr>
          </a:p>
        </p:txBody>
      </p:sp>
      <p:sp>
        <p:nvSpPr>
          <p:cNvPr id="9" name="TextShape 1"/>
          <p:cNvSpPr txBox="1">
            <a:spLocks noChangeArrowheads="1"/>
          </p:cNvSpPr>
          <p:nvPr/>
        </p:nvSpPr>
        <p:spPr bwMode="auto">
          <a:xfrm>
            <a:off x="7812360" y="1115839"/>
            <a:ext cx="42386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x-none" sz="7200" dirty="0">
                <a:latin typeface="Calibri" charset="0"/>
                <a:ea typeface="Courier New" charset="0"/>
                <a:cs typeface="Courier New" charset="0"/>
              </a:rPr>
              <a:t>for</a:t>
            </a:r>
          </a:p>
        </p:txBody>
      </p:sp>
      <p:sp>
        <p:nvSpPr>
          <p:cNvPr id="10" name="TextShape 1"/>
          <p:cNvSpPr txBox="1">
            <a:spLocks noChangeArrowheads="1"/>
          </p:cNvSpPr>
          <p:nvPr/>
        </p:nvSpPr>
        <p:spPr bwMode="auto">
          <a:xfrm>
            <a:off x="3645743" y="1197806"/>
            <a:ext cx="42386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List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tuples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arrays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matrixes</a:t>
            </a:r>
            <a:r>
              <a:rPr lang="pt-BR" altLang="x-none" sz="2800" dirty="0">
                <a:latin typeface="Calibri" charset="0"/>
                <a:ea typeface="Courier New" charset="0"/>
                <a:cs typeface="Courier New" charset="0"/>
              </a:rPr>
              <a:t>, </a:t>
            </a:r>
            <a:r>
              <a:rPr lang="pt-BR" altLang="x-none" sz="2800" dirty="0" err="1">
                <a:latin typeface="Calibri" charset="0"/>
                <a:ea typeface="Courier New" charset="0"/>
                <a:cs typeface="Courier New" charset="0"/>
              </a:rPr>
              <a:t>dictionaries</a:t>
            </a:r>
            <a:endParaRPr lang="pt-BR" altLang="x-none" sz="2800" dirty="0">
              <a:latin typeface="Calibri" charset="0"/>
              <a:ea typeface="Courier New" charset="0"/>
              <a:cs typeface="Courier New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DF033-30C5-8B43-849D-00685CFF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DAA0B-38DC-8943-9C5D-D77398DF067C}" type="slidenum">
              <a:rPr lang="pt-BR" altLang="x-none" smtClean="0"/>
              <a:pPr/>
              <a:t>9</a:t>
            </a:fld>
            <a:endParaRPr lang="pt-BR" altLang="x-none" dirty="0"/>
          </a:p>
        </p:txBody>
      </p:sp>
    </p:spTree>
    <p:extLst>
      <p:ext uri="{BB962C8B-B14F-4D97-AF65-F5344CB8AC3E}">
        <p14:creationId xmlns:p14="http://schemas.microsoft.com/office/powerpoint/2010/main" val="128776838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itle Slid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mpty with titl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13415</TotalTime>
  <Words>4064</Words>
  <Application>Microsoft Macintosh PowerPoint</Application>
  <PresentationFormat>On-screen Show (4:3)</PresentationFormat>
  <Paragraphs>881</Paragraphs>
  <Slides>56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-apple-system</vt:lpstr>
      <vt:lpstr>Arial</vt:lpstr>
      <vt:lpstr>Calibri</vt:lpstr>
      <vt:lpstr>Consolas</vt:lpstr>
      <vt:lpstr>Courier New</vt:lpstr>
      <vt:lpstr>Lato</vt:lpstr>
      <vt:lpstr>Lucida Console</vt:lpstr>
      <vt:lpstr>Roboto Mono</vt:lpstr>
      <vt:lpstr>Title Slide</vt:lpstr>
      <vt:lpstr>Empty with title</vt:lpstr>
      <vt:lpstr>Python Tutorial Series 2019 Basics 2: Code Flow</vt:lpstr>
      <vt:lpstr>Table of Contents</vt:lpstr>
      <vt:lpstr>Basic Script Structure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Loops and control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Now what?</vt:lpstr>
      <vt:lpstr>Questions?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 Quint</dc:creator>
  <cp:lastModifiedBy>Bruno Quint</cp:lastModifiedBy>
  <cp:revision>463</cp:revision>
  <cp:lastPrinted>2019-03-14T20:00:14Z</cp:lastPrinted>
  <dcterms:created xsi:type="dcterms:W3CDTF">2015-09-26T21:55:49Z</dcterms:created>
  <dcterms:modified xsi:type="dcterms:W3CDTF">2019-03-14T20:00:28Z</dcterms:modified>
</cp:coreProperties>
</file>