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414" r:id="rId4"/>
    <p:sldId id="418" r:id="rId5"/>
    <p:sldId id="552" r:id="rId6"/>
    <p:sldId id="553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F7F0DB-3DA7-4D45-8F1A-94D2BD2B36D0}">
          <p14:sldIdLst>
            <p14:sldId id="256"/>
          </p14:sldIdLst>
        </p14:section>
        <p14:section name="Introduction" id="{12A16B9D-CEEC-E04A-8E35-BD3114B4D2DC}">
          <p14:sldIdLst>
            <p14:sldId id="414"/>
            <p14:sldId id="418"/>
            <p14:sldId id="552"/>
          </p14:sldIdLst>
        </p14:section>
        <p14:section name="SciPy" id="{A1C70130-F696-2440-8DE7-A1B696398E00}">
          <p14:sldIdLst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FF40FF"/>
    <a:srgbClr val="008F00"/>
    <a:srgbClr val="D883FF"/>
    <a:srgbClr val="FF85FF"/>
    <a:srgbClr val="4B8BBE"/>
    <a:srgbClr val="76D6FF"/>
    <a:srgbClr val="00FDFF"/>
    <a:srgbClr val="8EFA00"/>
    <a:srgbClr val="FFD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/>
    <p:restoredTop sz="80488"/>
  </p:normalViewPr>
  <p:slideViewPr>
    <p:cSldViewPr>
      <p:cViewPr varScale="1">
        <p:scale>
          <a:sx n="98" d="100"/>
          <a:sy n="98" d="100"/>
        </p:scale>
        <p:origin x="10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06/06/2019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92347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4466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38950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Data Analysis and Visualization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18000">
                <a:schemeClr val="bg1">
                  <a:alpha val="0"/>
                </a:schemeClr>
              </a:gs>
              <a:gs pos="64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1quint/Python-Tutorial-Series/blob/master/Presentations/PTS2019_Basics_I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1quint/Python-Tutorial-Series/blob/master/Presentations/PTS2019_Basics_III.pptx" TargetMode="External"/><Relationship Id="rId4" Type="http://schemas.openxmlformats.org/officeDocument/2006/relationships/hyperlink" Target="https://github.com/b1quint/Python-Tutorial-Series/blob/master/Presentations/PTS2019_Basics_II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1quint/Python-Tutorial-Series/blob/master/Presentations/PTS2019_DataVizualization_I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36104" y="4005064"/>
            <a:ext cx="7772400" cy="2000548"/>
          </a:xfrm>
        </p:spPr>
        <p:txBody>
          <a:bodyPr>
            <a:spAutoFit/>
          </a:bodyPr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>
                <a:latin typeface="Lato" charset="0"/>
              </a:rPr>
              <a:t>Data </a:t>
            </a:r>
            <a:r>
              <a:rPr lang="pt-BR" altLang="x-none" dirty="0" err="1">
                <a:latin typeface="Lato" charset="0"/>
              </a:rPr>
              <a:t>Analysis</a:t>
            </a:r>
            <a:r>
              <a:rPr lang="pt-BR" altLang="x-none" dirty="0">
                <a:latin typeface="Lato" charset="0"/>
              </a:rPr>
              <a:t> &amp; </a:t>
            </a:r>
            <a:r>
              <a:rPr lang="pt-BR" altLang="x-none" dirty="0" err="1">
                <a:latin typeface="Lato" charset="0"/>
              </a:rPr>
              <a:t>Visualization</a:t>
            </a:r>
            <a:r>
              <a:rPr lang="pt-BR" altLang="x-none" dirty="0">
                <a:latin typeface="Lato" charset="0"/>
              </a:rPr>
              <a:t> 2 </a:t>
            </a:r>
            <a:r>
              <a:rPr lang="pt-BR" altLang="x-none" sz="3600" dirty="0" err="1">
                <a:latin typeface="Lato" charset="0"/>
              </a:rPr>
              <a:t>SciPy</a:t>
            </a:r>
            <a:r>
              <a:rPr lang="pt-BR" altLang="x-none" sz="3600" dirty="0">
                <a:latin typeface="Lato" charset="0"/>
              </a:rPr>
              <a:t>, </a:t>
            </a:r>
            <a:r>
              <a:rPr lang="pt-BR" altLang="x-none" sz="3600" dirty="0" err="1">
                <a:latin typeface="Lato" charset="0"/>
              </a:rPr>
              <a:t>Image</a:t>
            </a:r>
            <a:r>
              <a:rPr lang="pt-BR" altLang="x-none" sz="3600" dirty="0">
                <a:latin typeface="Lato" charset="0"/>
              </a:rPr>
              <a:t> display </a:t>
            </a:r>
            <a:r>
              <a:rPr lang="pt-BR" altLang="x-none" sz="3600" dirty="0" err="1">
                <a:latin typeface="Lato" charset="0"/>
              </a:rPr>
              <a:t>and</a:t>
            </a:r>
            <a:r>
              <a:rPr lang="pt-BR" altLang="x-none" sz="3600" dirty="0">
                <a:latin typeface="Lato" charset="0"/>
              </a:rPr>
              <a:t> </a:t>
            </a:r>
            <a:r>
              <a:rPr lang="pt-BR" altLang="x-none" sz="3600" dirty="0" err="1">
                <a:latin typeface="Lato" charset="0"/>
              </a:rPr>
              <a:t>Manipulation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276800"/>
            <a:ext cx="7416824" cy="1392560"/>
          </a:xfrm>
        </p:spPr>
        <p:txBody>
          <a:bodyPr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Quint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bquint@gemini.edu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E40B5E-6B4C-224B-AE7C-5BC51FB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indent="360363"/>
            <a:r>
              <a:rPr lang="en-US" dirty="0"/>
              <a:t>Zen of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121FE-F63C-1542-AEF3-EDF31141DDAA}"/>
              </a:ext>
            </a:extLst>
          </p:cNvPr>
          <p:cNvSpPr/>
          <p:nvPr/>
        </p:nvSpPr>
        <p:spPr>
          <a:xfrm>
            <a:off x="395536" y="1477228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onaco" pitchFamily="2" charset="77"/>
              </a:rPr>
              <a:t>In [</a:t>
            </a:r>
            <a:r>
              <a:rPr lang="en-US" sz="1400" dirty="0">
                <a:solidFill>
                  <a:srgbClr val="2FE71A"/>
                </a:solidFill>
                <a:latin typeface="Monaco" pitchFamily="2" charset="77"/>
              </a:rPr>
              <a:t>1</a:t>
            </a:r>
            <a:r>
              <a:rPr lang="en-US" sz="1400" dirty="0">
                <a:solidFill>
                  <a:srgbClr val="2D961E"/>
                </a:solidFill>
                <a:latin typeface="Monaco" pitchFamily="2" charset="77"/>
              </a:rPr>
              <a:t>]: import</a:t>
            </a:r>
            <a:r>
              <a:rPr lang="en-US" sz="1400" dirty="0">
                <a:solidFill>
                  <a:srgbClr val="F2F2F2"/>
                </a:solidFill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318BEE"/>
                </a:solidFill>
                <a:latin typeface="Monaco" pitchFamily="2" charset="77"/>
              </a:rPr>
              <a:t>this</a:t>
            </a:r>
            <a:r>
              <a:rPr lang="en-US" sz="1400" dirty="0">
                <a:latin typeface="Monaco" pitchFamily="2" charset="77"/>
              </a:rPr>
              <a:t>                                                           </a:t>
            </a:r>
          </a:p>
          <a:p>
            <a:r>
              <a:rPr lang="en-US" sz="1400" dirty="0">
                <a:latin typeface="Monaco" pitchFamily="2" charset="77"/>
              </a:rPr>
              <a:t>The Zen of Python, by Tim Peters</a:t>
            </a:r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Beautiful is better than ugly.</a:t>
            </a:r>
          </a:p>
          <a:p>
            <a:r>
              <a:rPr lang="en-US" sz="1400" dirty="0">
                <a:latin typeface="Monaco" pitchFamily="2" charset="77"/>
              </a:rPr>
              <a:t>Explicit is better than implicit.</a:t>
            </a:r>
          </a:p>
          <a:p>
            <a:r>
              <a:rPr lang="en-US" sz="1400" dirty="0">
                <a:latin typeface="Monaco" pitchFamily="2" charset="77"/>
              </a:rPr>
              <a:t>Simple is better than complex.</a:t>
            </a:r>
          </a:p>
          <a:p>
            <a:r>
              <a:rPr lang="en-US" sz="1400" dirty="0">
                <a:latin typeface="Monaco" pitchFamily="2" charset="77"/>
              </a:rPr>
              <a:t>Complex is better than complicated.</a:t>
            </a:r>
          </a:p>
          <a:p>
            <a:r>
              <a:rPr lang="en-US" sz="1400" dirty="0">
                <a:latin typeface="Monaco" pitchFamily="2" charset="77"/>
              </a:rPr>
              <a:t>Flat is better than nested.</a:t>
            </a:r>
          </a:p>
          <a:p>
            <a:r>
              <a:rPr lang="en-US" sz="1400" dirty="0">
                <a:latin typeface="Monaco" pitchFamily="2" charset="77"/>
              </a:rPr>
              <a:t>Sparse is better than dense.</a:t>
            </a:r>
          </a:p>
          <a:p>
            <a:r>
              <a:rPr lang="en-US" sz="1400" dirty="0">
                <a:latin typeface="Monaco" pitchFamily="2" charset="77"/>
              </a:rPr>
              <a:t>Readability counts.</a:t>
            </a:r>
          </a:p>
          <a:p>
            <a:r>
              <a:rPr lang="en-US" sz="1400" dirty="0">
                <a:latin typeface="Monaco" pitchFamily="2" charset="77"/>
              </a:rPr>
              <a:t>Special cases aren't special enough to break the rules.</a:t>
            </a:r>
          </a:p>
          <a:p>
            <a:r>
              <a:rPr lang="en-US" sz="1400" dirty="0">
                <a:latin typeface="Monaco" pitchFamily="2" charset="77"/>
              </a:rPr>
              <a:t>Although practicality beats purity.</a:t>
            </a:r>
          </a:p>
          <a:p>
            <a:r>
              <a:rPr lang="en-US" sz="1400" dirty="0">
                <a:latin typeface="Monaco" pitchFamily="2" charset="77"/>
              </a:rPr>
              <a:t>Errors should never pass silently.</a:t>
            </a:r>
          </a:p>
          <a:p>
            <a:r>
              <a:rPr lang="en-US" sz="1400" dirty="0">
                <a:latin typeface="Monaco" pitchFamily="2" charset="77"/>
              </a:rPr>
              <a:t>Unless explicitly silenced.</a:t>
            </a:r>
          </a:p>
          <a:p>
            <a:r>
              <a:rPr lang="en-US" sz="1400" dirty="0">
                <a:latin typeface="Monaco" pitchFamily="2" charset="77"/>
              </a:rPr>
              <a:t>In the face of ambiguity, refuse the temptation to guess.</a:t>
            </a:r>
          </a:p>
          <a:p>
            <a:r>
              <a:rPr lang="en-US" sz="1400" dirty="0">
                <a:latin typeface="Monaco" pitchFamily="2" charset="77"/>
              </a:rPr>
              <a:t>There should be one-- and preferably only one --obvious way to do it.</a:t>
            </a:r>
          </a:p>
          <a:p>
            <a:r>
              <a:rPr lang="en-US" sz="1400" dirty="0">
                <a:latin typeface="Monaco" pitchFamily="2" charset="77"/>
              </a:rPr>
              <a:t>Although that way may not be obvious at first unless you're Dutch.</a:t>
            </a:r>
          </a:p>
          <a:p>
            <a:r>
              <a:rPr lang="en-US" sz="1400" dirty="0">
                <a:latin typeface="Monaco" pitchFamily="2" charset="77"/>
              </a:rPr>
              <a:t>Now is better than never.</a:t>
            </a:r>
          </a:p>
          <a:p>
            <a:r>
              <a:rPr lang="en-US" sz="1400" dirty="0">
                <a:latin typeface="Monaco" pitchFamily="2" charset="77"/>
              </a:rPr>
              <a:t>Although never is often better than *right* now.</a:t>
            </a:r>
          </a:p>
          <a:p>
            <a:r>
              <a:rPr lang="en-US" sz="1400" dirty="0">
                <a:latin typeface="Monaco" pitchFamily="2" charset="77"/>
              </a:rPr>
              <a:t>If the implementation is hard to explain, it's a bad idea.</a:t>
            </a:r>
          </a:p>
          <a:p>
            <a:r>
              <a:rPr lang="en-US" sz="1400" dirty="0">
                <a:latin typeface="Monaco" pitchFamily="2" charset="77"/>
              </a:rPr>
              <a:t>If the implementation is easy to explain, it may be a good idea.</a:t>
            </a:r>
          </a:p>
          <a:p>
            <a:r>
              <a:rPr lang="en-US" sz="1400" dirty="0">
                <a:latin typeface="Monaco" pitchFamily="2" charset="77"/>
              </a:rPr>
              <a:t>Namespaces are one honking great idea -- let's do more of those!</a:t>
            </a:r>
            <a:endParaRPr lang="en-US" sz="1400" dirty="0">
              <a:effectLst/>
              <a:latin typeface="Monaco" pitchFamily="2" charset="7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Previously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...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  <p:sp>
        <p:nvSpPr>
          <p:cNvPr id="8" name="Retângulo 5">
            <a:extLst>
              <a:ext uri="{FF2B5EF4-FFF2-40B4-BE49-F238E27FC236}">
                <a16:creationId xmlns:a16="http://schemas.microsoft.com/office/drawing/2014/main" id="{DC7C7981-2C36-8B49-A531-1C30FB08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462389"/>
            <a:ext cx="313660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Basics </a:t>
            </a:r>
            <a:r>
              <a:rPr lang="pt-BR" sz="36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I</a:t>
            </a:r>
            <a:endParaRPr lang="pt-BR" sz="3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Python?</a:t>
            </a: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as a terminal</a:t>
            </a: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script</a:t>
            </a: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Types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</a:t>
            </a:r>
            <a:endParaRPr lang="pt-BR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tângulo 5">
            <a:extLst>
              <a:ext uri="{FF2B5EF4-FFF2-40B4-BE49-F238E27FC236}">
                <a16:creationId xmlns:a16="http://schemas.microsoft.com/office/drawing/2014/main" id="{A149CB4E-12CB-244B-993F-AE0BD43F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696" y="1462389"/>
            <a:ext cx="3136608" cy="45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Basics II</a:t>
            </a:r>
            <a:endParaRPr lang="pt-BR" sz="3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Flow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Sub-Classes</a:t>
            </a: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tângulo 5">
            <a:extLst>
              <a:ext uri="{FF2B5EF4-FFF2-40B4-BE49-F238E27FC236}">
                <a16:creationId xmlns:a16="http://schemas.microsoft.com/office/drawing/2014/main" id="{20D90076-0C27-B743-8500-64A80265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896" y="1462389"/>
            <a:ext cx="313660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Basics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III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(Re)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Python2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Python3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External packages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Anaconda</a:t>
            </a: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Data </a:t>
            </a:r>
            <a:r>
              <a:rPr lang="pt-BR" altLang="x-none" dirty="0" err="1">
                <a:latin typeface="Lato" charset="0"/>
              </a:rPr>
              <a:t>Analysis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and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Visualization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  <p:sp>
        <p:nvSpPr>
          <p:cNvPr id="8" name="Retângulo 5">
            <a:extLst>
              <a:ext uri="{FF2B5EF4-FFF2-40B4-BE49-F238E27FC236}">
                <a16:creationId xmlns:a16="http://schemas.microsoft.com/office/drawing/2014/main" id="{DC7C7981-2C36-8B49-A531-1C30FB08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12" y="1462389"/>
            <a:ext cx="313660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6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DataViz</a:t>
            </a:r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 1</a:t>
            </a:r>
            <a:endParaRPr lang="pt-BR" sz="3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MatPlotLib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2D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Plots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tângulo 5">
            <a:extLst>
              <a:ext uri="{FF2B5EF4-FFF2-40B4-BE49-F238E27FC236}">
                <a16:creationId xmlns:a16="http://schemas.microsoft.com/office/drawing/2014/main" id="{A149CB4E-12CB-244B-993F-AE0BD43F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712" y="1462389"/>
            <a:ext cx="3136608" cy="45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DataViz 2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SciPy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 Display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 Analysis 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 Manipulation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770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SciPy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D7D96-42A6-6541-B6DA-89170363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46" y="260648"/>
            <a:ext cx="1473200" cy="132080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FF2FA-6C2C-4B42-A53F-3172D04FBB6C}"/>
              </a:ext>
            </a:extLst>
          </p:cNvPr>
          <p:cNvSpPr txBox="1"/>
          <p:nvPr/>
        </p:nvSpPr>
        <p:spPr>
          <a:xfrm>
            <a:off x="184759" y="1844314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cluster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EF60B-FF23-EE4E-9A36-F9FBFF26D790}"/>
              </a:ext>
            </a:extLst>
          </p:cNvPr>
          <p:cNvSpPr txBox="1"/>
          <p:nvPr/>
        </p:nvSpPr>
        <p:spPr>
          <a:xfrm>
            <a:off x="490634" y="2504653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C3D7-89F6-CE46-863E-944F0F2015BD}"/>
              </a:ext>
            </a:extLst>
          </p:cNvPr>
          <p:cNvSpPr txBox="1"/>
          <p:nvPr/>
        </p:nvSpPr>
        <p:spPr>
          <a:xfrm>
            <a:off x="251520" y="3105390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fftpack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F14FE-4923-D24F-B8C1-347C3CB78DB7}"/>
              </a:ext>
            </a:extLst>
          </p:cNvPr>
          <p:cNvSpPr txBox="1"/>
          <p:nvPr/>
        </p:nvSpPr>
        <p:spPr>
          <a:xfrm>
            <a:off x="490634" y="3730621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integrate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DE438-B055-044F-B0EB-57C6912DD0AA}"/>
              </a:ext>
            </a:extLst>
          </p:cNvPr>
          <p:cNvSpPr txBox="1"/>
          <p:nvPr/>
        </p:nvSpPr>
        <p:spPr>
          <a:xfrm>
            <a:off x="154920" y="4346806"/>
            <a:ext cx="1915222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interpolate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039D3-5D30-C642-8BBE-6605FE389262}"/>
              </a:ext>
            </a:extLst>
          </p:cNvPr>
          <p:cNvSpPr txBox="1"/>
          <p:nvPr/>
        </p:nvSpPr>
        <p:spPr>
          <a:xfrm>
            <a:off x="613988" y="4955611"/>
            <a:ext cx="64564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0C449-2CE1-5046-BC0E-5B8A82340CAA}"/>
              </a:ext>
            </a:extLst>
          </p:cNvPr>
          <p:cNvSpPr txBox="1"/>
          <p:nvPr/>
        </p:nvSpPr>
        <p:spPr>
          <a:xfrm>
            <a:off x="392584" y="5607882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linalg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018F2-6753-094B-84D8-5DE0275EEE88}"/>
              </a:ext>
            </a:extLst>
          </p:cNvPr>
          <p:cNvSpPr txBox="1"/>
          <p:nvPr/>
        </p:nvSpPr>
        <p:spPr>
          <a:xfrm>
            <a:off x="7179656" y="250563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ndimage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3EA70-4089-6F44-981A-F61DAF26E952}"/>
              </a:ext>
            </a:extLst>
          </p:cNvPr>
          <p:cNvSpPr txBox="1"/>
          <p:nvPr/>
        </p:nvSpPr>
        <p:spPr>
          <a:xfrm>
            <a:off x="1471408" y="4955610"/>
            <a:ext cx="786708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050F9-D5E8-C24E-B623-35EDD5025310}"/>
              </a:ext>
            </a:extLst>
          </p:cNvPr>
          <p:cNvSpPr txBox="1"/>
          <p:nvPr/>
        </p:nvSpPr>
        <p:spPr>
          <a:xfrm>
            <a:off x="7527279" y="1893136"/>
            <a:ext cx="1492030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optimize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A478B-6588-8147-8C33-0B136222CD24}"/>
              </a:ext>
            </a:extLst>
          </p:cNvPr>
          <p:cNvSpPr txBox="1"/>
          <p:nvPr/>
        </p:nvSpPr>
        <p:spPr>
          <a:xfrm>
            <a:off x="7738875" y="3118126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6DB9A-36FA-A54F-B6B4-BB99151776E9}"/>
              </a:ext>
            </a:extLst>
          </p:cNvPr>
          <p:cNvSpPr txBox="1"/>
          <p:nvPr/>
        </p:nvSpPr>
        <p:spPr>
          <a:xfrm>
            <a:off x="7225728" y="3730621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sparse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1F01B-E956-6F4D-8374-48BB4CED48F4}"/>
              </a:ext>
            </a:extLst>
          </p:cNvPr>
          <p:cNvSpPr txBox="1"/>
          <p:nvPr/>
        </p:nvSpPr>
        <p:spPr>
          <a:xfrm>
            <a:off x="7668344" y="4343116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spacial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8EE63F-1C70-DB45-978A-7E1D426EFD96}"/>
              </a:ext>
            </a:extLst>
          </p:cNvPr>
          <p:cNvSpPr txBox="1"/>
          <p:nvPr/>
        </p:nvSpPr>
        <p:spPr>
          <a:xfrm>
            <a:off x="7155195" y="495561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1B152-8392-A240-BF43-19B3DE564806}"/>
              </a:ext>
            </a:extLst>
          </p:cNvPr>
          <p:cNvSpPr txBox="1"/>
          <p:nvPr/>
        </p:nvSpPr>
        <p:spPr>
          <a:xfrm>
            <a:off x="7668344" y="5568105"/>
            <a:ext cx="1068837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26210634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30069</TotalTime>
  <Words>156</Words>
  <Application>Microsoft Macintosh PowerPoint</Application>
  <PresentationFormat>On-screen Show (4:3)</PresentationFormat>
  <Paragraphs>86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Lato</vt:lpstr>
      <vt:lpstr>Monaco</vt:lpstr>
      <vt:lpstr>Title Slide</vt:lpstr>
      <vt:lpstr>Empty with title</vt:lpstr>
      <vt:lpstr>Python Tutorial Series 2019 Data Analysis &amp; Visualization 2 SciPy, Image display and Manipulation</vt:lpstr>
      <vt:lpstr>Zen of Python</vt:lpstr>
      <vt:lpstr>Previously...</vt:lpstr>
      <vt:lpstr>Data Analysis and Visualization</vt:lpstr>
      <vt:lpstr>SciPy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601</cp:revision>
  <cp:lastPrinted>2019-05-13T22:58:11Z</cp:lastPrinted>
  <dcterms:created xsi:type="dcterms:W3CDTF">2015-09-26T21:55:49Z</dcterms:created>
  <dcterms:modified xsi:type="dcterms:W3CDTF">2019-06-06T15:42:38Z</dcterms:modified>
</cp:coreProperties>
</file>