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418" r:id="rId4"/>
    <p:sldId id="419" r:id="rId5"/>
    <p:sldId id="425" r:id="rId6"/>
    <p:sldId id="426" r:id="rId7"/>
    <p:sldId id="427" r:id="rId8"/>
    <p:sldId id="434" r:id="rId9"/>
    <p:sldId id="423" r:id="rId10"/>
    <p:sldId id="428" r:id="rId11"/>
    <p:sldId id="429" r:id="rId12"/>
    <p:sldId id="430" r:id="rId13"/>
    <p:sldId id="431" r:id="rId14"/>
    <p:sldId id="432" r:id="rId15"/>
    <p:sldId id="433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14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8"/>
            <p14:sldId id="419"/>
            <p14:sldId id="425"/>
            <p14:sldId id="426"/>
            <p14:sldId id="427"/>
            <p14:sldId id="434"/>
            <p14:sldId id="423"/>
            <p14:sldId id="428"/>
            <p14:sldId id="429"/>
            <p14:sldId id="430"/>
            <p14:sldId id="431"/>
            <p14:sldId id="432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BBE"/>
    <a:srgbClr val="63B9FF"/>
    <a:srgbClr val="B3DDFF"/>
    <a:srgbClr val="306998"/>
    <a:srgbClr val="FFD43A"/>
    <a:srgbClr val="FFF2BF"/>
    <a:srgbClr val="FFEFB3"/>
    <a:srgbClr val="FFD43B"/>
    <a:srgbClr val="FFE873"/>
    <a:srgbClr val="9E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/>
    <p:restoredTop sz="95768"/>
  </p:normalViewPr>
  <p:slideViewPr>
    <p:cSldViewPr>
      <p:cViewPr varScale="1">
        <p:scale>
          <a:sx n="100" d="100"/>
          <a:sy n="100" d="100"/>
        </p:scale>
        <p:origin x="18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91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PTS2019 - Basic II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=""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=""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=""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=""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=""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=""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=""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=""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/tutorial/controlflo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Relationship Id="rId3" Type="http://schemas.openxmlformats.org/officeDocument/2006/relationships/hyperlink" Target="http://legacy.python.org/dev/peps/pep-000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python.org/3/tutorial/control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119215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smtClean="0">
                <a:latin typeface="Lato" charset="0"/>
              </a:rPr>
              <a:t>2: </a:t>
            </a:r>
            <a:r>
              <a:rPr lang="pt-BR" altLang="x-none" dirty="0" err="1" smtClean="0">
                <a:latin typeface="Lato" charset="0"/>
              </a:rPr>
              <a:t>Code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Flow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704" y="5295617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range(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len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1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0" y="5545361"/>
            <a:ext cx="470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altLang="x-none" b="1" dirty="0" err="1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pt-BR" altLang="x-none" dirty="0" smtClean="0">
                <a:solidFill>
                  <a:srgbClr val="E46C0A"/>
                </a:solidFill>
                <a:latin typeface="+mj-lt"/>
              </a:rPr>
              <a:t>:</a:t>
            </a:r>
            <a:r>
              <a:rPr lang="pt-BR" altLang="x-none" dirty="0" smtClean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16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):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1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45361"/>
            <a:ext cx="470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t-BR" altLang="x-none" b="1" dirty="0" err="1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pt-BR" altLang="x-none" dirty="0" smtClean="0">
                <a:solidFill>
                  <a:srgbClr val="E46C0A"/>
                </a:solidFill>
                <a:latin typeface="+mj-lt"/>
              </a:rPr>
              <a:t>:</a:t>
            </a:r>
            <a:r>
              <a:rPr lang="pt-BR" altLang="x-none" dirty="0" smtClean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7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range(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1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pt-BR" altLang="x-none" dirty="0" smtClean="0">
                <a:solidFill>
                  <a:srgbClr val="E46C0A"/>
                </a:solidFill>
              </a:rPr>
              <a:t> </a:t>
            </a:r>
            <a:r>
              <a:rPr lang="pt-BR" altLang="x-none" dirty="0" smtClean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7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[0, 1, 2]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1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pt-BR" altLang="x-none" b="1" dirty="0" smtClean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pt-BR" altLang="x-none" dirty="0" smtClean="0">
                <a:solidFill>
                  <a:srgbClr val="E46C0A"/>
                </a:solidFill>
              </a:rPr>
              <a:t> </a:t>
            </a:r>
            <a:r>
              <a:rPr lang="pt-BR" altLang="x-none" dirty="0" smtClean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 smtClean="0"/>
              <a:t>integers</a:t>
            </a:r>
            <a:r>
              <a:rPr lang="pt-BR" altLang="x-none" dirty="0" smtClean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7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</a:t>
            </a:r>
            <a:r>
              <a:rPr lang="pt-BR" smtClean="0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0: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go home!”)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7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</a:t>
            </a:r>
            <a:r>
              <a:rPr lang="pt-BR" smtClean="0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 smtClean="0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0: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go home!”)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tângulo 10"/>
          <p:cNvSpPr/>
          <p:nvPr/>
        </p:nvSpPr>
        <p:spPr>
          <a:xfrm>
            <a:off x="179512" y="2276872"/>
            <a:ext cx="8208912" cy="3365709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4565228" y="3343971"/>
            <a:ext cx="431958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pt-BR" sz="2400" b="1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lang="pt-BR" sz="2400" b="1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test_while.py</a:t>
            </a:r>
            <a:endParaRPr lang="pt-BR" sz="2400" b="1" dirty="0" smtClean="0">
              <a:solidFill>
                <a:schemeClr val="accent3">
                  <a:lumMod val="7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Keep</a:t>
            </a: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going</a:t>
            </a: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Time </a:t>
            </a:r>
            <a:r>
              <a:rPr lang="pt-BR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to</a:t>
            </a:r>
            <a:r>
              <a:rPr lang="pt-B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go home!</a:t>
            </a:r>
          </a:p>
        </p:txBody>
      </p:sp>
    </p:spTree>
    <p:extLst>
      <p:ext uri="{BB962C8B-B14F-4D97-AF65-F5344CB8AC3E}">
        <p14:creationId xmlns:p14="http://schemas.microsoft.com/office/powerpoint/2010/main" val="18193455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</a:t>
            </a:r>
            <a:r>
              <a:rPr lang="pt-BR" smtClean="0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2483768" y="1187595"/>
            <a:ext cx="647087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break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395536" y="2122978"/>
            <a:ext cx="79208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5</a:t>
            </a:r>
          </a:p>
          <a:p>
            <a:pPr>
              <a:defRPr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while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Keep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going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mr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–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n_interested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pt-BR" sz="2800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go home</a:t>
            </a:r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!”)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ângulo 12"/>
          <p:cNvSpPr/>
          <p:nvPr/>
        </p:nvSpPr>
        <p:spPr>
          <a:xfrm>
            <a:off x="354608" y="1735043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test_break.py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270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3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3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323528" y="2276872"/>
            <a:ext cx="8640960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[0, 1, 2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index == 1: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........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continue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44008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smtClean="0">
                <a:latin typeface="Calibri" charset="0"/>
                <a:ea typeface="Courier New" charset="0"/>
                <a:cs typeface="Courier New" charset="0"/>
              </a:rPr>
              <a:t>continue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36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 smtClean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k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</a:t>
            </a:r>
            <a:r>
              <a:rPr lang="pt-BR" altLang="x-none" sz="2800" dirty="0" smtClean="0"/>
              <a:t>new </a:t>
            </a:r>
            <a:r>
              <a:rPr lang="pt-BR" altLang="x-none" sz="2800" dirty="0" err="1" smtClean="0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4551625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 smtClean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4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45197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 smtClean="0"/>
              <a:t>required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</a:t>
            </a:r>
            <a:r>
              <a:rPr lang="pt-BR" altLang="x-none" sz="2800" dirty="0" smtClean="0"/>
              <a:t>new </a:t>
            </a:r>
            <a:r>
              <a:rPr lang="pt-BR" altLang="x-none" sz="2800" dirty="0" err="1" smtClean="0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530971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you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of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Lato" pitchFamily="34" charset="0"/>
                <a:ea typeface="+mn-ea"/>
              </a:rPr>
              <a:t>variables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65000"/>
                </a:schemeClr>
              </a:solidFill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427984" y="1431097"/>
            <a:ext cx="4392166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Lato" pitchFamily="34" charset="0"/>
                <a:ea typeface="+mn-ea"/>
              </a:rPr>
              <a:t>Code Flow (If/Else/For/</a:t>
            </a:r>
            <a:r>
              <a:rPr lang="mr-IN" sz="2400" dirty="0" smtClean="0">
                <a:latin typeface="Lato" pitchFamily="34" charset="0"/>
                <a:ea typeface="+mn-ea"/>
              </a:rPr>
              <a:t>…</a:t>
            </a:r>
            <a:r>
              <a:rPr lang="es-ES" sz="2400" dirty="0">
                <a:latin typeface="Lato" pitchFamily="34" charset="0"/>
                <a:ea typeface="+mn-ea"/>
              </a:rPr>
              <a:t>)</a:t>
            </a:r>
            <a:endParaRPr lang="en-US" sz="2400" dirty="0" smtClean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Lato" pitchFamily="34" charset="0"/>
                <a:ea typeface="+mn-ea"/>
              </a:rPr>
              <a:t>Functions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Lato" pitchFamily="34" charset="0"/>
                <a:ea typeface="+mn-ea"/>
              </a:rPr>
              <a:t>Classes</a:t>
            </a:r>
          </a:p>
          <a:p>
            <a:pPr marL="815975" lvl="1" indent="-358775"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Lato" pitchFamily="34" charset="0"/>
                <a:ea typeface="+mn-ea"/>
              </a:rPr>
              <a:t>Methods</a:t>
            </a:r>
          </a:p>
          <a:p>
            <a:pPr marL="815975" lvl="1" indent="-358775"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Lato" pitchFamily="34" charset="0"/>
                <a:ea typeface="+mn-ea"/>
              </a:rPr>
              <a:t>Attributes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latin typeface="Lato" pitchFamily="34" charset="0"/>
                <a:ea typeface="+mn-ea"/>
              </a:rPr>
              <a:t>Packages</a:t>
            </a:r>
            <a:r>
              <a:rPr lang="pt-BR" sz="2400" dirty="0" smtClean="0"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latin typeface="Lato" pitchFamily="34" charset="0"/>
                <a:ea typeface="+mn-ea"/>
              </a:rPr>
              <a:t>and</a:t>
            </a:r>
            <a:r>
              <a:rPr lang="pt-BR" sz="2400" dirty="0" smtClean="0">
                <a:latin typeface="Lato" pitchFamily="34" charset="0"/>
                <a:ea typeface="+mn-ea"/>
              </a:rPr>
              <a:t> Modules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latin typeface="Lato" pitchFamily="34" charset="0"/>
                <a:ea typeface="+mn-ea"/>
              </a:rPr>
              <a:t>Gathering</a:t>
            </a:r>
            <a:r>
              <a:rPr lang="pt-BR" sz="2400" dirty="0" smtClean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Information</a:t>
            </a:r>
            <a:endParaRPr lang="pt-BR" sz="2400" dirty="0"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iPython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pt-BR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</a:t>
            </a:r>
            <a:r>
              <a:rPr lang="pt-BR" dirty="0" smtClean="0"/>
              <a:t>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 smtClean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= 2 * x - 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037433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err="1" smtClean="0"/>
              <a:t>keyword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</a:t>
            </a:r>
            <a:r>
              <a:rPr lang="pt-BR" altLang="x-none" sz="2800" dirty="0" smtClean="0"/>
              <a:t>new </a:t>
            </a:r>
            <a:r>
              <a:rPr lang="pt-BR" altLang="x-none" sz="2800" dirty="0" err="1" smtClean="0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297217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z=1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w=0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 smtClean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= 2 *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sz="28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=2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  </a:t>
            </a:r>
            <a:endParaRPr lang="pt-BR" altLang="x-none" sz="2400" dirty="0">
              <a:latin typeface="Calibri" charset="0"/>
            </a:endParaRPr>
          </a:p>
        </p:txBody>
      </p:sp>
      <p:pic>
        <p:nvPicPr>
          <p:cNvPr id="12" name="Picture 11" descr="happy-ba-dum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82986"/>
            <a:ext cx="2857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</a:t>
            </a:r>
            <a:r>
              <a:rPr lang="pt-BR" altLang="x-none" sz="2800" dirty="0" smtClean="0"/>
              <a:t>new </a:t>
            </a:r>
            <a:r>
              <a:rPr lang="pt-BR" altLang="x-none" sz="2800" dirty="0" err="1" smtClean="0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7551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(x, y, z=1, w=0):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 smtClean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= 2 *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sz="2800" b="1" dirty="0" smtClean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/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z</a:t>
            </a:r>
            <a:r>
              <a:rPr lang="en-US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 +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 smtClean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 smtClean="0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y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=4</a:t>
            </a:r>
            <a:r>
              <a:rPr lang="pt-BR" sz="2800" b="1" dirty="0"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x</a:t>
            </a:r>
            <a:r>
              <a:rPr lang="pt-BR" sz="28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=2, 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=5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5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pt-BR" altLang="x-none" sz="2400" dirty="0" smtClean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t-BR" altLang="x-none" sz="2400" dirty="0" smtClean="0"/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 smtClean="0"/>
              <a:t>now</a:t>
            </a:r>
            <a:r>
              <a:rPr lang="pt-BR" altLang="x-none" sz="2400" dirty="0" smtClean="0"/>
              <a:t> </a:t>
            </a:r>
            <a:r>
              <a:rPr lang="pt-BR" altLang="x-none" sz="2400" b="1" dirty="0" smtClean="0"/>
              <a:t>default</a:t>
            </a:r>
            <a:r>
              <a:rPr lang="pt-BR" altLang="x-none" sz="2400" dirty="0" smtClean="0"/>
              <a:t> </a:t>
            </a:r>
            <a:r>
              <a:rPr lang="pt-BR" altLang="x-none" sz="2400" dirty="0" err="1" smtClean="0"/>
              <a:t>parameters</a:t>
            </a:r>
            <a:r>
              <a:rPr lang="pt-BR" altLang="x-none" sz="2400" dirty="0" smtClean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smtClean="0">
                <a:latin typeface="Calibri" charset="0"/>
              </a:rPr>
              <a:t>Default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parameters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dirty="0" err="1" smtClean="0">
                <a:latin typeface="Calibri" charset="0"/>
              </a:rPr>
              <a:t>have</a:t>
            </a:r>
            <a:r>
              <a:rPr lang="pt-BR" altLang="x-none" sz="2400" dirty="0" smtClean="0">
                <a:latin typeface="Calibri" charset="0"/>
              </a:rPr>
              <a:t> </a:t>
            </a:r>
            <a:r>
              <a:rPr lang="pt-BR" altLang="x-none" sz="2400" b="1" dirty="0" smtClean="0">
                <a:latin typeface="Calibri" charset="0"/>
              </a:rPr>
              <a:t>default </a:t>
            </a:r>
            <a:r>
              <a:rPr lang="pt-BR" altLang="x-none" sz="2400" dirty="0" err="1" smtClean="0">
                <a:latin typeface="Calibri" charset="0"/>
              </a:rPr>
              <a:t>values</a:t>
            </a:r>
            <a:r>
              <a:rPr lang="pt-BR" altLang="x-none" sz="2400" dirty="0" smtClean="0">
                <a:latin typeface="Calibri" charset="0"/>
              </a:rPr>
              <a:t>.  </a:t>
            </a:r>
            <a:endParaRPr lang="pt-BR" altLang="x-none" sz="2400" dirty="0">
              <a:latin typeface="Calibri" charset="0"/>
            </a:endParaRPr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</a:t>
            </a:r>
            <a:r>
              <a:rPr lang="pt-BR" altLang="x-none" sz="2800" dirty="0" smtClean="0"/>
              <a:t>new </a:t>
            </a:r>
            <a:r>
              <a:rPr lang="pt-BR" altLang="x-none" sz="2800" dirty="0" err="1" smtClean="0"/>
              <a:t>function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9620408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endParaRPr lang="pt-BR" sz="2800" b="1" dirty="0" smtClean="0">
              <a:solidFill>
                <a:schemeClr val="bg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= 2 *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-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4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0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 smtClean="0"/>
              <a:t>Watch</a:t>
            </a:r>
            <a:r>
              <a:rPr lang="pt-BR" altLang="x-none" sz="2800" dirty="0" smtClean="0"/>
              <a:t> out </a:t>
            </a:r>
            <a:r>
              <a:rPr lang="pt-BR" altLang="x-none" sz="2800" dirty="0" err="1" smtClean="0"/>
              <a:t>namespaces</a:t>
            </a:r>
            <a:r>
              <a:rPr lang="pt-BR" altLang="x-none" sz="2800" dirty="0" smtClean="0"/>
              <a:t>!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4699688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endParaRPr lang="pt-BR" sz="2800" b="1" dirty="0" smtClean="0">
              <a:solidFill>
                <a:schemeClr val="bg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strike="sngStrike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= 2 *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-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pt-BR" sz="2800" b="1" strike="sngStrike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4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NameError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: global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'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'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>
                <a:latin typeface="Lucida Console" charset="0"/>
                <a:ea typeface="Lucida Console" charset="0"/>
                <a:cs typeface="Lucida Console" charset="0"/>
              </a:rPr>
              <a:t>not</a:t>
            </a:r>
            <a:r>
              <a:rPr lang="pt-BR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400" dirty="0" err="1" smtClean="0">
                <a:latin typeface="Lucida Console" charset="0"/>
                <a:ea typeface="Lucida Console" charset="0"/>
                <a:cs typeface="Lucida Console" charset="0"/>
              </a:rPr>
              <a:t>defined</a:t>
            </a:r>
            <a:endParaRPr lang="pt-BR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 smtClean="0"/>
              <a:t>Watch</a:t>
            </a:r>
            <a:r>
              <a:rPr lang="pt-BR" altLang="x-none" sz="2800" dirty="0" smtClean="0"/>
              <a:t> out </a:t>
            </a:r>
            <a:r>
              <a:rPr lang="pt-BR" altLang="x-none" sz="2800" dirty="0" err="1" smtClean="0"/>
              <a:t>namespaces</a:t>
            </a:r>
            <a:r>
              <a:rPr lang="pt-BR" altLang="x-none" sz="2800" dirty="0" smtClean="0"/>
              <a:t>!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6640044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008000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def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strike="sngStrike" dirty="0" err="1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am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a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docstring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!</a:t>
            </a:r>
            <a:r>
              <a:rPr lang="mr-IN" sz="2800" b="1" dirty="0">
                <a:solidFill>
                  <a:schemeClr val="accent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""" 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= 2 *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x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-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y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l-PL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....</a:t>
            </a:r>
            <a:r>
              <a:rPr lang="pt-BR" sz="2800" b="1" dirty="0" err="1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pt-BR" sz="2800" b="1" dirty="0">
                <a:solidFill>
                  <a:srgbClr val="008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k</a:t>
            </a:r>
            <a:endParaRPr lang="pt-BR" sz="2800" b="1" dirty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&gt;&gt;&gt; </a:t>
            </a:r>
            <a:r>
              <a:rPr lang="pt-BR" sz="2800" b="1" dirty="0" err="1">
                <a:latin typeface="Lucida Console" charset="0"/>
                <a:ea typeface="Lucida Console" charset="0"/>
                <a:cs typeface="Lucida Console" charset="0"/>
              </a:rPr>
              <a:t>my_function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pt-BR" sz="2800" b="1" strike="sngStrike" dirty="0">
                <a:solidFill>
                  <a:schemeClr val="accent6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pt-BR" sz="2800" b="1" strike="sngStrike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pt-BR" sz="2800" b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4)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charset="0"/>
                <a:ea typeface="Lucida Console" charset="0"/>
                <a:cs typeface="Lucida Console" charset="0"/>
              </a:rPr>
              <a:t>0 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 smtClean="0"/>
              <a:t>Watch</a:t>
            </a:r>
            <a:r>
              <a:rPr lang="pt-BR" altLang="x-none" sz="2800" dirty="0" smtClean="0"/>
              <a:t> out </a:t>
            </a:r>
            <a:r>
              <a:rPr lang="pt-BR" altLang="x-none" sz="2800" dirty="0" err="1" smtClean="0"/>
              <a:t>namespaces</a:t>
            </a:r>
            <a:r>
              <a:rPr lang="pt-BR" altLang="x-none" sz="2800" dirty="0" smtClean="0"/>
              <a:t>!</a:t>
            </a:r>
            <a:endParaRPr lang="pt-BR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5446931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Script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530" y="1419388"/>
            <a:ext cx="8336632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#!/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python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# -*- coding: utf-8 -*-</a:t>
            </a:r>
          </a:p>
          <a:p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"""</a:t>
            </a:r>
            <a:endParaRPr lang="es-E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This is a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docstring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with information about the file.</a:t>
            </a:r>
          </a:p>
          <a:p>
            <a:r>
              <a:rPr lang="mr-IN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"""</a:t>
            </a:r>
            <a:endParaRPr lang="es-E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external_package</a:t>
            </a:r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external_package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external_module</a:t>
            </a:r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my_function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(...):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...</a:t>
            </a:r>
          </a:p>
          <a:p>
            <a:endParaRPr lang="en-US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(...):</a:t>
            </a:r>
          </a:p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...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...(some code here)...</a:t>
            </a:r>
          </a:p>
          <a:p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99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‘banana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27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‘banana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48264" y="3573016"/>
            <a:ext cx="1822486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endParaRPr lang="pt-BR" dirty="0" smtClean="0"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dirty="0" err="1" smtClean="0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 smtClean="0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 smtClean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305984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91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‘banana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CaixaDeTexto 13"/>
          <p:cNvSpPr txBox="1">
            <a:spLocks noChangeArrowheads="1"/>
          </p:cNvSpPr>
          <p:nvPr/>
        </p:nvSpPr>
        <p:spPr bwMode="auto">
          <a:xfrm>
            <a:off x="6561584" y="2780634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 smtClean="0">
                <a:latin typeface="Calibri" charset="0"/>
              </a:rPr>
              <a:t>PEP-8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smtClean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5427238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5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‘banana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eat_it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elif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make_a_juice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endParaRPr lang="pt-BR" sz="2800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8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4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0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PTS2019 - 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docs.python.org/3/tutorial/controlflow.html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= [‘a’, 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’, 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‘</a:t>
            </a:r>
            <a:r>
              <a:rPr lang="pt-BR" sz="2800" b="1" dirty="0" err="1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pt-BR" sz="2800" b="1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pt-BR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index </a:t>
            </a:r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lang="pt-BR" sz="2800" b="1" dirty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range(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len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my_list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)):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....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(index,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my_item</a:t>
            </a: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 a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1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b</a:t>
            </a:r>
            <a:endParaRPr lang="pt-BR"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b="1" dirty="0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2 </a:t>
            </a:r>
            <a:r>
              <a:rPr lang="pt-BR" sz="2800" b="1" dirty="0" err="1" smtClean="0"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c</a:t>
            </a:r>
            <a:endParaRPr sz="2800" b="1" dirty="0"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 smtClean="0">
                <a:latin typeface="Calibri" charset="0"/>
                <a:ea typeface="Courier New" charset="0"/>
                <a:cs typeface="Courier New" charset="0"/>
              </a:rPr>
              <a:t>for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68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12982</TotalTime>
  <Words>1395</Words>
  <Application>Microsoft Macintosh PowerPoint</Application>
  <PresentationFormat>On-screen Show (4:3)</PresentationFormat>
  <Paragraphs>353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Consolas</vt:lpstr>
      <vt:lpstr>Courier New</vt:lpstr>
      <vt:lpstr>Lato</vt:lpstr>
      <vt:lpstr>Lucida Console</vt:lpstr>
      <vt:lpstr>Wingdings</vt:lpstr>
      <vt:lpstr>Arial</vt:lpstr>
      <vt:lpstr>Title Slide</vt:lpstr>
      <vt:lpstr>Empty with title</vt:lpstr>
      <vt:lpstr>Python Tutorial Series 2019 Basics 2: Code Flow</vt:lpstr>
      <vt:lpstr>Table of Contents</vt:lpstr>
      <vt:lpstr>Basic Script Structure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427</cp:revision>
  <cp:lastPrinted>2019-02-26T14:33:09Z</cp:lastPrinted>
  <dcterms:created xsi:type="dcterms:W3CDTF">2015-09-26T21:55:49Z</dcterms:created>
  <dcterms:modified xsi:type="dcterms:W3CDTF">2019-03-12T12:12:54Z</dcterms:modified>
</cp:coreProperties>
</file>