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64"/>
  </p:notesMasterIdLst>
  <p:handoutMasterIdLst>
    <p:handoutMasterId r:id="rId65"/>
  </p:handoutMasterIdLst>
  <p:sldIdLst>
    <p:sldId id="256" r:id="rId3"/>
    <p:sldId id="357" r:id="rId4"/>
    <p:sldId id="353" r:id="rId5"/>
    <p:sldId id="409" r:id="rId6"/>
    <p:sldId id="410" r:id="rId7"/>
    <p:sldId id="411" r:id="rId8"/>
    <p:sldId id="412" r:id="rId9"/>
    <p:sldId id="414" r:id="rId10"/>
    <p:sldId id="413" r:id="rId11"/>
    <p:sldId id="417" r:id="rId12"/>
    <p:sldId id="416" r:id="rId13"/>
    <p:sldId id="419" r:id="rId14"/>
    <p:sldId id="421" r:id="rId15"/>
    <p:sldId id="422" r:id="rId16"/>
    <p:sldId id="423" r:id="rId17"/>
    <p:sldId id="449" r:id="rId18"/>
    <p:sldId id="424" r:id="rId19"/>
    <p:sldId id="426" r:id="rId20"/>
    <p:sldId id="443" r:id="rId21"/>
    <p:sldId id="427" r:id="rId22"/>
    <p:sldId id="428" r:id="rId23"/>
    <p:sldId id="429" r:id="rId24"/>
    <p:sldId id="430" r:id="rId25"/>
    <p:sldId id="450" r:id="rId26"/>
    <p:sldId id="432" r:id="rId27"/>
    <p:sldId id="433" r:id="rId28"/>
    <p:sldId id="434" r:id="rId29"/>
    <p:sldId id="455" r:id="rId30"/>
    <p:sldId id="454" r:id="rId31"/>
    <p:sldId id="435" r:id="rId32"/>
    <p:sldId id="436" r:id="rId33"/>
    <p:sldId id="451" r:id="rId34"/>
    <p:sldId id="437" r:id="rId35"/>
    <p:sldId id="438" r:id="rId36"/>
    <p:sldId id="404" r:id="rId37"/>
    <p:sldId id="388" r:id="rId38"/>
    <p:sldId id="439" r:id="rId39"/>
    <p:sldId id="440" r:id="rId40"/>
    <p:sldId id="441" r:id="rId41"/>
    <p:sldId id="446" r:id="rId42"/>
    <p:sldId id="447" r:id="rId43"/>
    <p:sldId id="456" r:id="rId44"/>
    <p:sldId id="364" r:id="rId45"/>
    <p:sldId id="372" r:id="rId46"/>
    <p:sldId id="373" r:id="rId47"/>
    <p:sldId id="374" r:id="rId48"/>
    <p:sldId id="375" r:id="rId49"/>
    <p:sldId id="444" r:id="rId50"/>
    <p:sldId id="445" r:id="rId51"/>
    <p:sldId id="453" r:id="rId52"/>
    <p:sldId id="376" r:id="rId53"/>
    <p:sldId id="452" r:id="rId54"/>
    <p:sldId id="377" r:id="rId55"/>
    <p:sldId id="392" r:id="rId56"/>
    <p:sldId id="393" r:id="rId57"/>
    <p:sldId id="396" r:id="rId58"/>
    <p:sldId id="394" r:id="rId59"/>
    <p:sldId id="402" r:id="rId60"/>
    <p:sldId id="403" r:id="rId61"/>
    <p:sldId id="395" r:id="rId62"/>
    <p:sldId id="405" r:id="rId6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FF"/>
    <a:srgbClr val="193232"/>
    <a:srgbClr val="323219"/>
    <a:srgbClr val="99FF99"/>
    <a:srgbClr val="321932"/>
    <a:srgbClr val="193219"/>
    <a:srgbClr val="32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8"/>
    <p:restoredTop sz="94635"/>
  </p:normalViewPr>
  <p:slideViewPr>
    <p:cSldViewPr>
      <p:cViewPr varScale="1">
        <p:scale>
          <a:sx n="110" d="100"/>
          <a:sy n="110" d="100"/>
        </p:scale>
        <p:origin x="140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B6DFB-6085-A44A-A2B0-DE770F4EF61D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428B-93D5-BB4C-9C80-2506FFC5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33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7D860479-C871-FC4D-A5AF-4BAF4103A9E1}" type="datetimeFigureOut">
              <a:rPr lang="pt-BR"/>
              <a:pPr>
                <a:defRPr/>
              </a:pPr>
              <a:t>08/02/2019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8A0546-BF2E-B14A-9B55-67081D6B0E8F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2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5994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04/05/2018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43E2DB8-19E9-A74E-9BC7-202234FEC66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5463479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229200"/>
            <a:ext cx="8229600" cy="896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04/05/2018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5C132EE3-3BE1-CD49-ACBD-35E1E37C0A40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09703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04/05/2018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E2511819-0437-0743-98A0-AFD87DC5DC65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9741474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A1260-4A30-F044-9137-01A0EAEFF64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6687922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D5841-BFA9-8F48-83DA-E2A0FBEA7F4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5432768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EAFA46-22CC-7E46-89EB-C34EF9246611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859228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II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800FC-C8E1-0549-8E83-63F732A9599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62628818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II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8E2D41-52AB-444C-9D34-DBCE9F248C9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08120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II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0E7EE-F428-7640-BF2D-CC327B93105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305377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II</a:t>
            </a:r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5211F-CC26-F944-A11D-16FF6988DC4E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7478438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II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3B1220-EF05-744E-8725-75460D92DA5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6365081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348880"/>
            <a:ext cx="8229600" cy="1143000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8529961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II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3005D-67AC-E945-8313-8B49310E9357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7688513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A2A23-9F7B-B44F-94EB-63E0B13BC52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58402465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28413-9F1E-364B-81CB-B7E9960AEEED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4758791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04/05/2018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A35769DD-A044-EE4D-A728-60116D9288F3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085467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04/05/2018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BCAAEAD2-E7DA-424E-A17F-15B2C3273F0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319302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04/05/2018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II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734EF062-9B9F-8642-ABC9-3B018DC2A12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4207083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04/05/2018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F0FF39CC-022E-A24F-BF77-2D881E7A4EE9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8055628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04/05/2018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B98F239-A321-9641-9A9C-23B79D1354EC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793661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04/05/2018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CB28EDAC-0CB2-9D4F-AEA9-C9F0B9EE845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5371863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04/05/2018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D10E2210-02CF-AB44-9091-2F06B43763E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698333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 userDrawn="1"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28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5650" y="4941888"/>
            <a:ext cx="82296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6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ransition>
    <p:fade/>
  </p:transition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Lat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Lat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Lat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-1588" y="6500813"/>
            <a:ext cx="9144001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os estilos do texto mestre</a:t>
            </a:r>
          </a:p>
          <a:p>
            <a:pPr lvl="1"/>
            <a:r>
              <a:rPr lang="pt-BR" altLang="x-none"/>
              <a:t>Segundo nível</a:t>
            </a:r>
          </a:p>
          <a:p>
            <a:pPr lvl="2"/>
            <a:r>
              <a:rPr lang="pt-BR" altLang="x-none"/>
              <a:t>Terceiro nível</a:t>
            </a:r>
          </a:p>
          <a:p>
            <a:pPr lvl="3"/>
            <a:r>
              <a:rPr lang="pt-BR" altLang="x-none"/>
              <a:t>Quarto nível</a:t>
            </a:r>
          </a:p>
          <a:p>
            <a:pPr lvl="4"/>
            <a:r>
              <a:rPr lang="pt-BR" altLang="x-none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750" y="65246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5198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II</a:t>
            </a:r>
          </a:p>
        </p:txBody>
      </p:sp>
      <p:pic>
        <p:nvPicPr>
          <p:cNvPr id="2054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7547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62626"/>
                </a:solidFill>
                <a:latin typeface="Lato" charset="0"/>
              </a:defRPr>
            </a:lvl1pPr>
          </a:lstStyle>
          <a:p>
            <a:fld id="{98E81725-E95C-F147-ACFB-EB12B284F425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ransition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anh.cs.luc.edu/python/hands-on/3.1/handsonHtml/functions.html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nh.cs.luc.edu/python/hands-on/3.1/handsonHtml/functions.html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anh.cs.luc.edu/python/hands-on/3.1/handsonHtml/functions.html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anh.cs.luc.edu/python/hands-on/3.1/handsonHtml/functions.html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nh.cs.luc.edu/python/hands-on/3.1/handsonHtml/functions.html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anh.cs.luc.edu/python/hands-on/3.1/handsonHtml/functions.html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anh.cs.luc.edu/python/hands-on/3.1/handsonHtml/functions.html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nh.cs.luc.edu/python/hands-on/3.1/handsonHtml/functions.html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nh.cs.luc.edu/python/hands-on/3.1/handsonHtml/functions.html" TargetMode="Externa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anh.cs.luc.edu/python/hands-on/3.1/handsonHtml/functions.html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anh.cs.luc.edu/python/hands-on/3.1/handsonHtml/functions.html" TargetMode="Externa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anh.cs.luc.edu/python/hands-on/3.1/handsonHtml/functions.html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anh.cs.luc.edu/python/hands-on/3.1/handsonHtml/functions.html" TargetMode="Externa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anh.cs.luc.edu/python/hands-on/3.1/handsonHtml/functions.html" TargetMode="Externa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anh.cs.luc.edu/python/hands-on/3.1/handsonHtml/functions.html" TargetMode="Externa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anh.cs.luc.edu/python/hands-on/3.1/handsonHtml/functions.html" TargetMode="Externa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anh.cs.luc.edu/python/hands-on/3.1/handsonHtml/functions.html" TargetMode="Externa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anh.cs.luc.edu/python/hands-on/3.1/handsonHtml/functions.html" TargetMode="Externa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anh.cs.luc.edu/python/hands-on/3.1/handsonHtml/functions.html" TargetMode="Externa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anh.cs.luc.edu/python/hands-on/3.1/handsonHtml/functions.html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anh.cs.luc.edu/python/hands-on/3.1/handsonHtml/functions.html" TargetMode="Externa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anh.cs.luc.edu/python/hands-on/3.1/handsonHtml/functions.html" TargetMode="Externa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anh.cs.luc.edu/python/hands-on/3.1/handsonHtml/functions.html" TargetMode="Externa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" TargetMode="Externa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modules.html" TargetMode="Externa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modules.html" TargetMode="Externa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modules.html" TargetMode="Externa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modules.html" TargetMode="Externa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modules.html" TargetMode="Externa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modules.html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docs.python.org/3/tutorial/modules.html" TargetMode="Externa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modules.html" TargetMode="Externa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python.org/3/tutorial/modules.html" TargetMode="Externa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modules.html" TargetMode="Externa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1quint/Python-Tutorial-Series/blob/master/Notebooks/PTS%20Basics%20II%20-%20Docstring%20Format.ipynb" TargetMode="External"/><Relationship Id="rId2" Type="http://schemas.openxmlformats.org/officeDocument/2006/relationships/hyperlink" Target="https://docs.python.org/2/library/functions.html?highlight=help#help" TargetMode="Externa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functions.html?highlight=help#help" TargetMode="Externa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functions.html?highlight=help#help" TargetMode="Externa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functions.html?highlight=help#help" TargetMode="Externa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functions.html?highlight=help#dir" TargetMode="Externa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functions.html?highlight=help#dir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egacy.python.org/dev/peps/pep-0008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python.org/3/tutorial/controlflow.html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functions.html?highlight=help#dir" TargetMode="Externa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3316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ítulo 1"/>
          <p:cNvSpPr>
            <a:spLocks noGrp="1"/>
          </p:cNvSpPr>
          <p:nvPr>
            <p:ph type="ctrTitle"/>
          </p:nvPr>
        </p:nvSpPr>
        <p:spPr>
          <a:xfrm>
            <a:off x="755576" y="4221163"/>
            <a:ext cx="8209037" cy="1470025"/>
          </a:xfrm>
        </p:spPr>
        <p:txBody>
          <a:bodyPr/>
          <a:lstStyle/>
          <a:p>
            <a:pPr eaLnBrk="1" hangingPunct="1"/>
            <a:r>
              <a:rPr lang="pt-BR" altLang="x-none" dirty="0">
                <a:latin typeface="Lato" charset="0"/>
              </a:rPr>
              <a:t>Python Tutorial Series 2019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43213" y="5726113"/>
            <a:ext cx="6121400" cy="942975"/>
          </a:xfrm>
        </p:spPr>
        <p:txBody>
          <a:bodyPr anchor="ctr">
            <a:normAutofit lnSpcReduction="10000"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Ph.D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Bruno C. </a:t>
            </a: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Quint</a:t>
            </a: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bquint@gemini.edu</a:t>
            </a: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Process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Developer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at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GEMINI South </a:t>
            </a:r>
          </a:p>
        </p:txBody>
      </p:sp>
      <p:pic>
        <p:nvPicPr>
          <p:cNvPr id="13319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251520" y="3140968"/>
            <a:ext cx="8640960" cy="44906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= [‘a’, 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’, 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for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my_item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in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my_item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endParaRPr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for</a:t>
            </a: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2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0113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for index in range(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len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)):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[index]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for</a:t>
            </a: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  <p:sp>
        <p:nvSpPr>
          <p:cNvPr id="13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45379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for index in range(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len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[index]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for</a:t>
            </a: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  <p:sp>
        <p:nvSpPr>
          <p:cNvPr id="12" name="CaixaDeTexto 10"/>
          <p:cNvSpPr txBox="1"/>
          <p:nvPr/>
        </p:nvSpPr>
        <p:spPr>
          <a:xfrm>
            <a:off x="0" y="5545361"/>
            <a:ext cx="489108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 err="1">
                <a:solidFill>
                  <a:srgbClr val="E46C0A"/>
                </a:solidFill>
              </a:rPr>
              <a:t>len</a:t>
            </a:r>
            <a:r>
              <a:rPr lang="pt-BR" altLang="x-none" b="1" dirty="0">
                <a:solidFill>
                  <a:srgbClr val="E46C0A"/>
                </a:solidFill>
              </a:rPr>
              <a:t>(</a:t>
            </a:r>
            <a:r>
              <a:rPr lang="pt-BR" altLang="x-none" b="1" dirty="0" err="1">
                <a:solidFill>
                  <a:srgbClr val="E46C0A"/>
                </a:solidFill>
              </a:rPr>
              <a:t>x</a:t>
            </a:r>
            <a:r>
              <a:rPr lang="pt-BR" altLang="x-none" b="1" dirty="0">
                <a:solidFill>
                  <a:srgbClr val="E46C0A"/>
                </a:solidFill>
              </a:rPr>
              <a:t>)</a:t>
            </a:r>
            <a:r>
              <a:rPr lang="pt-BR" altLang="x-none" dirty="0">
                <a:solidFill>
                  <a:srgbClr val="E46C0A"/>
                </a:solidFill>
              </a:rPr>
              <a:t> </a:t>
            </a:r>
            <a:r>
              <a:rPr lang="pt-BR" altLang="x-none" dirty="0"/>
              <a:t>→ </a:t>
            </a:r>
            <a:r>
              <a:rPr lang="pt-BR" altLang="x-none" dirty="0" err="1"/>
              <a:t>return</a:t>
            </a:r>
            <a:r>
              <a:rPr lang="pt-BR" altLang="x-none" dirty="0"/>
              <a:t> </a:t>
            </a:r>
            <a:r>
              <a:rPr lang="pt-BR" altLang="x-none" dirty="0" err="1"/>
              <a:t>the</a:t>
            </a:r>
            <a:r>
              <a:rPr lang="pt-BR" altLang="x-none" dirty="0"/>
              <a:t> </a:t>
            </a:r>
            <a:r>
              <a:rPr lang="pt-BR" altLang="x-none" dirty="0" err="1"/>
              <a:t>number</a:t>
            </a:r>
            <a:r>
              <a:rPr lang="pt-BR" altLang="x-none" dirty="0"/>
              <a:t> </a:t>
            </a:r>
            <a:r>
              <a:rPr lang="pt-BR" altLang="x-none" dirty="0" err="1"/>
              <a:t>of</a:t>
            </a:r>
            <a:r>
              <a:rPr lang="pt-BR" altLang="x-none" dirty="0"/>
              <a:t> </a:t>
            </a:r>
            <a:r>
              <a:rPr lang="pt-BR" altLang="x-none" dirty="0" err="1"/>
              <a:t>elements</a:t>
            </a:r>
            <a:r>
              <a:rPr lang="pt-BR" altLang="x-none" dirty="0"/>
              <a:t> </a:t>
            </a:r>
            <a:r>
              <a:rPr lang="pt-BR" altLang="x-none" dirty="0" err="1"/>
              <a:t>of</a:t>
            </a:r>
            <a:r>
              <a:rPr lang="pt-BR" altLang="x-none" dirty="0"/>
              <a:t> </a:t>
            </a:r>
            <a:r>
              <a:rPr lang="pt-BR" altLang="x-none" dirty="0" err="1"/>
              <a:t>x</a:t>
            </a:r>
            <a:r>
              <a:rPr lang="pt-BR" altLang="x-none" dirty="0"/>
              <a:t>.</a:t>
            </a:r>
          </a:p>
        </p:txBody>
      </p:sp>
      <p:sp>
        <p:nvSpPr>
          <p:cNvPr id="13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7082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for index in range(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[index]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for</a:t>
            </a: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  <p:sp>
        <p:nvSpPr>
          <p:cNvPr id="12" name="CaixaDeTexto 10"/>
          <p:cNvSpPr txBox="1"/>
          <p:nvPr/>
        </p:nvSpPr>
        <p:spPr>
          <a:xfrm>
            <a:off x="0" y="5545361"/>
            <a:ext cx="489108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>
                <a:solidFill>
                  <a:srgbClr val="E46C0A"/>
                </a:solidFill>
              </a:rPr>
              <a:t>len</a:t>
            </a:r>
            <a:r>
              <a:rPr lang="pt-BR" altLang="x-none" b="1" dirty="0">
                <a:solidFill>
                  <a:srgbClr val="E46C0A"/>
                </a:solidFill>
              </a:rPr>
              <a:t>(</a:t>
            </a:r>
            <a:r>
              <a:rPr lang="pt-BR" altLang="x-none" b="1" dirty="0" err="1">
                <a:solidFill>
                  <a:srgbClr val="E46C0A"/>
                </a:solidFill>
              </a:rPr>
              <a:t>x</a:t>
            </a:r>
            <a:r>
              <a:rPr lang="pt-BR" altLang="x-none" b="1" dirty="0">
                <a:solidFill>
                  <a:srgbClr val="E46C0A"/>
                </a:solidFill>
              </a:rPr>
              <a:t>)</a:t>
            </a:r>
            <a:r>
              <a:rPr lang="pt-BR" altLang="x-none" dirty="0">
                <a:solidFill>
                  <a:srgbClr val="E46C0A"/>
                </a:solidFill>
              </a:rPr>
              <a:t> </a:t>
            </a:r>
            <a:r>
              <a:rPr lang="pt-BR" altLang="x-none" dirty="0"/>
              <a:t>→ </a:t>
            </a:r>
            <a:r>
              <a:rPr lang="pt-BR" altLang="x-none" dirty="0" err="1"/>
              <a:t>return</a:t>
            </a:r>
            <a:r>
              <a:rPr lang="pt-BR" altLang="x-none" dirty="0"/>
              <a:t> </a:t>
            </a:r>
            <a:r>
              <a:rPr lang="pt-BR" altLang="x-none" dirty="0" err="1"/>
              <a:t>the</a:t>
            </a:r>
            <a:r>
              <a:rPr lang="pt-BR" altLang="x-none" dirty="0"/>
              <a:t> </a:t>
            </a:r>
            <a:r>
              <a:rPr lang="pt-BR" altLang="x-none" dirty="0" err="1"/>
              <a:t>number</a:t>
            </a:r>
            <a:r>
              <a:rPr lang="pt-BR" altLang="x-none" dirty="0"/>
              <a:t> </a:t>
            </a:r>
            <a:r>
              <a:rPr lang="pt-BR" altLang="x-none" dirty="0" err="1"/>
              <a:t>of</a:t>
            </a:r>
            <a:r>
              <a:rPr lang="pt-BR" altLang="x-none" dirty="0"/>
              <a:t> </a:t>
            </a:r>
            <a:r>
              <a:rPr lang="pt-BR" altLang="x-none" dirty="0" err="1"/>
              <a:t>elements</a:t>
            </a:r>
            <a:r>
              <a:rPr lang="pt-BR" altLang="x-none" dirty="0"/>
              <a:t> </a:t>
            </a:r>
            <a:r>
              <a:rPr lang="pt-BR" altLang="x-none" dirty="0" err="1"/>
              <a:t>of</a:t>
            </a:r>
            <a:r>
              <a:rPr lang="pt-BR" altLang="x-none" dirty="0"/>
              <a:t> </a:t>
            </a:r>
            <a:r>
              <a:rPr lang="pt-BR" altLang="x-none" dirty="0" err="1"/>
              <a:t>x</a:t>
            </a:r>
            <a:r>
              <a:rPr lang="pt-BR" altLang="x-none" dirty="0"/>
              <a:t>.</a:t>
            </a:r>
          </a:p>
        </p:txBody>
      </p:sp>
      <p:sp>
        <p:nvSpPr>
          <p:cNvPr id="13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433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for index in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range(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[index]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for</a:t>
            </a: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  <p:sp>
        <p:nvSpPr>
          <p:cNvPr id="13" name="CaixaDeTexto 10"/>
          <p:cNvSpPr txBox="1"/>
          <p:nvPr/>
        </p:nvSpPr>
        <p:spPr>
          <a:xfrm>
            <a:off x="0" y="55912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>
                <a:solidFill>
                  <a:srgbClr val="E46C0A"/>
                </a:solidFill>
              </a:rPr>
              <a:t>range(</a:t>
            </a:r>
            <a:r>
              <a:rPr lang="pt-BR" altLang="x-none" b="1" dirty="0" err="1">
                <a:solidFill>
                  <a:srgbClr val="E46C0A"/>
                </a:solidFill>
              </a:rPr>
              <a:t>n</a:t>
            </a:r>
            <a:r>
              <a:rPr lang="pt-BR" altLang="x-none" b="1" dirty="0">
                <a:solidFill>
                  <a:srgbClr val="E46C0A"/>
                </a:solidFill>
              </a:rPr>
              <a:t>)</a:t>
            </a:r>
            <a:r>
              <a:rPr lang="pt-BR" altLang="x-none" dirty="0">
                <a:solidFill>
                  <a:srgbClr val="E46C0A"/>
                </a:solidFill>
              </a:rPr>
              <a:t> </a:t>
            </a:r>
            <a:r>
              <a:rPr lang="pt-BR" altLang="x-none" dirty="0"/>
              <a:t>→ </a:t>
            </a:r>
            <a:r>
              <a:rPr lang="pt-BR" altLang="x-none" dirty="0" err="1"/>
              <a:t>return</a:t>
            </a:r>
            <a:r>
              <a:rPr lang="pt-BR" altLang="x-none" dirty="0"/>
              <a:t> a </a:t>
            </a:r>
            <a:r>
              <a:rPr lang="pt-BR" altLang="x-none" dirty="0" err="1"/>
              <a:t>list</a:t>
            </a:r>
            <a:r>
              <a:rPr lang="pt-BR" altLang="x-none" dirty="0"/>
              <a:t> </a:t>
            </a:r>
            <a:r>
              <a:rPr lang="pt-BR" altLang="x-none" dirty="0" err="1"/>
              <a:t>with</a:t>
            </a:r>
            <a:r>
              <a:rPr lang="pt-BR" altLang="x-none" dirty="0"/>
              <a:t> </a:t>
            </a:r>
            <a:r>
              <a:rPr lang="pt-BR" altLang="x-none" dirty="0" err="1"/>
              <a:t>n</a:t>
            </a:r>
            <a:r>
              <a:rPr lang="pt-BR" altLang="x-none" dirty="0"/>
              <a:t> </a:t>
            </a:r>
            <a:r>
              <a:rPr lang="pt-BR" altLang="x-none" dirty="0" err="1"/>
              <a:t>integers</a:t>
            </a:r>
            <a:r>
              <a:rPr lang="pt-BR" altLang="x-none" dirty="0"/>
              <a:t> </a:t>
            </a:r>
            <a:r>
              <a:rPr lang="pt-BR" altLang="x-none" dirty="0" err="1"/>
              <a:t>starting</a:t>
            </a:r>
            <a:r>
              <a:rPr lang="pt-BR" altLang="x-none" dirty="0"/>
              <a:t> </a:t>
            </a:r>
            <a:r>
              <a:rPr lang="pt-BR" altLang="x-none" dirty="0" err="1"/>
              <a:t>at</a:t>
            </a:r>
            <a:r>
              <a:rPr lang="pt-BR" altLang="x-none" dirty="0"/>
              <a:t> 0.</a:t>
            </a:r>
          </a:p>
        </p:txBody>
      </p:sp>
      <p:sp>
        <p:nvSpPr>
          <p:cNvPr id="12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08273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for index in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[0, 1, 2]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[index]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for</a:t>
            </a: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  <p:sp>
        <p:nvSpPr>
          <p:cNvPr id="13" name="CaixaDeTexto 10"/>
          <p:cNvSpPr txBox="1"/>
          <p:nvPr/>
        </p:nvSpPr>
        <p:spPr>
          <a:xfrm>
            <a:off x="0" y="55912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>
                <a:solidFill>
                  <a:srgbClr val="E46C0A"/>
                </a:solidFill>
              </a:rPr>
              <a:t>range(</a:t>
            </a:r>
            <a:r>
              <a:rPr lang="pt-BR" altLang="x-none" b="1" dirty="0" err="1">
                <a:solidFill>
                  <a:srgbClr val="E46C0A"/>
                </a:solidFill>
              </a:rPr>
              <a:t>n</a:t>
            </a:r>
            <a:r>
              <a:rPr lang="pt-BR" altLang="x-none" b="1" dirty="0">
                <a:solidFill>
                  <a:srgbClr val="E46C0A"/>
                </a:solidFill>
              </a:rPr>
              <a:t>)</a:t>
            </a:r>
            <a:r>
              <a:rPr lang="pt-BR" altLang="x-none" dirty="0">
                <a:solidFill>
                  <a:srgbClr val="E46C0A"/>
                </a:solidFill>
              </a:rPr>
              <a:t> </a:t>
            </a:r>
            <a:r>
              <a:rPr lang="pt-BR" altLang="x-none" dirty="0"/>
              <a:t>→ </a:t>
            </a:r>
            <a:r>
              <a:rPr lang="pt-BR" altLang="x-none" dirty="0" err="1"/>
              <a:t>return</a:t>
            </a:r>
            <a:r>
              <a:rPr lang="pt-BR" altLang="x-none" dirty="0"/>
              <a:t> a </a:t>
            </a:r>
            <a:r>
              <a:rPr lang="pt-BR" altLang="x-none" dirty="0" err="1"/>
              <a:t>list</a:t>
            </a:r>
            <a:r>
              <a:rPr lang="pt-BR" altLang="x-none" dirty="0"/>
              <a:t> </a:t>
            </a:r>
            <a:r>
              <a:rPr lang="pt-BR" altLang="x-none" dirty="0" err="1"/>
              <a:t>with</a:t>
            </a:r>
            <a:r>
              <a:rPr lang="pt-BR" altLang="x-none" dirty="0"/>
              <a:t> </a:t>
            </a:r>
            <a:r>
              <a:rPr lang="pt-BR" altLang="x-none" dirty="0" err="1"/>
              <a:t>n</a:t>
            </a:r>
            <a:r>
              <a:rPr lang="pt-BR" altLang="x-none" dirty="0"/>
              <a:t> </a:t>
            </a:r>
            <a:r>
              <a:rPr lang="pt-BR" altLang="x-none" dirty="0" err="1"/>
              <a:t>integers</a:t>
            </a:r>
            <a:r>
              <a:rPr lang="pt-BR" altLang="x-none" dirty="0"/>
              <a:t> </a:t>
            </a:r>
            <a:r>
              <a:rPr lang="pt-BR" altLang="x-none" dirty="0" err="1"/>
              <a:t>starting</a:t>
            </a:r>
            <a:r>
              <a:rPr lang="pt-BR" altLang="x-none" dirty="0"/>
              <a:t> </a:t>
            </a:r>
            <a:r>
              <a:rPr lang="pt-BR" altLang="x-none" dirty="0" err="1"/>
              <a:t>at</a:t>
            </a:r>
            <a:r>
              <a:rPr lang="pt-BR" altLang="x-none" dirty="0"/>
              <a:t> 0.</a:t>
            </a:r>
          </a:p>
        </p:txBody>
      </p:sp>
      <p:sp>
        <p:nvSpPr>
          <p:cNvPr id="12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35479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for index in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[0, 1, 2]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[index]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for</a:t>
            </a: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  <p:sp>
        <p:nvSpPr>
          <p:cNvPr id="13" name="CaixaDeTexto 10"/>
          <p:cNvSpPr txBox="1"/>
          <p:nvPr/>
        </p:nvSpPr>
        <p:spPr>
          <a:xfrm>
            <a:off x="0" y="55912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>
                <a:solidFill>
                  <a:srgbClr val="E46C0A"/>
                </a:solidFill>
              </a:rPr>
              <a:t>range(</a:t>
            </a:r>
            <a:r>
              <a:rPr lang="pt-BR" altLang="x-none" b="1" dirty="0" err="1">
                <a:solidFill>
                  <a:srgbClr val="E46C0A"/>
                </a:solidFill>
              </a:rPr>
              <a:t>n</a:t>
            </a:r>
            <a:r>
              <a:rPr lang="pt-BR" altLang="x-none" b="1" dirty="0">
                <a:solidFill>
                  <a:srgbClr val="E46C0A"/>
                </a:solidFill>
              </a:rPr>
              <a:t>)</a:t>
            </a:r>
            <a:r>
              <a:rPr lang="pt-BR" altLang="x-none" dirty="0">
                <a:solidFill>
                  <a:srgbClr val="E46C0A"/>
                </a:solidFill>
              </a:rPr>
              <a:t> </a:t>
            </a:r>
            <a:r>
              <a:rPr lang="pt-BR" altLang="x-none" dirty="0"/>
              <a:t>→ </a:t>
            </a:r>
            <a:r>
              <a:rPr lang="pt-BR" altLang="x-none" dirty="0" err="1"/>
              <a:t>return</a:t>
            </a:r>
            <a:r>
              <a:rPr lang="pt-BR" altLang="x-none" dirty="0"/>
              <a:t> a </a:t>
            </a:r>
            <a:r>
              <a:rPr lang="pt-BR" altLang="x-none" dirty="0" err="1"/>
              <a:t>list</a:t>
            </a:r>
            <a:r>
              <a:rPr lang="pt-BR" altLang="x-none" dirty="0"/>
              <a:t> </a:t>
            </a:r>
            <a:r>
              <a:rPr lang="pt-BR" altLang="x-none" dirty="0" err="1"/>
              <a:t>with</a:t>
            </a:r>
            <a:r>
              <a:rPr lang="pt-BR" altLang="x-none" dirty="0"/>
              <a:t> </a:t>
            </a:r>
            <a:r>
              <a:rPr lang="pt-BR" altLang="x-none" dirty="0" err="1"/>
              <a:t>n</a:t>
            </a:r>
            <a:r>
              <a:rPr lang="pt-BR" altLang="x-none" dirty="0"/>
              <a:t> </a:t>
            </a:r>
            <a:r>
              <a:rPr lang="pt-BR" altLang="x-none" dirty="0" err="1"/>
              <a:t>integers</a:t>
            </a:r>
            <a:r>
              <a:rPr lang="pt-BR" altLang="x-none" dirty="0"/>
              <a:t> </a:t>
            </a:r>
            <a:r>
              <a:rPr lang="pt-BR" altLang="x-none" dirty="0" err="1"/>
              <a:t>starting</a:t>
            </a:r>
            <a:r>
              <a:rPr lang="pt-BR" altLang="x-none" dirty="0"/>
              <a:t> </a:t>
            </a:r>
            <a:r>
              <a:rPr lang="pt-BR" altLang="x-none" dirty="0" err="1"/>
              <a:t>at</a:t>
            </a:r>
            <a:r>
              <a:rPr lang="pt-BR" altLang="x-none" dirty="0"/>
              <a:t> 0.</a:t>
            </a:r>
          </a:p>
        </p:txBody>
      </p:sp>
      <p:sp>
        <p:nvSpPr>
          <p:cNvPr id="12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54752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95410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some_condition_is_true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do_something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while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  <p:sp>
        <p:nvSpPr>
          <p:cNvPr id="9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336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12"/>
          <p:cNvSpPr/>
          <p:nvPr/>
        </p:nvSpPr>
        <p:spPr>
          <a:xfrm>
            <a:off x="4346129" y="1825005"/>
            <a:ext cx="4546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test_while.py</a:t>
            </a:r>
            <a:endParaRPr lang="pt-BR" sz="2800" dirty="0">
              <a:solidFill>
                <a:srgbClr val="008000"/>
              </a:solidFill>
              <a:ea typeface="+mn-ea"/>
            </a:endParaRPr>
          </a:p>
        </p:txBody>
      </p:sp>
      <p:sp>
        <p:nvSpPr>
          <p:cNvPr id="22" name="TextShape 1"/>
          <p:cNvSpPr txBox="1"/>
          <p:nvPr/>
        </p:nvSpPr>
        <p:spPr>
          <a:xfrm>
            <a:off x="251520" y="2357784"/>
            <a:ext cx="8640960" cy="3496342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5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&lt; 0: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 #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Success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: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”)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- 1</a:t>
            </a:r>
          </a:p>
          <a:p>
            <a:pPr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 #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Fail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:( ”) </a:t>
            </a:r>
          </a:p>
          <a:p>
            <a:pPr>
              <a:lnSpc>
                <a:spcPct val="90000"/>
              </a:lnSpc>
              <a:defRPr/>
            </a:pP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while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  <p:sp>
        <p:nvSpPr>
          <p:cNvPr id="10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7151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tângulo 12"/>
          <p:cNvSpPr/>
          <p:nvPr/>
        </p:nvSpPr>
        <p:spPr>
          <a:xfrm>
            <a:off x="4346129" y="1825005"/>
            <a:ext cx="4546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test_while.py</a:t>
            </a:r>
            <a:endParaRPr lang="pt-BR" sz="2800" dirty="0">
              <a:solidFill>
                <a:srgbClr val="008000"/>
              </a:solidFill>
              <a:ea typeface="+mn-ea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while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  <p:sp>
        <p:nvSpPr>
          <p:cNvPr id="12" name="TextShape 1"/>
          <p:cNvSpPr txBox="1"/>
          <p:nvPr/>
        </p:nvSpPr>
        <p:spPr>
          <a:xfrm>
            <a:off x="251520" y="2357784"/>
            <a:ext cx="8640960" cy="3496342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5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&lt; 0: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 #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Success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: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”)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- 1</a:t>
            </a:r>
          </a:p>
          <a:p>
            <a:pPr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 #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Fail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:( ”) </a:t>
            </a:r>
          </a:p>
          <a:p>
            <a:pPr>
              <a:lnSpc>
                <a:spcPct val="90000"/>
              </a:lnSpc>
              <a:defRPr/>
            </a:pP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36512" y="2276450"/>
            <a:ext cx="9144000" cy="4248894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500563" y="1916113"/>
            <a:ext cx="4319587" cy="2678112"/>
          </a:xfrm>
          <a:prstGeom prst="rect">
            <a:avLst/>
          </a:prstGeom>
          <a:solidFill>
            <a:schemeClr val="bg1"/>
          </a:solidFill>
          <a:ln w="38100">
            <a:solidFill>
              <a:srgbClr val="77933C"/>
            </a:solidFill>
            <a:miter lim="800000"/>
            <a:headEnd/>
            <a:tailEnd/>
          </a:ln>
          <a:effectLst>
            <a:outerShdw blurRad="63500" dist="38100" dir="8100000" algn="tr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$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python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py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:D</a:t>
            </a:r>
          </a:p>
          <a:p>
            <a:pPr>
              <a:defRPr/>
            </a:pP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:D</a:t>
            </a:r>
          </a:p>
          <a:p>
            <a:pPr>
              <a:defRPr/>
            </a:pP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:D</a:t>
            </a:r>
          </a:p>
          <a:p>
            <a:pPr>
              <a:defRPr/>
            </a:pP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:D</a:t>
            </a:r>
          </a:p>
          <a:p>
            <a:pPr>
              <a:defRPr/>
            </a:pP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:D</a:t>
            </a:r>
          </a:p>
          <a:p>
            <a:pPr>
              <a:defRPr/>
            </a:pP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Fail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:( </a:t>
            </a:r>
          </a:p>
        </p:txBody>
      </p:sp>
    </p:spTree>
    <p:extLst>
      <p:ext uri="{BB962C8B-B14F-4D97-AF65-F5344CB8AC3E}">
        <p14:creationId xmlns:p14="http://schemas.microsoft.com/office/powerpoint/2010/main" val="907895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Table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of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Contents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5" name="Retângulo 5"/>
          <p:cNvSpPr>
            <a:spLocks noChangeArrowheads="1"/>
          </p:cNvSpPr>
          <p:nvPr/>
        </p:nvSpPr>
        <p:spPr bwMode="auto">
          <a:xfrm>
            <a:off x="539750" y="1757363"/>
            <a:ext cx="360045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What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is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?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What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will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you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need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?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Python as a terminal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as a script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Types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of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variables</a:t>
            </a:r>
            <a:endParaRPr lang="pt-BR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>
              <a:defRPr/>
            </a:pPr>
            <a:endParaRPr lang="pt-BR" dirty="0">
              <a:solidFill>
                <a:schemeClr val="bg1">
                  <a:lumMod val="75000"/>
                </a:schemeClr>
              </a:solidFill>
              <a:ea typeface="+mn-ea"/>
            </a:endParaRP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4859338" y="2562175"/>
            <a:ext cx="396081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>
                <a:solidFill>
                  <a:srgbClr val="000000"/>
                </a:solidFill>
                <a:latin typeface="Lato" pitchFamily="34" charset="0"/>
                <a:ea typeface="+mn-ea"/>
              </a:rPr>
              <a:t>Loops </a:t>
            </a:r>
            <a:r>
              <a:rPr lang="pt-BR" sz="2400" dirty="0" err="1">
                <a:solidFill>
                  <a:srgbClr val="000000"/>
                </a:solidFill>
                <a:latin typeface="Lato" pitchFamily="34" charset="0"/>
                <a:ea typeface="+mn-ea"/>
              </a:rPr>
              <a:t>and</a:t>
            </a:r>
            <a:r>
              <a:rPr lang="pt-BR" sz="2400" dirty="0">
                <a:solidFill>
                  <a:srgbClr val="000000"/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Lato" pitchFamily="34" charset="0"/>
                <a:ea typeface="+mn-ea"/>
              </a:rPr>
              <a:t>Control</a:t>
            </a:r>
            <a:endParaRPr lang="pt-BR" sz="2400" dirty="0">
              <a:solidFill>
                <a:srgbClr val="000000"/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Lato" pitchFamily="34" charset="0"/>
                <a:ea typeface="+mn-ea"/>
              </a:rPr>
              <a:t>Using Methods and </a:t>
            </a:r>
            <a:r>
              <a:rPr lang="en-US" sz="2400" dirty="0" err="1">
                <a:solidFill>
                  <a:srgbClr val="000000"/>
                </a:solidFill>
                <a:latin typeface="Lato" pitchFamily="34" charset="0"/>
                <a:ea typeface="+mn-ea"/>
              </a:rPr>
              <a:t>Libs</a:t>
            </a:r>
            <a:endParaRPr lang="pt-BR" sz="2400" dirty="0"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rgbClr val="000000"/>
                </a:solidFill>
                <a:latin typeface="Lato" pitchFamily="34" charset="0"/>
                <a:ea typeface="+mn-ea"/>
              </a:rPr>
              <a:t>Gathering</a:t>
            </a:r>
            <a:r>
              <a:rPr lang="pt-BR" sz="2400" dirty="0">
                <a:solidFill>
                  <a:srgbClr val="000000"/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Lato" pitchFamily="34" charset="0"/>
                <a:ea typeface="+mn-ea"/>
              </a:rPr>
              <a:t>Information</a:t>
            </a:r>
            <a:endParaRPr lang="pt-BR" sz="2400" dirty="0">
              <a:solidFill>
                <a:srgbClr val="000000"/>
              </a:solidFill>
              <a:latin typeface="Lato" pitchFamily="34" charset="0"/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04/05/2018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</a:t>
            </a:r>
            <a:r>
              <a:rPr lang="pt-BR" dirty="0" err="1"/>
              <a:t>Bootcamp</a:t>
            </a:r>
            <a:r>
              <a:rPr lang="pt-BR" dirty="0"/>
              <a:t> - Basic II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Methods</a:t>
            </a:r>
            <a:r>
              <a:rPr lang="pt-BR" altLang="x-none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Defining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your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1643527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(x, y):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“““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Add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here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some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x - y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 dirty="0"/>
              <a:t>More </a:t>
            </a:r>
            <a:r>
              <a:rPr lang="pt-BR" altLang="x-none" sz="1600" dirty="0" err="1"/>
              <a:t>on</a:t>
            </a:r>
            <a:r>
              <a:rPr lang="pt-BR" altLang="x-none" sz="1600" dirty="0"/>
              <a:t> </a:t>
            </a:r>
            <a:r>
              <a:rPr lang="pt-BR" altLang="x-none" sz="1600" dirty="0" err="1"/>
              <a:t>methods</a:t>
            </a:r>
            <a:r>
              <a:rPr lang="pt-BR" altLang="x-none" sz="1600" dirty="0"/>
              <a:t> (</a:t>
            </a:r>
            <a:r>
              <a:rPr lang="pt-BR" altLang="x-none" sz="1600" dirty="0" err="1"/>
              <a:t>Functions</a:t>
            </a:r>
            <a:r>
              <a:rPr lang="pt-BR" altLang="x-none" sz="1600" dirty="0"/>
              <a:t>): </a:t>
            </a:r>
            <a:r>
              <a:rPr lang="pt-BR" altLang="x-none" sz="1600" dirty="0">
                <a:hlinkClick r:id="rId2"/>
              </a:rPr>
              <a:t>Here</a:t>
            </a:r>
            <a:endParaRPr lang="pt-BR" altLang="x-none" sz="1600" dirty="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  <p:sp>
        <p:nvSpPr>
          <p:cNvPr id="10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</p:spTree>
    <p:extLst>
      <p:ext uri="{BB962C8B-B14F-4D97-AF65-F5344CB8AC3E}">
        <p14:creationId xmlns:p14="http://schemas.microsoft.com/office/powerpoint/2010/main" val="166113608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Methods</a:t>
            </a:r>
            <a:r>
              <a:rPr lang="pt-BR" altLang="x-none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Defining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your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 </a:t>
            </a:r>
            <a:r>
              <a:rPr lang="pl-PL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here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some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description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03 ....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= 2 *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04 ....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05 ....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(2, 4))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  <p:sp>
        <p:nvSpPr>
          <p:cNvPr id="10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pt-BR" altLang="x-none" sz="2400" dirty="0"/>
              <a:t> are </a:t>
            </a:r>
            <a:r>
              <a:rPr lang="pt-BR" altLang="x-none" sz="2400" b="1" dirty="0" err="1"/>
              <a:t>required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parameters</a:t>
            </a:r>
            <a:r>
              <a:rPr lang="pt-BR" altLang="x-none" sz="2400" dirty="0"/>
              <a:t>.</a:t>
            </a:r>
            <a:endParaRPr lang="pt-BR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47763000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Methods</a:t>
            </a:r>
            <a:r>
              <a:rPr lang="pt-BR" altLang="x-none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Defining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your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29704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pt-BR" altLang="x-none" sz="2400" dirty="0"/>
              <a:t> are </a:t>
            </a:r>
            <a:r>
              <a:rPr lang="pt-BR" altLang="x-none" sz="2400" dirty="0" err="1"/>
              <a:t>now</a:t>
            </a:r>
            <a:r>
              <a:rPr lang="pt-BR" altLang="x-none" sz="2400" dirty="0"/>
              <a:t> </a:t>
            </a:r>
            <a:r>
              <a:rPr lang="pt-BR" altLang="x-none" sz="2400" b="1" dirty="0" err="1"/>
              <a:t>keyword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parameters</a:t>
            </a:r>
            <a:r>
              <a:rPr lang="pt-BR" altLang="x-none" sz="2400" dirty="0"/>
              <a:t>.</a:t>
            </a:r>
            <a:endParaRPr lang="pt-BR" altLang="x-none" sz="2400" b="1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 </a:t>
            </a:r>
            <a:r>
              <a:rPr lang="pl-PL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here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some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description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03 ....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= 2 *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04 ....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05 ....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=4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=2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19148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Methods</a:t>
            </a:r>
            <a:r>
              <a:rPr lang="pt-BR" altLang="x-none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Defining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your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29704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z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pt-BR" altLang="x-none" sz="2400" dirty="0"/>
              <a:t> are </a:t>
            </a:r>
            <a:r>
              <a:rPr lang="pt-BR" altLang="x-none" sz="2400" dirty="0" err="1"/>
              <a:t>now</a:t>
            </a:r>
            <a:r>
              <a:rPr lang="pt-BR" altLang="x-none" sz="2400" dirty="0"/>
              <a:t> </a:t>
            </a:r>
            <a:r>
              <a:rPr lang="pt-BR" altLang="x-none" sz="2400" b="1" dirty="0"/>
              <a:t>default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parameters</a:t>
            </a:r>
            <a:r>
              <a:rPr lang="pt-BR" altLang="x-none" sz="2400" dirty="0"/>
              <a:t>.</a:t>
            </a:r>
            <a:endParaRPr lang="pt-BR" altLang="x-none" sz="2400" b="1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 </a:t>
            </a:r>
            <a:r>
              <a:rPr lang="en-US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(x, y,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z=1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w=0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03 ....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x - y /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05 ....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=4,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=2))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550699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Methods</a:t>
            </a:r>
            <a:r>
              <a:rPr lang="pt-BR" altLang="x-none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Defining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your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29704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z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pt-BR" altLang="x-none" sz="2400" dirty="0"/>
              <a:t> are </a:t>
            </a:r>
            <a:r>
              <a:rPr lang="pt-BR" altLang="x-none" sz="2400" dirty="0" err="1"/>
              <a:t>now</a:t>
            </a:r>
            <a:r>
              <a:rPr lang="pt-BR" altLang="x-none" sz="2400" dirty="0"/>
              <a:t> </a:t>
            </a:r>
            <a:r>
              <a:rPr lang="pt-BR" altLang="x-none" sz="2400" b="1" dirty="0"/>
              <a:t>default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parameters</a:t>
            </a:r>
            <a:r>
              <a:rPr lang="pt-BR" altLang="x-none" sz="2400" dirty="0"/>
              <a:t>.</a:t>
            </a:r>
            <a:endParaRPr lang="pt-BR" altLang="x-none" sz="2400" b="1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 </a:t>
            </a:r>
            <a:r>
              <a:rPr lang="en-US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(x, y,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z=1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w=0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03 ....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x - y /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05 ....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=4,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=2))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-1188640" y="4731261"/>
            <a:ext cx="8982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2400" b="1" dirty="0">
                <a:latin typeface="Calibri" charset="0"/>
              </a:rPr>
              <a:t>Default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400" dirty="0" err="1">
                <a:latin typeface="Calibri" charset="0"/>
              </a:rPr>
              <a:t>parameters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400" dirty="0" err="1">
                <a:latin typeface="Calibri" charset="0"/>
              </a:rPr>
              <a:t>have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400" b="1" dirty="0">
                <a:latin typeface="Calibri" charset="0"/>
              </a:rPr>
              <a:t>default </a:t>
            </a:r>
            <a:r>
              <a:rPr lang="pt-BR" altLang="x-none" sz="2400" dirty="0" err="1">
                <a:latin typeface="Calibri" charset="0"/>
              </a:rPr>
              <a:t>values</a:t>
            </a:r>
            <a:r>
              <a:rPr lang="pt-BR" altLang="x-none" sz="2400" dirty="0">
                <a:latin typeface="Calibri" charset="0"/>
              </a:rPr>
              <a:t>.</a:t>
            </a:r>
          </a:p>
        </p:txBody>
      </p:sp>
      <p:pic>
        <p:nvPicPr>
          <p:cNvPr id="15" name="Picture 14" descr="happy-ba-dum-t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518" y="3273878"/>
            <a:ext cx="28575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80791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Methods</a:t>
            </a:r>
            <a:r>
              <a:rPr lang="pt-BR" altLang="x-none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Defining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your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29704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z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pt-BR" altLang="x-none" sz="2400" dirty="0"/>
              <a:t> are </a:t>
            </a:r>
            <a:r>
              <a:rPr lang="pt-BR" altLang="x-none" sz="2400" dirty="0" err="1"/>
              <a:t>now</a:t>
            </a:r>
            <a:r>
              <a:rPr lang="pt-BR" altLang="x-none" sz="2400" dirty="0"/>
              <a:t> </a:t>
            </a:r>
            <a:r>
              <a:rPr lang="pt-BR" altLang="x-none" sz="2400" b="1" dirty="0"/>
              <a:t>default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parameters</a:t>
            </a:r>
            <a:r>
              <a:rPr lang="pt-BR" altLang="x-none" sz="2400" dirty="0"/>
              <a:t>.</a:t>
            </a:r>
            <a:endParaRPr lang="pt-BR" altLang="x-none" sz="2400" b="1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(x, y,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z=1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w=0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x - y /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05 ....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=4,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=2,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w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=5))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011998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Methods</a:t>
            </a:r>
            <a:r>
              <a:rPr lang="pt-BR" altLang="x-none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Defining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your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/>
              <a:t>Watch</a:t>
            </a:r>
            <a:r>
              <a:rPr lang="pt-BR" altLang="x-none" sz="3200" dirty="0"/>
              <a:t> out </a:t>
            </a:r>
            <a:r>
              <a:rPr lang="pt-BR" altLang="x-none" sz="3200" dirty="0" err="1"/>
              <a:t>namespaces</a:t>
            </a:r>
            <a:r>
              <a:rPr lang="pt-BR" altLang="x-none" sz="3200" dirty="0"/>
              <a:t>!</a:t>
            </a:r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947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 </a:t>
            </a:r>
            <a:r>
              <a:rPr lang="en-US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(x, y):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03 ....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04 ....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- 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05 ....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06 ....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(2, 4))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4790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Methods</a:t>
            </a:r>
            <a:r>
              <a:rPr lang="pt-BR" altLang="x-none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Defining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your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/>
              <a:t>Watch</a:t>
            </a:r>
            <a:r>
              <a:rPr lang="pt-BR" altLang="x-none" sz="3200" dirty="0"/>
              <a:t> out </a:t>
            </a:r>
            <a:r>
              <a:rPr lang="pt-BR" altLang="x-none" sz="3200" dirty="0" err="1"/>
              <a:t>namespaces</a:t>
            </a:r>
            <a:r>
              <a:rPr lang="pt-BR" altLang="x-none" sz="3200" dirty="0"/>
              <a:t>!</a:t>
            </a:r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 </a:t>
            </a:r>
            <a:r>
              <a:rPr lang="en-US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</a:t>
            </a: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06 ....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(2, 4))</a:t>
            </a: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03912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Methods</a:t>
            </a:r>
            <a:r>
              <a:rPr lang="pt-BR" altLang="x-none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Defining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your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/>
              <a:t>Watch</a:t>
            </a:r>
            <a:r>
              <a:rPr lang="pt-BR" altLang="x-none" sz="3200" dirty="0"/>
              <a:t> out </a:t>
            </a:r>
            <a:r>
              <a:rPr lang="pt-BR" altLang="x-none" sz="3200" dirty="0" err="1"/>
              <a:t>namespaces</a:t>
            </a:r>
            <a:r>
              <a:rPr lang="pt-BR" altLang="x-none" sz="3200" dirty="0"/>
              <a:t>!</a:t>
            </a:r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582519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 </a:t>
            </a:r>
            <a:r>
              <a:rPr lang="en-US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</a:t>
            </a: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06 ....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(2, 4))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 err="1">
                <a:latin typeface="Lucida Console" charset="0"/>
                <a:ea typeface="Lucida Console" charset="0"/>
                <a:cs typeface="Lucida Console" charset="0"/>
              </a:rPr>
              <a:t>TypeError</a:t>
            </a:r>
            <a:r>
              <a:rPr lang="pt-BR" sz="2800" dirty="0">
                <a:latin typeface="Lucida Console" charset="0"/>
                <a:ea typeface="Lucida Console" charset="0"/>
                <a:cs typeface="Lucida Console" charset="0"/>
              </a:rPr>
              <a:t>: </a:t>
            </a:r>
            <a:r>
              <a:rPr lang="pt-BR" sz="2800" dirty="0" err="1">
                <a:latin typeface="Lucida Console" charset="0"/>
                <a:ea typeface="Lucida Console" charset="0"/>
                <a:cs typeface="Lucida Console" charset="0"/>
              </a:rPr>
              <a:t>my_method</a:t>
            </a:r>
            <a:r>
              <a:rPr lang="pt-BR" sz="2800" dirty="0">
                <a:latin typeface="Lucida Console" charset="0"/>
                <a:ea typeface="Lucida Console" charset="0"/>
                <a:cs typeface="Lucida Console" charset="0"/>
              </a:rPr>
              <a:t>() </a:t>
            </a:r>
            <a:r>
              <a:rPr lang="pt-BR" sz="2800" dirty="0" err="1">
                <a:latin typeface="Lucida Console" charset="0"/>
                <a:ea typeface="Lucida Console" charset="0"/>
                <a:cs typeface="Lucida Console" charset="0"/>
              </a:rPr>
              <a:t>takes</a:t>
            </a:r>
            <a:r>
              <a:rPr lang="pt-BR" sz="2800" dirty="0">
                <a:latin typeface="Lucida Console" charset="0"/>
                <a:ea typeface="Lucida Console" charset="0"/>
                <a:cs typeface="Lucida Console" charset="0"/>
              </a:rPr>
              <a:t> 1 </a:t>
            </a:r>
            <a:r>
              <a:rPr lang="pt-BR" sz="2800" dirty="0" err="1">
                <a:latin typeface="Lucida Console" charset="0"/>
                <a:ea typeface="Lucida Console" charset="0"/>
                <a:cs typeface="Lucida Console" charset="0"/>
              </a:rPr>
              <a:t>positional</a:t>
            </a:r>
            <a:r>
              <a:rPr lang="pt-BR" sz="28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dirty="0" err="1">
                <a:latin typeface="Lucida Console" charset="0"/>
                <a:ea typeface="Lucida Console" charset="0"/>
                <a:cs typeface="Lucida Console" charset="0"/>
              </a:rPr>
              <a:t>argument</a:t>
            </a:r>
            <a:r>
              <a:rPr lang="pt-BR" sz="28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dirty="0" err="1">
                <a:latin typeface="Lucida Console" charset="0"/>
                <a:ea typeface="Lucida Console" charset="0"/>
                <a:cs typeface="Lucida Console" charset="0"/>
              </a:rPr>
              <a:t>but</a:t>
            </a:r>
            <a:r>
              <a:rPr lang="pt-BR" sz="2800" dirty="0">
                <a:latin typeface="Lucida Console" charset="0"/>
                <a:ea typeface="Lucida Console" charset="0"/>
                <a:cs typeface="Lucida Console" charset="0"/>
              </a:rPr>
              <a:t> 2 </a:t>
            </a:r>
            <a:r>
              <a:rPr lang="pt-BR" sz="2800" dirty="0" err="1">
                <a:latin typeface="Lucida Console" charset="0"/>
                <a:ea typeface="Lucida Console" charset="0"/>
                <a:cs typeface="Lucida Console" charset="0"/>
              </a:rPr>
              <a:t>were</a:t>
            </a:r>
            <a:r>
              <a:rPr lang="pt-BR" sz="28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dirty="0" err="1">
                <a:latin typeface="Lucida Console" charset="0"/>
                <a:ea typeface="Lucida Console" charset="0"/>
                <a:cs typeface="Lucida Console" charset="0"/>
              </a:rPr>
              <a:t>given</a:t>
            </a:r>
            <a:r>
              <a:rPr lang="pt-BR" sz="2800" dirty="0">
                <a:latin typeface="Lucida Console" charset="0"/>
                <a:ea typeface="Lucida Console" charset="0"/>
                <a:cs typeface="Lucida Console" charset="0"/>
              </a:rPr>
              <a:t>.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656932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Methods</a:t>
            </a:r>
            <a:r>
              <a:rPr lang="pt-BR" altLang="x-none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Defining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your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/>
              <a:t>Watch</a:t>
            </a:r>
            <a:r>
              <a:rPr lang="pt-BR" altLang="x-none" sz="3200" dirty="0"/>
              <a:t> out </a:t>
            </a:r>
            <a:r>
              <a:rPr lang="pt-BR" altLang="x-none" sz="3200" dirty="0" err="1"/>
              <a:t>namespaces</a:t>
            </a:r>
            <a:r>
              <a:rPr lang="pt-BR" altLang="x-none" sz="3200" dirty="0"/>
              <a:t>!</a:t>
            </a:r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 </a:t>
            </a:r>
            <a:r>
              <a:rPr lang="en-US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</a:t>
            </a: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06 ....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2, 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4))</a:t>
            </a: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41808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6" name="TextShape 1"/>
          <p:cNvSpPr txBox="1"/>
          <p:nvPr/>
        </p:nvSpPr>
        <p:spPr>
          <a:xfrm>
            <a:off x="2699792" y="2419821"/>
            <a:ext cx="6307138" cy="3195638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fruit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= ‘banana’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fruit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‘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apple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....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eat_it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elif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fruit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‘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orange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....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make_a_juice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else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....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leave_it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Methods</a:t>
            </a:r>
            <a:r>
              <a:rPr lang="pt-BR" altLang="x-none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Defining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your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/>
              <a:t>Watch</a:t>
            </a:r>
            <a:r>
              <a:rPr lang="pt-BR" altLang="x-none" sz="3200" dirty="0"/>
              <a:t> out </a:t>
            </a:r>
            <a:r>
              <a:rPr lang="pt-BR" altLang="x-none" sz="3200" dirty="0" err="1"/>
              <a:t>namespaces</a:t>
            </a:r>
            <a:r>
              <a:rPr lang="pt-BR" altLang="x-none" sz="3200" dirty="0"/>
              <a:t>!</a:t>
            </a:r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393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 </a:t>
            </a:r>
            <a:r>
              <a:rPr lang="en-US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</a:t>
            </a: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06 ....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2, 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4))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NameError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: global </a:t>
            </a: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name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 '</a:t>
            </a: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x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' </a:t>
            </a: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is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not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defined</a:t>
            </a:r>
            <a:endParaRPr lang="pt-BR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861701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Methods</a:t>
            </a:r>
            <a:r>
              <a:rPr lang="pt-BR" altLang="x-none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Defining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your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/>
              <a:t>Watch</a:t>
            </a:r>
            <a:r>
              <a:rPr lang="pt-BR" altLang="x-none" sz="3200" dirty="0"/>
              <a:t> out </a:t>
            </a:r>
            <a:r>
              <a:rPr lang="pt-BR" altLang="x-none" sz="3200" dirty="0" err="1"/>
              <a:t>namespaces</a:t>
            </a:r>
            <a:r>
              <a:rPr lang="pt-BR" altLang="x-none" sz="3200" dirty="0"/>
              <a:t>!</a:t>
            </a:r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393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2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 </a:t>
            </a:r>
            <a:r>
              <a:rPr lang="en-US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</a:t>
            </a: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06 ....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(4))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0</a:t>
            </a: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150929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Methods</a:t>
            </a:r>
            <a:r>
              <a:rPr lang="pt-BR" altLang="x-none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Defining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your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/>
              <a:t>Watch</a:t>
            </a:r>
            <a:r>
              <a:rPr lang="pt-BR" altLang="x-none" sz="3200" dirty="0"/>
              <a:t> out </a:t>
            </a:r>
            <a:r>
              <a:rPr lang="pt-BR" altLang="x-none" sz="3200" dirty="0" err="1"/>
              <a:t>namespaces</a:t>
            </a:r>
            <a:r>
              <a:rPr lang="pt-BR" altLang="x-none" sz="3200" dirty="0"/>
              <a:t>!</a:t>
            </a:r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527119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 </a:t>
            </a:r>
            <a:r>
              <a:rPr lang="en-US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</a:t>
            </a: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06 ....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2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08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(4))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0</a:t>
            </a: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77163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Methods</a:t>
            </a:r>
            <a:r>
              <a:rPr lang="pt-BR" altLang="x-none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Defining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your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/>
              <a:t>Watch</a:t>
            </a:r>
            <a:r>
              <a:rPr lang="pt-BR" altLang="x-none" sz="3200" dirty="0"/>
              <a:t> out </a:t>
            </a:r>
            <a:r>
              <a:rPr lang="pt-BR" altLang="x-none" sz="3200" dirty="0" err="1"/>
              <a:t>namespaces</a:t>
            </a:r>
            <a:r>
              <a:rPr lang="pt-BR" altLang="x-none" sz="3200" dirty="0"/>
              <a:t>!</a:t>
            </a:r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393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 </a:t>
            </a:r>
            <a:r>
              <a:rPr lang="en-US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</a:t>
            </a: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06 ....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(3, 4))</a:t>
            </a:r>
          </a:p>
          <a:p>
            <a:pPr>
              <a:lnSpc>
                <a:spcPct val="90000"/>
              </a:lnSpc>
              <a:defRPr/>
            </a:pPr>
            <a:endParaRPr lang="pt-BR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236096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Methods</a:t>
            </a:r>
            <a:r>
              <a:rPr lang="pt-BR" altLang="x-none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Defining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your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/>
              <a:t>Watch</a:t>
            </a:r>
            <a:r>
              <a:rPr lang="pt-BR" altLang="x-none" sz="3200" dirty="0"/>
              <a:t> out </a:t>
            </a:r>
            <a:r>
              <a:rPr lang="pt-BR" altLang="x-none" sz="3200" dirty="0" err="1"/>
              <a:t>namespaces</a:t>
            </a:r>
            <a:r>
              <a:rPr lang="pt-BR" altLang="x-none" sz="3200" dirty="0"/>
              <a:t>!</a:t>
            </a:r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393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 </a:t>
            </a:r>
            <a:r>
              <a:rPr lang="en-US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</a:t>
            </a: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06 ....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(3, 4))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2</a:t>
            </a: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317363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5F634F-1C2A-1D4D-919D-71CB119E8F64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8" name="TextShape 1"/>
          <p:cNvSpPr txBox="1"/>
          <p:nvPr/>
        </p:nvSpPr>
        <p:spPr>
          <a:xfrm>
            <a:off x="250825" y="2565400"/>
            <a:ext cx="8639175" cy="2032000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=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lambda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x, y: 2 * 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– y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30727" name="Retângulo 14"/>
          <p:cNvSpPr>
            <a:spLocks noChangeArrowheads="1"/>
          </p:cNvSpPr>
          <p:nvPr/>
        </p:nvSpPr>
        <p:spPr bwMode="auto">
          <a:xfrm>
            <a:off x="250825" y="1989138"/>
            <a:ext cx="6096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800" dirty="0">
                <a:ea typeface="+mn-ea"/>
              </a:rPr>
              <a:t>Use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lambda</a:t>
            </a:r>
            <a:r>
              <a:rPr lang="pt-BR" sz="2800" dirty="0">
                <a:ea typeface="+mn-ea"/>
              </a:rPr>
              <a:t>!</a:t>
            </a:r>
          </a:p>
        </p:txBody>
      </p:sp>
      <p:sp>
        <p:nvSpPr>
          <p:cNvPr id="33801" name="Retângulo 8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Methods</a:t>
            </a:r>
            <a:r>
              <a:rPr lang="pt-BR" altLang="x-none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Defining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your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2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3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foo.py</a:t>
            </a: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086725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Methods</a:t>
            </a:r>
            <a:r>
              <a:rPr lang="pt-BR" altLang="x-none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Defining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your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foo.py</a:t>
            </a:r>
          </a:p>
        </p:txBody>
      </p:sp>
      <p:sp>
        <p:nvSpPr>
          <p:cNvPr id="19" name="TextShape 1"/>
          <p:cNvSpPr txBox="1"/>
          <p:nvPr/>
        </p:nvSpPr>
        <p:spPr>
          <a:xfrm>
            <a:off x="250825" y="4039915"/>
            <a:ext cx="6553200" cy="757237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35850" name="Retângulo 14"/>
          <p:cNvSpPr>
            <a:spLocks noChangeArrowheads="1"/>
          </p:cNvSpPr>
          <p:nvPr/>
        </p:nvSpPr>
        <p:spPr bwMode="auto">
          <a:xfrm>
            <a:off x="1619250" y="4154215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C00000"/>
                </a:solidFill>
              </a:rPr>
              <a:t>use.py</a:t>
            </a: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086725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Methods</a:t>
            </a:r>
            <a:r>
              <a:rPr lang="pt-BR" altLang="x-none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Defining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your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</p:spTree>
    <p:extLst>
      <p:ext uri="{BB962C8B-B14F-4D97-AF65-F5344CB8AC3E}">
        <p14:creationId xmlns:p14="http://schemas.microsoft.com/office/powerpoint/2010/main" val="866028526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foo.py</a:t>
            </a: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086725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Methods</a:t>
            </a:r>
            <a:r>
              <a:rPr lang="pt-BR" altLang="x-none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Defining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your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  <p:sp>
        <p:nvSpPr>
          <p:cNvPr id="15" name="TextShape 1"/>
          <p:cNvSpPr txBox="1"/>
          <p:nvPr/>
        </p:nvSpPr>
        <p:spPr>
          <a:xfrm>
            <a:off x="250825" y="4039915"/>
            <a:ext cx="6553200" cy="757237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16" name="Retângulo 14"/>
          <p:cNvSpPr>
            <a:spLocks noChangeArrowheads="1"/>
          </p:cNvSpPr>
          <p:nvPr/>
        </p:nvSpPr>
        <p:spPr bwMode="auto">
          <a:xfrm>
            <a:off x="1619250" y="4154215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use.py</a:t>
            </a:r>
          </a:p>
        </p:txBody>
      </p:sp>
      <p:sp>
        <p:nvSpPr>
          <p:cNvPr id="17" name="TextShape 1"/>
          <p:cNvSpPr txBox="1"/>
          <p:nvPr/>
        </p:nvSpPr>
        <p:spPr>
          <a:xfrm>
            <a:off x="250825" y="4869160"/>
            <a:ext cx="6553200" cy="1089025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$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python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use.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2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66802731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 dirty="0" err="1">
                <a:solidFill>
                  <a:srgbClr val="008000"/>
                </a:solidFill>
              </a:rPr>
              <a:t>foo.py</a:t>
            </a:r>
            <a:endParaRPr lang="pt-BR" altLang="x-none" sz="2800" b="1" dirty="0">
              <a:solidFill>
                <a:srgbClr val="008000"/>
              </a:solidFill>
            </a:endParaRP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419124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Methods</a:t>
            </a:r>
            <a:r>
              <a:rPr lang="pt-BR" altLang="x-none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Defining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your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  <p:sp>
        <p:nvSpPr>
          <p:cNvPr id="18" name="TextShape 1"/>
          <p:cNvSpPr txBox="1"/>
          <p:nvPr/>
        </p:nvSpPr>
        <p:spPr>
          <a:xfrm>
            <a:off x="250825" y="4327946"/>
            <a:ext cx="6553200" cy="757238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19" name="Retângulo 14"/>
          <p:cNvSpPr>
            <a:spLocks noChangeArrowheads="1"/>
          </p:cNvSpPr>
          <p:nvPr/>
        </p:nvSpPr>
        <p:spPr bwMode="auto">
          <a:xfrm>
            <a:off x="1692275" y="4415259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use.py</a:t>
            </a:r>
          </a:p>
        </p:txBody>
      </p:sp>
    </p:spTree>
    <p:extLst>
      <p:ext uri="{BB962C8B-B14F-4D97-AF65-F5344CB8AC3E}">
        <p14:creationId xmlns:p14="http://schemas.microsoft.com/office/powerpoint/2010/main" val="16752289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99792" y="2419821"/>
            <a:ext cx="6321813" cy="3195638"/>
            <a:chOff x="2555875" y="2419821"/>
            <a:chExt cx="6321813" cy="3195638"/>
          </a:xfrm>
        </p:grpSpPr>
        <p:sp>
          <p:nvSpPr>
            <p:cNvPr id="13" name="Retângulo 12"/>
            <p:cNvSpPr/>
            <p:nvPr/>
          </p:nvSpPr>
          <p:spPr>
            <a:xfrm>
              <a:off x="2555875" y="3356992"/>
              <a:ext cx="6313487" cy="4445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564201" y="4193059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6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  <p:sp>
        <p:nvSpPr>
          <p:cNvPr id="22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2896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 dirty="0" err="1">
                <a:solidFill>
                  <a:srgbClr val="008000"/>
                </a:solidFill>
              </a:rPr>
              <a:t>foo.py</a:t>
            </a:r>
            <a:endParaRPr lang="pt-BR" altLang="x-none" sz="2800" b="1" dirty="0">
              <a:solidFill>
                <a:srgbClr val="008000"/>
              </a:solidFill>
            </a:endParaRP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419124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__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name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__ == ‘__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main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__’: 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Methods</a:t>
            </a:r>
            <a:r>
              <a:rPr lang="pt-BR" altLang="x-none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Defining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your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  <p:sp>
        <p:nvSpPr>
          <p:cNvPr id="18" name="TextShape 1"/>
          <p:cNvSpPr txBox="1"/>
          <p:nvPr/>
        </p:nvSpPr>
        <p:spPr>
          <a:xfrm>
            <a:off x="250825" y="4327946"/>
            <a:ext cx="6553200" cy="757238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19" name="Retângulo 14"/>
          <p:cNvSpPr>
            <a:spLocks noChangeArrowheads="1"/>
          </p:cNvSpPr>
          <p:nvPr/>
        </p:nvSpPr>
        <p:spPr bwMode="auto">
          <a:xfrm>
            <a:off x="1692275" y="4415259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use.py</a:t>
            </a:r>
          </a:p>
        </p:txBody>
      </p:sp>
    </p:spTree>
    <p:extLst>
      <p:ext uri="{BB962C8B-B14F-4D97-AF65-F5344CB8AC3E}">
        <p14:creationId xmlns:p14="http://schemas.microsoft.com/office/powerpoint/2010/main" val="1899349203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 dirty="0" err="1">
                <a:solidFill>
                  <a:srgbClr val="008000"/>
                </a:solidFill>
              </a:rPr>
              <a:t>foo.py</a:t>
            </a:r>
            <a:endParaRPr lang="pt-BR" altLang="x-none" sz="2800" b="1" dirty="0">
              <a:solidFill>
                <a:srgbClr val="008000"/>
              </a:solidFill>
            </a:endParaRP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419124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__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name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__ == ‘__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main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__’: 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07 ....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Methods</a:t>
            </a:r>
            <a:r>
              <a:rPr lang="pt-BR" altLang="x-none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Defining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your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  <p:sp>
        <p:nvSpPr>
          <p:cNvPr id="18" name="TextShape 1"/>
          <p:cNvSpPr txBox="1"/>
          <p:nvPr/>
        </p:nvSpPr>
        <p:spPr>
          <a:xfrm>
            <a:off x="250825" y="4327946"/>
            <a:ext cx="6553200" cy="757238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19" name="Retângulo 14"/>
          <p:cNvSpPr>
            <a:spLocks noChangeArrowheads="1"/>
          </p:cNvSpPr>
          <p:nvPr/>
        </p:nvSpPr>
        <p:spPr bwMode="auto">
          <a:xfrm>
            <a:off x="1692275" y="4415259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use.py</a:t>
            </a:r>
          </a:p>
        </p:txBody>
      </p:sp>
    </p:spTree>
    <p:extLst>
      <p:ext uri="{BB962C8B-B14F-4D97-AF65-F5344CB8AC3E}">
        <p14:creationId xmlns:p14="http://schemas.microsoft.com/office/powerpoint/2010/main" val="1825605665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 dirty="0" err="1">
                <a:solidFill>
                  <a:srgbClr val="008000"/>
                </a:solidFill>
              </a:rPr>
              <a:t>foo.py</a:t>
            </a:r>
            <a:endParaRPr lang="pt-BR" altLang="x-none" sz="2800" b="1" dirty="0">
              <a:solidFill>
                <a:srgbClr val="008000"/>
              </a:solidFill>
            </a:endParaRP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419124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__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name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__ == ‘__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main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__’: 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07 ....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Methods</a:t>
            </a:r>
            <a:r>
              <a:rPr lang="pt-BR" altLang="x-none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Defining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your</a:t>
            </a:r>
            <a:r>
              <a:rPr lang="pt-BR" altLang="x-none" sz="2400" dirty="0">
                <a:latin typeface="Lato" charset="0"/>
              </a:rPr>
              <a:t> </a:t>
            </a:r>
            <a:r>
              <a:rPr lang="pt-BR" altLang="x-none" sz="2400" dirty="0" err="1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  <p:sp>
        <p:nvSpPr>
          <p:cNvPr id="18" name="TextShape 1"/>
          <p:cNvSpPr txBox="1"/>
          <p:nvPr/>
        </p:nvSpPr>
        <p:spPr>
          <a:xfrm>
            <a:off x="250825" y="4327946"/>
            <a:ext cx="6553200" cy="757238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19" name="Retângulo 14"/>
          <p:cNvSpPr>
            <a:spLocks noChangeArrowheads="1"/>
          </p:cNvSpPr>
          <p:nvPr/>
        </p:nvSpPr>
        <p:spPr bwMode="auto">
          <a:xfrm>
            <a:off x="1692275" y="4415259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use.py</a:t>
            </a:r>
          </a:p>
        </p:txBody>
      </p:sp>
      <p:sp>
        <p:nvSpPr>
          <p:cNvPr id="20" name="TextShape 1"/>
          <p:cNvSpPr txBox="1"/>
          <p:nvPr/>
        </p:nvSpPr>
        <p:spPr>
          <a:xfrm>
            <a:off x="250825" y="5157192"/>
            <a:ext cx="6553200" cy="755650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$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python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use.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1087731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C78AB5-472B-0244-8D39-D82E9A103F91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44037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3195638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len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Hello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World!’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12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range(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5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[0, 1, 2, 3, 4]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type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Aloha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!’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&lt;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type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‘string’&gt;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abs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-5.3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5.3</a:t>
            </a:r>
          </a:p>
        </p:txBody>
      </p:sp>
      <p:sp>
        <p:nvSpPr>
          <p:cNvPr id="44039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Built-in methods (or Functions)</a:t>
            </a:r>
          </a:p>
        </p:txBody>
      </p:sp>
      <p:sp>
        <p:nvSpPr>
          <p:cNvPr id="44040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dirty="0" err="1"/>
              <a:t>Check</a:t>
            </a:r>
            <a:r>
              <a:rPr lang="pt-BR" altLang="x-none" dirty="0"/>
              <a:t> </a:t>
            </a:r>
            <a:r>
              <a:rPr lang="pt-BR" altLang="x-none" dirty="0" err="1"/>
              <a:t>all</a:t>
            </a:r>
            <a:r>
              <a:rPr lang="pt-BR" altLang="x-none" dirty="0"/>
              <a:t> </a:t>
            </a:r>
            <a:r>
              <a:rPr lang="pt-BR" altLang="x-none" dirty="0" err="1"/>
              <a:t>the</a:t>
            </a:r>
            <a:r>
              <a:rPr lang="pt-BR" altLang="x-none" dirty="0"/>
              <a:t> build-in </a:t>
            </a:r>
            <a:r>
              <a:rPr lang="pt-BR" altLang="x-none" dirty="0" err="1"/>
              <a:t>functions</a:t>
            </a:r>
            <a:r>
              <a:rPr lang="pt-BR" altLang="x-none" dirty="0"/>
              <a:t> </a:t>
            </a:r>
            <a:r>
              <a:rPr lang="pt-BR" altLang="x-none" dirty="0" err="1"/>
              <a:t>at</a:t>
            </a:r>
            <a:endParaRPr lang="pt-BR" altLang="x-none" dirty="0"/>
          </a:p>
          <a:p>
            <a:pPr algn="ctr" eaLnBrk="1" hangingPunct="1"/>
            <a:r>
              <a:rPr lang="pt-BR" altLang="x-none" dirty="0">
                <a:hlinkClick r:id="rId2"/>
              </a:rPr>
              <a:t>https://docs.python.org/3/library/functions.html</a:t>
            </a:r>
            <a:r>
              <a:rPr lang="pt-BR" altLang="x-none" dirty="0"/>
              <a:t> </a:t>
            </a:r>
          </a:p>
        </p:txBody>
      </p:sp>
      <p:sp>
        <p:nvSpPr>
          <p:cNvPr id="9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C7D36F-9EE0-D04B-8233-61FE2E0CDAF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1255713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45063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45064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dirty="0"/>
              <a:t>For more, </a:t>
            </a:r>
            <a:r>
              <a:rPr lang="pt-BR" altLang="x-none" dirty="0" err="1"/>
              <a:t>check</a:t>
            </a:r>
            <a:r>
              <a:rPr lang="pt-BR" altLang="x-none" dirty="0"/>
              <a:t>: </a:t>
            </a:r>
          </a:p>
          <a:p>
            <a:pPr algn="ctr" eaLnBrk="1" hangingPunct="1"/>
            <a:r>
              <a:rPr lang="pt-BR" altLang="x-none" dirty="0">
                <a:hlinkClick r:id="rId2"/>
              </a:rPr>
              <a:t>https://docs.python.org/3/tutorial/modules.html</a:t>
            </a:r>
            <a:r>
              <a:rPr lang="pt-BR" altLang="x-none" dirty="0"/>
              <a:t> </a:t>
            </a:r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71F63A-F152-B446-BC00-33A50A1CAA5F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419350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m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46087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  <p:sp>
        <p:nvSpPr>
          <p:cNvPr id="13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dirty="0"/>
              <a:t>For more, </a:t>
            </a:r>
            <a:r>
              <a:rPr lang="pt-BR" altLang="x-none" dirty="0" err="1"/>
              <a:t>check</a:t>
            </a:r>
            <a:r>
              <a:rPr lang="pt-BR" altLang="x-none" dirty="0"/>
              <a:t>: </a:t>
            </a:r>
          </a:p>
          <a:p>
            <a:pPr algn="ctr" eaLnBrk="1" hangingPunct="1"/>
            <a:r>
              <a:rPr lang="pt-BR" altLang="x-none" dirty="0">
                <a:hlinkClick r:id="rId2"/>
              </a:rPr>
              <a:t>https://docs.python.org/3/tutorial/modules.html</a:t>
            </a:r>
            <a:r>
              <a:rPr lang="pt-BR" altLang="x-none" dirty="0"/>
              <a:t> </a:t>
            </a: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29FA28-85BF-C449-BBB3-7B96BB51DD1A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032000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log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log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(10)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7111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  <p:sp>
        <p:nvSpPr>
          <p:cNvPr id="13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dirty="0"/>
              <a:t>For more, </a:t>
            </a:r>
            <a:r>
              <a:rPr lang="pt-BR" altLang="x-none" dirty="0" err="1"/>
              <a:t>check</a:t>
            </a:r>
            <a:r>
              <a:rPr lang="pt-BR" altLang="x-none" dirty="0"/>
              <a:t>: </a:t>
            </a:r>
          </a:p>
          <a:p>
            <a:pPr algn="ctr" eaLnBrk="1" hangingPunct="1"/>
            <a:r>
              <a:rPr lang="pt-BR" altLang="x-none" dirty="0">
                <a:hlinkClick r:id="rId2"/>
              </a:rPr>
              <a:t>https://docs.python.org/3/tutorial/modules.html</a:t>
            </a:r>
            <a:r>
              <a:rPr lang="pt-BR" altLang="x-none" dirty="0"/>
              <a:t> </a:t>
            </a: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91F838-E62A-044E-ADEC-8755A1679BA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032000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*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log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(10)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8135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  <p:sp>
        <p:nvSpPr>
          <p:cNvPr id="13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dirty="0"/>
              <a:t>For more, </a:t>
            </a:r>
            <a:r>
              <a:rPr lang="pt-BR" altLang="x-none" dirty="0" err="1"/>
              <a:t>check</a:t>
            </a:r>
            <a:r>
              <a:rPr lang="pt-BR" altLang="x-none" dirty="0"/>
              <a:t>: </a:t>
            </a:r>
          </a:p>
          <a:p>
            <a:pPr algn="ctr" eaLnBrk="1" hangingPunct="1"/>
            <a:r>
              <a:rPr lang="pt-BR" altLang="x-none" dirty="0">
                <a:hlinkClick r:id="rId2"/>
              </a:rPr>
              <a:t>https://docs.python.org/3/tutorial/modules.html</a:t>
            </a:r>
            <a:r>
              <a:rPr lang="pt-BR" altLang="x-none" dirty="0"/>
              <a:t> </a:t>
            </a:r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91F838-E62A-044E-ADEC-8755A1679BA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806922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*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numpy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*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=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array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([1, 4, 9])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[1, 2, 3]</a:t>
            </a:r>
          </a:p>
        </p:txBody>
      </p:sp>
      <p:sp>
        <p:nvSpPr>
          <p:cNvPr id="48135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dirty="0"/>
              <a:t>For more, </a:t>
            </a:r>
            <a:r>
              <a:rPr lang="pt-BR" altLang="x-none" dirty="0" err="1"/>
              <a:t>check</a:t>
            </a:r>
            <a:r>
              <a:rPr lang="pt-BR" altLang="x-none" dirty="0"/>
              <a:t>: </a:t>
            </a:r>
          </a:p>
          <a:p>
            <a:pPr algn="ctr" eaLnBrk="1" hangingPunct="1"/>
            <a:r>
              <a:rPr lang="pt-BR" altLang="x-none" dirty="0">
                <a:hlinkClick r:id="rId2"/>
              </a:rPr>
              <a:t>https://docs.python.org/3/tutorial/modules.html</a:t>
            </a:r>
            <a:r>
              <a:rPr lang="pt-BR" altLang="x-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5712830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91F838-E62A-044E-ADEC-8755A1679BA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3194721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from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numpy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import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*</a:t>
            </a:r>
            <a:endParaRPr lang="pt-BR" sz="2800" b="1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*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=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array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([1, 4, 9])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solidFill>
                  <a:srgbClr val="FF0000"/>
                </a:solidFill>
              </a:rPr>
              <a:t>TypeError</a:t>
            </a:r>
            <a:r>
              <a:rPr lang="pt-BR" sz="2400" dirty="0">
                <a:solidFill>
                  <a:srgbClr val="FF0000"/>
                </a:solidFill>
              </a:rPr>
              <a:t>: </a:t>
            </a:r>
            <a:r>
              <a:rPr lang="pt-BR" sz="2400" dirty="0" err="1"/>
              <a:t>only</a:t>
            </a:r>
            <a:r>
              <a:rPr lang="pt-BR" sz="2400" dirty="0"/>
              <a:t> length-1 </a:t>
            </a:r>
            <a:r>
              <a:rPr lang="pt-BR" sz="2400" dirty="0" err="1"/>
              <a:t>arrays</a:t>
            </a:r>
            <a:r>
              <a:rPr lang="pt-BR" sz="2400" dirty="0"/>
              <a:t> </a:t>
            </a:r>
            <a:r>
              <a:rPr lang="pt-BR" sz="2400" dirty="0" err="1"/>
              <a:t>can</a:t>
            </a:r>
            <a:r>
              <a:rPr lang="pt-BR" sz="2400" dirty="0"/>
              <a:t> </a:t>
            </a:r>
            <a:r>
              <a:rPr lang="pt-BR" sz="2400" dirty="0" err="1"/>
              <a:t>be</a:t>
            </a:r>
            <a:r>
              <a:rPr lang="pt-BR" sz="2400" dirty="0"/>
              <a:t> </a:t>
            </a:r>
            <a:r>
              <a:rPr lang="pt-BR" sz="2400" dirty="0" err="1"/>
              <a:t>converted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Python </a:t>
            </a:r>
            <a:r>
              <a:rPr lang="pt-BR" sz="2400" dirty="0" err="1"/>
              <a:t>scalars</a:t>
            </a:r>
            <a:endParaRPr lang="pt-BR" sz="2400" dirty="0"/>
          </a:p>
        </p:txBody>
      </p:sp>
      <p:sp>
        <p:nvSpPr>
          <p:cNvPr id="48135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  <p:sp>
        <p:nvSpPr>
          <p:cNvPr id="13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dirty="0"/>
              <a:t>For more, </a:t>
            </a:r>
            <a:r>
              <a:rPr lang="pt-BR" altLang="x-none" dirty="0" err="1"/>
              <a:t>check</a:t>
            </a:r>
            <a:r>
              <a:rPr lang="pt-BR" altLang="x-none" dirty="0"/>
              <a:t>: </a:t>
            </a:r>
          </a:p>
          <a:p>
            <a:pPr algn="ctr" eaLnBrk="1" hangingPunct="1"/>
            <a:r>
              <a:rPr lang="pt-BR" altLang="x-none" dirty="0">
                <a:hlinkClick r:id="rId2"/>
              </a:rPr>
              <a:t>https://docs.python.org/3/tutorial/modules.html</a:t>
            </a:r>
            <a:r>
              <a:rPr lang="pt-BR" altLang="x-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81622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8733" y="3365637"/>
            <a:ext cx="2649380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dirty="0">
                <a:latin typeface="Calibri" panose="020F0502020204030204" pitchFamily="34" charset="0"/>
                <a:ea typeface="+mn-ea"/>
              </a:rPr>
              <a:t>Python </a:t>
            </a:r>
            <a:r>
              <a:rPr lang="pt-BR" dirty="0" err="1">
                <a:latin typeface="Calibri" panose="020F0502020204030204" pitchFamily="34" charset="0"/>
                <a:ea typeface="+mn-ea"/>
              </a:rPr>
              <a:t>relies</a:t>
            </a:r>
            <a:r>
              <a:rPr lang="pt-BR" dirty="0">
                <a:latin typeface="Calibri" panose="020F0502020204030204" pitchFamily="34" charset="0"/>
                <a:ea typeface="+mn-ea"/>
              </a:rPr>
              <a:t> </a:t>
            </a:r>
          </a:p>
          <a:p>
            <a:pPr algn="ctr">
              <a:defRPr/>
            </a:pPr>
            <a:r>
              <a:rPr lang="pt-BR" dirty="0" err="1">
                <a:latin typeface="Calibri" panose="020F0502020204030204" pitchFamily="34" charset="0"/>
                <a:ea typeface="+mn-ea"/>
              </a:rPr>
              <a:t>on</a:t>
            </a:r>
            <a:r>
              <a:rPr lang="pt-BR" dirty="0">
                <a:latin typeface="Calibri" panose="020F0502020204030204" pitchFamily="34" charset="0"/>
                <a:ea typeface="+mn-ea"/>
              </a:rPr>
              <a:t> </a:t>
            </a:r>
            <a:r>
              <a:rPr lang="pt-BR" dirty="0" err="1">
                <a:latin typeface="Calibri" panose="020F0502020204030204" pitchFamily="34" charset="0"/>
                <a:ea typeface="+mn-ea"/>
              </a:rPr>
              <a:t>identation</a:t>
            </a:r>
            <a:r>
              <a:rPr lang="pt-BR" dirty="0">
                <a:latin typeface="Calibri" panose="020F0502020204030204" pitchFamily="34" charset="0"/>
                <a:ea typeface="+mn-ea"/>
              </a:rPr>
              <a:t>, </a:t>
            </a:r>
            <a:r>
              <a:rPr lang="pt-BR" dirty="0" err="1">
                <a:latin typeface="Calibri" panose="020F0502020204030204" pitchFamily="34" charset="0"/>
                <a:ea typeface="+mn-ea"/>
              </a:rPr>
              <a:t>so</a:t>
            </a:r>
            <a:r>
              <a:rPr lang="pt-BR" dirty="0">
                <a:latin typeface="Calibri" panose="020F0502020204030204" pitchFamily="34" charset="0"/>
                <a:ea typeface="+mn-ea"/>
              </a:rPr>
              <a:t> </a:t>
            </a:r>
          </a:p>
          <a:p>
            <a:pPr algn="ctr"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  <a:t>DON’T MESS UP!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  <p:grpSp>
        <p:nvGrpSpPr>
          <p:cNvPr id="20" name="Group 19"/>
          <p:cNvGrpSpPr/>
          <p:nvPr/>
        </p:nvGrpSpPr>
        <p:grpSpPr>
          <a:xfrm>
            <a:off x="2699792" y="2419821"/>
            <a:ext cx="6321813" cy="3195638"/>
            <a:chOff x="2555875" y="2419821"/>
            <a:chExt cx="6321813" cy="3195638"/>
          </a:xfrm>
        </p:grpSpPr>
        <p:sp>
          <p:nvSpPr>
            <p:cNvPr id="22" name="Retângulo 12"/>
            <p:cNvSpPr/>
            <p:nvPr/>
          </p:nvSpPr>
          <p:spPr>
            <a:xfrm>
              <a:off x="2555875" y="3356992"/>
              <a:ext cx="6313487" cy="4445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3" name="Retângulo 13"/>
            <p:cNvSpPr/>
            <p:nvPr/>
          </p:nvSpPr>
          <p:spPr>
            <a:xfrm>
              <a:off x="2564201" y="4193059"/>
              <a:ext cx="6313487" cy="48895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4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5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FF0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  <p:sp>
        <p:nvSpPr>
          <p:cNvPr id="15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383782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91F838-E62A-044E-ADEC-8755A1679BA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3194721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from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numpy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import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*</a:t>
            </a:r>
            <a:endParaRPr lang="pt-BR" sz="2800" b="1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*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=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array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([1, 4, 9])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solidFill>
                  <a:srgbClr val="FF0000"/>
                </a:solidFill>
              </a:rPr>
              <a:t>TypeError</a:t>
            </a:r>
            <a:r>
              <a:rPr lang="pt-BR" sz="2400" dirty="0">
                <a:solidFill>
                  <a:srgbClr val="FF0000"/>
                </a:solidFill>
              </a:rPr>
              <a:t>: </a:t>
            </a:r>
            <a:r>
              <a:rPr lang="pt-BR" sz="2400" dirty="0" err="1"/>
              <a:t>only</a:t>
            </a:r>
            <a:r>
              <a:rPr lang="pt-BR" sz="2400" dirty="0"/>
              <a:t> length-1 </a:t>
            </a:r>
            <a:r>
              <a:rPr lang="pt-BR" sz="2400" dirty="0" err="1"/>
              <a:t>arrays</a:t>
            </a:r>
            <a:r>
              <a:rPr lang="pt-BR" sz="2400" dirty="0"/>
              <a:t> </a:t>
            </a:r>
            <a:r>
              <a:rPr lang="pt-BR" sz="2400" dirty="0" err="1"/>
              <a:t>can</a:t>
            </a:r>
            <a:r>
              <a:rPr lang="pt-BR" sz="2400" dirty="0"/>
              <a:t> </a:t>
            </a:r>
            <a:r>
              <a:rPr lang="pt-BR" sz="2400" dirty="0" err="1"/>
              <a:t>be</a:t>
            </a:r>
            <a:r>
              <a:rPr lang="pt-BR" sz="2400" dirty="0"/>
              <a:t> </a:t>
            </a:r>
            <a:r>
              <a:rPr lang="pt-BR" sz="2400" dirty="0" err="1"/>
              <a:t>converted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Python </a:t>
            </a:r>
            <a:r>
              <a:rPr lang="pt-BR" sz="2400" dirty="0" err="1"/>
              <a:t>scalars</a:t>
            </a:r>
            <a:endParaRPr lang="pt-BR" sz="2400" dirty="0"/>
          </a:p>
        </p:txBody>
      </p:sp>
      <p:sp>
        <p:nvSpPr>
          <p:cNvPr id="48135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  <p:sp>
        <p:nvSpPr>
          <p:cNvPr id="13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dirty="0"/>
              <a:t>For more, </a:t>
            </a:r>
            <a:r>
              <a:rPr lang="pt-BR" altLang="x-none" dirty="0" err="1"/>
              <a:t>check</a:t>
            </a:r>
            <a:r>
              <a:rPr lang="pt-BR" altLang="x-none" dirty="0"/>
              <a:t>: </a:t>
            </a:r>
          </a:p>
          <a:p>
            <a:pPr algn="ctr" eaLnBrk="1" hangingPunct="1"/>
            <a:r>
              <a:rPr lang="pt-BR" altLang="x-none" dirty="0">
                <a:hlinkClick r:id="rId2"/>
              </a:rPr>
              <a:t>https://docs.python.org/3/tutorial/modules.html</a:t>
            </a:r>
            <a:r>
              <a:rPr lang="pt-BR" altLang="x-none" dirty="0"/>
              <a:t> </a:t>
            </a:r>
          </a:p>
        </p:txBody>
      </p:sp>
      <p:pic>
        <p:nvPicPr>
          <p:cNvPr id="1026" name="Picture 2" descr="hill Out Lemur - Just.. just don'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75601"/>
            <a:ext cx="302433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067696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FD646B-C634-CD43-A042-03BDF80B9087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419124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msqrt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numpy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nsqrt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nsqrt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([1, 4, 9])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[1., 2., 3.]</a:t>
            </a:r>
          </a:p>
        </p:txBody>
      </p:sp>
      <p:sp>
        <p:nvSpPr>
          <p:cNvPr id="49159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methods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from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libs</a:t>
            </a:r>
            <a:endParaRPr lang="pt-BR" altLang="x-none" sz="2800" dirty="0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  <p:sp>
        <p:nvSpPr>
          <p:cNvPr id="13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dirty="0"/>
              <a:t>For more, </a:t>
            </a:r>
            <a:r>
              <a:rPr lang="pt-BR" altLang="x-none" dirty="0" err="1"/>
              <a:t>check</a:t>
            </a:r>
            <a:r>
              <a:rPr lang="pt-BR" altLang="x-none" dirty="0"/>
              <a:t>: </a:t>
            </a:r>
          </a:p>
          <a:p>
            <a:pPr algn="ctr" eaLnBrk="1" hangingPunct="1"/>
            <a:r>
              <a:rPr lang="pt-BR" altLang="x-none" dirty="0">
                <a:hlinkClick r:id="rId2"/>
              </a:rPr>
              <a:t>https://docs.python.org/3/tutorial/modules.html</a:t>
            </a:r>
            <a:r>
              <a:rPr lang="pt-BR" altLang="x-none" dirty="0"/>
              <a:t> </a:t>
            </a:r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FD646B-C634-CD43-A042-03BDF80B9087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419124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numpy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np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math.sqrt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np.sqrt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([1, 4, 9])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[1., 2., 3.]</a:t>
            </a:r>
          </a:p>
        </p:txBody>
      </p:sp>
      <p:sp>
        <p:nvSpPr>
          <p:cNvPr id="49159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methods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from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libs</a:t>
            </a:r>
            <a:endParaRPr lang="pt-BR" altLang="x-none" sz="2800" dirty="0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  <p:sp>
        <p:nvSpPr>
          <p:cNvPr id="13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dirty="0"/>
              <a:t>For more, </a:t>
            </a:r>
            <a:r>
              <a:rPr lang="pt-BR" altLang="x-none" dirty="0" err="1"/>
              <a:t>check</a:t>
            </a:r>
            <a:r>
              <a:rPr lang="pt-BR" altLang="x-none" dirty="0"/>
              <a:t>: </a:t>
            </a:r>
          </a:p>
          <a:p>
            <a:pPr algn="ctr" eaLnBrk="1" hangingPunct="1"/>
            <a:r>
              <a:rPr lang="pt-BR" altLang="x-none" dirty="0">
                <a:hlinkClick r:id="rId2"/>
              </a:rPr>
              <a:t>https://docs.python.org/3/tutorial/modules.html</a:t>
            </a:r>
            <a:r>
              <a:rPr lang="pt-BR" altLang="x-none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96136" y="1130933"/>
            <a:ext cx="2376264" cy="2370075"/>
            <a:chOff x="4363735" y="1454025"/>
            <a:chExt cx="2376264" cy="2370075"/>
          </a:xfrm>
        </p:grpSpPr>
        <p:sp>
          <p:nvSpPr>
            <p:cNvPr id="3" name="Oval 2"/>
            <p:cNvSpPr/>
            <p:nvPr/>
          </p:nvSpPr>
          <p:spPr>
            <a:xfrm>
              <a:off x="4475620" y="1608449"/>
              <a:ext cx="2152494" cy="20612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esultado de imagem para thumbs u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735" y="1454025"/>
              <a:ext cx="2376264" cy="237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17413596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298BEC-CBA2-1D43-A3BB-0E2208B29DCD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032000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 = ‘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Hello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World!’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s.lower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‘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hello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world!’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s.isdigit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False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0183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objects</a:t>
            </a:r>
          </a:p>
        </p:txBody>
      </p:sp>
      <p:sp>
        <p:nvSpPr>
          <p:cNvPr id="12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  <p:sp>
        <p:nvSpPr>
          <p:cNvPr id="9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dirty="0"/>
              <a:t>For more, </a:t>
            </a:r>
            <a:r>
              <a:rPr lang="pt-BR" altLang="x-none" dirty="0" err="1"/>
              <a:t>check</a:t>
            </a:r>
            <a:r>
              <a:rPr lang="pt-BR" altLang="x-none" dirty="0"/>
              <a:t>: </a:t>
            </a:r>
          </a:p>
          <a:p>
            <a:pPr algn="ctr" eaLnBrk="1" hangingPunct="1"/>
            <a:r>
              <a:rPr lang="pt-BR" altLang="x-none" dirty="0">
                <a:hlinkClick r:id="rId2"/>
              </a:rPr>
              <a:t>https://docs.python.org/3/tutorial/modules.html</a:t>
            </a:r>
            <a:r>
              <a:rPr lang="pt-BR" altLang="x-none" dirty="0"/>
              <a:t> </a:t>
            </a:r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7C5B37-DD8A-024A-8134-EAABCC1A1ECE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1205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164306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double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(x):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....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““Doubles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the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value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of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x”””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....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2 * x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1207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help()</a:t>
            </a:r>
          </a:p>
        </p:txBody>
      </p:sp>
      <p:sp>
        <p:nvSpPr>
          <p:cNvPr id="51208" name="Retângulo 10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 dirty="0">
                <a:latin typeface="Lato" charset="0"/>
              </a:rPr>
              <a:t>Help </a:t>
            </a:r>
            <a:r>
              <a:rPr lang="pt-BR" altLang="x-none" sz="1600" dirty="0" err="1">
                <a:latin typeface="Lato" charset="0"/>
              </a:rPr>
              <a:t>on</a:t>
            </a:r>
            <a:r>
              <a:rPr lang="pt-BR" altLang="x-none" sz="1600" dirty="0">
                <a:latin typeface="Lato" charset="0"/>
              </a:rPr>
              <a:t> </a:t>
            </a:r>
            <a:r>
              <a:rPr lang="pt-BR" altLang="x-none" sz="1600" dirty="0" err="1">
                <a:latin typeface="Lato" charset="0"/>
              </a:rPr>
              <a:t>built</a:t>
            </a:r>
            <a:r>
              <a:rPr lang="pt-BR" altLang="x-none" sz="1600" dirty="0">
                <a:latin typeface="Lato" charset="0"/>
              </a:rPr>
              <a:t>-in </a:t>
            </a:r>
            <a:r>
              <a:rPr lang="pt-BR" altLang="x-none" sz="1600" dirty="0" err="1">
                <a:latin typeface="Lato" charset="0"/>
              </a:rPr>
              <a:t>function</a:t>
            </a:r>
            <a:r>
              <a:rPr lang="pt-BR" altLang="x-none" sz="1600" dirty="0">
                <a:latin typeface="Lato" charset="0"/>
              </a:rPr>
              <a:t> </a:t>
            </a:r>
            <a:r>
              <a:rPr lang="pt-BR" altLang="x-none" sz="1600" b="1" dirty="0">
                <a:latin typeface="Lato" charset="0"/>
              </a:rPr>
              <a:t>help() </a:t>
            </a:r>
            <a:r>
              <a:rPr lang="pt-BR" altLang="x-none" sz="1600" dirty="0">
                <a:latin typeface="Lato" charset="0"/>
                <a:hlinkClick r:id="rId2"/>
              </a:rPr>
              <a:t>here</a:t>
            </a:r>
            <a:r>
              <a:rPr lang="pt-BR" altLang="x-none" sz="1600" dirty="0">
                <a:latin typeface="Lato" charset="0"/>
              </a:rPr>
              <a:t>.</a:t>
            </a: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  <p:sp>
        <p:nvSpPr>
          <p:cNvPr id="9" name="Retângulo 10"/>
          <p:cNvSpPr>
            <a:spLocks noChangeArrowheads="1"/>
          </p:cNvSpPr>
          <p:nvPr/>
        </p:nvSpPr>
        <p:spPr bwMode="auto">
          <a:xfrm>
            <a:off x="0" y="5830884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 dirty="0" err="1">
                <a:latin typeface="Lato" charset="0"/>
              </a:rPr>
              <a:t>Different</a:t>
            </a:r>
            <a:r>
              <a:rPr lang="pt-BR" altLang="x-none" sz="1600" dirty="0">
                <a:latin typeface="Lato" charset="0"/>
              </a:rPr>
              <a:t> </a:t>
            </a:r>
            <a:r>
              <a:rPr lang="pt-BR" altLang="x-none" sz="1600" dirty="0" err="1">
                <a:latin typeface="Lato" charset="0"/>
              </a:rPr>
              <a:t>DocString</a:t>
            </a:r>
            <a:r>
              <a:rPr lang="pt-BR" altLang="x-none" sz="1600" dirty="0">
                <a:latin typeface="Lato" charset="0"/>
              </a:rPr>
              <a:t> </a:t>
            </a:r>
            <a:r>
              <a:rPr lang="pt-BR" altLang="x-none" sz="1600" dirty="0" err="1">
                <a:latin typeface="Lato" charset="0"/>
              </a:rPr>
              <a:t>Styles</a:t>
            </a:r>
            <a:r>
              <a:rPr lang="pt-BR" altLang="x-none" sz="1600" b="1" dirty="0">
                <a:latin typeface="Lato" charset="0"/>
              </a:rPr>
              <a:t> </a:t>
            </a:r>
            <a:r>
              <a:rPr lang="pt-BR" altLang="x-none" sz="1600" dirty="0">
                <a:latin typeface="Lato" charset="0"/>
                <a:hlinkClick r:id="rId3" invalidUrl="https://github.com/b1quint/Python-Tutorial-Series/blob/master/Notebooks/PTS Basics II - Docstring Format.ipynb"/>
              </a:rPr>
              <a:t>here</a:t>
            </a:r>
            <a:r>
              <a:rPr lang="pt-BR" altLang="x-none" sz="1600" dirty="0">
                <a:latin typeface="Lato" charset="0"/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9BEF5E-82DF-DC44-9262-C1421F4B0C5E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222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230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help()</a:t>
            </a:r>
          </a:p>
        </p:txBody>
      </p:sp>
      <p:sp>
        <p:nvSpPr>
          <p:cNvPr id="9" name="TextShape 1"/>
          <p:cNvSpPr txBox="1"/>
          <p:nvPr/>
        </p:nvSpPr>
        <p:spPr>
          <a:xfrm>
            <a:off x="250825" y="2349500"/>
            <a:ext cx="8639175" cy="203041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double_value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Lucida Console" pitchFamily="49" charset="0"/>
                <a:ea typeface="+mn-ea"/>
              </a:rPr>
              <a:t>    Help on function </a:t>
            </a:r>
            <a:r>
              <a:rPr lang="en-US" sz="2800" dirty="0" err="1">
                <a:latin typeface="Lucida Console" pitchFamily="49" charset="0"/>
                <a:ea typeface="+mn-ea"/>
              </a:rPr>
              <a:t>double_value</a:t>
            </a:r>
            <a:r>
              <a:rPr lang="en-US" sz="2800" dirty="0">
                <a:latin typeface="Lucida Console" pitchFamily="49" charset="0"/>
                <a:ea typeface="+mn-ea"/>
              </a:rPr>
              <a:t>:   </a:t>
            </a:r>
          </a:p>
          <a:p>
            <a:pPr>
              <a:lnSpc>
                <a:spcPct val="90000"/>
              </a:lnSpc>
              <a:defRPr/>
            </a:pPr>
            <a:endParaRPr lang="en-US" sz="28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dirty="0" err="1">
                <a:latin typeface="Lucida Console" pitchFamily="49" charset="0"/>
                <a:ea typeface="+mn-ea"/>
              </a:rPr>
              <a:t>double_value</a:t>
            </a:r>
            <a:r>
              <a:rPr lang="en-US" sz="2800" dirty="0">
                <a:latin typeface="Lucida Console" pitchFamily="49" charset="0"/>
                <a:ea typeface="+mn-ea"/>
              </a:rPr>
              <a:t>(x) 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Lucida Console" pitchFamily="49" charset="0"/>
                <a:ea typeface="+mn-ea"/>
              </a:rPr>
              <a:t>    Return the double of x</a:t>
            </a:r>
            <a:endParaRPr lang="pt-BR" sz="2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2232" name="Retângulo 13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>
                <a:latin typeface="Lato" charset="0"/>
              </a:rPr>
              <a:t>Help on built-in function </a:t>
            </a:r>
            <a:r>
              <a:rPr lang="pt-BR" altLang="x-none" sz="1600" b="1">
                <a:latin typeface="Lato" charset="0"/>
              </a:rPr>
              <a:t>help() </a:t>
            </a:r>
            <a:r>
              <a:rPr lang="pt-BR" altLang="x-none" sz="1600">
                <a:latin typeface="Lato" charset="0"/>
                <a:hlinkClick r:id="rId2"/>
              </a:rPr>
              <a:t>here</a:t>
            </a:r>
            <a:r>
              <a:rPr lang="pt-BR" altLang="x-none" sz="1600">
                <a:latin typeface="Lato" charset="0"/>
              </a:rPr>
              <a:t>.</a:t>
            </a: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449368-C551-C84E-8752-09FD151E5971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3253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319405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Help on float object: </a:t>
            </a:r>
          </a:p>
          <a:p>
            <a:pPr>
              <a:lnSpc>
                <a:spcPct val="90000"/>
              </a:lnSpc>
              <a:defRPr/>
            </a:pPr>
            <a:endParaRPr lang="en-US" sz="20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    class float(object) 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| float(x) -&gt; floating point number 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| 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| Convert a string or number to a floating point 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| number, if possible.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>
                <a:latin typeface="Lucida Console" pitchFamily="49" charset="0"/>
                <a:ea typeface="+mn-ea"/>
                <a:cs typeface="Consolas" panose="020B0609020204030204" pitchFamily="49" charset="0"/>
              </a:rPr>
              <a:t>...</a:t>
            </a:r>
            <a:endParaRPr lang="pt-BR" sz="2800" b="1" dirty="0"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3255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help()</a:t>
            </a:r>
          </a:p>
        </p:txBody>
      </p:sp>
      <p:sp>
        <p:nvSpPr>
          <p:cNvPr id="53256" name="Retângulo 13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>
                <a:latin typeface="Lato" charset="0"/>
              </a:rPr>
              <a:t>Help on built-in function </a:t>
            </a:r>
            <a:r>
              <a:rPr lang="pt-BR" altLang="x-none" sz="1600" b="1">
                <a:latin typeface="Lato" charset="0"/>
              </a:rPr>
              <a:t>help() </a:t>
            </a:r>
            <a:r>
              <a:rPr lang="pt-BR" altLang="x-none" sz="1600">
                <a:latin typeface="Lato" charset="0"/>
                <a:hlinkClick r:id="rId2"/>
              </a:rPr>
              <a:t>here</a:t>
            </a:r>
            <a:r>
              <a:rPr lang="pt-BR" altLang="x-none" sz="1600">
                <a:latin typeface="Lato" charset="0"/>
              </a:rPr>
              <a:t>.</a:t>
            </a: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56E31F2-1ED8-8D47-8818-208820CE1B10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4277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86836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  <a:endParaRPr lang="pt-BR" sz="28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4279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help()</a:t>
            </a:r>
          </a:p>
        </p:txBody>
      </p:sp>
      <p:sp>
        <p:nvSpPr>
          <p:cNvPr id="9" name="TextShape 1"/>
          <p:cNvSpPr txBox="1"/>
          <p:nvPr/>
        </p:nvSpPr>
        <p:spPr>
          <a:xfrm>
            <a:off x="250825" y="3357563"/>
            <a:ext cx="8639175" cy="8667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z = 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>
                <a:latin typeface="Lucida Console" pitchFamily="49" charset="0"/>
                <a:ea typeface="+mn-ea"/>
                <a:cs typeface="Consolas" panose="020B0609020204030204" pitchFamily="49" charset="0"/>
              </a:rPr>
              <a:t>z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  <a:endParaRPr lang="pt-BR" sz="28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1" name="TextShape 1"/>
          <p:cNvSpPr txBox="1"/>
          <p:nvPr/>
        </p:nvSpPr>
        <p:spPr>
          <a:xfrm>
            <a:off x="250825" y="4437063"/>
            <a:ext cx="8639175" cy="86836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 = ‘a string’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s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  <a:endParaRPr lang="pt-BR" sz="28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4282" name="Retângulo 13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>
                <a:latin typeface="Lato" charset="0"/>
              </a:rPr>
              <a:t>Help on built-in function </a:t>
            </a:r>
            <a:r>
              <a:rPr lang="pt-BR" altLang="x-none" sz="1600" b="1">
                <a:latin typeface="Lato" charset="0"/>
              </a:rPr>
              <a:t>help() </a:t>
            </a:r>
            <a:r>
              <a:rPr lang="pt-BR" altLang="x-none" sz="1600">
                <a:latin typeface="Lato" charset="0"/>
                <a:hlinkClick r:id="rId2"/>
              </a:rPr>
              <a:t>here</a:t>
            </a:r>
            <a:r>
              <a:rPr lang="pt-BR" altLang="x-none" sz="1600">
                <a:latin typeface="Lato" charset="0"/>
              </a:rPr>
              <a:t>.</a:t>
            </a:r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5E017F-B095-694B-9B54-1DF452F2966F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4176713" cy="25304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dir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[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abs__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'__</a:t>
            </a:r>
            <a:r>
              <a:rPr lang="pt-BR" sz="2400" dirty="0" err="1">
                <a:latin typeface="Lucida Console" pitchFamily="49" charset="0"/>
                <a:ea typeface="+mn-ea"/>
              </a:rPr>
              <a:t>add__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 ...,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</a:t>
            </a:r>
            <a:r>
              <a:rPr lang="pt-BR" sz="2400" dirty="0" err="1">
                <a:latin typeface="Lucida Console" pitchFamily="49" charset="0"/>
                <a:ea typeface="+mn-ea"/>
              </a:rPr>
              <a:t>is_integer</a:t>
            </a:r>
            <a:r>
              <a:rPr lang="pt-BR" sz="2400" dirty="0">
                <a:latin typeface="Lucida Console" pitchFamily="49" charset="0"/>
                <a:ea typeface="+mn-ea"/>
              </a:rPr>
              <a:t>',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'real'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]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5303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dir()</a:t>
            </a:r>
          </a:p>
        </p:txBody>
      </p:sp>
      <p:sp>
        <p:nvSpPr>
          <p:cNvPr id="55304" name="Retângulo 17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600">
                <a:latin typeface="Lato" charset="0"/>
              </a:rPr>
              <a:t>Help on built-in function dir() </a:t>
            </a:r>
            <a:r>
              <a:rPr lang="en-US" altLang="x-none" sz="1600">
                <a:latin typeface="Lato" charset="0"/>
                <a:hlinkClick r:id="rId2"/>
              </a:rPr>
              <a:t>here</a:t>
            </a:r>
            <a:r>
              <a:rPr lang="en-US" altLang="x-none" sz="1600">
                <a:latin typeface="Lato" charset="0"/>
              </a:rPr>
              <a:t>.</a:t>
            </a:r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0A8A111-C371-B249-A84B-7FE544A09F4B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4176713" cy="25304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dir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[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abs__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'__</a:t>
            </a:r>
            <a:r>
              <a:rPr lang="pt-BR" sz="2400" dirty="0" err="1">
                <a:latin typeface="Lucida Console" pitchFamily="49" charset="0"/>
                <a:ea typeface="+mn-ea"/>
              </a:rPr>
              <a:t>add__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 ...,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</a:t>
            </a:r>
            <a:r>
              <a:rPr lang="pt-BR" sz="2400" dirty="0" err="1">
                <a:latin typeface="Lucida Console" pitchFamily="49" charset="0"/>
                <a:ea typeface="+mn-ea"/>
              </a:rPr>
              <a:t>is_integer</a:t>
            </a:r>
            <a:r>
              <a:rPr lang="pt-BR" sz="2400" dirty="0">
                <a:latin typeface="Lucida Console" pitchFamily="49" charset="0"/>
                <a:ea typeface="+mn-ea"/>
              </a:rPr>
              <a:t>',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'real'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]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6327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dir()</a:t>
            </a:r>
          </a:p>
        </p:txBody>
      </p:sp>
      <p:sp>
        <p:nvSpPr>
          <p:cNvPr id="9" name="TextShape 1"/>
          <p:cNvSpPr txBox="1"/>
          <p:nvPr/>
        </p:nvSpPr>
        <p:spPr>
          <a:xfrm>
            <a:off x="4572000" y="2276475"/>
            <a:ext cx="4176713" cy="25304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dir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[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abs__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'__</a:t>
            </a:r>
            <a:r>
              <a:rPr lang="pt-BR" sz="2400" dirty="0" err="1">
                <a:latin typeface="Lucida Console" pitchFamily="49" charset="0"/>
                <a:ea typeface="+mn-ea"/>
              </a:rPr>
              <a:t>add__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 ...,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‘real',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‘</a:t>
            </a:r>
            <a:r>
              <a:rPr lang="pt-BR" sz="2400" dirty="0" err="1">
                <a:latin typeface="Lucida Console" pitchFamily="49" charset="0"/>
                <a:ea typeface="+mn-ea"/>
              </a:rPr>
              <a:t>to_bytes</a:t>
            </a:r>
            <a:r>
              <a:rPr lang="pt-BR" sz="2400" dirty="0">
                <a:latin typeface="Lucida Console" pitchFamily="49" charset="0"/>
                <a:ea typeface="+mn-ea"/>
              </a:rPr>
              <a:t>'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]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6329" name="Retângulo 10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600">
                <a:latin typeface="Lato" charset="0"/>
              </a:rPr>
              <a:t>Help on built-in function dir() </a:t>
            </a:r>
            <a:r>
              <a:rPr lang="en-US" altLang="x-none" sz="1600">
                <a:latin typeface="Lato" charset="0"/>
                <a:hlinkClick r:id="rId2"/>
              </a:rPr>
              <a:t>here</a:t>
            </a:r>
            <a:r>
              <a:rPr lang="en-US" altLang="x-none" sz="1600">
                <a:latin typeface="Lato" charset="0"/>
              </a:rPr>
              <a:t>.</a:t>
            </a: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3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</a:t>
            </a:r>
            <a:r>
              <a:rPr lang="pt-BR" dirty="0" err="1"/>
              <a:t>Bootcamp</a:t>
            </a:r>
            <a:r>
              <a:rPr lang="pt-BR" dirty="0"/>
              <a:t> - Basic II</a:t>
            </a:r>
          </a:p>
        </p:txBody>
      </p:sp>
      <p:sp>
        <p:nvSpPr>
          <p:cNvPr id="20" name="CaixaDeTexto 13"/>
          <p:cNvSpPr txBox="1">
            <a:spLocks noChangeArrowheads="1"/>
          </p:cNvSpPr>
          <p:nvPr/>
        </p:nvSpPr>
        <p:spPr bwMode="auto">
          <a:xfrm>
            <a:off x="107504" y="2409631"/>
            <a:ext cx="2559003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2000" dirty="0">
                <a:latin typeface="Calibri" charset="0"/>
              </a:rPr>
              <a:t>PEP8 </a:t>
            </a:r>
            <a:r>
              <a:rPr lang="pt-BR" altLang="x-none" sz="2400" dirty="0">
                <a:solidFill>
                  <a:srgbClr val="C00000"/>
                </a:solidFill>
                <a:latin typeface="Calibri" charset="0"/>
              </a:rPr>
              <a:t>HIGHLY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recommends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you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to</a:t>
            </a:r>
            <a:r>
              <a:rPr lang="pt-BR" altLang="x-none" sz="2000" dirty="0">
                <a:latin typeface="Calibri" charset="0"/>
              </a:rPr>
              <a:t> use 4 </a:t>
            </a:r>
            <a:r>
              <a:rPr lang="pt-BR" altLang="x-none" sz="2000" dirty="0" err="1">
                <a:latin typeface="Calibri" charset="0"/>
              </a:rPr>
              <a:t>spaces</a:t>
            </a:r>
            <a:r>
              <a:rPr lang="pt-BR" altLang="x-none" sz="2000" dirty="0">
                <a:latin typeface="Calibri" charset="0"/>
              </a:rPr>
              <a:t>. </a:t>
            </a:r>
            <a:r>
              <a:rPr lang="pt-BR" altLang="x-none" sz="2000" dirty="0" err="1">
                <a:latin typeface="Calibri" charset="0"/>
              </a:rPr>
              <a:t>And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400" dirty="0">
                <a:solidFill>
                  <a:srgbClr val="C00000"/>
                </a:solidFill>
                <a:latin typeface="Calibri" charset="0"/>
              </a:rPr>
              <a:t>NEVER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mix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spaces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and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tabs</a:t>
            </a:r>
            <a:r>
              <a:rPr lang="pt-BR" altLang="x-none" sz="2000" dirty="0">
                <a:latin typeface="Calibri" charset="0"/>
              </a:rPr>
              <a:t>. For more </a:t>
            </a:r>
            <a:r>
              <a:rPr lang="pt-BR" altLang="x-none" sz="2000" dirty="0" err="1">
                <a:latin typeface="Calibri" charset="0"/>
              </a:rPr>
              <a:t>informations</a:t>
            </a:r>
            <a:r>
              <a:rPr lang="pt-BR" altLang="x-none" sz="2000" dirty="0">
                <a:latin typeface="Calibri" charset="0"/>
              </a:rPr>
              <a:t>, </a:t>
            </a:r>
            <a:r>
              <a:rPr lang="pt-BR" altLang="x-none" sz="2000" dirty="0" err="1">
                <a:latin typeface="Calibri" charset="0"/>
              </a:rPr>
              <a:t>read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the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>
                <a:latin typeface="Calibri" charset="0"/>
                <a:hlinkClick r:id="rId2"/>
              </a:rPr>
              <a:t>PEP-8</a:t>
            </a:r>
            <a:r>
              <a:rPr lang="pt-BR" altLang="x-none" sz="2000" dirty="0">
                <a:latin typeface="Calibri" charset="0"/>
              </a:rPr>
              <a:t>.</a:t>
            </a:r>
          </a:p>
        </p:txBody>
      </p:sp>
      <p:pic>
        <p:nvPicPr>
          <p:cNvPr id="22" name="Picture 2" descr="Travel W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92" y="4762504"/>
            <a:ext cx="1571625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2699792" y="2419821"/>
            <a:ext cx="6321813" cy="3195638"/>
            <a:chOff x="2555875" y="2419821"/>
            <a:chExt cx="6321813" cy="3195638"/>
          </a:xfrm>
        </p:grpSpPr>
        <p:sp>
          <p:nvSpPr>
            <p:cNvPr id="24" name="Retângulo 12"/>
            <p:cNvSpPr/>
            <p:nvPr/>
          </p:nvSpPr>
          <p:spPr>
            <a:xfrm>
              <a:off x="2555875" y="3356992"/>
              <a:ext cx="6313487" cy="4445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5" name="Retângulo 13"/>
            <p:cNvSpPr/>
            <p:nvPr/>
          </p:nvSpPr>
          <p:spPr>
            <a:xfrm>
              <a:off x="2564201" y="4193059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6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7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  <p:sp>
        <p:nvSpPr>
          <p:cNvPr id="16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4"/>
              </a:rPr>
              <a:t>https://docs.python.org/3/tutorial/controlflow.html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983003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24B3C7-E212-8048-BA75-F4797A9CB2FB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60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4176713" cy="25304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dir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[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abs__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'__</a:t>
            </a:r>
            <a:r>
              <a:rPr lang="pt-BR" sz="2400" dirty="0" err="1">
                <a:latin typeface="Lucida Console" pitchFamily="49" charset="0"/>
                <a:ea typeface="+mn-ea"/>
              </a:rPr>
              <a:t>add__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 ...,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</a:t>
            </a:r>
            <a:r>
              <a:rPr lang="pt-BR" sz="2400" dirty="0" err="1">
                <a:latin typeface="Lucida Console" pitchFamily="49" charset="0"/>
                <a:ea typeface="+mn-ea"/>
              </a:rPr>
              <a:t>is_integer</a:t>
            </a:r>
            <a:r>
              <a:rPr lang="pt-BR" sz="2400" dirty="0">
                <a:latin typeface="Lucida Console" pitchFamily="49" charset="0"/>
                <a:ea typeface="+mn-ea"/>
              </a:rPr>
              <a:t>',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'real'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]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7351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dir()</a:t>
            </a:r>
          </a:p>
        </p:txBody>
      </p:sp>
      <p:sp>
        <p:nvSpPr>
          <p:cNvPr id="57352" name="Rectangle 4"/>
          <p:cNvSpPr>
            <a:spLocks noChangeArrowheads="1"/>
          </p:cNvSpPr>
          <p:nvPr/>
        </p:nvSpPr>
        <p:spPr bwMode="auto">
          <a:xfrm>
            <a:off x="4572000" y="1412875"/>
            <a:ext cx="2652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altLang="x-none" sz="3200">
                <a:latin typeface="Lucida Console" charset="0"/>
              </a:rPr>
              <a:t>._variable</a:t>
            </a:r>
            <a:endParaRPr lang="pt-BR" altLang="x-none" sz="4800">
              <a:latin typeface="Lucida Console" charset="0"/>
            </a:endParaRPr>
          </a:p>
        </p:txBody>
      </p:sp>
      <p:sp>
        <p:nvSpPr>
          <p:cNvPr id="57353" name="Retângulo 15"/>
          <p:cNvSpPr>
            <a:spLocks noChangeArrowheads="1"/>
          </p:cNvSpPr>
          <p:nvPr/>
        </p:nvSpPr>
        <p:spPr bwMode="auto">
          <a:xfrm>
            <a:off x="4572000" y="1989138"/>
            <a:ext cx="4032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>
                <a:latin typeface="Lato" charset="0"/>
              </a:rPr>
              <a:t>is semiprivate and meant just for convention</a:t>
            </a:r>
            <a:endParaRPr lang="pt-BR" altLang="x-none">
              <a:latin typeface="Lato" charset="0"/>
            </a:endParaRPr>
          </a:p>
        </p:txBody>
      </p:sp>
      <p:sp>
        <p:nvSpPr>
          <p:cNvPr id="57354" name="Rectangle 4"/>
          <p:cNvSpPr>
            <a:spLocks noChangeArrowheads="1"/>
          </p:cNvSpPr>
          <p:nvPr/>
        </p:nvSpPr>
        <p:spPr bwMode="auto">
          <a:xfrm>
            <a:off x="4572000" y="2781300"/>
            <a:ext cx="290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altLang="x-none" sz="3200">
                <a:latin typeface="Lucida Console" charset="0"/>
              </a:rPr>
              <a:t>.__variable</a:t>
            </a:r>
            <a:endParaRPr lang="pt-BR" altLang="x-none" sz="4800">
              <a:latin typeface="Lucida Console" charset="0"/>
            </a:endParaRPr>
          </a:p>
        </p:txBody>
      </p:sp>
      <p:sp>
        <p:nvSpPr>
          <p:cNvPr id="57355" name="Retângulo 19"/>
          <p:cNvSpPr>
            <a:spLocks noChangeArrowheads="1"/>
          </p:cNvSpPr>
          <p:nvPr/>
        </p:nvSpPr>
        <p:spPr bwMode="auto">
          <a:xfrm>
            <a:off x="4572000" y="3290888"/>
            <a:ext cx="40322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>
                <a:latin typeface="Lato" charset="0"/>
              </a:rPr>
              <a:t> is considered superprivate and gets namemangled to prevent accidental access</a:t>
            </a:r>
            <a:endParaRPr lang="pt-BR" altLang="x-none">
              <a:latin typeface="Lato" charset="0"/>
            </a:endParaRPr>
          </a:p>
        </p:txBody>
      </p:sp>
      <p:sp>
        <p:nvSpPr>
          <p:cNvPr id="57356" name="Rectangle 4"/>
          <p:cNvSpPr>
            <a:spLocks noChangeArrowheads="1"/>
          </p:cNvSpPr>
          <p:nvPr/>
        </p:nvSpPr>
        <p:spPr bwMode="auto">
          <a:xfrm>
            <a:off x="4572000" y="4214813"/>
            <a:ext cx="33940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altLang="x-none" sz="3200">
                <a:latin typeface="Lucida Console" charset="0"/>
              </a:rPr>
              <a:t>.__variable__</a:t>
            </a:r>
            <a:endParaRPr lang="pt-BR" altLang="x-none" sz="4800">
              <a:latin typeface="Lucida Console" charset="0"/>
            </a:endParaRPr>
          </a:p>
        </p:txBody>
      </p:sp>
      <p:sp>
        <p:nvSpPr>
          <p:cNvPr id="57357" name="Retângulo 21"/>
          <p:cNvSpPr>
            <a:spLocks noChangeArrowheads="1"/>
          </p:cNvSpPr>
          <p:nvPr/>
        </p:nvSpPr>
        <p:spPr bwMode="auto">
          <a:xfrm>
            <a:off x="4572000" y="4797425"/>
            <a:ext cx="4032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>
                <a:latin typeface="Lato" charset="0"/>
              </a:rPr>
              <a:t>is typically reserved for builtin methods or variables</a:t>
            </a:r>
            <a:endParaRPr lang="pt-BR" altLang="x-none">
              <a:latin typeface="Lato" charset="0"/>
            </a:endParaRPr>
          </a:p>
        </p:txBody>
      </p:sp>
      <p:cxnSp>
        <p:nvCxnSpPr>
          <p:cNvPr id="24" name="Conector reto 23"/>
          <p:cNvCxnSpPr/>
          <p:nvPr/>
        </p:nvCxnSpPr>
        <p:spPr>
          <a:xfrm>
            <a:off x="4572000" y="2708275"/>
            <a:ext cx="41767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4572000" y="4221163"/>
            <a:ext cx="41767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360" name="Retângulo 27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600">
                <a:latin typeface="Lato" charset="0"/>
              </a:rPr>
              <a:t>Help on built-in function dir() </a:t>
            </a:r>
            <a:r>
              <a:rPr lang="en-US" altLang="x-none" sz="1600">
                <a:latin typeface="Lato" charset="0"/>
                <a:hlinkClick r:id="rId2"/>
              </a:rPr>
              <a:t>here</a:t>
            </a:r>
            <a:r>
              <a:rPr lang="en-US" altLang="x-none" sz="1600">
                <a:latin typeface="Lato" charset="0"/>
              </a:rPr>
              <a:t>.</a:t>
            </a:r>
          </a:p>
        </p:txBody>
      </p:sp>
      <p:sp>
        <p:nvSpPr>
          <p:cNvPr id="17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Questions?</a:t>
            </a:r>
            <a:endParaRPr lang="pt-BR" altLang="x-non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A1EAB4-8ADB-7143-8E2A-FB7FE829A314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61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pic>
        <p:nvPicPr>
          <p:cNvPr id="59398" name="Picture 2" descr="http://images.sodahead.com/polls/003654585/643845792_Icon_round_Question_mark_answer_8_x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12875"/>
            <a:ext cx="44640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908175" y="1268413"/>
            <a:ext cx="5903913" cy="496887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99792" y="2419821"/>
            <a:ext cx="6313487" cy="3195638"/>
            <a:chOff x="2555875" y="2419821"/>
            <a:chExt cx="6313487" cy="3195638"/>
          </a:xfrm>
        </p:grpSpPr>
        <p:sp>
          <p:nvSpPr>
            <p:cNvPr id="13" name="Retângulo 12"/>
            <p:cNvSpPr/>
            <p:nvPr/>
          </p:nvSpPr>
          <p:spPr>
            <a:xfrm>
              <a:off x="2555875" y="33500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555875" y="4237509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6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  <p:sp>
        <p:nvSpPr>
          <p:cNvPr id="22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772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  <p:grpSp>
        <p:nvGrpSpPr>
          <p:cNvPr id="26" name="Group 25"/>
          <p:cNvGrpSpPr/>
          <p:nvPr/>
        </p:nvGrpSpPr>
        <p:grpSpPr>
          <a:xfrm>
            <a:off x="2699792" y="2419821"/>
            <a:ext cx="6321813" cy="3195638"/>
            <a:chOff x="2555875" y="2419821"/>
            <a:chExt cx="6321813" cy="3195638"/>
          </a:xfrm>
        </p:grpSpPr>
        <p:sp>
          <p:nvSpPr>
            <p:cNvPr id="27" name="Retângulo 12"/>
            <p:cNvSpPr/>
            <p:nvPr/>
          </p:nvSpPr>
          <p:spPr>
            <a:xfrm>
              <a:off x="2555875" y="3356992"/>
              <a:ext cx="6313487" cy="4445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8" name="Retângulo 13"/>
            <p:cNvSpPr/>
            <p:nvPr/>
          </p:nvSpPr>
          <p:spPr>
            <a:xfrm>
              <a:off x="2564201" y="4193059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9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0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==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==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  <p:sp>
        <p:nvSpPr>
          <p:cNvPr id="14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44287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= [‘a’, 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’, 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for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my_item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in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   ....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my_item</a:t>
            </a:r>
            <a:endParaRPr lang="pt-BR"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pt-BR"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endParaRPr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for</a:t>
            </a: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- Basic II</a:t>
            </a:r>
            <a:endParaRPr lang="pt-BR" dirty="0"/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7490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9219</TotalTime>
  <Words>4353</Words>
  <Application>Microsoft Macintosh PowerPoint</Application>
  <PresentationFormat>On-screen Show (4:3)</PresentationFormat>
  <Paragraphs>855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Calibri</vt:lpstr>
      <vt:lpstr>Consolas</vt:lpstr>
      <vt:lpstr>Courier New</vt:lpstr>
      <vt:lpstr>Lato</vt:lpstr>
      <vt:lpstr>Lucida Console</vt:lpstr>
      <vt:lpstr>Wingdings</vt:lpstr>
      <vt:lpstr>Tema do Office</vt:lpstr>
      <vt:lpstr>Personalizar design</vt:lpstr>
      <vt:lpstr>Python Tutorial Series 2019</vt:lpstr>
      <vt:lpstr>Table of Contents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 Quint</dc:creator>
  <cp:lastModifiedBy>Bruno Quint</cp:lastModifiedBy>
  <cp:revision>379</cp:revision>
  <cp:lastPrinted>2018-05-04T14:44:15Z</cp:lastPrinted>
  <dcterms:created xsi:type="dcterms:W3CDTF">2015-09-26T21:55:49Z</dcterms:created>
  <dcterms:modified xsi:type="dcterms:W3CDTF">2019-02-08T14:51:43Z</dcterms:modified>
</cp:coreProperties>
</file>