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414" r:id="rId4"/>
    <p:sldId id="418" r:id="rId5"/>
    <p:sldId id="552" r:id="rId6"/>
    <p:sldId id="557" r:id="rId7"/>
    <p:sldId id="553" r:id="rId8"/>
    <p:sldId id="558" r:id="rId9"/>
    <p:sldId id="554" r:id="rId10"/>
    <p:sldId id="555" r:id="rId11"/>
    <p:sldId id="556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2F7F0DB-3DA7-4D45-8F1A-94D2BD2B36D0}">
          <p14:sldIdLst>
            <p14:sldId id="256"/>
          </p14:sldIdLst>
        </p14:section>
        <p14:section name="Introduction" id="{12A16B9D-CEEC-E04A-8E35-BD3114B4D2DC}">
          <p14:sldIdLst>
            <p14:sldId id="414"/>
            <p14:sldId id="418"/>
            <p14:sldId id="552"/>
          </p14:sldIdLst>
        </p14:section>
        <p14:section name="SciPy" id="{A1C70130-F696-2440-8DE7-A1B696398E00}">
          <p14:sldIdLst>
            <p14:sldId id="557"/>
            <p14:sldId id="553"/>
            <p14:sldId id="558"/>
          </p14:sldIdLst>
        </p14:section>
        <p14:section name="Image Display" id="{2FEAAF92-B216-CA44-BE3B-D730731D6376}">
          <p14:sldIdLst>
            <p14:sldId id="554"/>
            <p14:sldId id="555"/>
            <p14:sldId id="5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2121"/>
    <a:srgbClr val="AA22FF"/>
    <a:srgbClr val="088000"/>
    <a:srgbClr val="008000"/>
    <a:srgbClr val="9437FF"/>
    <a:srgbClr val="4B8BBE"/>
    <a:srgbClr val="008F00"/>
    <a:srgbClr val="FF40FF"/>
    <a:srgbClr val="D883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4"/>
    <p:restoredTop sz="80488"/>
  </p:normalViewPr>
  <p:slideViewPr>
    <p:cSldViewPr>
      <p:cViewPr varScale="1">
        <p:scale>
          <a:sx n="98" d="100"/>
          <a:sy n="98" d="100"/>
        </p:scale>
        <p:origin x="1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12/06/2019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92347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58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4466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28325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6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38950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87517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6871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15719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Data Analysis and Visualization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84106-ABDD-DA45-B3CB-D6ABEC4623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1" b="98745" l="7504" r="917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319" y="-58738"/>
            <a:ext cx="8547100" cy="5054600"/>
          </a:xfrm>
          <a:prstGeom prst="rect">
            <a:avLst/>
          </a:prstGeom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32A1D663-A52B-DF48-B7FB-D35A229A4B6E}"/>
              </a:ext>
            </a:extLst>
          </p:cNvPr>
          <p:cNvSpPr/>
          <p:nvPr userDrawn="1"/>
        </p:nvSpPr>
        <p:spPr>
          <a:xfrm>
            <a:off x="14099" y="0"/>
            <a:ext cx="9144000" cy="5373215"/>
          </a:xfrm>
          <a:prstGeom prst="rect">
            <a:avLst/>
          </a:prstGeom>
          <a:gradFill>
            <a:gsLst>
              <a:gs pos="23000">
                <a:schemeClr val="bg1">
                  <a:alpha val="0"/>
                </a:schemeClr>
              </a:gs>
              <a:gs pos="72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E1972-BE8C-424D-8BB2-C00315BDB6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5" b="98871" l="7727" r="92348">
                        <a14:foregroundMark x1="51783" y1="87202" x2="51783" y2="87202"/>
                        <a14:foregroundMark x1="77935" y1="93225" x2="77935" y2="93225"/>
                        <a14:backgroundMark x1="20357" y1="28231" x2="20357" y2="28231"/>
                        <a14:backgroundMark x1="50000" y1="34504" x2="50000" y2="34504"/>
                        <a14:backgroundMark x1="34844" y1="50565" x2="34844" y2="50565"/>
                        <a14:backgroundMark x1="36256" y1="58846" x2="36256" y2="58846"/>
                        <a14:backgroundMark x1="42273" y1="59473" x2="42273" y2="59473"/>
                        <a14:backgroundMark x1="55498" y1="60351" x2="55498" y2="60351"/>
                        <a14:backgroundMark x1="21025" y1="49686" x2="21025" y2="49686"/>
                        <a14:backgroundMark x1="12110" y1="61857" x2="12110" y2="61857"/>
                        <a14:backgroundMark x1="34844" y1="26474" x2="34844" y2="26474"/>
                        <a14:backgroundMark x1="42645" y1="11167" x2="42645" y2="11167"/>
                        <a14:backgroundMark x1="61887" y1="7779" x2="61887" y2="7779"/>
                        <a14:backgroundMark x1="84547" y1="8657" x2="84547" y2="8657"/>
                        <a14:backgroundMark x1="89525" y1="14178" x2="89525" y2="14178"/>
                        <a14:backgroundMark x1="28232" y1="8783" x2="28232" y2="8783"/>
                        <a14:backgroundMark x1="10327" y1="6650" x2="10327" y2="6650"/>
                        <a14:backgroundMark x1="7132" y1="1882" x2="8024" y2="4141"/>
                        <a14:backgroundMark x1="8024" y1="3890" x2="17905" y2="29235"/>
                        <a14:backgroundMark x1="19242" y1="30991" x2="13744" y2="51192"/>
                        <a14:backgroundMark x1="11441" y1="60477" x2="20134" y2="43538"/>
                        <a14:backgroundMark x1="19465" y1="57465" x2="13076" y2="68507"/>
                        <a14:backgroundMark x1="12184" y1="73902" x2="9658" y2="83940"/>
                        <a14:backgroundMark x1="9658" y1="83814" x2="7875" y2="97114"/>
                        <a14:backgroundMark x1="18574" y1="63488" x2="22511" y2="61606"/>
                        <a14:backgroundMark x1="22660" y1="61104" x2="36181" y2="60979"/>
                        <a14:backgroundMark x1="35884" y1="61104" x2="52080" y2="60979"/>
                        <a14:backgroundMark x1="52080" y1="60728" x2="64042" y2="61355"/>
                        <a14:backgroundMark x1="38559" y1="57967" x2="35364" y2="56587"/>
                        <a14:backgroundMark x1="37519" y1="57967" x2="37444" y2="36386"/>
                        <a14:backgroundMark x1="37519" y1="37641" x2="37667" y2="24592"/>
                        <a14:backgroundMark x1="36924" y1="26851" x2="17459" y2="42033"/>
                        <a14:backgroundMark x1="38039" y1="29987" x2="43685" y2="12296"/>
                        <a14:backgroundMark x1="41902" y1="20201" x2="50520" y2="12422"/>
                        <a14:backgroundMark x1="49034" y1="13802" x2="61367" y2="6901"/>
                        <a14:backgroundMark x1="60624" y1="9410" x2="73700" y2="7277"/>
                        <a14:backgroundMark x1="71545" y1="8783" x2="82987" y2="10916"/>
                        <a14:backgroundMark x1="80832" y1="11794" x2="89747" y2="16186"/>
                        <a14:backgroundMark x1="48663" y1="29486" x2="53343" y2="33752"/>
                        <a14:backgroundMark x1="54086" y1="36010" x2="50000" y2="42785"/>
                        <a14:backgroundMark x1="49257" y1="42409" x2="49257" y2="42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71" b="2072"/>
          <a:stretch/>
        </p:blipFill>
        <p:spPr>
          <a:xfrm>
            <a:off x="2148890" y="2529738"/>
            <a:ext cx="7009209" cy="4387000"/>
          </a:xfrm>
          <a:prstGeom prst="rect">
            <a:avLst/>
          </a:prstGeom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9921ABB-5C0E-A544-9284-73062B10081E}"/>
              </a:ext>
            </a:extLst>
          </p:cNvPr>
          <p:cNvSpPr/>
          <p:nvPr userDrawn="1"/>
        </p:nvSpPr>
        <p:spPr>
          <a:xfrm rot="16200000">
            <a:off x="1887870" y="-367591"/>
            <a:ext cx="6728099" cy="7840558"/>
          </a:xfrm>
          <a:prstGeom prst="rtTriangle">
            <a:avLst/>
          </a:prstGeom>
          <a:gradFill>
            <a:gsLst>
              <a:gs pos="18000">
                <a:schemeClr val="bg1">
                  <a:alpha val="0"/>
                </a:schemeClr>
              </a:gs>
              <a:gs pos="64000">
                <a:schemeClr val="bg1">
                  <a:alpha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15">
            <a:extLst>
              <a:ext uri="{FF2B5EF4-FFF2-40B4-BE49-F238E27FC236}">
                <a16:creationId xmlns:a16="http://schemas.microsoft.com/office/drawing/2014/main" id="{06B50104-CF63-A542-B778-3E2401605323}"/>
              </a:ext>
            </a:extLst>
          </p:cNvPr>
          <p:cNvSpPr/>
          <p:nvPr userDrawn="1"/>
        </p:nvSpPr>
        <p:spPr>
          <a:xfrm rot="10800000" flipH="1">
            <a:off x="116353" y="-2726"/>
            <a:ext cx="9002986" cy="414337"/>
          </a:xfrm>
          <a:prstGeom prst="triangle">
            <a:avLst>
              <a:gd name="adj" fmla="val 100000"/>
            </a:avLst>
          </a:prstGeom>
          <a:solidFill>
            <a:srgbClr val="4B8BBE">
              <a:alpha val="2980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721363-EE67-3F41-91FB-A8D4A3CF65F2}"/>
              </a:ext>
            </a:extLst>
          </p:cNvPr>
          <p:cNvGrpSpPr/>
          <p:nvPr userDrawn="1"/>
        </p:nvGrpSpPr>
        <p:grpSpPr>
          <a:xfrm>
            <a:off x="-33337" y="6501497"/>
            <a:ext cx="9069831" cy="356504"/>
            <a:chOff x="-33337" y="6501497"/>
            <a:chExt cx="9069831" cy="356504"/>
          </a:xfrm>
          <a:effectLst/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F1267C66-5EBF-7D4B-8FF1-9FFB1EB197E5}"/>
                </a:ext>
              </a:extLst>
            </p:cNvPr>
            <p:cNvSpPr/>
            <p:nvPr userDrawn="1"/>
          </p:nvSpPr>
          <p:spPr>
            <a:xfrm flipH="1">
              <a:off x="4662015" y="6501501"/>
              <a:ext cx="4374479" cy="356499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008C799-2798-4747-B53F-9A57B8BB38E5}"/>
                </a:ext>
              </a:extLst>
            </p:cNvPr>
            <p:cNvSpPr/>
            <p:nvPr userDrawn="1"/>
          </p:nvSpPr>
          <p:spPr>
            <a:xfrm>
              <a:off x="-33337" y="6501497"/>
              <a:ext cx="4695361" cy="356504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:a16="http://schemas.microsoft.com/office/drawing/2014/main" id="{5B53AC4E-1164-D14A-BFED-BFD74CEA00D5}"/>
              </a:ext>
            </a:extLst>
          </p:cNvPr>
          <p:cNvSpPr/>
          <p:nvPr userDrawn="1"/>
        </p:nvSpPr>
        <p:spPr>
          <a:xfrm flipH="1">
            <a:off x="-4155" y="6500639"/>
            <a:ext cx="3635897" cy="360362"/>
          </a:xfrm>
          <a:prstGeom prst="triangle">
            <a:avLst>
              <a:gd name="adj" fmla="val 100000"/>
            </a:avLst>
          </a:prstGeom>
          <a:solidFill>
            <a:srgbClr val="FFE87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CE8AEC86-3E33-D24C-AEFE-E36480D869FA}"/>
              </a:ext>
            </a:extLst>
          </p:cNvPr>
          <p:cNvSpPr/>
          <p:nvPr userDrawn="1"/>
        </p:nvSpPr>
        <p:spPr>
          <a:xfrm>
            <a:off x="5580112" y="6510339"/>
            <a:ext cx="3562298" cy="347661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816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70046" y="6531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01E0CCE-D127-F942-A2F3-89ADD4A32EAD}"/>
              </a:ext>
            </a:extLst>
          </p:cNvPr>
          <p:cNvSpPr/>
          <p:nvPr userDrawn="1"/>
        </p:nvSpPr>
        <p:spPr>
          <a:xfrm flipH="1" flipV="1">
            <a:off x="0" y="-2727"/>
            <a:ext cx="6469062" cy="414337"/>
          </a:xfrm>
          <a:prstGeom prst="triangle">
            <a:avLst>
              <a:gd name="adj" fmla="val 100000"/>
            </a:avLst>
          </a:prstGeom>
          <a:solidFill>
            <a:srgbClr val="30699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9D7109A7-594D-DE48-AE9D-21DF066CA411}"/>
              </a:ext>
            </a:extLst>
          </p:cNvPr>
          <p:cNvSpPr/>
          <p:nvPr userDrawn="1"/>
        </p:nvSpPr>
        <p:spPr>
          <a:xfrm rot="5400000" flipH="1" flipV="1">
            <a:off x="8093984" y="643236"/>
            <a:ext cx="1700808" cy="414337"/>
          </a:xfrm>
          <a:prstGeom prst="triangle">
            <a:avLst>
              <a:gd name="adj" fmla="val 100000"/>
            </a:avLst>
          </a:prstGeom>
          <a:solidFill>
            <a:srgbClr val="4B8B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00425C3-6F76-9645-86CE-D8435D0CC17B}"/>
              </a:ext>
            </a:extLst>
          </p:cNvPr>
          <p:cNvSpPr/>
          <p:nvPr userDrawn="1"/>
        </p:nvSpPr>
        <p:spPr>
          <a:xfrm rot="5400000">
            <a:off x="-755764" y="5746029"/>
            <a:ext cx="1863579" cy="360362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1quint/Python-Tutorial-Series/blob/master/Presentations/PTS2019_Basics_I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b1quint/Python-Tutorial-Series/blob/master/Presentations/PTS2019_Basics_III.pptx" TargetMode="External"/><Relationship Id="rId4" Type="http://schemas.openxmlformats.org/officeDocument/2006/relationships/hyperlink" Target="https://github.com/b1quint/Python-Tutorial-Series/blob/master/Presentations/PTS2019_Basics_II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1quint/Python-Tutorial-Series/blob/master/Presentations/PTS2019_DataVizualization_I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336104" y="4005064"/>
            <a:ext cx="7772400" cy="2000548"/>
          </a:xfrm>
        </p:spPr>
        <p:txBody>
          <a:bodyPr>
            <a:spAutoFit/>
          </a:bodyPr>
          <a:lstStyle/>
          <a:p>
            <a:pPr eaLnBrk="1" hangingPunct="1"/>
            <a:r>
              <a:rPr lang="pt-BR" altLang="x-none" dirty="0">
                <a:latin typeface="Lato" charset="0"/>
              </a:rPr>
              <a:t>Python Tutorial Series 2019</a:t>
            </a:r>
            <a:br>
              <a:rPr lang="pt-BR" altLang="x-none" dirty="0">
                <a:latin typeface="Lato" charset="0"/>
              </a:rPr>
            </a:br>
            <a:r>
              <a:rPr lang="pt-BR" altLang="x-none" dirty="0">
                <a:latin typeface="Lato" charset="0"/>
              </a:rPr>
              <a:t>Data </a:t>
            </a:r>
            <a:r>
              <a:rPr lang="pt-BR" altLang="x-none" dirty="0" err="1">
                <a:latin typeface="Lato" charset="0"/>
              </a:rPr>
              <a:t>Analysis</a:t>
            </a:r>
            <a:r>
              <a:rPr lang="pt-BR" altLang="x-none" dirty="0">
                <a:latin typeface="Lato" charset="0"/>
              </a:rPr>
              <a:t> &amp; </a:t>
            </a:r>
            <a:r>
              <a:rPr lang="pt-BR" altLang="x-none" dirty="0" err="1">
                <a:latin typeface="Lato" charset="0"/>
              </a:rPr>
              <a:t>Visualization</a:t>
            </a:r>
            <a:r>
              <a:rPr lang="pt-BR" altLang="x-none" dirty="0">
                <a:latin typeface="Lato" charset="0"/>
              </a:rPr>
              <a:t> 2 </a:t>
            </a:r>
            <a:r>
              <a:rPr lang="pt-BR" altLang="x-none" sz="3600" dirty="0" err="1">
                <a:latin typeface="Lato" charset="0"/>
              </a:rPr>
              <a:t>SciPy</a:t>
            </a:r>
            <a:r>
              <a:rPr lang="pt-BR" altLang="x-none" sz="3600" dirty="0">
                <a:latin typeface="Lato" charset="0"/>
              </a:rPr>
              <a:t>, </a:t>
            </a:r>
            <a:r>
              <a:rPr lang="pt-BR" altLang="x-none" sz="3600" dirty="0" err="1">
                <a:latin typeface="Lato" charset="0"/>
              </a:rPr>
              <a:t>Image</a:t>
            </a:r>
            <a:r>
              <a:rPr lang="pt-BR" altLang="x-none" sz="3600" dirty="0">
                <a:latin typeface="Lato" charset="0"/>
              </a:rPr>
              <a:t> display </a:t>
            </a:r>
            <a:r>
              <a:rPr lang="pt-BR" altLang="x-none" sz="3600" dirty="0" err="1">
                <a:latin typeface="Lato" charset="0"/>
              </a:rPr>
              <a:t>and</a:t>
            </a:r>
            <a:r>
              <a:rPr lang="pt-BR" altLang="x-none" sz="3600" dirty="0">
                <a:latin typeface="Lato" charset="0"/>
              </a:rPr>
              <a:t> </a:t>
            </a:r>
            <a:r>
              <a:rPr lang="pt-BR" altLang="x-none" sz="3600" dirty="0" err="1">
                <a:latin typeface="Lato" charset="0"/>
              </a:rPr>
              <a:t>Manipulation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276800"/>
            <a:ext cx="7416824" cy="1392560"/>
          </a:xfrm>
        </p:spPr>
        <p:txBody>
          <a:bodyPr anchor="b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Ph.D. Bruno C.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Quint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bquint@gemini.edu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SUSD - GEMINI South, La Serena, Chile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0CC7-F508-0A4D-8D9D-2D6DFDA3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– Image Display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54C37-139D-8240-B8B7-26A6CB95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C84A-22EA-DE47-A964-D10874AF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6F56B-8B69-DD46-AEC3-B7B64152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10</a:t>
            </a:fld>
            <a:endParaRPr lang="pt-BR" altLang="x-non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E4E75-DADF-744F-BE99-57971CFED0D6}"/>
              </a:ext>
            </a:extLst>
          </p:cNvPr>
          <p:cNvSpPr/>
          <p:nvPr/>
        </p:nvSpPr>
        <p:spPr>
          <a:xfrm>
            <a:off x="251520" y="1484784"/>
            <a:ext cx="5544616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t">
            <a:no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np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matplotlib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pyplot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np.random.seed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8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np.random.uniform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(size</a:t>
            </a:r>
            <a:r>
              <a:rPr lang="en-US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5))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fig, ax</a:t>
            </a:r>
            <a:r>
              <a:rPr lang="en-US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plt.subplots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my_fig</a:t>
            </a:r>
            <a:r>
              <a:rPr lang="en-US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ax.imshow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5C1143-5D05-5642-A251-37ED78C3EBED}"/>
              </a:ext>
            </a:extLst>
          </p:cNvPr>
          <p:cNvSpPr txBox="1">
            <a:spLocks/>
          </p:cNvSpPr>
          <p:nvPr/>
        </p:nvSpPr>
        <p:spPr bwMode="auto">
          <a:xfrm>
            <a:off x="1259632" y="98008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US" sz="2800" dirty="0"/>
              <a:t>My First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572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CE40B5E-6B4C-224B-AE7C-5BC51FBC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indent="360363"/>
            <a:r>
              <a:rPr lang="en-US" dirty="0"/>
              <a:t>Zen of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121FE-F63C-1542-AEF3-EDF31141DDAA}"/>
              </a:ext>
            </a:extLst>
          </p:cNvPr>
          <p:cNvSpPr/>
          <p:nvPr/>
        </p:nvSpPr>
        <p:spPr>
          <a:xfrm>
            <a:off x="395536" y="1477228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onaco" pitchFamily="2" charset="77"/>
              </a:rPr>
              <a:t>In [</a:t>
            </a:r>
            <a:r>
              <a:rPr lang="en-US" sz="1400" dirty="0">
                <a:solidFill>
                  <a:srgbClr val="2FE71A"/>
                </a:solidFill>
                <a:latin typeface="Monaco" pitchFamily="2" charset="77"/>
              </a:rPr>
              <a:t>1</a:t>
            </a:r>
            <a:r>
              <a:rPr lang="en-US" sz="1400" dirty="0">
                <a:solidFill>
                  <a:srgbClr val="2D961E"/>
                </a:solidFill>
                <a:latin typeface="Monaco" pitchFamily="2" charset="77"/>
              </a:rPr>
              <a:t>]: import</a:t>
            </a:r>
            <a:r>
              <a:rPr lang="en-US" sz="1400" dirty="0">
                <a:solidFill>
                  <a:srgbClr val="F2F2F2"/>
                </a:solidFill>
                <a:latin typeface="Monaco" pitchFamily="2" charset="77"/>
              </a:rPr>
              <a:t> </a:t>
            </a:r>
            <a:r>
              <a:rPr lang="en-US" sz="1400" dirty="0">
                <a:solidFill>
                  <a:srgbClr val="318BEE"/>
                </a:solidFill>
                <a:latin typeface="Monaco" pitchFamily="2" charset="77"/>
              </a:rPr>
              <a:t>this</a:t>
            </a:r>
            <a:r>
              <a:rPr lang="en-US" sz="1400" dirty="0">
                <a:latin typeface="Monaco" pitchFamily="2" charset="77"/>
              </a:rPr>
              <a:t>                                                           </a:t>
            </a:r>
          </a:p>
          <a:p>
            <a:r>
              <a:rPr lang="en-US" sz="1400" dirty="0">
                <a:latin typeface="Monaco" pitchFamily="2" charset="77"/>
              </a:rPr>
              <a:t>The Zen of Python, by Tim Peters</a:t>
            </a:r>
            <a:br>
              <a:rPr lang="en-US" sz="1400" dirty="0">
                <a:latin typeface="Monaco" pitchFamily="2" charset="77"/>
              </a:rPr>
            </a:br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Beautiful is better than ugly.</a:t>
            </a:r>
          </a:p>
          <a:p>
            <a:r>
              <a:rPr lang="en-US" sz="1400" dirty="0">
                <a:latin typeface="Monaco" pitchFamily="2" charset="77"/>
              </a:rPr>
              <a:t>Explicit is better than implicit.</a:t>
            </a:r>
          </a:p>
          <a:p>
            <a:r>
              <a:rPr lang="en-US" sz="1400" dirty="0">
                <a:latin typeface="Monaco" pitchFamily="2" charset="77"/>
              </a:rPr>
              <a:t>Simple is better than complex.</a:t>
            </a:r>
          </a:p>
          <a:p>
            <a:r>
              <a:rPr lang="en-US" sz="1400" dirty="0">
                <a:latin typeface="Monaco" pitchFamily="2" charset="77"/>
              </a:rPr>
              <a:t>Complex is better than complicated.</a:t>
            </a:r>
          </a:p>
          <a:p>
            <a:r>
              <a:rPr lang="en-US" sz="1400" dirty="0">
                <a:latin typeface="Monaco" pitchFamily="2" charset="77"/>
              </a:rPr>
              <a:t>Flat is better than nested.</a:t>
            </a:r>
          </a:p>
          <a:p>
            <a:r>
              <a:rPr lang="en-US" sz="1400" dirty="0">
                <a:latin typeface="Monaco" pitchFamily="2" charset="77"/>
              </a:rPr>
              <a:t>Sparse is better than dense.</a:t>
            </a:r>
          </a:p>
          <a:p>
            <a:r>
              <a:rPr lang="en-US" sz="1400" dirty="0">
                <a:latin typeface="Monaco" pitchFamily="2" charset="77"/>
              </a:rPr>
              <a:t>Readability counts.</a:t>
            </a:r>
          </a:p>
          <a:p>
            <a:r>
              <a:rPr lang="en-US" sz="1400" dirty="0">
                <a:latin typeface="Monaco" pitchFamily="2" charset="77"/>
              </a:rPr>
              <a:t>Special cases aren't special enough to break the rules.</a:t>
            </a:r>
          </a:p>
          <a:p>
            <a:r>
              <a:rPr lang="en-US" sz="1400" dirty="0">
                <a:latin typeface="Monaco" pitchFamily="2" charset="77"/>
              </a:rPr>
              <a:t>Although practicality beats purity.</a:t>
            </a:r>
          </a:p>
          <a:p>
            <a:r>
              <a:rPr lang="en-US" sz="1400" dirty="0">
                <a:latin typeface="Monaco" pitchFamily="2" charset="77"/>
              </a:rPr>
              <a:t>Errors should never pass silently.</a:t>
            </a:r>
          </a:p>
          <a:p>
            <a:r>
              <a:rPr lang="en-US" sz="1400" dirty="0">
                <a:latin typeface="Monaco" pitchFamily="2" charset="77"/>
              </a:rPr>
              <a:t>Unless explicitly silenced.</a:t>
            </a:r>
          </a:p>
          <a:p>
            <a:r>
              <a:rPr lang="en-US" sz="1400" dirty="0">
                <a:latin typeface="Monaco" pitchFamily="2" charset="77"/>
              </a:rPr>
              <a:t>In the face of ambiguity, refuse the temptation to guess.</a:t>
            </a:r>
          </a:p>
          <a:p>
            <a:r>
              <a:rPr lang="en-US" sz="1400" dirty="0">
                <a:latin typeface="Monaco" pitchFamily="2" charset="77"/>
              </a:rPr>
              <a:t>There should be one-- and preferably only one --obvious way to do it.</a:t>
            </a:r>
          </a:p>
          <a:p>
            <a:r>
              <a:rPr lang="en-US" sz="1400" dirty="0">
                <a:latin typeface="Monaco" pitchFamily="2" charset="77"/>
              </a:rPr>
              <a:t>Although that way may not be obvious at first unless you're Dutch.</a:t>
            </a:r>
          </a:p>
          <a:p>
            <a:r>
              <a:rPr lang="en-US" sz="1400" dirty="0">
                <a:latin typeface="Monaco" pitchFamily="2" charset="77"/>
              </a:rPr>
              <a:t>Now is better than never.</a:t>
            </a:r>
          </a:p>
          <a:p>
            <a:r>
              <a:rPr lang="en-US" sz="1400" dirty="0">
                <a:latin typeface="Monaco" pitchFamily="2" charset="77"/>
              </a:rPr>
              <a:t>Although never is often better than *right* now.</a:t>
            </a:r>
          </a:p>
          <a:p>
            <a:r>
              <a:rPr lang="en-US" sz="1400" dirty="0">
                <a:latin typeface="Monaco" pitchFamily="2" charset="77"/>
              </a:rPr>
              <a:t>If the implementation is hard to explain, it's a bad idea.</a:t>
            </a:r>
          </a:p>
          <a:p>
            <a:r>
              <a:rPr lang="en-US" sz="1400" dirty="0">
                <a:latin typeface="Monaco" pitchFamily="2" charset="77"/>
              </a:rPr>
              <a:t>If the implementation is easy to explain, it may be a good idea.</a:t>
            </a:r>
          </a:p>
          <a:p>
            <a:r>
              <a:rPr lang="en-US" sz="1400" dirty="0">
                <a:latin typeface="Monaco" pitchFamily="2" charset="77"/>
              </a:rPr>
              <a:t>Namespaces are one honking great idea -- let's do more of those!</a:t>
            </a:r>
            <a:endParaRPr lang="en-US" sz="1400" dirty="0">
              <a:effectLst/>
              <a:latin typeface="Monaco" pitchFamily="2" charset="77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Previously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...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FF9B-96D5-6844-86ED-F56F699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</a:t>
            </a:fld>
            <a:endParaRPr lang="pt-BR" altLang="x-none" dirty="0"/>
          </a:p>
        </p:txBody>
      </p:sp>
      <p:sp>
        <p:nvSpPr>
          <p:cNvPr id="8" name="Retângulo 5">
            <a:extLst>
              <a:ext uri="{FF2B5EF4-FFF2-40B4-BE49-F238E27FC236}">
                <a16:creationId xmlns:a16="http://schemas.microsoft.com/office/drawing/2014/main" id="{DC7C7981-2C36-8B49-A531-1C30FB08A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462389"/>
            <a:ext cx="3136608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Basics </a:t>
            </a:r>
            <a:r>
              <a:rPr lang="pt-BR" sz="36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I</a:t>
            </a:r>
            <a:endParaRPr lang="pt-BR" sz="3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Python?</a:t>
            </a: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need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algn="ctr">
              <a:lnSpc>
                <a:spcPct val="200000"/>
              </a:lnSpc>
              <a:defRPr/>
            </a:pPr>
            <a:r>
              <a:rPr 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 as a terminal</a:t>
            </a: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as a script</a:t>
            </a: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Types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variables</a:t>
            </a:r>
            <a:endParaRPr lang="pt-BR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tângulo 5">
            <a:extLst>
              <a:ext uri="{FF2B5EF4-FFF2-40B4-BE49-F238E27FC236}">
                <a16:creationId xmlns:a16="http://schemas.microsoft.com/office/drawing/2014/main" id="{A149CB4E-12CB-244B-993F-AE0BD43F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696" y="1462389"/>
            <a:ext cx="3136608" cy="455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Basics II</a:t>
            </a:r>
            <a:endParaRPr lang="pt-BR" sz="3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Flow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Sub-Classes</a:t>
            </a:r>
          </a:p>
          <a:p>
            <a:pPr algn="ctr">
              <a:defRPr/>
            </a:pP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Retângulo 5">
            <a:extLst>
              <a:ext uri="{FF2B5EF4-FFF2-40B4-BE49-F238E27FC236}">
                <a16:creationId xmlns:a16="http://schemas.microsoft.com/office/drawing/2014/main" id="{20D90076-0C27-B743-8500-64A802656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896" y="1462389"/>
            <a:ext cx="3136608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Basics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III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(Re)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Python2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Python3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External packages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Environments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Anaconda</a:t>
            </a:r>
          </a:p>
          <a:p>
            <a:pPr algn="ctr">
              <a:defRPr/>
            </a:pP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703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Data </a:t>
            </a:r>
            <a:r>
              <a:rPr lang="pt-BR" altLang="x-none" dirty="0" err="1">
                <a:latin typeface="Lato" charset="0"/>
              </a:rPr>
              <a:t>Analysis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dirty="0" err="1">
                <a:latin typeface="Lato" charset="0"/>
              </a:rPr>
              <a:t>and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dirty="0" err="1">
                <a:latin typeface="Lato" charset="0"/>
              </a:rPr>
              <a:t>Visualization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FF9B-96D5-6844-86ED-F56F699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</a:t>
            </a:fld>
            <a:endParaRPr lang="pt-BR" altLang="x-none" dirty="0"/>
          </a:p>
        </p:txBody>
      </p:sp>
      <p:sp>
        <p:nvSpPr>
          <p:cNvPr id="8" name="Retângulo 5">
            <a:extLst>
              <a:ext uri="{FF2B5EF4-FFF2-40B4-BE49-F238E27FC236}">
                <a16:creationId xmlns:a16="http://schemas.microsoft.com/office/drawing/2014/main" id="{DC7C7981-2C36-8B49-A531-1C30FB08A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12" y="1462389"/>
            <a:ext cx="3136608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6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DataViz</a:t>
            </a:r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 1</a:t>
            </a:r>
            <a:endParaRPr lang="pt-BR" sz="3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iPython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NumPy</a:t>
            </a:r>
            <a:endParaRPr lang="pt-BR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MatPlotLib</a:t>
            </a:r>
            <a:endParaRPr lang="pt-BR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pt-BR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2D </a:t>
            </a:r>
            <a:r>
              <a:rPr lang="pt-BR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Plots</a:t>
            </a:r>
            <a:endParaRPr lang="pt-BR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tângulo 5">
            <a:extLst>
              <a:ext uri="{FF2B5EF4-FFF2-40B4-BE49-F238E27FC236}">
                <a16:creationId xmlns:a16="http://schemas.microsoft.com/office/drawing/2014/main" id="{A149CB4E-12CB-244B-993F-AE0BD43F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712" y="1462389"/>
            <a:ext cx="3136608" cy="455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DataViz 2</a:t>
            </a:r>
            <a:endParaRPr 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Image Display</a:t>
            </a:r>
          </a:p>
          <a:p>
            <a:pPr algn="ctr">
              <a:lnSpc>
                <a:spcPct val="200000"/>
              </a:lnSpc>
              <a:defRPr/>
            </a:pPr>
            <a:r>
              <a:rPr 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Image Analysis </a:t>
            </a:r>
          </a:p>
          <a:p>
            <a:pPr algn="ctr">
              <a:lnSpc>
                <a:spcPct val="200000"/>
              </a:lnSpc>
              <a:defRPr/>
            </a:pPr>
            <a:r>
              <a:rPr 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Image Manipulation</a:t>
            </a:r>
            <a:endParaRPr lang="pt-BR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770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SciPy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FF9B-96D5-6844-86ED-F56F699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</a:t>
            </a:fld>
            <a:endParaRPr lang="pt-BR" alt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D7D96-42A6-6541-B6DA-89170363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246" y="260648"/>
            <a:ext cx="1473200" cy="1320800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FF2FA-6C2C-4B42-A53F-3172D04FBB6C}"/>
              </a:ext>
            </a:extLst>
          </p:cNvPr>
          <p:cNvSpPr txBox="1"/>
          <p:nvPr/>
        </p:nvSpPr>
        <p:spPr>
          <a:xfrm>
            <a:off x="184759" y="1844314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cluster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EF60B-FF23-EE4E-9A36-F9FBFF26D790}"/>
              </a:ext>
            </a:extLst>
          </p:cNvPr>
          <p:cNvSpPr txBox="1"/>
          <p:nvPr/>
        </p:nvSpPr>
        <p:spPr>
          <a:xfrm>
            <a:off x="490634" y="2504653"/>
            <a:ext cx="1633094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constants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5C3D7-89F6-CE46-863E-944F0F2015BD}"/>
              </a:ext>
            </a:extLst>
          </p:cNvPr>
          <p:cNvSpPr txBox="1"/>
          <p:nvPr/>
        </p:nvSpPr>
        <p:spPr>
          <a:xfrm>
            <a:off x="251520" y="3105390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fftpack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8F14FE-4923-D24F-B8C1-347C3CB78DB7}"/>
              </a:ext>
            </a:extLst>
          </p:cNvPr>
          <p:cNvSpPr txBox="1"/>
          <p:nvPr/>
        </p:nvSpPr>
        <p:spPr>
          <a:xfrm>
            <a:off x="490634" y="3730621"/>
            <a:ext cx="1633094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integrate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DE438-B055-044F-B0EB-57C6912DD0AA}"/>
              </a:ext>
            </a:extLst>
          </p:cNvPr>
          <p:cNvSpPr txBox="1"/>
          <p:nvPr/>
        </p:nvSpPr>
        <p:spPr>
          <a:xfrm>
            <a:off x="154920" y="4346806"/>
            <a:ext cx="1915222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interpolate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039D3-5D30-C642-8BBE-6605FE389262}"/>
              </a:ext>
            </a:extLst>
          </p:cNvPr>
          <p:cNvSpPr txBox="1"/>
          <p:nvPr/>
        </p:nvSpPr>
        <p:spPr>
          <a:xfrm>
            <a:off x="613988" y="4955611"/>
            <a:ext cx="645644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0C449-2CE1-5046-BC0E-5B8A82340CAA}"/>
              </a:ext>
            </a:extLst>
          </p:cNvPr>
          <p:cNvSpPr txBox="1"/>
          <p:nvPr/>
        </p:nvSpPr>
        <p:spPr>
          <a:xfrm>
            <a:off x="392584" y="5607882"/>
            <a:ext cx="1209901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linalg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018F2-6753-094B-84D8-5DE0275EEE88}"/>
              </a:ext>
            </a:extLst>
          </p:cNvPr>
          <p:cNvSpPr txBox="1"/>
          <p:nvPr/>
        </p:nvSpPr>
        <p:spPr>
          <a:xfrm>
            <a:off x="7179656" y="2505631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ndimage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3EA70-4089-6F44-981A-F61DAF26E952}"/>
              </a:ext>
            </a:extLst>
          </p:cNvPr>
          <p:cNvSpPr txBox="1"/>
          <p:nvPr/>
        </p:nvSpPr>
        <p:spPr>
          <a:xfrm>
            <a:off x="1471408" y="4955610"/>
            <a:ext cx="786708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odr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050F9-D5E8-C24E-B623-35EDD5025310}"/>
              </a:ext>
            </a:extLst>
          </p:cNvPr>
          <p:cNvSpPr txBox="1"/>
          <p:nvPr/>
        </p:nvSpPr>
        <p:spPr>
          <a:xfrm>
            <a:off x="7527279" y="1893136"/>
            <a:ext cx="1492030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optimize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A478B-6588-8147-8C33-0B136222CD24}"/>
              </a:ext>
            </a:extLst>
          </p:cNvPr>
          <p:cNvSpPr txBox="1"/>
          <p:nvPr/>
        </p:nvSpPr>
        <p:spPr>
          <a:xfrm>
            <a:off x="7738875" y="3118126"/>
            <a:ext cx="1209901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signal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6DB9A-36FA-A54F-B6B4-BB99151776E9}"/>
              </a:ext>
            </a:extLst>
          </p:cNvPr>
          <p:cNvSpPr txBox="1"/>
          <p:nvPr/>
        </p:nvSpPr>
        <p:spPr>
          <a:xfrm>
            <a:off x="7225728" y="3730621"/>
            <a:ext cx="1209901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sparse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1F01B-E956-6F4D-8374-48BB4CED48F4}"/>
              </a:ext>
            </a:extLst>
          </p:cNvPr>
          <p:cNvSpPr txBox="1"/>
          <p:nvPr/>
        </p:nvSpPr>
        <p:spPr>
          <a:xfrm>
            <a:off x="7668344" y="4343116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spatial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8EE63F-1C70-DB45-978A-7E1D426EFD96}"/>
              </a:ext>
            </a:extLst>
          </p:cNvPr>
          <p:cNvSpPr txBox="1"/>
          <p:nvPr/>
        </p:nvSpPr>
        <p:spPr>
          <a:xfrm>
            <a:off x="7155195" y="4955611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1B152-8392-A240-BF43-19B3DE564806}"/>
              </a:ext>
            </a:extLst>
          </p:cNvPr>
          <p:cNvSpPr txBox="1"/>
          <p:nvPr/>
        </p:nvSpPr>
        <p:spPr>
          <a:xfrm>
            <a:off x="7668344" y="5568105"/>
            <a:ext cx="1068837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25304794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SciPy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FF9B-96D5-6844-86ED-F56F699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6</a:t>
            </a:fld>
            <a:endParaRPr lang="pt-BR" alt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D7D96-42A6-6541-B6DA-89170363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246" y="260648"/>
            <a:ext cx="1473200" cy="1320800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FF2FA-6C2C-4B42-A53F-3172D04FBB6C}"/>
              </a:ext>
            </a:extLst>
          </p:cNvPr>
          <p:cNvSpPr txBox="1"/>
          <p:nvPr/>
        </p:nvSpPr>
        <p:spPr>
          <a:xfrm>
            <a:off x="184759" y="1844314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cluster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EF60B-FF23-EE4E-9A36-F9FBFF26D790}"/>
              </a:ext>
            </a:extLst>
          </p:cNvPr>
          <p:cNvSpPr txBox="1"/>
          <p:nvPr/>
        </p:nvSpPr>
        <p:spPr>
          <a:xfrm>
            <a:off x="490634" y="2504653"/>
            <a:ext cx="1633094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constants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5C3D7-89F6-CE46-863E-944F0F2015BD}"/>
              </a:ext>
            </a:extLst>
          </p:cNvPr>
          <p:cNvSpPr txBox="1"/>
          <p:nvPr/>
        </p:nvSpPr>
        <p:spPr>
          <a:xfrm>
            <a:off x="251520" y="3105390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fftpack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8F14FE-4923-D24F-B8C1-347C3CB78DB7}"/>
              </a:ext>
            </a:extLst>
          </p:cNvPr>
          <p:cNvSpPr txBox="1"/>
          <p:nvPr/>
        </p:nvSpPr>
        <p:spPr>
          <a:xfrm>
            <a:off x="490634" y="3730621"/>
            <a:ext cx="1633094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integrate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DE438-B055-044F-B0EB-57C6912DD0AA}"/>
              </a:ext>
            </a:extLst>
          </p:cNvPr>
          <p:cNvSpPr txBox="1"/>
          <p:nvPr/>
        </p:nvSpPr>
        <p:spPr>
          <a:xfrm>
            <a:off x="154920" y="4346806"/>
            <a:ext cx="1915222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interpolate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039D3-5D30-C642-8BBE-6605FE389262}"/>
              </a:ext>
            </a:extLst>
          </p:cNvPr>
          <p:cNvSpPr txBox="1"/>
          <p:nvPr/>
        </p:nvSpPr>
        <p:spPr>
          <a:xfrm>
            <a:off x="613988" y="4955611"/>
            <a:ext cx="645644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0C449-2CE1-5046-BC0E-5B8A82340CAA}"/>
              </a:ext>
            </a:extLst>
          </p:cNvPr>
          <p:cNvSpPr txBox="1"/>
          <p:nvPr/>
        </p:nvSpPr>
        <p:spPr>
          <a:xfrm>
            <a:off x="392584" y="5607882"/>
            <a:ext cx="1209901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linalg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018F2-6753-094B-84D8-5DE0275EEE88}"/>
              </a:ext>
            </a:extLst>
          </p:cNvPr>
          <p:cNvSpPr txBox="1"/>
          <p:nvPr/>
        </p:nvSpPr>
        <p:spPr>
          <a:xfrm>
            <a:off x="7179656" y="2505631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ndimage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3EA70-4089-6F44-981A-F61DAF26E952}"/>
              </a:ext>
            </a:extLst>
          </p:cNvPr>
          <p:cNvSpPr txBox="1"/>
          <p:nvPr/>
        </p:nvSpPr>
        <p:spPr>
          <a:xfrm>
            <a:off x="1471408" y="4955610"/>
            <a:ext cx="786708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odr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050F9-D5E8-C24E-B623-35EDD5025310}"/>
              </a:ext>
            </a:extLst>
          </p:cNvPr>
          <p:cNvSpPr txBox="1"/>
          <p:nvPr/>
        </p:nvSpPr>
        <p:spPr>
          <a:xfrm>
            <a:off x="7527279" y="1893136"/>
            <a:ext cx="1492030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optimize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A478B-6588-8147-8C33-0B136222CD24}"/>
              </a:ext>
            </a:extLst>
          </p:cNvPr>
          <p:cNvSpPr txBox="1"/>
          <p:nvPr/>
        </p:nvSpPr>
        <p:spPr>
          <a:xfrm>
            <a:off x="7738875" y="3118126"/>
            <a:ext cx="1209901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signal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6DB9A-36FA-A54F-B6B4-BB99151776E9}"/>
              </a:ext>
            </a:extLst>
          </p:cNvPr>
          <p:cNvSpPr txBox="1"/>
          <p:nvPr/>
        </p:nvSpPr>
        <p:spPr>
          <a:xfrm>
            <a:off x="7225728" y="3730621"/>
            <a:ext cx="1209901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sparse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1F01B-E956-6F4D-8374-48BB4CED48F4}"/>
              </a:ext>
            </a:extLst>
          </p:cNvPr>
          <p:cNvSpPr txBox="1"/>
          <p:nvPr/>
        </p:nvSpPr>
        <p:spPr>
          <a:xfrm>
            <a:off x="7668344" y="4343116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spatial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8EE63F-1C70-DB45-978A-7E1D426EFD96}"/>
              </a:ext>
            </a:extLst>
          </p:cNvPr>
          <p:cNvSpPr txBox="1"/>
          <p:nvPr/>
        </p:nvSpPr>
        <p:spPr>
          <a:xfrm>
            <a:off x="7155195" y="4955611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1B152-8392-A240-BF43-19B3DE564806}"/>
              </a:ext>
            </a:extLst>
          </p:cNvPr>
          <p:cNvSpPr txBox="1"/>
          <p:nvPr/>
        </p:nvSpPr>
        <p:spPr>
          <a:xfrm>
            <a:off x="7668344" y="5568105"/>
            <a:ext cx="1068837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67C95-1485-A448-AE1A-5C359E8BD2AA}"/>
              </a:ext>
            </a:extLst>
          </p:cNvPr>
          <p:cNvSpPr/>
          <p:nvPr/>
        </p:nvSpPr>
        <p:spPr>
          <a:xfrm>
            <a:off x="6975475" y="1701602"/>
            <a:ext cx="2101105" cy="4463701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3C9F6C-7CCC-364B-B502-D3580DC50BB3}"/>
              </a:ext>
            </a:extLst>
          </p:cNvPr>
          <p:cNvSpPr/>
          <p:nvPr/>
        </p:nvSpPr>
        <p:spPr>
          <a:xfrm>
            <a:off x="151943" y="2432983"/>
            <a:ext cx="2101105" cy="252262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7A4C63-7F2C-8D42-A9C6-BAB02D53F3FF}"/>
              </a:ext>
            </a:extLst>
          </p:cNvPr>
          <p:cNvSpPr/>
          <p:nvPr/>
        </p:nvSpPr>
        <p:spPr>
          <a:xfrm>
            <a:off x="-6671589" y="3164364"/>
            <a:ext cx="2101105" cy="252262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95542F-2F29-0B4B-BC0A-0A2FE14422B1}"/>
              </a:ext>
            </a:extLst>
          </p:cNvPr>
          <p:cNvSpPr/>
          <p:nvPr/>
        </p:nvSpPr>
        <p:spPr>
          <a:xfrm>
            <a:off x="366415" y="4903990"/>
            <a:ext cx="2101105" cy="119363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FFA31C-6BC7-1441-A299-3ACFE1CCC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129" y="1894838"/>
            <a:ext cx="4300752" cy="319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634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SciPy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FF9B-96D5-6844-86ED-F56F699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7</a:t>
            </a:fld>
            <a:endParaRPr lang="pt-BR" alt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D7D96-42A6-6541-B6DA-89170363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246" y="260648"/>
            <a:ext cx="1473200" cy="1320800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FF2FA-6C2C-4B42-A53F-3172D04FBB6C}"/>
              </a:ext>
            </a:extLst>
          </p:cNvPr>
          <p:cNvSpPr txBox="1"/>
          <p:nvPr/>
        </p:nvSpPr>
        <p:spPr>
          <a:xfrm>
            <a:off x="184759" y="1844314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cluster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EF60B-FF23-EE4E-9A36-F9FBFF26D790}"/>
              </a:ext>
            </a:extLst>
          </p:cNvPr>
          <p:cNvSpPr txBox="1"/>
          <p:nvPr/>
        </p:nvSpPr>
        <p:spPr>
          <a:xfrm>
            <a:off x="490634" y="2504653"/>
            <a:ext cx="1633094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constants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5C3D7-89F6-CE46-863E-944F0F2015BD}"/>
              </a:ext>
            </a:extLst>
          </p:cNvPr>
          <p:cNvSpPr txBox="1"/>
          <p:nvPr/>
        </p:nvSpPr>
        <p:spPr>
          <a:xfrm>
            <a:off x="251520" y="3105390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fftpack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8F14FE-4923-D24F-B8C1-347C3CB78DB7}"/>
              </a:ext>
            </a:extLst>
          </p:cNvPr>
          <p:cNvSpPr txBox="1"/>
          <p:nvPr/>
        </p:nvSpPr>
        <p:spPr>
          <a:xfrm>
            <a:off x="490634" y="3730621"/>
            <a:ext cx="1633094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integrate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DE438-B055-044F-B0EB-57C6912DD0AA}"/>
              </a:ext>
            </a:extLst>
          </p:cNvPr>
          <p:cNvSpPr txBox="1"/>
          <p:nvPr/>
        </p:nvSpPr>
        <p:spPr>
          <a:xfrm>
            <a:off x="154920" y="4346806"/>
            <a:ext cx="1915222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interpolate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039D3-5D30-C642-8BBE-6605FE389262}"/>
              </a:ext>
            </a:extLst>
          </p:cNvPr>
          <p:cNvSpPr txBox="1"/>
          <p:nvPr/>
        </p:nvSpPr>
        <p:spPr>
          <a:xfrm>
            <a:off x="613988" y="4955611"/>
            <a:ext cx="645644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0C449-2CE1-5046-BC0E-5B8A82340CAA}"/>
              </a:ext>
            </a:extLst>
          </p:cNvPr>
          <p:cNvSpPr txBox="1"/>
          <p:nvPr/>
        </p:nvSpPr>
        <p:spPr>
          <a:xfrm>
            <a:off x="392584" y="5607882"/>
            <a:ext cx="1209901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linalg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018F2-6753-094B-84D8-5DE0275EEE88}"/>
              </a:ext>
            </a:extLst>
          </p:cNvPr>
          <p:cNvSpPr txBox="1"/>
          <p:nvPr/>
        </p:nvSpPr>
        <p:spPr>
          <a:xfrm>
            <a:off x="7179656" y="2505631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ndimage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3EA70-4089-6F44-981A-F61DAF26E952}"/>
              </a:ext>
            </a:extLst>
          </p:cNvPr>
          <p:cNvSpPr txBox="1"/>
          <p:nvPr/>
        </p:nvSpPr>
        <p:spPr>
          <a:xfrm>
            <a:off x="1471408" y="4955610"/>
            <a:ext cx="786708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odr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050F9-D5E8-C24E-B623-35EDD5025310}"/>
              </a:ext>
            </a:extLst>
          </p:cNvPr>
          <p:cNvSpPr txBox="1"/>
          <p:nvPr/>
        </p:nvSpPr>
        <p:spPr>
          <a:xfrm>
            <a:off x="7527279" y="1893136"/>
            <a:ext cx="1492030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optimize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A478B-6588-8147-8C33-0B136222CD24}"/>
              </a:ext>
            </a:extLst>
          </p:cNvPr>
          <p:cNvSpPr txBox="1"/>
          <p:nvPr/>
        </p:nvSpPr>
        <p:spPr>
          <a:xfrm>
            <a:off x="7738875" y="3118126"/>
            <a:ext cx="1209901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signal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6DB9A-36FA-A54F-B6B4-BB99151776E9}"/>
              </a:ext>
            </a:extLst>
          </p:cNvPr>
          <p:cNvSpPr txBox="1"/>
          <p:nvPr/>
        </p:nvSpPr>
        <p:spPr>
          <a:xfrm>
            <a:off x="7225728" y="3730621"/>
            <a:ext cx="1209901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sparse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1F01B-E956-6F4D-8374-48BB4CED48F4}"/>
              </a:ext>
            </a:extLst>
          </p:cNvPr>
          <p:cNvSpPr txBox="1"/>
          <p:nvPr/>
        </p:nvSpPr>
        <p:spPr>
          <a:xfrm>
            <a:off x="7668344" y="4343116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spatial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8EE63F-1C70-DB45-978A-7E1D426EFD96}"/>
              </a:ext>
            </a:extLst>
          </p:cNvPr>
          <p:cNvSpPr txBox="1"/>
          <p:nvPr/>
        </p:nvSpPr>
        <p:spPr>
          <a:xfrm>
            <a:off x="7155195" y="4955611"/>
            <a:ext cx="1350965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1B152-8392-A240-BF43-19B3DE564806}"/>
              </a:ext>
            </a:extLst>
          </p:cNvPr>
          <p:cNvSpPr txBox="1"/>
          <p:nvPr/>
        </p:nvSpPr>
        <p:spPr>
          <a:xfrm>
            <a:off x="7668344" y="5568105"/>
            <a:ext cx="1068837" cy="45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lIns="180000" tIns="72000" rIns="180000" bIns="72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67C95-1485-A448-AE1A-5C359E8BD2AA}"/>
              </a:ext>
            </a:extLst>
          </p:cNvPr>
          <p:cNvSpPr/>
          <p:nvPr/>
        </p:nvSpPr>
        <p:spPr>
          <a:xfrm>
            <a:off x="6975475" y="1701602"/>
            <a:ext cx="2101105" cy="4463701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3C9F6C-7CCC-364B-B502-D3580DC50BB3}"/>
              </a:ext>
            </a:extLst>
          </p:cNvPr>
          <p:cNvSpPr/>
          <p:nvPr/>
        </p:nvSpPr>
        <p:spPr>
          <a:xfrm>
            <a:off x="151943" y="3061837"/>
            <a:ext cx="2101105" cy="1893773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7A4C63-7F2C-8D42-A9C6-BAB02D53F3FF}"/>
              </a:ext>
            </a:extLst>
          </p:cNvPr>
          <p:cNvSpPr/>
          <p:nvPr/>
        </p:nvSpPr>
        <p:spPr>
          <a:xfrm>
            <a:off x="-6671589" y="3164364"/>
            <a:ext cx="2101105" cy="252262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95542F-2F29-0B4B-BC0A-0A2FE14422B1}"/>
              </a:ext>
            </a:extLst>
          </p:cNvPr>
          <p:cNvSpPr/>
          <p:nvPr/>
        </p:nvSpPr>
        <p:spPr>
          <a:xfrm>
            <a:off x="366415" y="4903990"/>
            <a:ext cx="2101105" cy="119363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043C1-2F24-2842-AF9B-AB6042CFD2AF}"/>
              </a:ext>
            </a:extLst>
          </p:cNvPr>
          <p:cNvSpPr/>
          <p:nvPr/>
        </p:nvSpPr>
        <p:spPr>
          <a:xfrm>
            <a:off x="94672" y="1703238"/>
            <a:ext cx="2101105" cy="71331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68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0CC7-F508-0A4D-8D9D-2D6DFDA3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– Image Display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54C37-139D-8240-B8B7-26A6CB95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C84A-22EA-DE47-A964-D10874AF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6F56B-8B69-DD46-AEC3-B7B64152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8</a:t>
            </a:fld>
            <a:endParaRPr lang="pt-BR" altLang="x-non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E4E75-DADF-744F-BE99-57971CFED0D6}"/>
              </a:ext>
            </a:extLst>
          </p:cNvPr>
          <p:cNvSpPr/>
          <p:nvPr/>
        </p:nvSpPr>
        <p:spPr>
          <a:xfrm>
            <a:off x="251520" y="1484784"/>
            <a:ext cx="5544616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t">
            <a:no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np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matplotlib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pyplot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5C1143-5D05-5642-A251-37ED78C3EBED}"/>
              </a:ext>
            </a:extLst>
          </p:cNvPr>
          <p:cNvSpPr txBox="1">
            <a:spLocks/>
          </p:cNvSpPr>
          <p:nvPr/>
        </p:nvSpPr>
        <p:spPr bwMode="auto">
          <a:xfrm>
            <a:off x="1259632" y="98008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US" sz="2800" dirty="0"/>
              <a:t>My First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572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0CC7-F508-0A4D-8D9D-2D6DFDA3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– Image Display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54C37-139D-8240-B8B7-26A6CB95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14/05/2019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C84A-22EA-DE47-A964-D10874AF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Data Analysis and Visualization I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6F56B-8B69-DD46-AEC3-B7B64152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9</a:t>
            </a:fld>
            <a:endParaRPr lang="pt-BR" altLang="x-non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E4E75-DADF-744F-BE99-57971CFED0D6}"/>
              </a:ext>
            </a:extLst>
          </p:cNvPr>
          <p:cNvSpPr/>
          <p:nvPr/>
        </p:nvSpPr>
        <p:spPr>
          <a:xfrm>
            <a:off x="251520" y="1484784"/>
            <a:ext cx="5544616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t">
            <a:no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np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matplotlib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pyplot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np.random.seed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8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np.random.uniform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(size</a:t>
            </a:r>
            <a:r>
              <a:rPr lang="en-US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5))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5C1143-5D05-5642-A251-37ED78C3EBED}"/>
              </a:ext>
            </a:extLst>
          </p:cNvPr>
          <p:cNvSpPr txBox="1">
            <a:spLocks/>
          </p:cNvSpPr>
          <p:nvPr/>
        </p:nvSpPr>
        <p:spPr bwMode="auto">
          <a:xfrm>
            <a:off x="1259632" y="98008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US" sz="2800" dirty="0"/>
              <a:t>My First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623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 Slid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mpty with titl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39042</TotalTime>
  <Words>354</Words>
  <Application>Microsoft Macintosh PowerPoint</Application>
  <PresentationFormat>On-screen Show (4:3)</PresentationFormat>
  <Paragraphs>158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Lato</vt:lpstr>
      <vt:lpstr>Monaco</vt:lpstr>
      <vt:lpstr>Title Slide</vt:lpstr>
      <vt:lpstr>Empty with title</vt:lpstr>
      <vt:lpstr>Python Tutorial Series 2019 Data Analysis &amp; Visualization 2 SciPy, Image display and Manipulation</vt:lpstr>
      <vt:lpstr>Zen of Python</vt:lpstr>
      <vt:lpstr>Previously...</vt:lpstr>
      <vt:lpstr>Data Analysis and Visualization</vt:lpstr>
      <vt:lpstr>SciPy</vt:lpstr>
      <vt:lpstr>SciPy</vt:lpstr>
      <vt:lpstr>SciPy</vt:lpstr>
      <vt:lpstr>MatPlotLib – Image Display</vt:lpstr>
      <vt:lpstr>MatPlotLib – Image Display</vt:lpstr>
      <vt:lpstr>MatPlotLib – Image Display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612</cp:revision>
  <cp:lastPrinted>2019-05-13T22:58:11Z</cp:lastPrinted>
  <dcterms:created xsi:type="dcterms:W3CDTF">2015-09-26T21:55:49Z</dcterms:created>
  <dcterms:modified xsi:type="dcterms:W3CDTF">2019-06-12T21:22:26Z</dcterms:modified>
</cp:coreProperties>
</file>