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4"/>
  </p:notesMasterIdLst>
  <p:handoutMasterIdLst>
    <p:handoutMasterId r:id="rId65"/>
  </p:handoutMasterIdLst>
  <p:sldIdLst>
    <p:sldId id="256" r:id="rId3"/>
    <p:sldId id="357" r:id="rId4"/>
    <p:sldId id="353" r:id="rId5"/>
    <p:sldId id="409" r:id="rId6"/>
    <p:sldId id="410" r:id="rId7"/>
    <p:sldId id="411" r:id="rId8"/>
    <p:sldId id="412" r:id="rId9"/>
    <p:sldId id="414" r:id="rId10"/>
    <p:sldId id="413" r:id="rId11"/>
    <p:sldId id="417" r:id="rId12"/>
    <p:sldId id="416" r:id="rId13"/>
    <p:sldId id="419" r:id="rId14"/>
    <p:sldId id="421" r:id="rId15"/>
    <p:sldId id="422" r:id="rId16"/>
    <p:sldId id="423" r:id="rId17"/>
    <p:sldId id="449" r:id="rId18"/>
    <p:sldId id="424" r:id="rId19"/>
    <p:sldId id="426" r:id="rId20"/>
    <p:sldId id="443" r:id="rId21"/>
    <p:sldId id="427" r:id="rId22"/>
    <p:sldId id="428" r:id="rId23"/>
    <p:sldId id="429" r:id="rId24"/>
    <p:sldId id="430" r:id="rId25"/>
    <p:sldId id="450" r:id="rId26"/>
    <p:sldId id="432" r:id="rId27"/>
    <p:sldId id="433" r:id="rId28"/>
    <p:sldId id="434" r:id="rId29"/>
    <p:sldId id="455" r:id="rId30"/>
    <p:sldId id="454" r:id="rId31"/>
    <p:sldId id="435" r:id="rId32"/>
    <p:sldId id="436" r:id="rId33"/>
    <p:sldId id="451" r:id="rId34"/>
    <p:sldId id="437" r:id="rId35"/>
    <p:sldId id="438" r:id="rId36"/>
    <p:sldId id="404" r:id="rId37"/>
    <p:sldId id="388" r:id="rId38"/>
    <p:sldId id="439" r:id="rId39"/>
    <p:sldId id="440" r:id="rId40"/>
    <p:sldId id="441" r:id="rId41"/>
    <p:sldId id="446" r:id="rId42"/>
    <p:sldId id="447" r:id="rId43"/>
    <p:sldId id="456" r:id="rId44"/>
    <p:sldId id="364" r:id="rId45"/>
    <p:sldId id="372" r:id="rId46"/>
    <p:sldId id="373" r:id="rId47"/>
    <p:sldId id="374" r:id="rId48"/>
    <p:sldId id="375" r:id="rId49"/>
    <p:sldId id="444" r:id="rId50"/>
    <p:sldId id="445" r:id="rId51"/>
    <p:sldId id="453" r:id="rId52"/>
    <p:sldId id="376" r:id="rId53"/>
    <p:sldId id="452" r:id="rId54"/>
    <p:sldId id="377" r:id="rId55"/>
    <p:sldId id="392" r:id="rId56"/>
    <p:sldId id="393" r:id="rId57"/>
    <p:sldId id="396" r:id="rId58"/>
    <p:sldId id="394" r:id="rId59"/>
    <p:sldId id="402" r:id="rId60"/>
    <p:sldId id="403" r:id="rId61"/>
    <p:sldId id="395" r:id="rId62"/>
    <p:sldId id="405" r:id="rId6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94671"/>
  </p:normalViewPr>
  <p:slideViewPr>
    <p:cSldViewPr>
      <p:cViewPr>
        <p:scale>
          <a:sx n="102" d="100"/>
          <a:sy n="102" d="100"/>
        </p:scale>
        <p:origin x="104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5994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library/function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Relationship Id="rId3" Type="http://schemas.openxmlformats.org/officeDocument/2006/relationships/image" Target="../media/image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Relationship Id="rId3" Type="http://schemas.openxmlformats.org/officeDocument/2006/relationships/hyperlink" Target="NUL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legacy.python.org/dev/peps/pep-0008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755576" y="4221163"/>
            <a:ext cx="8209037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 smtClean="0">
                <a:latin typeface="Lato" charset="0"/>
              </a:rPr>
              <a:t>Basics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>
                <a:latin typeface="Lato" charset="0"/>
              </a:rPr>
              <a:t>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51520" y="3140968"/>
            <a:ext cx="8640960" cy="44906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01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53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  <p:sp>
        <p:nvSpPr>
          <p:cNvPr id="13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08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  <p:sp>
        <p:nvSpPr>
          <p:cNvPr id="13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4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index in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8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1, 2]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54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1, 2]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47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95410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some_condition_is_true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do_something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9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0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71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36512" y="2276450"/>
            <a:ext cx="9144000" cy="424889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500563" y="1916113"/>
            <a:ext cx="4319587" cy="2678112"/>
          </a:xfrm>
          <a:prstGeom prst="rect">
            <a:avLst/>
          </a:prstGeom>
          <a:solidFill>
            <a:schemeClr val="bg1"/>
          </a:solidFill>
          <a:ln w="38100">
            <a:solidFill>
              <a:srgbClr val="77933C"/>
            </a:solidFill>
            <a:miter lim="800000"/>
            <a:headEnd/>
            <a:tailEnd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Fail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:( </a:t>
            </a:r>
          </a:p>
        </p:txBody>
      </p:sp>
    </p:spTree>
    <p:extLst>
      <p:ext uri="{BB962C8B-B14F-4D97-AF65-F5344CB8AC3E}">
        <p14:creationId xmlns:p14="http://schemas.microsoft.com/office/powerpoint/2010/main" val="90789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of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Contents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you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of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variables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562175"/>
            <a:ext cx="39608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04/05/2018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1643527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x - 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 dirty="0"/>
              <a:t>More </a:t>
            </a:r>
            <a:r>
              <a:rPr lang="pt-BR" altLang="x-none" sz="1600" dirty="0" err="1"/>
              <a:t>on</a:t>
            </a:r>
            <a:r>
              <a:rPr lang="pt-BR" altLang="x-none" sz="1600" dirty="0"/>
              <a:t> </a:t>
            </a:r>
            <a:r>
              <a:rPr lang="pt-BR" altLang="x-none" sz="1600" dirty="0" err="1"/>
              <a:t>methods</a:t>
            </a:r>
            <a:r>
              <a:rPr lang="pt-BR" altLang="x-none" sz="1600" dirty="0"/>
              <a:t> (</a:t>
            </a:r>
            <a:r>
              <a:rPr lang="pt-BR" altLang="x-none" sz="1600" dirty="0" err="1"/>
              <a:t>Functions</a:t>
            </a:r>
            <a:r>
              <a:rPr lang="pt-BR" altLang="x-none" sz="1600" dirty="0"/>
              <a:t>): </a:t>
            </a:r>
            <a:r>
              <a:rPr lang="pt-BR" altLang="x-none" sz="1600" dirty="0">
                <a:hlinkClick r:id="rId2"/>
              </a:rPr>
              <a:t>Here</a:t>
            </a:r>
            <a:endParaRPr lang="pt-BR" altLang="x-none" sz="1600" dirty="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1661136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(2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b="1" dirty="0" err="1" smtClean="0"/>
              <a:t>required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77630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err="1" smtClean="0"/>
              <a:t>keyword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91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506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-1188640" y="4731261"/>
            <a:ext cx="8982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400" b="1" dirty="0" smtClean="0">
                <a:latin typeface="Calibri" charset="0"/>
              </a:rPr>
              <a:t>Default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parameters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have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b="1" dirty="0" smtClean="0">
                <a:latin typeface="Calibri" charset="0"/>
              </a:rPr>
              <a:t>default </a:t>
            </a:r>
            <a:r>
              <a:rPr lang="pt-BR" altLang="x-none" sz="2400" dirty="0" err="1" smtClean="0">
                <a:latin typeface="Calibri" charset="0"/>
              </a:rPr>
              <a:t>values</a:t>
            </a:r>
            <a:r>
              <a:rPr lang="pt-BR" altLang="x-none" sz="2400" dirty="0" smtClean="0">
                <a:latin typeface="Calibri" charset="0"/>
              </a:rPr>
              <a:t>.</a:t>
            </a:r>
            <a:endParaRPr lang="pt-BR" altLang="x-none" sz="2400" dirty="0">
              <a:latin typeface="Calibri" charset="0"/>
            </a:endParaRPr>
          </a:p>
        </p:txBody>
      </p:sp>
      <p:pic>
        <p:nvPicPr>
          <p:cNvPr id="15" name="Picture 14" descr="happy-ba-dum-t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18" y="3273878"/>
            <a:ext cx="2857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807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=2,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=5))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119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(x, 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4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(2, 4))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03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582519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(2, 4))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 err="1" smtClean="0">
                <a:latin typeface="Lucida Console" charset="0"/>
                <a:ea typeface="Lucida Console" charset="0"/>
                <a:cs typeface="Lucida Console" charset="0"/>
              </a:rPr>
              <a:t>TypeError</a:t>
            </a:r>
            <a:r>
              <a:rPr lang="pt-BR" sz="2800" dirty="0" smtClean="0">
                <a:latin typeface="Lucida Console" charset="0"/>
                <a:ea typeface="Lucida Console" charset="0"/>
                <a:cs typeface="Lucida Console" charset="0"/>
              </a:rPr>
              <a:t>: </a:t>
            </a:r>
            <a:r>
              <a:rPr lang="pt-BR" sz="2800" dirty="0" err="1" smtClean="0">
                <a:latin typeface="Lucida Console" charset="0"/>
                <a:ea typeface="Lucida Console" charset="0"/>
                <a:cs typeface="Lucida Console" charset="0"/>
              </a:rPr>
              <a:t>my_method</a:t>
            </a:r>
            <a:r>
              <a:rPr lang="pt-BR" sz="2800" dirty="0" smtClean="0">
                <a:latin typeface="Lucida Console" charset="0"/>
                <a:ea typeface="Lucida Console" charset="0"/>
                <a:cs typeface="Lucida Console" charset="0"/>
              </a:rPr>
              <a:t>() </a:t>
            </a:r>
            <a:r>
              <a:rPr lang="pt-BR" sz="2800" dirty="0" err="1" smtClean="0">
                <a:latin typeface="Lucida Console" charset="0"/>
                <a:ea typeface="Lucida Console" charset="0"/>
                <a:cs typeface="Lucida Console" charset="0"/>
              </a:rPr>
              <a:t>takes</a:t>
            </a:r>
            <a:r>
              <a:rPr lang="pt-BR" sz="2800" dirty="0" smtClean="0">
                <a:latin typeface="Lucida Console" charset="0"/>
                <a:ea typeface="Lucida Console" charset="0"/>
                <a:cs typeface="Lucida Console" charset="0"/>
              </a:rPr>
              <a:t> 1 </a:t>
            </a:r>
            <a:r>
              <a:rPr lang="pt-BR" sz="2800" dirty="0" err="1" smtClean="0">
                <a:latin typeface="Lucida Console" charset="0"/>
                <a:ea typeface="Lucida Console" charset="0"/>
                <a:cs typeface="Lucida Console" charset="0"/>
              </a:rPr>
              <a:t>positional</a:t>
            </a:r>
            <a:r>
              <a:rPr lang="pt-BR" sz="28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dirty="0" err="1" smtClean="0">
                <a:latin typeface="Lucida Console" charset="0"/>
                <a:ea typeface="Lucida Console" charset="0"/>
                <a:cs typeface="Lucida Console" charset="0"/>
              </a:rPr>
              <a:t>argument</a:t>
            </a:r>
            <a:r>
              <a:rPr lang="pt-BR" sz="28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dirty="0" err="1" smtClean="0">
                <a:latin typeface="Lucida Console" charset="0"/>
                <a:ea typeface="Lucida Console" charset="0"/>
                <a:cs typeface="Lucida Console" charset="0"/>
              </a:rPr>
              <a:t>but</a:t>
            </a:r>
            <a:r>
              <a:rPr lang="pt-BR" sz="2800" dirty="0" smtClean="0">
                <a:latin typeface="Lucida Console" charset="0"/>
                <a:ea typeface="Lucida Console" charset="0"/>
                <a:cs typeface="Lucida Console" charset="0"/>
              </a:rPr>
              <a:t> 2 </a:t>
            </a:r>
            <a:r>
              <a:rPr lang="pt-BR" sz="2800" dirty="0" err="1" smtClean="0">
                <a:latin typeface="Lucida Console" charset="0"/>
                <a:ea typeface="Lucida Console" charset="0"/>
                <a:cs typeface="Lucida Console" charset="0"/>
              </a:rPr>
              <a:t>were</a:t>
            </a:r>
            <a:r>
              <a:rPr lang="pt-BR" sz="28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dirty="0" err="1" smtClean="0">
                <a:latin typeface="Lucida Console" charset="0"/>
                <a:ea typeface="Lucida Console" charset="0"/>
                <a:cs typeface="Lucida Console" charset="0"/>
              </a:rPr>
              <a:t>given</a:t>
            </a:r>
            <a:r>
              <a:rPr lang="pt-BR" sz="2800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569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  <a:r>
              <a:rPr lang="en-US" sz="2800" b="1" strike="sngStrike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4))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18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6" name="TextShape 1"/>
          <p:cNvSpPr txBox="1"/>
          <p:nvPr/>
        </p:nvSpPr>
        <p:spPr>
          <a:xfrm>
            <a:off x="2699792" y="2419821"/>
            <a:ext cx="6307138" cy="319563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apple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eat_it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orange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make_a_juice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leave_it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2, 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4))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 smtClean="0">
                <a:latin typeface="Lucida Console" charset="0"/>
                <a:ea typeface="Lucida Console" charset="0"/>
                <a:cs typeface="Lucida Console" charset="0"/>
              </a:rPr>
              <a:t>NameError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: global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'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'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is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not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 smtClean="0">
                <a:latin typeface="Lucida Console" charset="0"/>
                <a:ea typeface="Lucida Console" charset="0"/>
                <a:cs typeface="Lucida Console" charset="0"/>
              </a:rPr>
              <a:t>defined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617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(4))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509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527119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08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(4))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771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06 ....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(3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36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(3, 4))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7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5F634F-1C2A-1D4D-919D-71CB119E8F6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250825" y="2565400"/>
            <a:ext cx="8639175" cy="2032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800" b="1" dirty="0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lambda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x, y: 2 *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– y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</a:t>
            </a:r>
            <a:endParaRPr lang="pt-BR" sz="2800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0727" name="Retângulo 14"/>
          <p:cNvSpPr>
            <a:spLocks noChangeArrowheads="1"/>
          </p:cNvSpPr>
          <p:nvPr/>
        </p:nvSpPr>
        <p:spPr bwMode="auto">
          <a:xfrm>
            <a:off x="250825" y="1989138"/>
            <a:ext cx="609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ea typeface="+mn-ea"/>
              </a:rPr>
              <a:t>Use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lambda</a:t>
            </a:r>
            <a:r>
              <a:rPr lang="pt-BR" sz="2800" dirty="0">
                <a:ea typeface="+mn-ea"/>
              </a:rPr>
              <a:t>!</a:t>
            </a:r>
          </a:p>
        </p:txBody>
      </p:sp>
      <p:sp>
        <p:nvSpPr>
          <p:cNvPr id="33801" name="Retângulo 8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19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35850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C00000"/>
                </a:solidFill>
              </a:rPr>
              <a:t>use.py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86602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5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6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17" name="TextShape 1"/>
          <p:cNvSpPr txBox="1"/>
          <p:nvPr/>
        </p:nvSpPr>
        <p:spPr>
          <a:xfrm>
            <a:off x="250825" y="4869160"/>
            <a:ext cx="6553200" cy="1089025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680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</p:spTree>
    <p:extLst>
      <p:ext uri="{BB962C8B-B14F-4D97-AF65-F5344CB8AC3E}">
        <p14:creationId xmlns:p14="http://schemas.microsoft.com/office/powerpoint/2010/main" val="167522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28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</p:spTree>
    <p:extLst>
      <p:ext uri="{BB962C8B-B14F-4D97-AF65-F5344CB8AC3E}">
        <p14:creationId xmlns:p14="http://schemas.microsoft.com/office/powerpoint/2010/main" val="189934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07 ....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</p:spTree>
    <p:extLst>
      <p:ext uri="{BB962C8B-B14F-4D97-AF65-F5344CB8AC3E}">
        <p14:creationId xmlns:p14="http://schemas.microsoft.com/office/powerpoint/2010/main" val="1825605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07 ....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10877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C78AB5-472B-0244-8D39-D82E9A103F9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403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5638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len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12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range(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[0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1, 2, 3, 4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Aloha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‘string’&gt;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abs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-5.3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5.3</a:t>
            </a:r>
          </a:p>
        </p:txBody>
      </p:sp>
      <p:sp>
        <p:nvSpPr>
          <p:cNvPr id="4403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Built-in methods (or Functions)</a:t>
            </a:r>
          </a:p>
        </p:txBody>
      </p:sp>
      <p:sp>
        <p:nvSpPr>
          <p:cNvPr id="44040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 err="1"/>
              <a:t>Check</a:t>
            </a:r>
            <a:r>
              <a:rPr lang="pt-BR" altLang="x-none" dirty="0"/>
              <a:t> </a:t>
            </a:r>
            <a:r>
              <a:rPr lang="pt-BR" altLang="x-none" dirty="0" err="1"/>
              <a:t>all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build-in </a:t>
            </a:r>
            <a:r>
              <a:rPr lang="pt-BR" altLang="x-none" dirty="0" err="1"/>
              <a:t>functions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endParaRPr lang="pt-BR" altLang="x-none" dirty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docs.python.org/3/library/functions.html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C7D36F-9EE0-D04B-8233-61FE2E0CDAF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255713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06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5064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71F63A-F152-B446-BC00-33A50A1CAA5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35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m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608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9FA28-85BF-C449-BBB3-7B96BB51DD1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711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806922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[1, 2, 3]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545712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72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*</a:t>
            </a:r>
            <a:endParaRPr lang="pt-BR" sz="2800" b="1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rgbClr val="FF0000"/>
                </a:solidFill>
              </a:rPr>
              <a:t>TypeError</a:t>
            </a:r>
            <a:r>
              <a:rPr lang="pt-BR" sz="2400" dirty="0">
                <a:solidFill>
                  <a:srgbClr val="FF0000"/>
                </a:solidFill>
              </a:rPr>
              <a:t>: </a:t>
            </a:r>
            <a:r>
              <a:rPr lang="pt-BR" sz="2400" dirty="0" err="1"/>
              <a:t>only</a:t>
            </a:r>
            <a:r>
              <a:rPr lang="pt-BR" sz="2400" dirty="0"/>
              <a:t> length-1 </a:t>
            </a:r>
            <a:r>
              <a:rPr lang="pt-BR" sz="2400" dirty="0" err="1"/>
              <a:t>arrays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</a:t>
            </a:r>
            <a:r>
              <a:rPr lang="pt-BR" sz="2400" dirty="0" err="1"/>
              <a:t>be</a:t>
            </a:r>
            <a:r>
              <a:rPr lang="pt-BR" sz="2400" dirty="0"/>
              <a:t> </a:t>
            </a:r>
            <a:r>
              <a:rPr lang="pt-BR" sz="2400" dirty="0" err="1"/>
              <a:t>converted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Python </a:t>
            </a:r>
            <a:r>
              <a:rPr lang="pt-BR" sz="2400" dirty="0" err="1" smtClean="0"/>
              <a:t>scalars</a:t>
            </a:r>
            <a:endParaRPr lang="pt-BR" sz="2400" dirty="0"/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4816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733" y="3365637"/>
            <a:ext cx="264938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latin typeface="Calibri" panose="020F0502020204030204" pitchFamily="34" charset="0"/>
                <a:ea typeface="+mn-ea"/>
              </a:rPr>
              <a:t>Python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relies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  <a:endParaRPr lang="pt-BR" dirty="0" smtClean="0">
              <a:latin typeface="Calibri" panose="020F0502020204030204" pitchFamily="34" charset="0"/>
              <a:ea typeface="+mn-ea"/>
            </a:endParaRPr>
          </a:p>
          <a:p>
            <a:pPr algn="ctr">
              <a:defRPr/>
            </a:pPr>
            <a:r>
              <a:rPr lang="pt-BR" dirty="0" err="1" smtClean="0">
                <a:latin typeface="Calibri" panose="020F0502020204030204" pitchFamily="34" charset="0"/>
                <a:ea typeface="+mn-ea"/>
              </a:rPr>
              <a:t>on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identation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, </a:t>
            </a:r>
            <a:r>
              <a:rPr lang="pt-BR" dirty="0" err="1" smtClean="0">
                <a:latin typeface="Calibri" panose="020F0502020204030204" pitchFamily="34" charset="0"/>
                <a:ea typeface="+mn-ea"/>
              </a:rPr>
              <a:t>so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DON’T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MESS UP!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grpSp>
        <p:nvGrpSpPr>
          <p:cNvPr id="20" name="Group 19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2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smtClean="0">
                  <a:solidFill>
                    <a:srgbClr val="FF0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.....</a:t>
              </a:r>
              <a:r>
                <a:rPr lang="pt-BR" sz="3200" dirty="0" err="1" smtClean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5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83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72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*</a:t>
            </a:r>
            <a:endParaRPr lang="pt-BR" sz="2800" b="1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rgbClr val="FF0000"/>
                </a:solidFill>
              </a:rPr>
              <a:t>TypeError</a:t>
            </a:r>
            <a:r>
              <a:rPr lang="pt-BR" sz="2400" dirty="0">
                <a:solidFill>
                  <a:srgbClr val="FF0000"/>
                </a:solidFill>
              </a:rPr>
              <a:t>: </a:t>
            </a:r>
            <a:r>
              <a:rPr lang="pt-BR" sz="2400" dirty="0" err="1"/>
              <a:t>only</a:t>
            </a:r>
            <a:r>
              <a:rPr lang="pt-BR" sz="2400" dirty="0"/>
              <a:t> length-1 </a:t>
            </a:r>
            <a:r>
              <a:rPr lang="pt-BR" sz="2400" dirty="0" err="1"/>
              <a:t>arrays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</a:t>
            </a:r>
            <a:r>
              <a:rPr lang="pt-BR" sz="2400" dirty="0" err="1"/>
              <a:t>be</a:t>
            </a:r>
            <a:r>
              <a:rPr lang="pt-BR" sz="2400" dirty="0"/>
              <a:t> </a:t>
            </a:r>
            <a:r>
              <a:rPr lang="pt-BR" sz="2400" dirty="0" err="1"/>
              <a:t>converted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Python </a:t>
            </a:r>
            <a:r>
              <a:rPr lang="pt-BR" sz="2400" dirty="0" err="1" smtClean="0"/>
              <a:t>scalars</a:t>
            </a:r>
            <a:endParaRPr lang="pt-BR" sz="2400" dirty="0"/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  <p:pic>
        <p:nvPicPr>
          <p:cNvPr id="1026" name="Picture 2" descr="hill Out Lemur - Just.. just don'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75601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6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D646B-C634-CD43-A042-03BDF80B90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124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[1., 2., 3.]</a:t>
            </a:r>
          </a:p>
        </p:txBody>
      </p:sp>
      <p:sp>
        <p:nvSpPr>
          <p:cNvPr id="4915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methods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from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libs</a:t>
            </a:r>
            <a:endParaRPr lang="pt-BR" altLang="x-none" sz="2800" dirty="0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D646B-C634-CD43-A042-03BDF80B90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124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np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math.sqrt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np.sqrt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[1., 2., 3.]</a:t>
            </a:r>
          </a:p>
        </p:txBody>
      </p:sp>
      <p:sp>
        <p:nvSpPr>
          <p:cNvPr id="4915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methods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from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libs</a:t>
            </a:r>
            <a:endParaRPr lang="pt-BR" altLang="x-none" sz="2800" dirty="0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  <p:grpSp>
        <p:nvGrpSpPr>
          <p:cNvPr id="4" name="Group 3"/>
          <p:cNvGrpSpPr/>
          <p:nvPr/>
        </p:nvGrpSpPr>
        <p:grpSpPr>
          <a:xfrm>
            <a:off x="5796136" y="1130933"/>
            <a:ext cx="2376264" cy="2370075"/>
            <a:chOff x="4363735" y="1454025"/>
            <a:chExt cx="2376264" cy="2370075"/>
          </a:xfrm>
        </p:grpSpPr>
        <p:sp>
          <p:nvSpPr>
            <p:cNvPr id="3" name="Oval 2"/>
            <p:cNvSpPr/>
            <p:nvPr/>
          </p:nvSpPr>
          <p:spPr>
            <a:xfrm>
              <a:off x="4475620" y="1608449"/>
              <a:ext cx="2152494" cy="20612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esultado de imagem para thumbs u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735" y="1454025"/>
              <a:ext cx="2376264" cy="237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7413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298BEC-CBA2-1D43-A3BB-0E2208B29DC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s.lower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s.isdigit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False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018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objects</a:t>
            </a:r>
          </a:p>
        </p:txBody>
      </p:sp>
      <p:sp>
        <p:nvSpPr>
          <p:cNvPr id="12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7C5B37-DD8A-024A-8134-EAABCC1A1EC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1205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6430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double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““Doubles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the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value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of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2 * x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120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1208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 dirty="0">
                <a:latin typeface="Lato" charset="0"/>
              </a:rPr>
              <a:t>Help </a:t>
            </a:r>
            <a:r>
              <a:rPr lang="pt-BR" altLang="x-none" sz="1600" dirty="0" err="1">
                <a:latin typeface="Lato" charset="0"/>
              </a:rPr>
              <a:t>on</a:t>
            </a:r>
            <a:r>
              <a:rPr lang="pt-BR" altLang="x-none" sz="1600" dirty="0">
                <a:latin typeface="Lato" charset="0"/>
              </a:rPr>
              <a:t> </a:t>
            </a:r>
            <a:r>
              <a:rPr lang="pt-BR" altLang="x-none" sz="1600" dirty="0" err="1">
                <a:latin typeface="Lato" charset="0"/>
              </a:rPr>
              <a:t>built</a:t>
            </a:r>
            <a:r>
              <a:rPr lang="pt-BR" altLang="x-none" sz="1600" dirty="0">
                <a:latin typeface="Lato" charset="0"/>
              </a:rPr>
              <a:t>-in </a:t>
            </a:r>
            <a:r>
              <a:rPr lang="pt-BR" altLang="x-none" sz="1600" dirty="0" err="1">
                <a:latin typeface="Lato" charset="0"/>
              </a:rPr>
              <a:t>function</a:t>
            </a:r>
            <a:r>
              <a:rPr lang="pt-BR" altLang="x-none" sz="1600" dirty="0">
                <a:latin typeface="Lato" charset="0"/>
              </a:rPr>
              <a:t> </a:t>
            </a:r>
            <a:r>
              <a:rPr lang="pt-BR" altLang="x-none" sz="1600" b="1" dirty="0">
                <a:latin typeface="Lato" charset="0"/>
              </a:rPr>
              <a:t>help() </a:t>
            </a:r>
            <a:r>
              <a:rPr lang="pt-BR" altLang="x-none" sz="1600" dirty="0">
                <a:latin typeface="Lato" charset="0"/>
                <a:hlinkClick r:id="rId2"/>
              </a:rPr>
              <a:t>here</a:t>
            </a:r>
            <a:r>
              <a:rPr lang="pt-BR" altLang="x-none" sz="1600" dirty="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9" name="Retângulo 10"/>
          <p:cNvSpPr>
            <a:spLocks noChangeArrowheads="1"/>
          </p:cNvSpPr>
          <p:nvPr/>
        </p:nvSpPr>
        <p:spPr bwMode="auto">
          <a:xfrm>
            <a:off x="0" y="5830884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 dirty="0" err="1" smtClean="0">
                <a:latin typeface="Lato" charset="0"/>
              </a:rPr>
              <a:t>Different</a:t>
            </a:r>
            <a:r>
              <a:rPr lang="pt-BR" altLang="x-none" sz="1600" dirty="0" smtClean="0">
                <a:latin typeface="Lato" charset="0"/>
              </a:rPr>
              <a:t> </a:t>
            </a:r>
            <a:r>
              <a:rPr lang="pt-BR" altLang="x-none" sz="1600" dirty="0" err="1" smtClean="0">
                <a:latin typeface="Lato" charset="0"/>
              </a:rPr>
              <a:t>DocString</a:t>
            </a:r>
            <a:r>
              <a:rPr lang="pt-BR" altLang="x-none" sz="1600" dirty="0" smtClean="0">
                <a:latin typeface="Lato" charset="0"/>
              </a:rPr>
              <a:t> </a:t>
            </a:r>
            <a:r>
              <a:rPr lang="pt-BR" altLang="x-none" sz="1600" dirty="0" err="1" smtClean="0">
                <a:latin typeface="Lato" charset="0"/>
              </a:rPr>
              <a:t>Styles</a:t>
            </a:r>
            <a:r>
              <a:rPr lang="pt-BR" altLang="x-none" sz="1600" b="1" dirty="0" smtClean="0">
                <a:latin typeface="Lato" charset="0"/>
              </a:rPr>
              <a:t> </a:t>
            </a:r>
            <a:r>
              <a:rPr lang="pt-BR" altLang="x-none" sz="1600" dirty="0">
                <a:latin typeface="Lato" charset="0"/>
                <a:hlinkClick r:id="rId3" invalidUrl="https://github.com/b1quint/Python-Tutorial-Series/blob/master/Notebooks/PTS Basics II - Docstring Format.ipynb"/>
              </a:rPr>
              <a:t>here</a:t>
            </a:r>
            <a:r>
              <a:rPr lang="pt-BR" altLang="x-none" sz="1600" dirty="0">
                <a:latin typeface="Lato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9BEF5E-82DF-DC44-9262-C1421F4B0C5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222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30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2349500"/>
            <a:ext cx="8639175" cy="203041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double_value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Help on function </a:t>
            </a: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:   </a:t>
            </a:r>
          </a:p>
          <a:p>
            <a:pPr>
              <a:lnSpc>
                <a:spcPct val="90000"/>
              </a:lnSpc>
              <a:defRPr/>
            </a:pPr>
            <a:endParaRPr lang="en-US" sz="28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(x) 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Return the double of x</a:t>
            </a:r>
            <a:endParaRPr lang="pt-BR" sz="2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223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449368-C551-C84E-8752-09FD151E597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3253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0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Help on float object: 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    class float(object)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float(x) -&gt; floating point number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Convert a string or number to a floating point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number, if possible.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...</a:t>
            </a:r>
            <a:endParaRPr lang="pt-BR" sz="2800" b="1" dirty="0"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325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3256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6E31F2-1ED8-8D47-8818-208820CE1B1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427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8683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7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3357563"/>
            <a:ext cx="8639175" cy="8667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z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z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250825" y="4437063"/>
            <a:ext cx="8639175" cy="86836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‘a string’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s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8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5E017F-B095-694B-9B54-1DF452F2966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530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5304" name="Retângulo 1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A8A111-C371-B249-A84B-7FE544A09F4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4572000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‘real',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</a:t>
            </a:r>
            <a:r>
              <a:rPr lang="pt-BR" sz="2400" dirty="0" err="1">
                <a:latin typeface="Lucida Console" pitchFamily="49" charset="0"/>
                <a:ea typeface="+mn-ea"/>
              </a:rPr>
              <a:t>to_bytes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9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II</a:t>
            </a:r>
            <a:endParaRPr lang="pt-BR" dirty="0"/>
          </a:p>
        </p:txBody>
      </p:sp>
      <p:sp>
        <p:nvSpPr>
          <p:cNvPr id="20" name="CaixaDeTexto 13"/>
          <p:cNvSpPr txBox="1">
            <a:spLocks noChangeArrowheads="1"/>
          </p:cNvSpPr>
          <p:nvPr/>
        </p:nvSpPr>
        <p:spPr bwMode="auto">
          <a:xfrm>
            <a:off x="107504" y="2409631"/>
            <a:ext cx="25590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000" dirty="0">
                <a:latin typeface="Calibri" charset="0"/>
              </a:rPr>
              <a:t>PEP8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HIGHLY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recommends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you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to</a:t>
            </a:r>
            <a:r>
              <a:rPr lang="pt-BR" altLang="x-none" sz="2000" dirty="0">
                <a:latin typeface="Calibri" charset="0"/>
              </a:rPr>
              <a:t> use 4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.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NEVER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mix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tabs</a:t>
            </a:r>
            <a:r>
              <a:rPr lang="pt-BR" altLang="x-none" sz="2000" dirty="0">
                <a:latin typeface="Calibri" charset="0"/>
              </a:rPr>
              <a:t>. For more </a:t>
            </a:r>
            <a:r>
              <a:rPr lang="pt-BR" altLang="x-none" sz="2000" dirty="0" err="1">
                <a:latin typeface="Calibri" charset="0"/>
              </a:rPr>
              <a:t>informations</a:t>
            </a:r>
            <a:r>
              <a:rPr lang="pt-BR" altLang="x-none" sz="2000" dirty="0">
                <a:latin typeface="Calibri" charset="0"/>
              </a:rPr>
              <a:t>, </a:t>
            </a:r>
            <a:r>
              <a:rPr lang="pt-BR" altLang="x-none" sz="2000" dirty="0" err="1">
                <a:latin typeface="Calibri" charset="0"/>
              </a:rPr>
              <a:t>read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the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smtClean="0">
                <a:latin typeface="Calibri" charset="0"/>
                <a:hlinkClick r:id="rId2"/>
              </a:rPr>
              <a:t>PEP-8</a:t>
            </a:r>
            <a:r>
              <a:rPr lang="pt-BR" altLang="x-none" sz="2000" dirty="0">
                <a:latin typeface="Calibri" charset="0"/>
              </a:rPr>
              <a:t>.</a:t>
            </a:r>
          </a:p>
        </p:txBody>
      </p:sp>
      <p:pic>
        <p:nvPicPr>
          <p:cNvPr id="22" name="Picture 2" descr="Travel W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2" y="4762504"/>
            <a:ext cx="157162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4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6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4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4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83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24B3C7-E212-8048-BA75-F4797A9CB2F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735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4572000" y="1412875"/>
            <a:ext cx="2652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3" name="Retângulo 15"/>
          <p:cNvSpPr>
            <a:spLocks noChangeArrowheads="1"/>
          </p:cNvSpPr>
          <p:nvPr/>
        </p:nvSpPr>
        <p:spPr bwMode="auto">
          <a:xfrm>
            <a:off x="4572000" y="1989138"/>
            <a:ext cx="403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semiprivate and meant just for convention</a:t>
            </a:r>
            <a:endParaRPr lang="pt-BR" altLang="x-none">
              <a:latin typeface="Lato" charset="0"/>
            </a:endParaRPr>
          </a:p>
        </p:txBody>
      </p:sp>
      <p:sp>
        <p:nvSpPr>
          <p:cNvPr id="57354" name="Rectangle 4"/>
          <p:cNvSpPr>
            <a:spLocks noChangeArrowheads="1"/>
          </p:cNvSpPr>
          <p:nvPr/>
        </p:nvSpPr>
        <p:spPr bwMode="auto">
          <a:xfrm>
            <a:off x="4572000" y="2781300"/>
            <a:ext cx="290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5" name="Retângulo 19"/>
          <p:cNvSpPr>
            <a:spLocks noChangeArrowheads="1"/>
          </p:cNvSpPr>
          <p:nvPr/>
        </p:nvSpPr>
        <p:spPr bwMode="auto">
          <a:xfrm>
            <a:off x="4572000" y="3290888"/>
            <a:ext cx="40322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 is considered superprivate and gets namemangled to prevent accidental access</a:t>
            </a:r>
            <a:endParaRPr lang="pt-BR" altLang="x-none">
              <a:latin typeface="Lato" charset="0"/>
            </a:endParaRPr>
          </a:p>
        </p:txBody>
      </p:sp>
      <p:sp>
        <p:nvSpPr>
          <p:cNvPr id="57356" name="Rectangle 4"/>
          <p:cNvSpPr>
            <a:spLocks noChangeArrowheads="1"/>
          </p:cNvSpPr>
          <p:nvPr/>
        </p:nvSpPr>
        <p:spPr bwMode="auto">
          <a:xfrm>
            <a:off x="4572000" y="4214813"/>
            <a:ext cx="3394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.__variable__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7" name="Retângulo 21"/>
          <p:cNvSpPr>
            <a:spLocks noChangeArrowheads="1"/>
          </p:cNvSpPr>
          <p:nvPr/>
        </p:nvSpPr>
        <p:spPr bwMode="auto">
          <a:xfrm>
            <a:off x="4572000" y="4797425"/>
            <a:ext cx="403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typically reserved for builtin methods or variables</a:t>
            </a:r>
            <a:endParaRPr lang="pt-BR" altLang="x-none">
              <a:latin typeface="Lato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4572000" y="2708275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572000" y="4221163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60" name="Retângulo 2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13487" cy="3195638"/>
            <a:chOff x="2555875" y="2419821"/>
            <a:chExt cx="6313487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00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55875" y="423750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77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grpSp>
        <p:nvGrpSpPr>
          <p:cNvPr id="26" name="Group 25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7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4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42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49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9193</TotalTime>
  <Words>3436</Words>
  <Application>Microsoft Macintosh PowerPoint</Application>
  <PresentationFormat>On-screen Show (4:3)</PresentationFormat>
  <Paragraphs>855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Calibri</vt:lpstr>
      <vt:lpstr>Consolas</vt:lpstr>
      <vt:lpstr>Courier New</vt:lpstr>
      <vt:lpstr>Lato</vt:lpstr>
      <vt:lpstr>Lucida Console</vt:lpstr>
      <vt:lpstr>Wingdings</vt:lpstr>
      <vt:lpstr>Arial</vt:lpstr>
      <vt:lpstr>Tema do Office</vt:lpstr>
      <vt:lpstr>Personalizar design</vt:lpstr>
      <vt:lpstr>Python Bootcamp Basics II</vt:lpstr>
      <vt:lpstr>Table of Contents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378</cp:revision>
  <cp:lastPrinted>2018-05-04T14:44:15Z</cp:lastPrinted>
  <dcterms:created xsi:type="dcterms:W3CDTF">2015-09-26T21:55:49Z</dcterms:created>
  <dcterms:modified xsi:type="dcterms:W3CDTF">2018-05-04T14:46:50Z</dcterms:modified>
</cp:coreProperties>
</file>