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8"/>
  </p:notesMasterIdLst>
  <p:handoutMasterIdLst>
    <p:handoutMasterId r:id="rId59"/>
  </p:handoutMasterIdLst>
  <p:sldIdLst>
    <p:sldId id="256" r:id="rId3"/>
    <p:sldId id="357" r:id="rId4"/>
    <p:sldId id="353" r:id="rId5"/>
    <p:sldId id="409" r:id="rId6"/>
    <p:sldId id="410" r:id="rId7"/>
    <p:sldId id="411" r:id="rId8"/>
    <p:sldId id="412" r:id="rId9"/>
    <p:sldId id="414" r:id="rId10"/>
    <p:sldId id="413" r:id="rId11"/>
    <p:sldId id="417" r:id="rId12"/>
    <p:sldId id="416" r:id="rId13"/>
    <p:sldId id="419" r:id="rId14"/>
    <p:sldId id="421" r:id="rId15"/>
    <p:sldId id="422" r:id="rId16"/>
    <p:sldId id="423" r:id="rId17"/>
    <p:sldId id="424" r:id="rId18"/>
    <p:sldId id="426" r:id="rId19"/>
    <p:sldId id="443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42" r:id="rId31"/>
    <p:sldId id="437" r:id="rId32"/>
    <p:sldId id="438" r:id="rId33"/>
    <p:sldId id="404" r:id="rId34"/>
    <p:sldId id="388" r:id="rId35"/>
    <p:sldId id="439" r:id="rId36"/>
    <p:sldId id="440" r:id="rId37"/>
    <p:sldId id="441" r:id="rId38"/>
    <p:sldId id="446" r:id="rId39"/>
    <p:sldId id="447" r:id="rId40"/>
    <p:sldId id="364" r:id="rId41"/>
    <p:sldId id="372" r:id="rId42"/>
    <p:sldId id="373" r:id="rId43"/>
    <p:sldId id="374" r:id="rId44"/>
    <p:sldId id="375" r:id="rId45"/>
    <p:sldId id="444" r:id="rId46"/>
    <p:sldId id="445" r:id="rId47"/>
    <p:sldId id="376" r:id="rId48"/>
    <p:sldId id="377" r:id="rId49"/>
    <p:sldId id="392" r:id="rId50"/>
    <p:sldId id="393" r:id="rId51"/>
    <p:sldId id="396" r:id="rId52"/>
    <p:sldId id="394" r:id="rId53"/>
    <p:sldId id="402" r:id="rId54"/>
    <p:sldId id="403" r:id="rId55"/>
    <p:sldId id="395" r:id="rId56"/>
    <p:sldId id="405" r:id="rId5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193232"/>
    <a:srgbClr val="323219"/>
    <a:srgbClr val="99FF99"/>
    <a:srgbClr val="321932"/>
    <a:srgbClr val="193219"/>
    <a:srgbClr val="32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712"/>
  </p:normalViewPr>
  <p:slideViewPr>
    <p:cSldViewPr>
      <p:cViewPr>
        <p:scale>
          <a:sx n="102" d="100"/>
          <a:sy n="102" d="100"/>
        </p:scale>
        <p:origin x="104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28/02/17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A1260-4A30-F044-9137-01A0EAEFF64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687922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5841-BFA9-8F48-83DA-E2A0FBEA7F4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AFA46-22CC-7E46-89EB-C34EF9246611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859228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800FC-C8E1-0549-8E83-63F732A9599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262881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E2D41-52AB-444C-9D34-DBCE9F248C9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08120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5211F-CC26-F944-A11D-16FF6988DC4E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47843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B1220-EF05-744E-8725-75460D92DA5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365081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005D-67AC-E945-8313-8B49310E935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688513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A2A23-9F7B-B44F-94EB-63E0B13BC52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840246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28413-9F1E-364B-81CB-B7E9960AEEE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475879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gacy.python.org/dev/peps/pep-0008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755576" y="4221163"/>
            <a:ext cx="8209037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err="1">
                <a:latin typeface="Lato" charset="0"/>
              </a:rPr>
              <a:t>Bootcamp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 smtClean="0">
                <a:latin typeface="Lato" charset="0"/>
              </a:rPr>
              <a:t>An</a:t>
            </a:r>
            <a:r>
              <a:rPr lang="pt-BR" altLang="x-none" dirty="0" smtClean="0">
                <a:latin typeface="Lato" charset="0"/>
              </a:rPr>
              <a:t>(</a:t>
            </a:r>
            <a:r>
              <a:rPr lang="pt-BR" altLang="x-none" dirty="0" err="1" smtClean="0">
                <a:latin typeface="Lato" charset="0"/>
              </a:rPr>
              <a:t>other</a:t>
            </a:r>
            <a:r>
              <a:rPr lang="pt-BR" altLang="x-none" dirty="0" smtClean="0">
                <a:latin typeface="Lato" charset="0"/>
              </a:rPr>
              <a:t>) Python </a:t>
            </a:r>
            <a:r>
              <a:rPr lang="pt-BR" altLang="x-none" dirty="0" err="1" smtClean="0">
                <a:latin typeface="Lato" charset="0"/>
              </a:rPr>
              <a:t>Introduction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>
                <a:latin typeface="Lato" charset="0"/>
              </a:rPr>
              <a:t>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726113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51520" y="3140968"/>
            <a:ext cx="8640960" cy="44906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01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range(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len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....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</p:spTree>
    <p:extLst>
      <p:ext uri="{BB962C8B-B14F-4D97-AF65-F5344CB8AC3E}">
        <p14:creationId xmlns:p14="http://schemas.microsoft.com/office/powerpoint/2010/main" val="533453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range(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len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2" name="CaixaDeTexto 10"/>
          <p:cNvSpPr txBox="1"/>
          <p:nvPr/>
        </p:nvSpPr>
        <p:spPr>
          <a:xfrm>
            <a:off x="0" y="5545361"/>
            <a:ext cx="48910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 err="1">
                <a:solidFill>
                  <a:srgbClr val="E46C0A"/>
                </a:solidFill>
              </a:rPr>
              <a:t>len</a:t>
            </a:r>
            <a:r>
              <a:rPr lang="pt-BR" altLang="x-none" b="1" dirty="0">
                <a:solidFill>
                  <a:srgbClr val="E46C0A"/>
                </a:solidFill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</a:rPr>
              <a:t>x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</a:t>
            </a:r>
            <a:r>
              <a:rPr lang="pt-BR" altLang="x-none" dirty="0" err="1"/>
              <a:t>the</a:t>
            </a:r>
            <a:r>
              <a:rPr lang="pt-BR" altLang="x-none" dirty="0"/>
              <a:t> </a:t>
            </a:r>
            <a:r>
              <a:rPr lang="pt-BR" altLang="x-none" dirty="0" err="1"/>
              <a:t>number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elements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x</a:t>
            </a:r>
            <a:r>
              <a:rPr lang="pt-BR" altLang="x-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708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range(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2" name="CaixaDeTexto 10"/>
          <p:cNvSpPr txBox="1"/>
          <p:nvPr/>
        </p:nvSpPr>
        <p:spPr>
          <a:xfrm>
            <a:off x="0" y="5545361"/>
            <a:ext cx="48910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>
                <a:solidFill>
                  <a:srgbClr val="E46C0A"/>
                </a:solidFill>
              </a:rPr>
              <a:t>len</a:t>
            </a:r>
            <a:r>
              <a:rPr lang="pt-BR" altLang="x-none" b="1" dirty="0">
                <a:solidFill>
                  <a:srgbClr val="E46C0A"/>
                </a:solidFill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</a:rPr>
              <a:t>x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</a:t>
            </a:r>
            <a:r>
              <a:rPr lang="pt-BR" altLang="x-none" dirty="0" err="1"/>
              <a:t>the</a:t>
            </a:r>
            <a:r>
              <a:rPr lang="pt-BR" altLang="x-none" dirty="0"/>
              <a:t> </a:t>
            </a:r>
            <a:r>
              <a:rPr lang="pt-BR" altLang="x-none" dirty="0" err="1"/>
              <a:t>number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elements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x</a:t>
            </a:r>
            <a:r>
              <a:rPr lang="pt-BR" altLang="x-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884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index in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range(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 smtClean="0"/>
              <a:t>integers</a:t>
            </a:r>
            <a:r>
              <a:rPr lang="pt-BR" altLang="x-none" dirty="0" smtClean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521082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1, 2]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 smtClean="0"/>
              <a:t>integers</a:t>
            </a:r>
            <a:r>
              <a:rPr lang="pt-BR" altLang="x-none" dirty="0" smtClean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613354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95410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some_condition_is_true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do_something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33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2"/>
          <p:cNvSpPr/>
          <p:nvPr/>
        </p:nvSpPr>
        <p:spPr>
          <a:xfrm>
            <a:off x="4346129" y="1825005"/>
            <a:ext cx="4546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est_while.py</a:t>
            </a:r>
            <a:endParaRPr lang="pt-BR" sz="2800" dirty="0">
              <a:solidFill>
                <a:srgbClr val="008000"/>
              </a:solidFill>
              <a:ea typeface="+mn-ea"/>
            </a:endParaRPr>
          </a:p>
        </p:txBody>
      </p:sp>
      <p:sp>
        <p:nvSpPr>
          <p:cNvPr id="22" name="TextShape 1"/>
          <p:cNvSpPr txBox="1"/>
          <p:nvPr/>
        </p:nvSpPr>
        <p:spPr>
          <a:xfrm>
            <a:off x="251520" y="2357784"/>
            <a:ext cx="8640960" cy="3496342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Success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: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Fail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:( ”) 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6571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2"/>
          <p:cNvSpPr/>
          <p:nvPr/>
        </p:nvSpPr>
        <p:spPr>
          <a:xfrm>
            <a:off x="4346129" y="1825005"/>
            <a:ext cx="4546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est_while.py</a:t>
            </a:r>
            <a:endParaRPr lang="pt-BR" sz="2800" dirty="0">
              <a:solidFill>
                <a:srgbClr val="008000"/>
              </a:solidFill>
              <a:ea typeface="+mn-ea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496342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Success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: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Fail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:( ”) 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107504" y="2295539"/>
            <a:ext cx="9144000" cy="424889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500563" y="1916113"/>
            <a:ext cx="4319587" cy="2678112"/>
          </a:xfrm>
          <a:prstGeom prst="rect">
            <a:avLst/>
          </a:prstGeom>
          <a:solidFill>
            <a:schemeClr val="bg1"/>
          </a:solidFill>
          <a:ln w="38100">
            <a:solidFill>
              <a:srgbClr val="77933C"/>
            </a:solidFill>
            <a:miter lim="800000"/>
            <a:headEnd/>
            <a:tailEnd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Fail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:( </a:t>
            </a:r>
          </a:p>
        </p:txBody>
      </p:sp>
    </p:spTree>
    <p:extLst>
      <p:ext uri="{BB962C8B-B14F-4D97-AF65-F5344CB8AC3E}">
        <p14:creationId xmlns:p14="http://schemas.microsoft.com/office/powerpoint/2010/main" val="90789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164306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(x, 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 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  ....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x - 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10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1661136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of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Contents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is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will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you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need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 as a terminal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as a script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Types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of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variables</a:t>
            </a:r>
            <a:endParaRPr lang="pt-BR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solidFill>
                <a:schemeClr val="bg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859338" y="2562175"/>
            <a:ext cx="396081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Loops </a:t>
            </a: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and</a:t>
            </a: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Control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Using Methods and </a:t>
            </a:r>
            <a:r>
              <a:rPr lang="en-US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Libs</a:t>
            </a:r>
            <a:endParaRPr lang="pt-BR" sz="2400" dirty="0"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Gathering</a:t>
            </a: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Information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 *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(2, 4)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10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b="1" dirty="0" err="1" smtClean="0"/>
              <a:t>required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477630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err="1" smtClean="0"/>
              <a:t>keyword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 *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=2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91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=4,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=2)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506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=4,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=2)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-1188640" y="4731261"/>
            <a:ext cx="8982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400" b="1" dirty="0" smtClean="0">
                <a:latin typeface="Calibri" charset="0"/>
              </a:rPr>
              <a:t>Default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dirty="0" err="1" smtClean="0">
                <a:latin typeface="Calibri" charset="0"/>
              </a:rPr>
              <a:t>parameters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dirty="0" err="1" smtClean="0">
                <a:latin typeface="Calibri" charset="0"/>
              </a:rPr>
              <a:t>have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b="1" dirty="0" smtClean="0">
                <a:latin typeface="Calibri" charset="0"/>
              </a:rPr>
              <a:t>default </a:t>
            </a:r>
            <a:r>
              <a:rPr lang="pt-BR" altLang="x-none" sz="2400" dirty="0" err="1" smtClean="0">
                <a:latin typeface="Calibri" charset="0"/>
              </a:rPr>
              <a:t>values</a:t>
            </a:r>
            <a:r>
              <a:rPr lang="pt-BR" altLang="x-none" sz="2400" dirty="0" smtClean="0">
                <a:latin typeface="Calibri" charset="0"/>
              </a:rPr>
              <a:t>.</a:t>
            </a:r>
            <a:endParaRPr lang="pt-BR" altLang="x-none" sz="2400" dirty="0">
              <a:latin typeface="Calibri" charset="0"/>
            </a:endParaRPr>
          </a:p>
        </p:txBody>
      </p:sp>
      <p:pic>
        <p:nvPicPr>
          <p:cNvPr id="15" name="Picture 14" descr="happy-ba-dum-t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18" y="3273878"/>
            <a:ext cx="28575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282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=2,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=5)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119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(x, 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(2, 4)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47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039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NameError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: global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name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'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'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is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not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400" dirty="0" err="1" smtClean="0">
                <a:latin typeface="Lucida Console" charset="0"/>
                <a:ea typeface="Lucida Console" charset="0"/>
                <a:cs typeface="Lucida Console" charset="0"/>
              </a:rPr>
              <a:t>defined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617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0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509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527119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endParaRPr lang="pt-BR" sz="28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0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703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6" name="TextShape 1"/>
          <p:cNvSpPr txBox="1"/>
          <p:nvPr/>
        </p:nvSpPr>
        <p:spPr>
          <a:xfrm>
            <a:off x="2699792" y="2419821"/>
            <a:ext cx="6307138" cy="319563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apple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eat_it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elif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orange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make_a_juice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else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leave_it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(3, 4)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360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(3, 4)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173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5F634F-1C2A-1D4D-919D-71CB119E8F6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250825" y="2565400"/>
            <a:ext cx="8639175" cy="2032000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lambda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x, y: 2 *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– y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0727" name="Retângulo 14"/>
          <p:cNvSpPr>
            <a:spLocks noChangeArrowheads="1"/>
          </p:cNvSpPr>
          <p:nvPr/>
        </p:nvSpPr>
        <p:spPr bwMode="auto">
          <a:xfrm>
            <a:off x="250825" y="1989138"/>
            <a:ext cx="609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ea typeface="+mn-ea"/>
              </a:rPr>
              <a:t>Use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lambda</a:t>
            </a:r>
            <a:r>
              <a:rPr lang="pt-BR" sz="2800" dirty="0">
                <a:ea typeface="+mn-ea"/>
              </a:rPr>
              <a:t>!</a:t>
            </a:r>
          </a:p>
        </p:txBody>
      </p:sp>
      <p:sp>
        <p:nvSpPr>
          <p:cNvPr id="33801" name="Retângulo 8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2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19" name="TextShape 1"/>
          <p:cNvSpPr txBox="1"/>
          <p:nvPr/>
        </p:nvSpPr>
        <p:spPr>
          <a:xfrm>
            <a:off x="250825" y="4039915"/>
            <a:ext cx="6553200" cy="757237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35850" name="Retângulo 14"/>
          <p:cNvSpPr>
            <a:spLocks noChangeArrowheads="1"/>
          </p:cNvSpPr>
          <p:nvPr/>
        </p:nvSpPr>
        <p:spPr bwMode="auto">
          <a:xfrm>
            <a:off x="1619250" y="4154215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C00000"/>
                </a:solidFill>
              </a:rPr>
              <a:t>use.py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866028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5" name="TextShape 1"/>
          <p:cNvSpPr txBox="1"/>
          <p:nvPr/>
        </p:nvSpPr>
        <p:spPr>
          <a:xfrm>
            <a:off x="250825" y="4039915"/>
            <a:ext cx="6553200" cy="757237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6" name="Retângulo 14"/>
          <p:cNvSpPr>
            <a:spLocks noChangeArrowheads="1"/>
          </p:cNvSpPr>
          <p:nvPr/>
        </p:nvSpPr>
        <p:spPr bwMode="auto">
          <a:xfrm>
            <a:off x="1619250" y="4154215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17" name="TextShape 1"/>
          <p:cNvSpPr txBox="1"/>
          <p:nvPr/>
        </p:nvSpPr>
        <p:spPr>
          <a:xfrm>
            <a:off x="250825" y="4869160"/>
            <a:ext cx="6553200" cy="1089025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2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66802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75228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 == ‘__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__’: 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99349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 == ‘__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__’: 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07 ....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25605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C78AB5-472B-0244-8D39-D82E9A103F9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4403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5638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len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12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range(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5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[0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1, 2, 3, 4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type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Aloha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!’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type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‘string’&gt;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abs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-5.3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5.3</a:t>
            </a:r>
          </a:p>
        </p:txBody>
      </p:sp>
      <p:sp>
        <p:nvSpPr>
          <p:cNvPr id="4403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Built-in methods (or Functions)</a:t>
            </a:r>
          </a:p>
        </p:txBody>
      </p:sp>
      <p:sp>
        <p:nvSpPr>
          <p:cNvPr id="44040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Check all the build-in functions at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https://docs.python.org/2/library/functions.html</a:t>
            </a:r>
            <a:endParaRPr lang="pt-BR" altLang="x-none"/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13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2828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C7D36F-9EE0-D04B-8233-61FE2E0CDAF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1255713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506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5064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71F63A-F152-B446-BC00-33A50A1CAA5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35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m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608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6088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29FA28-85BF-C449-BBB3-7B96BB51DD1A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(10)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7111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7112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*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(10)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8136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806922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numpy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[1, 2, 3]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8136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712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721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*</a:t>
            </a:r>
            <a:endParaRPr lang="pt-BR" sz="2800" b="1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solidFill>
                  <a:srgbClr val="FF0000"/>
                </a:solidFill>
              </a:rPr>
              <a:t>TypeError</a:t>
            </a:r>
            <a:r>
              <a:rPr lang="pt-BR" sz="2400" dirty="0">
                <a:solidFill>
                  <a:srgbClr val="FF0000"/>
                </a:solidFill>
              </a:rPr>
              <a:t>: </a:t>
            </a:r>
            <a:r>
              <a:rPr lang="pt-BR" sz="2400" dirty="0" err="1"/>
              <a:t>only</a:t>
            </a:r>
            <a:r>
              <a:rPr lang="pt-BR" sz="2400" dirty="0"/>
              <a:t> length-1 </a:t>
            </a:r>
            <a:r>
              <a:rPr lang="pt-BR" sz="2400" dirty="0" err="1"/>
              <a:t>arrays</a:t>
            </a:r>
            <a:r>
              <a:rPr lang="pt-BR" sz="2400" dirty="0"/>
              <a:t> </a:t>
            </a:r>
            <a:r>
              <a:rPr lang="pt-BR" sz="2400" dirty="0" err="1"/>
              <a:t>can</a:t>
            </a:r>
            <a:r>
              <a:rPr lang="pt-BR" sz="2400" dirty="0"/>
              <a:t> </a:t>
            </a:r>
            <a:r>
              <a:rPr lang="pt-BR" sz="2400" dirty="0" err="1"/>
              <a:t>be</a:t>
            </a:r>
            <a:r>
              <a:rPr lang="pt-BR" sz="2400" dirty="0"/>
              <a:t> </a:t>
            </a:r>
            <a:r>
              <a:rPr lang="pt-BR" sz="2400" dirty="0" err="1"/>
              <a:t>converted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Python </a:t>
            </a:r>
            <a:r>
              <a:rPr lang="pt-BR" sz="2400" dirty="0" err="1" smtClean="0"/>
              <a:t>scalars</a:t>
            </a:r>
            <a:endParaRPr lang="pt-BR" sz="2400" dirty="0"/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8136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162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FD646B-C634-CD43-A042-03BDF80B908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124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msqrt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nsqrt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[1., 2., 3.]</a:t>
            </a:r>
          </a:p>
        </p:txBody>
      </p:sp>
      <p:sp>
        <p:nvSpPr>
          <p:cNvPr id="4915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9160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298BEC-CBA2-1D43-A3BB-0E2208B29DCD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 = ‘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s.lower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‘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s.isdigit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False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018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objects</a:t>
            </a:r>
          </a:p>
        </p:txBody>
      </p:sp>
      <p:sp>
        <p:nvSpPr>
          <p:cNvPr id="50184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12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7C5B37-DD8A-024A-8134-EAABCC1A1EC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1205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164306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double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(x):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....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““Doubles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the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value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of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x”””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....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2 * x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120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51208" name="Retângulo 10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9BEF5E-82DF-DC44-9262-C1421F4B0C5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222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230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250825" y="2349500"/>
            <a:ext cx="8639175" cy="203041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double_value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Lucida Console" pitchFamily="49" charset="0"/>
                <a:ea typeface="+mn-ea"/>
              </a:rPr>
              <a:t>    Help on function </a:t>
            </a:r>
            <a:r>
              <a:rPr lang="en-US" sz="2800" dirty="0" err="1">
                <a:latin typeface="Lucida Console" pitchFamily="49" charset="0"/>
                <a:ea typeface="+mn-ea"/>
              </a:rPr>
              <a:t>double_value</a:t>
            </a:r>
            <a:r>
              <a:rPr lang="en-US" sz="2800" dirty="0">
                <a:latin typeface="Lucida Console" pitchFamily="49" charset="0"/>
                <a:ea typeface="+mn-ea"/>
              </a:rPr>
              <a:t>:   </a:t>
            </a:r>
          </a:p>
          <a:p>
            <a:pPr>
              <a:lnSpc>
                <a:spcPct val="90000"/>
              </a:lnSpc>
              <a:defRPr/>
            </a:pPr>
            <a:endParaRPr lang="en-US" sz="28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Lucida Console" pitchFamily="49" charset="0"/>
                <a:ea typeface="+mn-ea"/>
              </a:rPr>
              <a:t>double_value</a:t>
            </a:r>
            <a:r>
              <a:rPr lang="en-US" sz="2800" dirty="0">
                <a:latin typeface="Lucida Console" pitchFamily="49" charset="0"/>
                <a:ea typeface="+mn-ea"/>
              </a:rPr>
              <a:t>(x) 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Lucida Console" pitchFamily="49" charset="0"/>
                <a:ea typeface="+mn-ea"/>
              </a:rPr>
              <a:t>    Return the double of x</a:t>
            </a:r>
            <a:endParaRPr lang="pt-BR" sz="2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2232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733" y="3365637"/>
            <a:ext cx="264938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dirty="0">
                <a:latin typeface="Calibri" panose="020F0502020204030204" pitchFamily="34" charset="0"/>
                <a:ea typeface="+mn-ea"/>
              </a:rPr>
              <a:t>Python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relies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  <a:endParaRPr lang="pt-BR" dirty="0" smtClean="0">
              <a:latin typeface="Calibri" panose="020F0502020204030204" pitchFamily="34" charset="0"/>
              <a:ea typeface="+mn-ea"/>
            </a:endParaRPr>
          </a:p>
          <a:p>
            <a:pPr algn="ctr">
              <a:defRPr/>
            </a:pPr>
            <a:r>
              <a:rPr lang="pt-BR" dirty="0" err="1" smtClean="0">
                <a:latin typeface="Calibri" panose="020F0502020204030204" pitchFamily="34" charset="0"/>
                <a:ea typeface="+mn-ea"/>
              </a:rPr>
              <a:t>on</a:t>
            </a:r>
            <a:r>
              <a:rPr lang="pt-BR" dirty="0" smtClean="0">
                <a:latin typeface="Calibri" panose="020F0502020204030204" pitchFamily="34" charset="0"/>
                <a:ea typeface="+mn-ea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identation</a:t>
            </a:r>
            <a:r>
              <a:rPr lang="pt-BR" dirty="0">
                <a:latin typeface="Calibri" panose="020F0502020204030204" pitchFamily="34" charset="0"/>
                <a:ea typeface="+mn-ea"/>
              </a:rPr>
              <a:t>, </a:t>
            </a:r>
            <a:r>
              <a:rPr lang="pt-BR" dirty="0" err="1" smtClean="0">
                <a:latin typeface="Calibri" panose="020F0502020204030204" pitchFamily="34" charset="0"/>
                <a:ea typeface="+mn-ea"/>
              </a:rPr>
              <a:t>so</a:t>
            </a:r>
            <a:r>
              <a:rPr lang="pt-BR" dirty="0" smtClean="0">
                <a:latin typeface="Calibri" panose="020F0502020204030204" pitchFamily="34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DON’T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MESS UP!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2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smtClean="0">
                  <a:solidFill>
                    <a:srgbClr val="FF0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.....</a:t>
              </a:r>
              <a:r>
                <a:rPr lang="pt-BR" sz="3200" dirty="0" err="1" smtClean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383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449368-C551-C84E-8752-09FD151E597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3253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05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Help on float object: </a:t>
            </a: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    class float(object)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float(x) -&gt; floating point number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Convert a string or number to a floating point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number, if possible.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...</a:t>
            </a:r>
            <a:endParaRPr lang="pt-BR" sz="2800" b="1" dirty="0"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325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53256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6E31F2-1ED8-8D47-8818-208820CE1B1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427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86836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427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250825" y="3357563"/>
            <a:ext cx="8639175" cy="8667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z = 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z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1" name="TextShape 1"/>
          <p:cNvSpPr txBox="1"/>
          <p:nvPr/>
        </p:nvSpPr>
        <p:spPr>
          <a:xfrm>
            <a:off x="250825" y="4437063"/>
            <a:ext cx="8639175" cy="86836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 = ‘a string’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s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4282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5E017F-B095-694B-9B54-1DF452F2966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530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55304" name="Retângulo 17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A8A111-C371-B249-A84B-7FE544A09F4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632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4572000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‘real',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‘</a:t>
            </a:r>
            <a:r>
              <a:rPr lang="pt-BR" sz="2400" dirty="0" err="1">
                <a:latin typeface="Lucida Console" pitchFamily="49" charset="0"/>
                <a:ea typeface="+mn-ea"/>
              </a:rPr>
              <a:t>to_bytes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6329" name="Retângulo 10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24B3C7-E212-8048-BA75-F4797A9CB2F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7351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4572000" y="1412875"/>
            <a:ext cx="2652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._variable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3" name="Retângulo 15"/>
          <p:cNvSpPr>
            <a:spLocks noChangeArrowheads="1"/>
          </p:cNvSpPr>
          <p:nvPr/>
        </p:nvSpPr>
        <p:spPr bwMode="auto">
          <a:xfrm>
            <a:off x="4572000" y="1989138"/>
            <a:ext cx="403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is semiprivate and meant just for convention</a:t>
            </a:r>
            <a:endParaRPr lang="pt-BR" altLang="x-none">
              <a:latin typeface="Lato" charset="0"/>
            </a:endParaRPr>
          </a:p>
        </p:txBody>
      </p:sp>
      <p:sp>
        <p:nvSpPr>
          <p:cNvPr id="57354" name="Rectangle 4"/>
          <p:cNvSpPr>
            <a:spLocks noChangeArrowheads="1"/>
          </p:cNvSpPr>
          <p:nvPr/>
        </p:nvSpPr>
        <p:spPr bwMode="auto">
          <a:xfrm>
            <a:off x="4572000" y="2781300"/>
            <a:ext cx="290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.__variable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5" name="Retângulo 19"/>
          <p:cNvSpPr>
            <a:spLocks noChangeArrowheads="1"/>
          </p:cNvSpPr>
          <p:nvPr/>
        </p:nvSpPr>
        <p:spPr bwMode="auto">
          <a:xfrm>
            <a:off x="4572000" y="3290888"/>
            <a:ext cx="40322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 is considered superprivate and gets namemangled to prevent accidental access</a:t>
            </a:r>
            <a:endParaRPr lang="pt-BR" altLang="x-none">
              <a:latin typeface="Lato" charset="0"/>
            </a:endParaRPr>
          </a:p>
        </p:txBody>
      </p:sp>
      <p:sp>
        <p:nvSpPr>
          <p:cNvPr id="57356" name="Rectangle 4"/>
          <p:cNvSpPr>
            <a:spLocks noChangeArrowheads="1"/>
          </p:cNvSpPr>
          <p:nvPr/>
        </p:nvSpPr>
        <p:spPr bwMode="auto">
          <a:xfrm>
            <a:off x="4572000" y="4214813"/>
            <a:ext cx="33940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.__variable__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7" name="Retângulo 21"/>
          <p:cNvSpPr>
            <a:spLocks noChangeArrowheads="1"/>
          </p:cNvSpPr>
          <p:nvPr/>
        </p:nvSpPr>
        <p:spPr bwMode="auto">
          <a:xfrm>
            <a:off x="4572000" y="4797425"/>
            <a:ext cx="4032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is typically reserved for builtin methods or variables</a:t>
            </a:r>
            <a:endParaRPr lang="pt-BR" altLang="x-none">
              <a:latin typeface="Lato" charset="0"/>
            </a:endParaRPr>
          </a:p>
        </p:txBody>
      </p:sp>
      <p:cxnSp>
        <p:nvCxnSpPr>
          <p:cNvPr id="24" name="Conector reto 23"/>
          <p:cNvCxnSpPr/>
          <p:nvPr/>
        </p:nvCxnSpPr>
        <p:spPr>
          <a:xfrm>
            <a:off x="4572000" y="2708275"/>
            <a:ext cx="41767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4572000" y="4221163"/>
            <a:ext cx="41767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60" name="Retângulo 27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1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13/02/2017</a:t>
            </a:r>
            <a:endParaRPr lang="pt-BR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</a:t>
            </a:r>
            <a:r>
              <a:rPr lang="mr-IN" smtClean="0"/>
              <a:t>–</a:t>
            </a:r>
            <a:r>
              <a:rPr lang="pt-BR" smtClean="0"/>
              <a:t> An(other) Python introduction II</a:t>
            </a: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1EAB4-8ADB-7143-8E2A-FB7FE829A31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CaixaDeTexto 13"/>
          <p:cNvSpPr txBox="1">
            <a:spLocks noChangeArrowheads="1"/>
          </p:cNvSpPr>
          <p:nvPr/>
        </p:nvSpPr>
        <p:spPr bwMode="auto">
          <a:xfrm>
            <a:off x="107504" y="2409631"/>
            <a:ext cx="255900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000" dirty="0">
                <a:latin typeface="Calibri" charset="0"/>
              </a:rPr>
              <a:t>PEP8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HIGHLY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recommends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you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to</a:t>
            </a:r>
            <a:r>
              <a:rPr lang="pt-BR" altLang="x-none" sz="2000" dirty="0">
                <a:latin typeface="Calibri" charset="0"/>
              </a:rPr>
              <a:t> use 4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.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NEVER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mix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tabs</a:t>
            </a:r>
            <a:r>
              <a:rPr lang="pt-BR" altLang="x-none" sz="2000" dirty="0">
                <a:latin typeface="Calibri" charset="0"/>
              </a:rPr>
              <a:t>. For more </a:t>
            </a:r>
            <a:r>
              <a:rPr lang="pt-BR" altLang="x-none" sz="2000" dirty="0" err="1">
                <a:latin typeface="Calibri" charset="0"/>
              </a:rPr>
              <a:t>informations</a:t>
            </a:r>
            <a:r>
              <a:rPr lang="pt-BR" altLang="x-none" sz="2000" dirty="0">
                <a:latin typeface="Calibri" charset="0"/>
              </a:rPr>
              <a:t>, </a:t>
            </a:r>
            <a:r>
              <a:rPr lang="pt-BR" altLang="x-none" sz="2000" dirty="0" err="1">
                <a:latin typeface="Calibri" charset="0"/>
              </a:rPr>
              <a:t>read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the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smtClean="0">
                <a:latin typeface="Calibri" charset="0"/>
                <a:hlinkClick r:id="rId3"/>
              </a:rPr>
              <a:t>PEP-8</a:t>
            </a:r>
            <a:r>
              <a:rPr lang="pt-BR" altLang="x-none" sz="2000" dirty="0">
                <a:latin typeface="Calibri" charset="0"/>
              </a:rPr>
              <a:t>.</a:t>
            </a:r>
          </a:p>
        </p:txBody>
      </p:sp>
      <p:pic>
        <p:nvPicPr>
          <p:cNvPr id="22" name="Picture 2" descr="Travel W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92" y="4762504"/>
            <a:ext cx="1571625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4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6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7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983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99792" y="2419821"/>
            <a:ext cx="6313487" cy="3195638"/>
            <a:chOff x="2555875" y="2419821"/>
            <a:chExt cx="6313487" cy="3195638"/>
          </a:xfrm>
        </p:grpSpPr>
        <p:sp>
          <p:nvSpPr>
            <p:cNvPr id="13" name="Retângulo 12"/>
            <p:cNvSpPr/>
            <p:nvPr/>
          </p:nvSpPr>
          <p:spPr>
            <a:xfrm>
              <a:off x="2555875" y="33500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55875" y="423750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7177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7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8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0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smtClean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==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smtClean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==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442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endParaRPr lang="pt-BR" sz="2800" b="1" dirty="0" smtClean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49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8449</TotalTime>
  <Words>3176</Words>
  <Application>Microsoft Macintosh PowerPoint</Application>
  <PresentationFormat>On-screen Show (4:3)</PresentationFormat>
  <Paragraphs>766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Calibri</vt:lpstr>
      <vt:lpstr>Consolas</vt:lpstr>
      <vt:lpstr>Courier New</vt:lpstr>
      <vt:lpstr>Lato</vt:lpstr>
      <vt:lpstr>Lucida Console</vt:lpstr>
      <vt:lpstr>Mangal</vt:lpstr>
      <vt:lpstr>Wingdings</vt:lpstr>
      <vt:lpstr>Arial</vt:lpstr>
      <vt:lpstr>Tema do Office</vt:lpstr>
      <vt:lpstr>Personalizar design</vt:lpstr>
      <vt:lpstr>Python Bootcamp An(other) Python Introduction II</vt:lpstr>
      <vt:lpstr>Table of Contents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362</cp:revision>
  <dcterms:created xsi:type="dcterms:W3CDTF">2015-09-26T21:55:49Z</dcterms:created>
  <dcterms:modified xsi:type="dcterms:W3CDTF">2017-02-28T22:32:29Z</dcterms:modified>
</cp:coreProperties>
</file>