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8"/>
  </p:notesMasterIdLst>
  <p:handoutMasterIdLst>
    <p:handoutMasterId r:id="rId59"/>
  </p:handoutMasterIdLst>
  <p:sldIdLst>
    <p:sldId id="256" r:id="rId3"/>
    <p:sldId id="357" r:id="rId4"/>
    <p:sldId id="353" r:id="rId5"/>
    <p:sldId id="409" r:id="rId6"/>
    <p:sldId id="410" r:id="rId7"/>
    <p:sldId id="411" r:id="rId8"/>
    <p:sldId id="412" r:id="rId9"/>
    <p:sldId id="414" r:id="rId10"/>
    <p:sldId id="413" r:id="rId11"/>
    <p:sldId id="417" r:id="rId12"/>
    <p:sldId id="416" r:id="rId13"/>
    <p:sldId id="419" r:id="rId14"/>
    <p:sldId id="421" r:id="rId15"/>
    <p:sldId id="422" r:id="rId16"/>
    <p:sldId id="423" r:id="rId17"/>
    <p:sldId id="424" r:id="rId18"/>
    <p:sldId id="426" r:id="rId19"/>
    <p:sldId id="443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42" r:id="rId31"/>
    <p:sldId id="437" r:id="rId32"/>
    <p:sldId id="438" r:id="rId33"/>
    <p:sldId id="404" r:id="rId34"/>
    <p:sldId id="388" r:id="rId35"/>
    <p:sldId id="439" r:id="rId36"/>
    <p:sldId id="440" r:id="rId37"/>
    <p:sldId id="441" r:id="rId38"/>
    <p:sldId id="446" r:id="rId39"/>
    <p:sldId id="447" r:id="rId40"/>
    <p:sldId id="364" r:id="rId41"/>
    <p:sldId id="372" r:id="rId42"/>
    <p:sldId id="373" r:id="rId43"/>
    <p:sldId id="374" r:id="rId44"/>
    <p:sldId id="375" r:id="rId45"/>
    <p:sldId id="444" r:id="rId46"/>
    <p:sldId id="445" r:id="rId47"/>
    <p:sldId id="376" r:id="rId48"/>
    <p:sldId id="377" r:id="rId49"/>
    <p:sldId id="392" r:id="rId50"/>
    <p:sldId id="393" r:id="rId51"/>
    <p:sldId id="396" r:id="rId52"/>
    <p:sldId id="394" r:id="rId53"/>
    <p:sldId id="402" r:id="rId54"/>
    <p:sldId id="403" r:id="rId55"/>
    <p:sldId id="395" r:id="rId56"/>
    <p:sldId id="405" r:id="rId5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7"/>
  </p:normalViewPr>
  <p:slideViewPr>
    <p:cSldViewPr>
      <p:cViewPr>
        <p:scale>
          <a:sx n="102" d="100"/>
          <a:sy n="102" d="100"/>
        </p:scale>
        <p:origin x="176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31/01/17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nh.cs.luc.edu/python/hands-on/3.1/handsonHtml/function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module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hel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functions.html?highlight=help#di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08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tutorial/control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755576" y="4221163"/>
            <a:ext cx="8209037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 smtClean="0">
                <a:latin typeface="Lato" charset="0"/>
              </a:rPr>
              <a:t>An</a:t>
            </a:r>
            <a:r>
              <a:rPr lang="pt-BR" altLang="x-none" dirty="0" smtClean="0">
                <a:latin typeface="Lato" charset="0"/>
              </a:rPr>
              <a:t>(</a:t>
            </a:r>
            <a:r>
              <a:rPr lang="pt-BR" altLang="x-none" dirty="0" err="1" smtClean="0">
                <a:latin typeface="Lato" charset="0"/>
              </a:rPr>
              <a:t>other</a:t>
            </a:r>
            <a:r>
              <a:rPr lang="pt-BR" altLang="x-none" dirty="0" smtClean="0">
                <a:latin typeface="Lato" charset="0"/>
              </a:rPr>
              <a:t>) Python </a:t>
            </a:r>
            <a:r>
              <a:rPr lang="pt-BR" altLang="x-none" dirty="0" err="1" smtClean="0">
                <a:latin typeface="Lato" charset="0"/>
              </a:rPr>
              <a:t>Introduction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>
                <a:latin typeface="Lato" charset="0"/>
              </a:rPr>
              <a:t>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3140968"/>
            <a:ext cx="8640960" cy="4490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b’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01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....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533453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range(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len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70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0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2" name="CaixaDeTexto 10"/>
          <p:cNvSpPr txBox="1"/>
          <p:nvPr/>
        </p:nvSpPr>
        <p:spPr>
          <a:xfrm>
            <a:off x="0" y="5545361"/>
            <a:ext cx="48910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E46C0A"/>
                </a:solidFill>
              </a:rPr>
              <a:t>len</a:t>
            </a:r>
            <a:r>
              <a:rPr lang="pt-BR" altLang="x-none" b="1" dirty="0">
                <a:solidFill>
                  <a:srgbClr val="E46C0A"/>
                </a:solidFill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</a:rPr>
              <a:t>x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</a:t>
            </a:r>
            <a:r>
              <a:rPr lang="pt-BR" altLang="x-none" dirty="0" err="1"/>
              <a:t>the</a:t>
            </a:r>
            <a:r>
              <a:rPr lang="pt-BR" altLang="x-none" dirty="0"/>
              <a:t> </a:t>
            </a:r>
            <a:r>
              <a:rPr lang="pt-BR" altLang="x-none" dirty="0" err="1"/>
              <a:t>number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elements</a:t>
            </a:r>
            <a:r>
              <a:rPr lang="pt-BR" altLang="x-none" dirty="0"/>
              <a:t> </a:t>
            </a:r>
            <a:r>
              <a:rPr lang="pt-BR" altLang="x-none" dirty="0" err="1"/>
              <a:t>of</a:t>
            </a:r>
            <a:r>
              <a:rPr lang="pt-BR" altLang="x-none" dirty="0"/>
              <a:t> </a:t>
            </a:r>
            <a:r>
              <a:rPr lang="pt-BR" altLang="x-none" dirty="0" err="1"/>
              <a:t>x</a:t>
            </a:r>
            <a:r>
              <a:rPr lang="pt-BR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8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index in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52108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 ‘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for 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index 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index,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2 </a:t>
            </a:r>
            <a:r>
              <a:rPr lang="pt-BR" sz="28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53855" y="1775965"/>
            <a:ext cx="4238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Using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 indexes</a:t>
            </a:r>
          </a:p>
        </p:txBody>
      </p:sp>
      <p:sp>
        <p:nvSpPr>
          <p:cNvPr id="13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</a:rPr>
              <a:t>n</a:t>
            </a:r>
            <a:r>
              <a:rPr lang="pt-BR" altLang="x-none" b="1" dirty="0">
                <a:solidFill>
                  <a:srgbClr val="E46C0A"/>
                </a:solidFill>
              </a:rPr>
              <a:t>)</a:t>
            </a:r>
            <a:r>
              <a:rPr lang="pt-BR" altLang="x-none" dirty="0">
                <a:solidFill>
                  <a:srgbClr val="E46C0A"/>
                </a:solidFill>
              </a:rPr>
              <a:t> </a:t>
            </a:r>
            <a:r>
              <a:rPr lang="pt-BR" altLang="x-none" dirty="0"/>
              <a:t>→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613354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95410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some_condition_is_true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do_something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2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57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/>
          <p:cNvSpPr/>
          <p:nvPr/>
        </p:nvSpPr>
        <p:spPr>
          <a:xfrm>
            <a:off x="4346129" y="1825005"/>
            <a:ext cx="4546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est_while.py</a:t>
            </a:r>
            <a:endParaRPr lang="pt-BR" sz="2800" dirty="0">
              <a:solidFill>
                <a:srgbClr val="008000"/>
              </a:solidFill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</a:t>
            </a: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49634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Success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: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#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Fail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:( ”) 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8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107504" y="2295539"/>
            <a:ext cx="9144000" cy="424889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500563" y="1916113"/>
            <a:ext cx="4319587" cy="2678112"/>
          </a:xfrm>
          <a:prstGeom prst="rect">
            <a:avLst/>
          </a:prstGeom>
          <a:solidFill>
            <a:schemeClr val="bg1"/>
          </a:solidFill>
          <a:ln w="38100">
            <a:solidFill>
              <a:srgbClr val="77933C"/>
            </a:solidFill>
            <a:miter lim="800000"/>
            <a:headEnd/>
            <a:tailEnd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Success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#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Fail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:( 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164306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66113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you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of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variables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562175"/>
            <a:ext cx="3960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Using </a:t>
            </a: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Methods </a:t>
            </a:r>
            <a:r>
              <a:rPr lang="en-US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and </a:t>
            </a:r>
            <a:r>
              <a:rPr lang="en-US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rgbClr val="000000"/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 smtClean="0"/>
              <a:t>required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77630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err="1" smtClean="0"/>
              <a:t>keyword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l-PL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some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description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2 *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9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506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=4,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-1188640" y="4731261"/>
            <a:ext cx="898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400" b="1" dirty="0" smtClean="0">
                <a:latin typeface="Calibri" charset="0"/>
              </a:rPr>
              <a:t>Default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parameters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have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b="1" dirty="0" smtClean="0">
                <a:latin typeface="Calibri" charset="0"/>
              </a:rPr>
              <a:t>default </a:t>
            </a:r>
            <a:r>
              <a:rPr lang="pt-BR" altLang="x-none" sz="2400" dirty="0" err="1" smtClean="0">
                <a:latin typeface="Calibri" charset="0"/>
              </a:rPr>
              <a:t>values</a:t>
            </a:r>
            <a:r>
              <a:rPr lang="pt-BR" altLang="x-none" sz="2400" dirty="0" smtClean="0">
                <a:latin typeface="Calibri" charset="0"/>
              </a:rPr>
              <a:t>.</a:t>
            </a:r>
            <a:endParaRPr lang="pt-BR" altLang="x-none" sz="2400" dirty="0">
              <a:latin typeface="Calibri" charset="0"/>
            </a:endParaRPr>
          </a:p>
        </p:txBody>
      </p:sp>
      <p:pic>
        <p:nvPicPr>
          <p:cNvPr id="15" name="Picture 14" descr="happy-ba-dum-t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18" y="3273878"/>
            <a:ext cx="2857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82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/>
              <a:t>Define a </a:t>
            </a:r>
            <a:r>
              <a:rPr lang="pt-BR" altLang="x-none" sz="3200" dirty="0" err="1"/>
              <a:t>method</a:t>
            </a:r>
            <a:endParaRPr lang="pt-BR" altLang="x-none" sz="3200" dirty="0"/>
          </a:p>
        </p:txBody>
      </p:sp>
      <p:sp>
        <p:nvSpPr>
          <p:cNvPr id="29704" name="Retângulo 14"/>
          <p:cNvSpPr>
            <a:spLocks noChangeArrowheads="1"/>
          </p:cNvSpPr>
          <p:nvPr/>
        </p:nvSpPr>
        <p:spPr bwMode="auto">
          <a:xfrm>
            <a:off x="2184673" y="1311151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y 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=2,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=5)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11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(x, 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 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(2, 4)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4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3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x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NameError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: global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'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not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defined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61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0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527119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70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2699792" y="2419821"/>
            <a:ext cx="6307138" cy="31956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3200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32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32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6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7EA6C-410D-444D-AB58-5F305D49BCA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9702" name="Retângulo 14"/>
          <p:cNvSpPr>
            <a:spLocks noChangeArrowheads="1"/>
          </p:cNvSpPr>
          <p:nvPr/>
        </p:nvSpPr>
        <p:spPr bwMode="auto">
          <a:xfrm>
            <a:off x="179388" y="1196752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 smtClean="0"/>
              <a:t>Watch</a:t>
            </a:r>
            <a:r>
              <a:rPr lang="pt-BR" altLang="x-none" sz="3200" dirty="0" smtClean="0"/>
              <a:t> out </a:t>
            </a:r>
            <a:r>
              <a:rPr lang="pt-BR" altLang="x-none" sz="3200" dirty="0" err="1" smtClean="0"/>
              <a:t>namespaces</a:t>
            </a:r>
            <a:r>
              <a:rPr lang="pt-BR" altLang="x-none" sz="3200" dirty="0" smtClean="0"/>
              <a:t>!</a:t>
            </a:r>
            <a:endParaRPr lang="pt-BR" altLang="x-none" sz="3200" dirty="0"/>
          </a:p>
        </p:txBody>
      </p:sp>
      <p:sp>
        <p:nvSpPr>
          <p:cNvPr id="12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b="1" dirty="0" err="1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def</a:t>
            </a:r>
            <a:r>
              <a:rPr lang="en-US" sz="2800" b="1" dirty="0" smtClean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x,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y):</a:t>
            </a:r>
            <a:endParaRPr lang="en-US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“““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Add here some description”””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 = 2 *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-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....</a:t>
            </a:r>
            <a:r>
              <a:rPr lang="en-US" sz="2800" b="1" dirty="0">
                <a:solidFill>
                  <a:srgbClr val="008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....</a:t>
            </a:r>
            <a:endParaRPr lang="pt-BR" sz="2800" b="1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my_method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(3, 4)</a:t>
            </a:r>
            <a:endParaRPr lang="pt-BR" sz="28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9706" name="Retângulo 10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7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5F634F-1C2A-1D4D-919D-71CB119E8F6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250825" y="2565400"/>
            <a:ext cx="8639175" cy="2032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lambda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x, y: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 * 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–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0727" name="Retângulo 14"/>
          <p:cNvSpPr>
            <a:spLocks noChangeArrowheads="1"/>
          </p:cNvSpPr>
          <p:nvPr/>
        </p:nvSpPr>
        <p:spPr bwMode="auto">
          <a:xfrm>
            <a:off x="250825" y="198913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ea typeface="+mn-ea"/>
              </a:rPr>
              <a:t>Use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lambda</a:t>
            </a:r>
            <a:r>
              <a:rPr lang="pt-BR" sz="2800" dirty="0">
                <a:ea typeface="+mn-ea"/>
              </a:rPr>
              <a:t>!</a:t>
            </a:r>
          </a:p>
        </p:txBody>
      </p:sp>
      <p:sp>
        <p:nvSpPr>
          <p:cNvPr id="33801" name="Retângulo 8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1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19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35850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C00000"/>
                </a:solidFill>
              </a:rPr>
              <a:t>use.py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6602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foo.py</a:t>
            </a: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086725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5" name="TextShape 1"/>
          <p:cNvSpPr txBox="1"/>
          <p:nvPr/>
        </p:nvSpPr>
        <p:spPr>
          <a:xfrm>
            <a:off x="250825" y="4039915"/>
            <a:ext cx="6553200" cy="757237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6" name="Retângulo 14"/>
          <p:cNvSpPr>
            <a:spLocks noChangeArrowheads="1"/>
          </p:cNvSpPr>
          <p:nvPr/>
        </p:nvSpPr>
        <p:spPr bwMode="auto">
          <a:xfrm>
            <a:off x="1619250" y="4154215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17" name="TextShape 1"/>
          <p:cNvSpPr txBox="1"/>
          <p:nvPr/>
        </p:nvSpPr>
        <p:spPr>
          <a:xfrm>
            <a:off x="250825" y="4869160"/>
            <a:ext cx="6553200" cy="108902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6802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52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34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FBE87A-EB80-364C-B00E-4B50C4173C2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8" name="Retângulo 14"/>
          <p:cNvSpPr>
            <a:spLocks noChangeArrowheads="1"/>
          </p:cNvSpPr>
          <p:nvPr/>
        </p:nvSpPr>
        <p:spPr bwMode="auto">
          <a:xfrm>
            <a:off x="1619250" y="2508250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 dirty="0" err="1">
                <a:solidFill>
                  <a:srgbClr val="008000"/>
                </a:solidFill>
              </a:rPr>
              <a:t>foo.py</a:t>
            </a:r>
            <a:endParaRPr lang="pt-BR" altLang="x-none" sz="2800" b="1" dirty="0">
              <a:solidFill>
                <a:srgbClr val="008000"/>
              </a:solidFill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250825" y="1844675"/>
            <a:ext cx="6553200" cy="2419124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 </a:t>
            </a:r>
            <a:r>
              <a:rPr lang="pl-PL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....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Some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03 ....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 = 2 *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- y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04 ....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k</a:t>
            </a:r>
            <a:endParaRPr lang="pt-BR" sz="2400" b="1" dirty="0" smtClean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05</a:t>
            </a:r>
            <a:endParaRPr lang="pt-BR" sz="24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06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 == ‘__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main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__’: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07 ....</a:t>
            </a:r>
            <a:r>
              <a:rPr lang="pt-BR" sz="24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print</a:t>
            </a:r>
            <a:r>
              <a:rPr lang="pt-BR" sz="24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(3, 4)</a:t>
            </a:r>
          </a:p>
        </p:txBody>
      </p:sp>
      <p:sp>
        <p:nvSpPr>
          <p:cNvPr id="35852" name="Retângulo 11"/>
          <p:cNvSpPr>
            <a:spLocks noChangeArrowheads="1"/>
          </p:cNvSpPr>
          <p:nvPr/>
        </p:nvSpPr>
        <p:spPr bwMode="auto">
          <a:xfrm>
            <a:off x="0" y="616585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/>
              <a:t>More on methods (Functions): </a:t>
            </a:r>
            <a:r>
              <a:rPr lang="pt-BR" altLang="x-none" sz="1600">
                <a:hlinkClick r:id="rId2"/>
              </a:rPr>
              <a:t>Here</a:t>
            </a:r>
            <a:endParaRPr lang="pt-BR" altLang="x-none" sz="1600"/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Methods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Defining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your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own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250824" y="1250950"/>
            <a:ext cx="65532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Re-using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your</a:t>
            </a:r>
            <a:r>
              <a:rPr lang="pt-BR" altLang="x-none" sz="2800" dirty="0"/>
              <a:t> </a:t>
            </a:r>
            <a:r>
              <a:rPr lang="pt-BR" altLang="x-none" sz="2800" dirty="0" err="1"/>
              <a:t>functions</a:t>
            </a:r>
            <a:endParaRPr lang="pt-BR" altLang="x-none" sz="2800" dirty="0"/>
          </a:p>
        </p:txBody>
      </p:sp>
      <p:sp>
        <p:nvSpPr>
          <p:cNvPr id="18" name="TextShape 1"/>
          <p:cNvSpPr txBox="1"/>
          <p:nvPr/>
        </p:nvSpPr>
        <p:spPr>
          <a:xfrm>
            <a:off x="250825" y="4327946"/>
            <a:ext cx="6553200" cy="757238"/>
          </a:xfrm>
          <a:prstGeom prst="rect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01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02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foo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my_method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(5, 2)</a:t>
            </a:r>
          </a:p>
        </p:txBody>
      </p:sp>
      <p:sp>
        <p:nvSpPr>
          <p:cNvPr id="19" name="Retângulo 14"/>
          <p:cNvSpPr>
            <a:spLocks noChangeArrowheads="1"/>
          </p:cNvSpPr>
          <p:nvPr/>
        </p:nvSpPr>
        <p:spPr bwMode="auto">
          <a:xfrm>
            <a:off x="1692275" y="4415259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800" b="1">
                <a:solidFill>
                  <a:srgbClr val="008000"/>
                </a:solidFill>
              </a:rPr>
              <a:t>use.py</a:t>
            </a:r>
          </a:p>
        </p:txBody>
      </p:sp>
      <p:sp>
        <p:nvSpPr>
          <p:cNvPr id="20" name="TextShape 1"/>
          <p:cNvSpPr txBox="1"/>
          <p:nvPr/>
        </p:nvSpPr>
        <p:spPr>
          <a:xfrm>
            <a:off x="250825" y="5157192"/>
            <a:ext cx="6553200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$</a:t>
            </a:r>
            <a:r>
              <a:rPr lang="pt-BR" sz="2400" b="1" dirty="0">
                <a:solidFill>
                  <a:srgbClr val="008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python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use.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py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>
                <a:solidFill>
                  <a:srgbClr val="C00000"/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2560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C78AB5-472B-0244-8D39-D82E9A103F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403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5638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len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12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range(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[0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1, 2, 3, 4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Aloha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!’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&lt;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type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‘string’&gt;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abs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-5.3</a:t>
            </a: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5.3</a:t>
            </a:r>
          </a:p>
        </p:txBody>
      </p:sp>
      <p:sp>
        <p:nvSpPr>
          <p:cNvPr id="4403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Built-in methods (or Functions)</a:t>
            </a:r>
          </a:p>
        </p:txBody>
      </p:sp>
      <p:sp>
        <p:nvSpPr>
          <p:cNvPr id="44040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Check all the build-in functions at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https://docs.python.org/2/library/functions.html</a:t>
            </a:r>
            <a:endParaRPr lang="pt-BR" altLang="x-none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828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C7D36F-9EE0-D04B-8233-61FE2E0CDAF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25571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06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5064" name="Retângulo 14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1F63A-F152-B446-BC00-33A50A1CAA5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35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m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608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6088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9FA28-85BF-C449-BBB3-7B96BB51DD1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711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7112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log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(10)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806922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[1, 2, 3]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71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1F838-E62A-044E-ADEC-8755A1679B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72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*</a:t>
            </a:r>
            <a:endParaRPr lang="pt-BR" sz="2800" b="1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rgbClr val="FF0000"/>
                </a:solidFill>
              </a:rPr>
              <a:t>TypeError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 err="1"/>
              <a:t>only</a:t>
            </a:r>
            <a:r>
              <a:rPr lang="pt-BR" sz="2400" dirty="0"/>
              <a:t> length-1 </a:t>
            </a:r>
            <a:r>
              <a:rPr lang="pt-BR" sz="2400" dirty="0" err="1"/>
              <a:t>arrays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converted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Python </a:t>
            </a:r>
            <a:r>
              <a:rPr lang="pt-BR" sz="2400" dirty="0" err="1" smtClean="0"/>
              <a:t>scalars</a:t>
            </a:r>
            <a:endParaRPr lang="pt-BR" sz="2400" dirty="0"/>
          </a:p>
        </p:txBody>
      </p:sp>
      <p:sp>
        <p:nvSpPr>
          <p:cNvPr id="4813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8136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16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D646B-C634-CD43-A042-03BDF80B90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41912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math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from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numpy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import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as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nsqrt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msqrt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(9)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nsqrt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([1, 4, 9])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[1., 2., 3.]</a:t>
            </a:r>
          </a:p>
        </p:txBody>
      </p:sp>
      <p:sp>
        <p:nvSpPr>
          <p:cNvPr id="4915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libs</a:t>
            </a:r>
          </a:p>
        </p:txBody>
      </p:sp>
      <p:sp>
        <p:nvSpPr>
          <p:cNvPr id="49160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298BEC-CBA2-1D43-A3BB-0E2208B29DC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2032000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 = 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s.lower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‘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hello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world!’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s.isdigit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False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018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Using methods from objects</a:t>
            </a:r>
          </a:p>
        </p:txBody>
      </p:sp>
      <p:sp>
        <p:nvSpPr>
          <p:cNvPr id="50184" name="Retângulo 8"/>
          <p:cNvSpPr>
            <a:spLocks noChangeArrowheads="1"/>
          </p:cNvSpPr>
          <p:nvPr/>
        </p:nvSpPr>
        <p:spPr bwMode="auto">
          <a:xfrm>
            <a:off x="1763713" y="5589588"/>
            <a:ext cx="568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/>
              <a:t>For more, check: </a:t>
            </a:r>
          </a:p>
          <a:p>
            <a:pPr algn="ctr" eaLnBrk="1" hangingPunct="1"/>
            <a:r>
              <a:rPr lang="pt-BR" altLang="x-none">
                <a:hlinkClick r:id="rId2"/>
              </a:rPr>
              <a:t>https://docs.python.org/2/tutorial/modules.html</a:t>
            </a:r>
            <a:endParaRPr lang="pt-BR" altLang="x-none"/>
          </a:p>
        </p:txBody>
      </p:sp>
      <p:sp>
        <p:nvSpPr>
          <p:cNvPr id="12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Methods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yours</a:t>
            </a:r>
            <a:r>
              <a:rPr lang="pt-BR" altLang="x-none" sz="44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C5B37-DD8A-024A-8134-EAABCC1A1E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5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16430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def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double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(x):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““Doubles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the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value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of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x”””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....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2 * x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1208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9BEF5E-82DF-DC44-9262-C1421F4B0C5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2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30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2349500"/>
            <a:ext cx="8639175" cy="203041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double_value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   Help </a:t>
            </a:r>
            <a:r>
              <a:rPr lang="en-US" sz="2800" dirty="0">
                <a:latin typeface="Lucida Console" pitchFamily="49" charset="0"/>
                <a:ea typeface="+mn-ea"/>
              </a:rPr>
              <a:t>on function </a:t>
            </a: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: </a:t>
            </a:r>
            <a:r>
              <a:rPr lang="en-US" sz="2800" dirty="0">
                <a:latin typeface="Lucida Console" pitchFamily="49" charset="0"/>
                <a:ea typeface="+mn-ea"/>
              </a:rPr>
              <a:t>  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Lucida Console" pitchFamily="49" charset="0"/>
                <a:ea typeface="+mn-ea"/>
              </a:rPr>
              <a:t>double_value</a:t>
            </a:r>
            <a:r>
              <a:rPr lang="en-US" sz="2800" dirty="0">
                <a:latin typeface="Lucida Console" pitchFamily="49" charset="0"/>
                <a:ea typeface="+mn-ea"/>
              </a:rPr>
              <a:t>(x</a:t>
            </a:r>
            <a:r>
              <a:rPr lang="en-US" sz="2800" dirty="0">
                <a:latin typeface="Lucida Console" pitchFamily="49" charset="0"/>
                <a:ea typeface="+mn-ea"/>
              </a:rPr>
              <a:t>) </a:t>
            </a:r>
            <a:endParaRPr lang="en-US" sz="28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Lucida Console" pitchFamily="49" charset="0"/>
                <a:ea typeface="+mn-ea"/>
              </a:rPr>
              <a:t> </a:t>
            </a:r>
            <a:r>
              <a:rPr lang="en-US" sz="2800" dirty="0">
                <a:latin typeface="Lucida Console" pitchFamily="49" charset="0"/>
                <a:ea typeface="+mn-ea"/>
              </a:rPr>
              <a:t>   Return </a:t>
            </a:r>
            <a:r>
              <a:rPr lang="en-US" sz="2800" dirty="0">
                <a:latin typeface="Lucida Console" pitchFamily="49" charset="0"/>
                <a:ea typeface="+mn-ea"/>
              </a:rPr>
              <a:t>the double of </a:t>
            </a:r>
            <a:r>
              <a:rPr lang="en-US" sz="2800" dirty="0">
                <a:latin typeface="Lucida Console" pitchFamily="49" charset="0"/>
                <a:ea typeface="+mn-ea"/>
              </a:rPr>
              <a:t>x</a:t>
            </a:r>
            <a:endParaRPr lang="pt-BR" sz="2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223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733" y="3365637"/>
            <a:ext cx="26493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endParaRPr lang="pt-BR" dirty="0" smtClean="0"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pt-BR" dirty="0" err="1" smtClean="0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 smtClean="0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2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smtClean="0">
                  <a:solidFill>
                    <a:srgbClr val="FF0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.....</a:t>
              </a:r>
              <a:r>
                <a:rPr lang="pt-BR" sz="3200" dirty="0" err="1" smtClean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383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449368-C551-C84E-8752-09FD151E597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3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31940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Help on float object: </a:t>
            </a: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    class </a:t>
            </a:r>
            <a:r>
              <a:rPr lang="en-US" sz="2000" dirty="0">
                <a:latin typeface="Lucida Console" pitchFamily="49" charset="0"/>
                <a:ea typeface="+mn-ea"/>
              </a:rPr>
              <a:t>float(object) </a:t>
            </a: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  <a:r>
              <a:rPr lang="en-US" sz="2000" dirty="0">
                <a:latin typeface="Lucida Console" pitchFamily="49" charset="0"/>
                <a:ea typeface="+mn-ea"/>
              </a:rPr>
              <a:t>float(x) -&gt; floating point number </a:t>
            </a: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 </a:t>
            </a:r>
            <a:r>
              <a:rPr lang="en-US" sz="2000" dirty="0">
                <a:latin typeface="Lucida Console" pitchFamily="49" charset="0"/>
                <a:ea typeface="+mn-ea"/>
              </a:rPr>
              <a:t>Convert a string or number to a floating point </a:t>
            </a:r>
            <a:endParaRPr lang="en-US" sz="20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Lucida Console" pitchFamily="49" charset="0"/>
                <a:ea typeface="+mn-ea"/>
              </a:rPr>
              <a:t>|</a:t>
            </a:r>
            <a:r>
              <a:rPr lang="en-US" sz="2000" dirty="0">
                <a:latin typeface="Lucida Console" pitchFamily="49" charset="0"/>
                <a:ea typeface="+mn-ea"/>
              </a:rPr>
              <a:t> </a:t>
            </a:r>
            <a:r>
              <a:rPr lang="en-US" sz="2000" dirty="0">
                <a:latin typeface="Lucida Console" pitchFamily="49" charset="0"/>
                <a:ea typeface="+mn-ea"/>
              </a:rPr>
              <a:t>number</a:t>
            </a:r>
            <a:r>
              <a:rPr lang="en-US" sz="2000" dirty="0">
                <a:latin typeface="Lucida Console" pitchFamily="49" charset="0"/>
                <a:ea typeface="+mn-ea"/>
              </a:rPr>
              <a:t>, if possible</a:t>
            </a:r>
            <a:r>
              <a:rPr lang="en-US" sz="2000" dirty="0">
                <a:latin typeface="Lucida Console" pitchFamily="49" charset="0"/>
                <a:ea typeface="+mn-ea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...</a:t>
            </a:r>
            <a:endParaRPr lang="pt-BR" sz="2800" b="1" dirty="0"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3255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53256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6E31F2-1ED8-8D47-8818-208820CE1B1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8639175" cy="86836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79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help()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250825" y="3357563"/>
            <a:ext cx="8639175" cy="8667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z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latin typeface="Lucida Console" pitchFamily="49" charset="0"/>
                <a:ea typeface="+mn-ea"/>
                <a:cs typeface="Consolas" panose="020B0609020204030204" pitchFamily="49" charset="0"/>
              </a:rPr>
              <a:t>z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250825" y="4437063"/>
            <a:ext cx="8639175" cy="86836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 = ‘a string’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help(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s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  <a:endParaRPr lang="pt-BR" sz="2800" b="1" dirty="0">
              <a:latin typeface="Lucida Console" panose="020B060904050402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4282" name="Retângulo 13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1600">
                <a:latin typeface="Lato" charset="0"/>
              </a:rPr>
              <a:t>Help on built-in function </a:t>
            </a:r>
            <a:r>
              <a:rPr lang="pt-BR" altLang="x-none" sz="1600" b="1">
                <a:latin typeface="Lato" charset="0"/>
              </a:rPr>
              <a:t>help() </a:t>
            </a:r>
            <a:r>
              <a:rPr lang="pt-BR" altLang="x-none" sz="1600">
                <a:latin typeface="Lato" charset="0"/>
                <a:hlinkClick r:id="rId2"/>
              </a:rPr>
              <a:t>here</a:t>
            </a:r>
            <a:r>
              <a:rPr lang="pt-BR" altLang="x-none" sz="1600">
                <a:latin typeface="Lato" charset="0"/>
              </a:rPr>
              <a:t>.</a:t>
            </a: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5E017F-B095-694B-9B54-1DF452F2966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5303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5304" name="Retângulo 1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A8A111-C371-B249-A84B-7FE544A09F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7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4572000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‘real',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‘</a:t>
            </a:r>
            <a:r>
              <a:rPr lang="pt-BR" sz="2400" dirty="0" err="1">
                <a:latin typeface="Lucida Console" pitchFamily="49" charset="0"/>
                <a:ea typeface="+mn-ea"/>
              </a:rPr>
              <a:t>to_bytes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329" name="Retângulo 10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24B3C7-E212-8048-BA75-F4797A9CB2F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250825" y="2276475"/>
            <a:ext cx="4176713" cy="253047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 = 3.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&gt;&gt;&gt; </a:t>
            </a:r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dir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nsolas" panose="020B0609020204030204" pitchFamily="49" charset="0"/>
              </a:rPr>
              <a:t>y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[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abs__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'__</a:t>
            </a:r>
            <a:r>
              <a:rPr lang="pt-BR" sz="2400" dirty="0" err="1">
                <a:latin typeface="Lucida Console" pitchFamily="49" charset="0"/>
                <a:ea typeface="+mn-ea"/>
              </a:rPr>
              <a:t>add__</a:t>
            </a:r>
            <a:r>
              <a:rPr lang="pt-BR" sz="2400" dirty="0">
                <a:latin typeface="Lucida Console" pitchFamily="49" charset="0"/>
                <a:ea typeface="+mn-ea"/>
              </a:rPr>
              <a:t>', </a:t>
            </a:r>
            <a:endParaRPr lang="pt-BR" sz="2400" dirty="0">
              <a:latin typeface="Lucida Console" pitchFamily="49" charset="0"/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 ...,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 err="1">
                <a:latin typeface="Lucida Console" pitchFamily="49" charset="0"/>
                <a:ea typeface="+mn-ea"/>
              </a:rPr>
              <a:t>is_integer</a:t>
            </a:r>
            <a:r>
              <a:rPr lang="pt-BR" sz="2400" dirty="0">
                <a:latin typeface="Lucida Console" pitchFamily="49" charset="0"/>
                <a:ea typeface="+mn-ea"/>
              </a:rPr>
              <a:t>',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Lucida Console" pitchFamily="49" charset="0"/>
                <a:ea typeface="+mn-ea"/>
              </a:rPr>
              <a:t> 'real</a:t>
            </a:r>
            <a:r>
              <a:rPr lang="pt-BR" sz="2400" dirty="0">
                <a:latin typeface="Lucida Console" pitchFamily="49" charset="0"/>
                <a:ea typeface="+mn-ea"/>
              </a:rPr>
              <a:t>'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ea typeface="+mn-ea"/>
              </a:rPr>
              <a:t>]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7351" name="Retângulo 14"/>
          <p:cNvSpPr>
            <a:spLocks noChangeArrowheads="1"/>
          </p:cNvSpPr>
          <p:nvPr/>
        </p:nvSpPr>
        <p:spPr bwMode="auto">
          <a:xfrm>
            <a:off x="323850" y="1700213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/>
              <a:t>The built-in function </a:t>
            </a:r>
            <a:r>
              <a:rPr lang="pt-BR" altLang="x-none" sz="2800" b="1"/>
              <a:t>dir()</a:t>
            </a: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4572000" y="1412875"/>
            <a:ext cx="2652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3" name="Retângulo 15"/>
          <p:cNvSpPr>
            <a:spLocks noChangeArrowheads="1"/>
          </p:cNvSpPr>
          <p:nvPr/>
        </p:nvSpPr>
        <p:spPr bwMode="auto">
          <a:xfrm>
            <a:off x="4572000" y="198913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semiprivate and meant just for convention</a:t>
            </a:r>
            <a:endParaRPr lang="pt-BR" altLang="x-none">
              <a:latin typeface="Lato" charset="0"/>
            </a:endParaRPr>
          </a:p>
        </p:txBody>
      </p:sp>
      <p:sp>
        <p:nvSpPr>
          <p:cNvPr id="57354" name="Rectangle 4"/>
          <p:cNvSpPr>
            <a:spLocks noChangeArrowheads="1"/>
          </p:cNvSpPr>
          <p:nvPr/>
        </p:nvSpPr>
        <p:spPr bwMode="auto">
          <a:xfrm>
            <a:off x="4572000" y="2781300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5" name="Retângulo 19"/>
          <p:cNvSpPr>
            <a:spLocks noChangeArrowheads="1"/>
          </p:cNvSpPr>
          <p:nvPr/>
        </p:nvSpPr>
        <p:spPr bwMode="auto">
          <a:xfrm>
            <a:off x="4572000" y="3290888"/>
            <a:ext cx="4032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 is considered superprivate and gets namemangled to prevent accidental access</a:t>
            </a:r>
            <a:endParaRPr lang="pt-BR" altLang="x-none">
              <a:latin typeface="Lato" charset="0"/>
            </a:endParaRPr>
          </a:p>
        </p:txBody>
      </p:sp>
      <p:sp>
        <p:nvSpPr>
          <p:cNvPr id="57356" name="Rectangle 4"/>
          <p:cNvSpPr>
            <a:spLocks noChangeArrowheads="1"/>
          </p:cNvSpPr>
          <p:nvPr/>
        </p:nvSpPr>
        <p:spPr bwMode="auto">
          <a:xfrm>
            <a:off x="4572000" y="4214813"/>
            <a:ext cx="3394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altLang="x-none" sz="3200">
                <a:latin typeface="Lucida Console" charset="0"/>
              </a:rPr>
              <a:t>.__variable__</a:t>
            </a:r>
            <a:endParaRPr lang="pt-BR" altLang="x-none" sz="4800">
              <a:latin typeface="Lucida Console" charset="0"/>
            </a:endParaRPr>
          </a:p>
        </p:txBody>
      </p:sp>
      <p:sp>
        <p:nvSpPr>
          <p:cNvPr id="57357" name="Retângulo 21"/>
          <p:cNvSpPr>
            <a:spLocks noChangeArrowheads="1"/>
          </p:cNvSpPr>
          <p:nvPr/>
        </p:nvSpPr>
        <p:spPr bwMode="auto">
          <a:xfrm>
            <a:off x="4572000" y="4797425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latin typeface="Lato" charset="0"/>
              </a:rPr>
              <a:t>is typically reserved for builtin methods or variables</a:t>
            </a:r>
            <a:endParaRPr lang="pt-BR" altLang="x-none">
              <a:latin typeface="Lato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4572000" y="2708275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572000" y="4221163"/>
            <a:ext cx="41767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60" name="Retângulo 27"/>
          <p:cNvSpPr>
            <a:spLocks noChangeArrowheads="1"/>
          </p:cNvSpPr>
          <p:nvPr/>
        </p:nvSpPr>
        <p:spPr bwMode="auto">
          <a:xfrm>
            <a:off x="0" y="61658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600">
                <a:latin typeface="Lato" charset="0"/>
              </a:rPr>
              <a:t>Help on built-in function dir() </a:t>
            </a:r>
            <a:r>
              <a:rPr lang="en-US" altLang="x-none" sz="1600">
                <a:latin typeface="Lato" charset="0"/>
                <a:hlinkClick r:id="rId2"/>
              </a:rPr>
              <a:t>here</a:t>
            </a:r>
            <a:r>
              <a:rPr lang="en-US" altLang="x-none" sz="1600">
                <a:latin typeface="Lato" charset="0"/>
              </a:rPr>
              <a:t>.</a:t>
            </a:r>
          </a:p>
        </p:txBody>
      </p:sp>
      <p:sp>
        <p:nvSpPr>
          <p:cNvPr id="17" name="TextShape 1"/>
          <p:cNvSpPr txBox="1">
            <a:spLocks noChangeArrowheads="1"/>
          </p:cNvSpPr>
          <p:nvPr/>
        </p:nvSpPr>
        <p:spPr bwMode="auto">
          <a:xfrm>
            <a:off x="1244600" y="100013"/>
            <a:ext cx="10515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Gathering</a:t>
            </a:r>
            <a:r>
              <a:rPr lang="pt-BR" altLang="x-none" sz="4400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pt-BR" altLang="x-none" sz="4400" dirty="0" err="1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information</a:t>
            </a:r>
            <a:endParaRPr lang="pt-BR" altLang="x-none" sz="4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13/02/2017</a:t>
            </a:r>
            <a:endParaRPr lang="pt-BR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Bootcamp </a:t>
            </a:r>
            <a:r>
              <a:rPr lang="mr-IN" smtClean="0"/>
              <a:t>–</a:t>
            </a:r>
            <a:r>
              <a:rPr lang="pt-BR" smtClean="0"/>
              <a:t> An(other) Python introduction II</a:t>
            </a: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CaixaDeTexto 13"/>
          <p:cNvSpPr txBox="1">
            <a:spLocks noChangeArrowheads="1"/>
          </p:cNvSpPr>
          <p:nvPr/>
        </p:nvSpPr>
        <p:spPr bwMode="auto">
          <a:xfrm>
            <a:off x="107504" y="2409631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smtClean="0">
                <a:latin typeface="Calibri" charset="0"/>
                <a:hlinkClick r:id="rId3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pic>
        <p:nvPicPr>
          <p:cNvPr id="22" name="Picture 2" descr="Travel W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2" y="4762504"/>
            <a:ext cx="15716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4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8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99792" y="2419821"/>
            <a:ext cx="6313487" cy="3195638"/>
            <a:chOff x="2555875" y="2419821"/>
            <a:chExt cx="6313487" cy="3195638"/>
          </a:xfrm>
        </p:grpSpPr>
        <p:sp>
          <p:nvSpPr>
            <p:cNvPr id="13" name="Retângulo 12"/>
            <p:cNvSpPr/>
            <p:nvPr/>
          </p:nvSpPr>
          <p:spPr>
            <a:xfrm>
              <a:off x="2555875" y="33500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55875" y="423750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is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177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699792" y="2419821"/>
            <a:ext cx="6321813" cy="3195638"/>
            <a:chOff x="2555875" y="2419821"/>
            <a:chExt cx="6321813" cy="3195638"/>
          </a:xfrm>
        </p:grpSpPr>
        <p:sp>
          <p:nvSpPr>
            <p:cNvPr id="27" name="Retângulo 12"/>
            <p:cNvSpPr/>
            <p:nvPr/>
          </p:nvSpPr>
          <p:spPr>
            <a:xfrm>
              <a:off x="2555875" y="3356992"/>
              <a:ext cx="6313487" cy="4445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13"/>
            <p:cNvSpPr/>
            <p:nvPr/>
          </p:nvSpPr>
          <p:spPr>
            <a:xfrm>
              <a:off x="2564201" y="4193059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14"/>
            <p:cNvSpPr/>
            <p:nvPr/>
          </p:nvSpPr>
          <p:spPr>
            <a:xfrm>
              <a:off x="2555875" y="5089996"/>
              <a:ext cx="6313487" cy="48895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TextShape 1"/>
            <p:cNvSpPr txBox="1"/>
            <p:nvPr/>
          </p:nvSpPr>
          <p:spPr>
            <a:xfrm>
              <a:off x="2555875" y="2419821"/>
              <a:ext cx="6307138" cy="3195638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= ‘banana’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apple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eat_it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elif</a:t>
              </a:r>
              <a:r>
                <a:rPr lang="pt-BR" sz="3200" dirty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fruit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 </a:t>
              </a:r>
              <a:r>
                <a:rPr lang="pt-BR" sz="3200" dirty="0" smtClean="0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== 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‘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orange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’: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make_a_juice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 err="1">
                  <a:solidFill>
                    <a:schemeClr val="accent6">
                      <a:lumMod val="75000"/>
                    </a:schemeClr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else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pt-BR" sz="3200" dirty="0">
                  <a:solidFill>
                    <a:srgbClr val="008000"/>
                  </a:solidFill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....</a:t>
              </a:r>
              <a:r>
                <a:rPr lang="pt-BR" sz="3200" dirty="0" err="1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leave_it</a:t>
              </a:r>
              <a:r>
                <a:rPr lang="pt-BR" sz="3200" dirty="0">
                  <a:latin typeface="Lucida Console" panose="020B06090405040202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442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b’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....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9A1AF9-CC03-BF4D-94C7-3940546A5C2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391" name="TextShape 1"/>
          <p:cNvSpPr txBox="1">
            <a:spLocks noChangeArrowheads="1"/>
          </p:cNvSpPr>
          <p:nvPr/>
        </p:nvSpPr>
        <p:spPr bwMode="auto">
          <a:xfrm>
            <a:off x="107504" y="1268760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7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 smtClean="0">
                <a:solidFill>
                  <a:srgbClr val="000000"/>
                </a:solidFill>
                <a:latin typeface="Lato" charset="0"/>
              </a:rPr>
              <a:t>control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21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https://docs.python.org/2/tutorial/controlflow.html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20" name="TextShape 1"/>
          <p:cNvSpPr txBox="1">
            <a:spLocks noChangeArrowheads="1"/>
          </p:cNvSpPr>
          <p:nvPr/>
        </p:nvSpPr>
        <p:spPr bwMode="auto">
          <a:xfrm>
            <a:off x="1259632" y="1379091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4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8305</TotalTime>
  <Words>3176</Words>
  <Application>Microsoft Macintosh PowerPoint</Application>
  <PresentationFormat>On-screen Show (4:3)</PresentationFormat>
  <Paragraphs>766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Courier New</vt:lpstr>
      <vt:lpstr>Consolas</vt:lpstr>
      <vt:lpstr>Lato</vt:lpstr>
      <vt:lpstr>Wingdings</vt:lpstr>
      <vt:lpstr>Arial</vt:lpstr>
      <vt:lpstr>Calibri Light</vt:lpstr>
      <vt:lpstr>Mangal</vt:lpstr>
      <vt:lpstr>Calibri</vt:lpstr>
      <vt:lpstr>Lucida Console</vt:lpstr>
      <vt:lpstr>Tema do Office</vt:lpstr>
      <vt:lpstr>Personalizar design</vt:lpstr>
      <vt:lpstr>Python Bootcamp An(other) Python Introduction II</vt:lpstr>
      <vt:lpstr>Table of Contents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Methods Defining your 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359</cp:revision>
  <dcterms:created xsi:type="dcterms:W3CDTF">2015-09-26T21:55:49Z</dcterms:created>
  <dcterms:modified xsi:type="dcterms:W3CDTF">2017-02-01T19:56:02Z</dcterms:modified>
</cp:coreProperties>
</file>