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58"/>
  </p:notesMasterIdLst>
  <p:handoutMasterIdLst>
    <p:handoutMasterId r:id="rId59"/>
  </p:handoutMasterIdLst>
  <p:sldIdLst>
    <p:sldId id="256" r:id="rId3"/>
    <p:sldId id="357" r:id="rId4"/>
    <p:sldId id="353" r:id="rId5"/>
    <p:sldId id="409" r:id="rId6"/>
    <p:sldId id="410" r:id="rId7"/>
    <p:sldId id="411" r:id="rId8"/>
    <p:sldId id="412" r:id="rId9"/>
    <p:sldId id="414" r:id="rId10"/>
    <p:sldId id="413" r:id="rId11"/>
    <p:sldId id="417" r:id="rId12"/>
    <p:sldId id="416" r:id="rId13"/>
    <p:sldId id="419" r:id="rId14"/>
    <p:sldId id="421" r:id="rId15"/>
    <p:sldId id="422" r:id="rId16"/>
    <p:sldId id="423" r:id="rId17"/>
    <p:sldId id="424" r:id="rId18"/>
    <p:sldId id="426" r:id="rId19"/>
    <p:sldId id="443" r:id="rId20"/>
    <p:sldId id="427" r:id="rId21"/>
    <p:sldId id="428" r:id="rId22"/>
    <p:sldId id="429" r:id="rId23"/>
    <p:sldId id="430" r:id="rId24"/>
    <p:sldId id="431" r:id="rId25"/>
    <p:sldId id="432" r:id="rId26"/>
    <p:sldId id="433" r:id="rId27"/>
    <p:sldId id="434" r:id="rId28"/>
    <p:sldId id="435" r:id="rId29"/>
    <p:sldId id="436" r:id="rId30"/>
    <p:sldId id="442" r:id="rId31"/>
    <p:sldId id="437" r:id="rId32"/>
    <p:sldId id="438" r:id="rId33"/>
    <p:sldId id="404" r:id="rId34"/>
    <p:sldId id="388" r:id="rId35"/>
    <p:sldId id="439" r:id="rId36"/>
    <p:sldId id="440" r:id="rId37"/>
    <p:sldId id="441" r:id="rId38"/>
    <p:sldId id="446" r:id="rId39"/>
    <p:sldId id="447" r:id="rId40"/>
    <p:sldId id="364" r:id="rId41"/>
    <p:sldId id="372" r:id="rId42"/>
    <p:sldId id="373" r:id="rId43"/>
    <p:sldId id="374" r:id="rId44"/>
    <p:sldId id="375" r:id="rId45"/>
    <p:sldId id="444" r:id="rId46"/>
    <p:sldId id="445" r:id="rId47"/>
    <p:sldId id="376" r:id="rId48"/>
    <p:sldId id="377" r:id="rId49"/>
    <p:sldId id="392" r:id="rId50"/>
    <p:sldId id="393" r:id="rId51"/>
    <p:sldId id="396" r:id="rId52"/>
    <p:sldId id="394" r:id="rId53"/>
    <p:sldId id="402" r:id="rId54"/>
    <p:sldId id="403" r:id="rId55"/>
    <p:sldId id="395" r:id="rId56"/>
    <p:sldId id="405" r:id="rId57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FFFF"/>
    <a:srgbClr val="193232"/>
    <a:srgbClr val="323219"/>
    <a:srgbClr val="99FF99"/>
    <a:srgbClr val="321932"/>
    <a:srgbClr val="193219"/>
    <a:srgbClr val="32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31"/>
    <p:restoredTop sz="94575"/>
  </p:normalViewPr>
  <p:slideViewPr>
    <p:cSldViewPr>
      <p:cViewPr>
        <p:scale>
          <a:sx n="102" d="100"/>
          <a:sy n="102" d="100"/>
        </p:scale>
        <p:origin x="176" y="2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63" Type="http://schemas.openxmlformats.org/officeDocument/2006/relationships/tableStyles" Target="tableStyles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notesMaster" Target="notesMasters/notesMaster1.xml"/><Relationship Id="rId59" Type="http://schemas.openxmlformats.org/officeDocument/2006/relationships/handoutMaster" Target="handoutMasters/handoutMaster1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60" Type="http://schemas.openxmlformats.org/officeDocument/2006/relationships/presProps" Target="presProps.xml"/><Relationship Id="rId61" Type="http://schemas.openxmlformats.org/officeDocument/2006/relationships/viewProps" Target="viewProps.xml"/><Relationship Id="rId62" Type="http://schemas.openxmlformats.org/officeDocument/2006/relationships/theme" Target="theme/theme1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7B6DFB-6085-A44A-A2B0-DE770F4EF61D}" type="datetimeFigureOut">
              <a:rPr lang="en-US" smtClean="0"/>
              <a:t>1/31/17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79428B-93D5-BB4C-9C80-2506FFC57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6333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fld id="{7D860479-C871-FC4D-A5AF-4BAF4103A9E1}" type="datetimeFigureOut">
              <a:rPr lang="pt-BR"/>
              <a:pPr>
                <a:defRPr/>
              </a:pPr>
              <a:t>31/01/17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D8A0546-BF2E-B14A-9B55-67081D6B0E8F}" type="slidenum">
              <a:rPr lang="pt-BR" altLang="x-none"/>
              <a:pPr/>
              <a:t>‹#›</a:t>
            </a:fld>
            <a:endParaRPr lang="pt-BR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 smtClean="0"/>
              <a:t>Clique para editar o estilo do subtítulo mestre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/>
              <a:t>13/10/2015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fld id="{143E2DB8-19E9-A74E-9BC7-202234FEC66F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754634793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5229200"/>
            <a:ext cx="8229600" cy="896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/>
              <a:t>13/10/2015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fld id="{5C132EE3-3BE1-CD49-ACBD-35E1E37C0A40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9097030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/>
              <a:t>13/10/2015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fld id="{E2511819-0437-0743-98A0-AFD87DC5DC65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29741474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13/10/2015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0A1260-4A30-F044-9137-01A0EAEFF642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66879221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13/10/2015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9D5841-BFA9-8F48-83DA-E2A0FBEA7F4A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25432768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13/10/2015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EAFA46-22CC-7E46-89EB-C34EF9246611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785922843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13/10/2015</a:t>
            </a:r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0800FC-C8E1-0549-8E83-63F732A9599B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62628818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13/10/2015</a:t>
            </a:r>
            <a:endParaRPr lang="pt-BR" dirty="0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8E2D41-52AB-444C-9D34-DBCE9F248C9A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208120927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13/10/2015</a:t>
            </a:r>
            <a:endParaRPr lang="pt-BR" dirty="0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B0E7EE-F428-7640-BF2D-CC327B93105F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430537704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13/10/2015</a:t>
            </a:r>
            <a:endParaRPr lang="pt-BR" dirty="0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F5211F-CC26-F944-A11D-16FF6988DC4E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174784385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13/10/2015</a:t>
            </a:r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3B1220-EF05-744E-8725-75460D92DA5B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63650817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3568" y="2348880"/>
            <a:ext cx="8229600" cy="1143000"/>
          </a:xfrm>
        </p:spPr>
        <p:txBody>
          <a:bodyPr/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85299614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13/10/2015</a:t>
            </a:r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63005D-67AC-E945-8313-8B49310E9357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176885132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13/10/2015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1A2A23-9F7B-B44F-94EB-63E0B13BC52F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584024654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13/10/2015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F28413-9F1E-364B-81CB-B7E9960AEEED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347587919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/>
              <a:t>13/10/2015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fld id="{A35769DD-A044-EE4D-A728-60116D9288F3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0854676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/>
              <a:t>13/10/2015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fld id="{BCAAEAD2-E7DA-424E-A17F-15B2C3273F02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13193028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/>
              <a:t>13/10/2015</a:t>
            </a: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fld id="{734EF062-9B9F-8642-ABC9-3B018DC2A12B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94207083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/>
              <a:t>13/10/2015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fld id="{F0FF39CC-022E-A24F-BF77-2D881E7A4EE9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780556285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/>
              <a:t>13/10/2015</a:t>
            </a: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fld id="{1B98F239-A321-9641-9A9C-23B79D1354EC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97936611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/>
              <a:t>13/10/2015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fld id="{CB28EDAC-0CB2-9D4F-AEA9-C9F0B9EE8452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537186356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/>
              <a:t>13/10/2015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fld id="{D10E2210-02CF-AB44-9091-2F06B43763EA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46983330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D:\Dropbox\Pos-Doutorado\Talks\Python Bootcamp\Figures\Python Bootcamp - Top Snake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60" b="40900"/>
          <a:stretch>
            <a:fillRect/>
          </a:stretch>
        </p:blipFill>
        <p:spPr bwMode="auto">
          <a:xfrm>
            <a:off x="2843213" y="2924175"/>
            <a:ext cx="6300787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tângulo 7"/>
          <p:cNvSpPr/>
          <p:nvPr userDrawn="1"/>
        </p:nvSpPr>
        <p:spPr>
          <a:xfrm>
            <a:off x="0" y="0"/>
            <a:ext cx="9144000" cy="6884988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75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pic>
        <p:nvPicPr>
          <p:cNvPr id="1028" name="Picture 6" descr="D:\Dropbox\Pos-Doutorado\Talks\Python Bootcamp\Figures\Python Bootcamp - Bottom Snake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2" t="8514"/>
          <a:stretch>
            <a:fillRect/>
          </a:stretch>
        </p:blipFill>
        <p:spPr bwMode="auto">
          <a:xfrm>
            <a:off x="0" y="0"/>
            <a:ext cx="7256463" cy="493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 descr="D:\Dropbox\Pos-Doutorado\Talks\Python Bootcamp\Figures\Python Bootcamp - Medal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96838"/>
            <a:ext cx="2016125" cy="201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755650" y="4941888"/>
            <a:ext cx="8229600" cy="172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x-none"/>
              <a:t>Clique para editar o estilo do título mestre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8" r:id="rId1"/>
    <p:sldLayoutId id="2147483906" r:id="rId2"/>
    <p:sldLayoutId id="2147483919" r:id="rId3"/>
    <p:sldLayoutId id="2147483920" r:id="rId4"/>
    <p:sldLayoutId id="2147483921" r:id="rId5"/>
    <p:sldLayoutId id="2147483922" r:id="rId6"/>
    <p:sldLayoutId id="2147483923" r:id="rId7"/>
    <p:sldLayoutId id="2147483924" r:id="rId8"/>
    <p:sldLayoutId id="2147483925" r:id="rId9"/>
    <p:sldLayoutId id="2147483926" r:id="rId10"/>
    <p:sldLayoutId id="2147483927" r:id="rId11"/>
  </p:sldLayoutIdLst>
  <p:transition>
    <p:fade/>
  </p:transition>
  <p:hf hd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Lato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Lato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Lato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Lato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Lato" pitchFamily="34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Lato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Dropbox\Pos-Doutorado\Talks\Python Bootcamp\Figures\Python Bootcamp - Top Snake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07" r="6966" b="37654"/>
          <a:stretch>
            <a:fillRect/>
          </a:stretch>
        </p:blipFill>
        <p:spPr bwMode="auto">
          <a:xfrm>
            <a:off x="-1588" y="6500813"/>
            <a:ext cx="9144001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x-none"/>
              <a:t>Clique para editar os estilos do texto mestre</a:t>
            </a:r>
          </a:p>
          <a:p>
            <a:pPr lvl="1"/>
            <a:r>
              <a:rPr lang="pt-BR" altLang="x-none"/>
              <a:t>Segundo nível</a:t>
            </a:r>
          </a:p>
          <a:p>
            <a:pPr lvl="2"/>
            <a:r>
              <a:rPr lang="pt-BR" altLang="x-none"/>
              <a:t>Terceiro nível</a:t>
            </a:r>
          </a:p>
          <a:p>
            <a:pPr lvl="3"/>
            <a:r>
              <a:rPr lang="pt-BR" altLang="x-none"/>
              <a:t>Quarto nível</a:t>
            </a:r>
          </a:p>
          <a:p>
            <a:pPr lvl="4"/>
            <a:r>
              <a:rPr lang="pt-BR" altLang="x-none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539750" y="652462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Lato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/>
              <a:t>13/10/2015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51986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Lato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/>
              <a:t>Python Bootcamp - Basic I</a:t>
            </a:r>
          </a:p>
        </p:txBody>
      </p:sp>
      <p:pic>
        <p:nvPicPr>
          <p:cNvPr id="2054" name="Picture 6" descr="D:\Dropbox\Pos-Doutorado\Talks\Python Bootcamp\Figures\Python Bootcamp - Bottom Snake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2" t="8514" b="53310"/>
          <a:stretch>
            <a:fillRect/>
          </a:stretch>
        </p:blipFill>
        <p:spPr bwMode="auto">
          <a:xfrm>
            <a:off x="0" y="0"/>
            <a:ext cx="9144000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5" descr="D:\Dropbox\Pos-Doutorado\Talks\Python Bootcamp\Figures\Python Bootcamp - Medal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107950"/>
            <a:ext cx="1158875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1258888" y="404813"/>
            <a:ext cx="7427912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x-none"/>
              <a:t>Clique para editar o estilo do título mestre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975475" y="6519863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262626"/>
                </a:solidFill>
                <a:latin typeface="Lato" charset="0"/>
              </a:defRPr>
            </a:lvl1pPr>
          </a:lstStyle>
          <a:p>
            <a:fld id="{98E81725-E95C-F147-ACFB-EB12B284F425}" type="slidenum">
              <a:rPr lang="pt-BR" altLang="x-none"/>
              <a:pPr/>
              <a:t>‹#›</a:t>
            </a:fld>
            <a:endParaRPr lang="pt-BR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7" r:id="rId1"/>
    <p:sldLayoutId id="2147483908" r:id="rId2"/>
    <p:sldLayoutId id="2147483909" r:id="rId3"/>
    <p:sldLayoutId id="2147483910" r:id="rId4"/>
    <p:sldLayoutId id="2147483911" r:id="rId5"/>
    <p:sldLayoutId id="2147483912" r:id="rId6"/>
    <p:sldLayoutId id="2147483913" r:id="rId7"/>
    <p:sldLayoutId id="2147483914" r:id="rId8"/>
    <p:sldLayoutId id="2147483915" r:id="rId9"/>
    <p:sldLayoutId id="2147483916" r:id="rId10"/>
    <p:sldLayoutId id="2147483917" r:id="rId11"/>
  </p:sldLayoutIdLst>
  <p:transition>
    <p:fade/>
  </p:transition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docs.python.org/2/tutorial/controlflow.html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docs.python.org/2/tutorial/controlflow.html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docs.python.org/2/tutorial/controlflow.html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docs.python.org/2/tutorial/controlflow.html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docs.python.org/2/tutorial/controlflow.html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docs.python.org/2/tutorial/controlflow.html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docs.python.org/2/tutorial/controlflow.html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docs.python.org/2/tutorial/controlflow.html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docs.python.org/2/tutorial/controlflow.html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anh.cs.luc.edu/python/hands-on/3.1/handsonHtml/functions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anh.cs.luc.edu/python/hands-on/3.1/handsonHtml/functions.html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anh.cs.luc.edu/python/hands-on/3.1/handsonHtml/functions.html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anh.cs.luc.edu/python/hands-on/3.1/handsonHtml/functions.html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anh.cs.luc.edu/python/hands-on/3.1/handsonHtml/functions.html" TargetMode="External"/><Relationship Id="rId3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anh.cs.luc.edu/python/hands-on/3.1/handsonHtml/functions.html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anh.cs.luc.edu/python/hands-on/3.1/handsonHtml/functions.html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anh.cs.luc.edu/python/hands-on/3.1/handsonHtml/functions.html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anh.cs.luc.edu/python/hands-on/3.1/handsonHtml/functions.html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anh.cs.luc.edu/python/hands-on/3.1/handsonHtml/functions.html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anh.cs.luc.edu/python/hands-on/3.1/handsonHtml/functions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docs.python.org/2/tutorial/controlflow.html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anh.cs.luc.edu/python/hands-on/3.1/handsonHtml/functions.html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anh.cs.luc.edu/python/hands-on/3.1/handsonHtml/functions.html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anh.cs.luc.edu/python/hands-on/3.1/handsonHtml/functions.html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anh.cs.luc.edu/python/hands-on/3.1/handsonHtml/functions.html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anh.cs.luc.edu/python/hands-on/3.1/handsonHtml/functions.html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anh.cs.luc.edu/python/hands-on/3.1/handsonHtml/functions.html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anh.cs.luc.edu/python/hands-on/3.1/handsonHtml/functions.html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anh.cs.luc.edu/python/hands-on/3.1/handsonHtml/functions.html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anh.cs.luc.edu/python/hands-on/3.1/handsonHtml/functions.html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docs.python.org/2/library/functions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docs.python.org/2/tutorial/controlflow.html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docs.python.org/2/tutorial/modules.html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docs.python.org/2/tutorial/modules.html" TargetMode="Externa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docs.python.org/2/tutorial/modules.html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docs.python.org/2/tutorial/modules.html" TargetMode="Externa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docs.python.org/2/tutorial/modules.html" TargetMode="Externa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docs.python.org/2/tutorial/modules.html" TargetMode="Externa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docs.python.org/2/tutorial/modules.html" TargetMode="Externa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docs.python.org/2/tutorial/modules.html" TargetMode="Externa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docs.python.org/2/library/functions.html?highlight=help#help" TargetMode="Externa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docs.python.org/2/library/functions.html?highlight=help#help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docs.python.org/2/tutorial/controlflow.html" TargetMode="Externa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docs.python.org/2/library/functions.html?highlight=help#help" TargetMode="Externa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docs.python.org/2/library/functions.html?highlight=help#help" TargetMode="Externa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docs.python.org/2/library/functions.html?highlight=help#dir" TargetMode="Externa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docs.python.org/2/library/functions.html?highlight=help#dir" TargetMode="Externa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docs.python.org/2/library/functions.html?highlight=help#dir" TargetMode="Externa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legacy.python.org/dev/peps/pep-0008/" TargetMode="External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docs.python.org/2/tutorial/controlflow.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docs.python.org/2/tutorial/controlflow.html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docs.python.org/2/tutorial/controlflow.htm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docs.python.org/2/tutorial/controlflow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7" descr="D:\Dropbox\Pos-Doutorado\Talks\Python Bootcamp\Figures\Python Bootcamp - Top Snak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60" b="40900"/>
          <a:stretch>
            <a:fillRect/>
          </a:stretch>
        </p:blipFill>
        <p:spPr bwMode="auto">
          <a:xfrm>
            <a:off x="2843213" y="2924175"/>
            <a:ext cx="6300787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tângulo 9"/>
          <p:cNvSpPr/>
          <p:nvPr/>
        </p:nvSpPr>
        <p:spPr>
          <a:xfrm>
            <a:off x="0" y="0"/>
            <a:ext cx="9144000" cy="6884988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75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pic>
        <p:nvPicPr>
          <p:cNvPr id="13316" name="Picture 6" descr="D:\Dropbox\Pos-Doutorado\Talks\Python Bootcamp\Figures\Python Bootcamp - Bottom Snak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2" t="8514"/>
          <a:stretch>
            <a:fillRect/>
          </a:stretch>
        </p:blipFill>
        <p:spPr bwMode="auto">
          <a:xfrm>
            <a:off x="0" y="0"/>
            <a:ext cx="7256463" cy="493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Título 1"/>
          <p:cNvSpPr>
            <a:spLocks noGrp="1"/>
          </p:cNvSpPr>
          <p:nvPr>
            <p:ph type="ctrTitle"/>
          </p:nvPr>
        </p:nvSpPr>
        <p:spPr>
          <a:xfrm>
            <a:off x="755576" y="4221163"/>
            <a:ext cx="8209037" cy="1470025"/>
          </a:xfrm>
        </p:spPr>
        <p:txBody>
          <a:bodyPr/>
          <a:lstStyle/>
          <a:p>
            <a:pPr eaLnBrk="1" hangingPunct="1"/>
            <a:r>
              <a:rPr lang="pt-BR" altLang="x-none" dirty="0">
                <a:latin typeface="Lato" charset="0"/>
              </a:rPr>
              <a:t>Python </a:t>
            </a:r>
            <a:r>
              <a:rPr lang="pt-BR" altLang="x-none" dirty="0" err="1">
                <a:latin typeface="Lato" charset="0"/>
              </a:rPr>
              <a:t>Bootcamp</a:t>
            </a:r>
            <a:r>
              <a:rPr lang="pt-BR" altLang="x-none" dirty="0">
                <a:latin typeface="Lato" charset="0"/>
              </a:rPr>
              <a:t/>
            </a:r>
            <a:br>
              <a:rPr lang="pt-BR" altLang="x-none" dirty="0">
                <a:latin typeface="Lato" charset="0"/>
              </a:rPr>
            </a:br>
            <a:r>
              <a:rPr lang="pt-BR" altLang="x-none" dirty="0" err="1" smtClean="0">
                <a:latin typeface="Lato" charset="0"/>
              </a:rPr>
              <a:t>An</a:t>
            </a:r>
            <a:r>
              <a:rPr lang="pt-BR" altLang="x-none" dirty="0" smtClean="0">
                <a:latin typeface="Lato" charset="0"/>
              </a:rPr>
              <a:t>(</a:t>
            </a:r>
            <a:r>
              <a:rPr lang="pt-BR" altLang="x-none" dirty="0" err="1" smtClean="0">
                <a:latin typeface="Lato" charset="0"/>
              </a:rPr>
              <a:t>other</a:t>
            </a:r>
            <a:r>
              <a:rPr lang="pt-BR" altLang="x-none" dirty="0" smtClean="0">
                <a:latin typeface="Lato" charset="0"/>
              </a:rPr>
              <a:t>) Python </a:t>
            </a:r>
            <a:r>
              <a:rPr lang="pt-BR" altLang="x-none" dirty="0" err="1" smtClean="0">
                <a:latin typeface="Lato" charset="0"/>
              </a:rPr>
              <a:t>Introduction</a:t>
            </a:r>
            <a:r>
              <a:rPr lang="pt-BR" altLang="x-none" dirty="0" smtClean="0">
                <a:latin typeface="Lato" charset="0"/>
              </a:rPr>
              <a:t> </a:t>
            </a:r>
            <a:r>
              <a:rPr lang="pt-BR" altLang="x-none" dirty="0">
                <a:latin typeface="Lato" charset="0"/>
              </a:rPr>
              <a:t>II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843213" y="5726113"/>
            <a:ext cx="6121400" cy="942975"/>
          </a:xfrm>
        </p:spPr>
        <p:txBody>
          <a:bodyPr anchor="ctr">
            <a:normAutofit lnSpcReduction="10000"/>
          </a:bodyPr>
          <a:lstStyle/>
          <a:p>
            <a:pPr algn="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PhD Bruno C. </a:t>
            </a:r>
            <a:r>
              <a:rPr lang="pt-BR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Quint</a:t>
            </a:r>
            <a:endParaRPr lang="pt-BR" sz="18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bquint@ctio.noao.edu </a:t>
            </a:r>
          </a:p>
          <a:p>
            <a:pPr algn="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Resident</a:t>
            </a:r>
            <a:r>
              <a:rPr lang="pt-BR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pt-BR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Astronomer</a:t>
            </a:r>
            <a:r>
              <a:rPr lang="pt-BR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pt-BR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at</a:t>
            </a:r>
            <a:r>
              <a:rPr lang="pt-BR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SOAR Telescope </a:t>
            </a:r>
          </a:p>
        </p:txBody>
      </p:sp>
      <p:pic>
        <p:nvPicPr>
          <p:cNvPr id="13319" name="Picture 5" descr="D:\Dropbox\Pos-Doutorado\Talks\Python Bootcamp\Figures\Python Bootcamp - Meda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96838"/>
            <a:ext cx="2016125" cy="201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251520" y="3140968"/>
            <a:ext cx="8640960" cy="449063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22" name="TextShape 1"/>
          <p:cNvSpPr txBox="1"/>
          <p:nvPr/>
        </p:nvSpPr>
        <p:spPr>
          <a:xfrm>
            <a:off x="251520" y="2357784"/>
            <a:ext cx="8640960" cy="3194721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&gt;&gt;&gt;</a:t>
            </a:r>
            <a:r>
              <a:rPr lang="pt-BR" sz="2800" b="1" dirty="0" smtClean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pt-BR" sz="2800" b="1" dirty="0" err="1" smtClean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my_list</a:t>
            </a:r>
            <a:r>
              <a:rPr lang="pt-BR" sz="2800" b="1" dirty="0" smtClean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= [‘a’, ‘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b’ ‘</a:t>
            </a:r>
            <a:r>
              <a:rPr lang="pt-BR" sz="2800" b="1" dirty="0" err="1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c</a:t>
            </a:r>
            <a:r>
              <a:rPr lang="pt-BR" sz="2800" b="1" dirty="0" smtClean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’]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&gt;&gt;&gt;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&gt;&gt;&gt;</a:t>
            </a:r>
            <a:r>
              <a:rPr lang="pt-BR" sz="2800" b="1" dirty="0" smtClean="0">
                <a:solidFill>
                  <a:schemeClr val="accent5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for</a:t>
            </a:r>
            <a:r>
              <a:rPr lang="pt-BR" sz="2800" b="1" dirty="0" smtClean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pt-BR" sz="2800" b="1" dirty="0" err="1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my_item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pt-BR" sz="2800" b="1" dirty="0">
                <a:solidFill>
                  <a:schemeClr val="accent5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in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pt-BR" sz="2800" b="1" dirty="0" err="1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my_list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....</a:t>
            </a:r>
            <a:r>
              <a:rPr lang="pt-BR" sz="2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print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my_item</a:t>
            </a:r>
            <a:endParaRPr lang="pt-BR" sz="2800" b="1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....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a</a:t>
            </a:r>
            <a:endParaRPr lang="pt-BR" sz="2800" b="1" dirty="0">
              <a:latin typeface="Lucida Console" panose="020B0609040504020204" pitchFamily="49" charset="0"/>
              <a:ea typeface="+mn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b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c</a:t>
            </a:r>
            <a:endParaRPr sz="2800" b="1" dirty="0">
              <a:latin typeface="Lucida Console" panose="020B06090405040202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99A1AF9-CC03-BF4D-94C7-3940546A5C26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10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16391" name="TextShape 1"/>
          <p:cNvSpPr txBox="1">
            <a:spLocks noChangeArrowheads="1"/>
          </p:cNvSpPr>
          <p:nvPr/>
        </p:nvSpPr>
        <p:spPr bwMode="auto">
          <a:xfrm>
            <a:off x="107504" y="1268760"/>
            <a:ext cx="4238625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7200" dirty="0" smtClean="0">
                <a:latin typeface="Calibri" charset="0"/>
                <a:ea typeface="Courier New" charset="0"/>
                <a:cs typeface="Courier New" charset="0"/>
              </a:rPr>
              <a:t>for</a:t>
            </a:r>
            <a:endParaRPr lang="pt-BR" altLang="x-none" sz="7200" dirty="0">
              <a:latin typeface="Calibri" charset="0"/>
              <a:ea typeface="Courier New" charset="0"/>
              <a:cs typeface="Courier New" charset="0"/>
            </a:endParaRPr>
          </a:p>
        </p:txBody>
      </p:sp>
      <p:sp>
        <p:nvSpPr>
          <p:cNvPr id="17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 smtClean="0">
                <a:solidFill>
                  <a:srgbClr val="000000"/>
                </a:solidFill>
                <a:latin typeface="Lato" charset="0"/>
              </a:rPr>
              <a:t>Loops </a:t>
            </a:r>
            <a:r>
              <a:rPr lang="pt-BR" altLang="x-none" dirty="0" err="1" smtClean="0">
                <a:solidFill>
                  <a:srgbClr val="000000"/>
                </a:solidFill>
                <a:latin typeface="Lato" charset="0"/>
              </a:rPr>
              <a:t>and</a:t>
            </a:r>
            <a:r>
              <a:rPr lang="pt-BR" altLang="x-none" dirty="0" smtClean="0">
                <a:solidFill>
                  <a:srgbClr val="000000"/>
                </a:solidFill>
                <a:latin typeface="Lato" charset="0"/>
              </a:rPr>
              <a:t> </a:t>
            </a:r>
            <a:r>
              <a:rPr lang="pt-BR" altLang="x-none" dirty="0" err="1" smtClean="0">
                <a:solidFill>
                  <a:srgbClr val="000000"/>
                </a:solidFill>
                <a:latin typeface="Lato" charset="0"/>
              </a:rPr>
              <a:t>control</a:t>
            </a:r>
            <a:endParaRPr lang="pt-BR" altLang="x-none" dirty="0">
              <a:latin typeface="Lato" charset="0"/>
            </a:endParaRPr>
          </a:p>
        </p:txBody>
      </p:sp>
      <p:sp>
        <p:nvSpPr>
          <p:cNvPr id="18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13/02/2017</a:t>
            </a:r>
            <a:endParaRPr lang="pt-BR" dirty="0"/>
          </a:p>
        </p:txBody>
      </p:sp>
      <p:sp>
        <p:nvSpPr>
          <p:cNvPr id="1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/>
              <a:t>Python </a:t>
            </a:r>
            <a:r>
              <a:rPr lang="pt-BR" dirty="0" err="1"/>
              <a:t>Bootcamp</a:t>
            </a:r>
            <a:r>
              <a:rPr lang="pt-BR" dirty="0"/>
              <a:t>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An</a:t>
            </a:r>
            <a:r>
              <a:rPr lang="pt-BR" dirty="0" smtClean="0"/>
              <a:t>(</a:t>
            </a:r>
            <a:r>
              <a:rPr lang="pt-BR" dirty="0" err="1" smtClean="0"/>
              <a:t>other</a:t>
            </a:r>
            <a:r>
              <a:rPr lang="pt-BR" dirty="0" smtClean="0"/>
              <a:t>) Python </a:t>
            </a:r>
            <a:r>
              <a:rPr lang="pt-BR" dirty="0" err="1" smtClean="0"/>
              <a:t>introduction</a:t>
            </a:r>
            <a:r>
              <a:rPr lang="pt-BR" dirty="0" smtClean="0"/>
              <a:t> II</a:t>
            </a:r>
            <a:endParaRPr lang="pt-BR" dirty="0"/>
          </a:p>
        </p:txBody>
      </p:sp>
      <p:sp>
        <p:nvSpPr>
          <p:cNvPr id="21" name="Retângulo 14"/>
          <p:cNvSpPr/>
          <p:nvPr/>
        </p:nvSpPr>
        <p:spPr>
          <a:xfrm>
            <a:off x="0" y="6165850"/>
            <a:ext cx="9144000" cy="338138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r">
              <a:defRPr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More </a:t>
            </a: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at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hlinkClick r:id="rId2"/>
              </a:rPr>
              <a:t>https://docs.python.org/2/tutorial/controlflow.html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</p:txBody>
      </p:sp>
      <p:sp>
        <p:nvSpPr>
          <p:cNvPr id="20" name="TextShape 1"/>
          <p:cNvSpPr txBox="1">
            <a:spLocks noChangeArrowheads="1"/>
          </p:cNvSpPr>
          <p:nvPr/>
        </p:nvSpPr>
        <p:spPr bwMode="auto">
          <a:xfrm>
            <a:off x="1259632" y="1379091"/>
            <a:ext cx="4238625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List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tuples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arrays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matrixes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dictionaries</a:t>
            </a:r>
            <a:endParaRPr lang="pt-BR" altLang="x-none" sz="2800" dirty="0">
              <a:latin typeface="Calibri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8011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Shape 1"/>
          <p:cNvSpPr txBox="1"/>
          <p:nvPr/>
        </p:nvSpPr>
        <p:spPr>
          <a:xfrm>
            <a:off x="251520" y="2357784"/>
            <a:ext cx="8640960" cy="3194721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 err="1" smtClean="0">
                <a:latin typeface="Lucida Console" panose="020B0609040504020204" pitchFamily="49" charset="0"/>
                <a:cs typeface="Courier New" panose="02070309020205020404" pitchFamily="49" charset="0"/>
              </a:rPr>
              <a:t>my_list</a:t>
            </a: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= [‘a’, ‘</a:t>
            </a:r>
            <a:r>
              <a:rPr lang="pt-BR" sz="2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b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’ ‘</a:t>
            </a:r>
            <a:r>
              <a:rPr lang="pt-BR" sz="2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c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’]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endParaRPr lang="pt-BR" sz="2800" b="1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for 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index in range(</a:t>
            </a:r>
            <a:r>
              <a:rPr lang="pt-BR" sz="2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len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pt-BR" sz="2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my_list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)):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....</a:t>
            </a:r>
            <a:r>
              <a:rPr lang="pt-BR" sz="2800" b="1" dirty="0" err="1" smtClean="0">
                <a:latin typeface="Lucida Console" panose="020B0609040504020204" pitchFamily="49" charset="0"/>
                <a:cs typeface="Courier New" panose="02070309020205020404" pitchFamily="49" charset="0"/>
              </a:rPr>
              <a:t>print</a:t>
            </a: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index, </a:t>
            </a:r>
            <a:r>
              <a:rPr lang="pt-BR" sz="2800" b="1" dirty="0" err="1" smtClean="0">
                <a:latin typeface="Lucida Console" panose="020B0609040504020204" pitchFamily="49" charset="0"/>
                <a:cs typeface="Courier New" panose="02070309020205020404" pitchFamily="49" charset="0"/>
              </a:rPr>
              <a:t>my_item</a:t>
            </a: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[index]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....</a:t>
            </a: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0 a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1 </a:t>
            </a:r>
            <a:r>
              <a:rPr lang="pt-BR" sz="2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b</a:t>
            </a:r>
            <a:endParaRPr lang="pt-BR" sz="2800" b="1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2 </a:t>
            </a:r>
            <a:r>
              <a:rPr lang="pt-BR" sz="2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c</a:t>
            </a:r>
            <a:endParaRPr lang="pt-BR" sz="2800" b="1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99A1AF9-CC03-BF4D-94C7-3940546A5C26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11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16391" name="TextShape 1"/>
          <p:cNvSpPr txBox="1">
            <a:spLocks noChangeArrowheads="1"/>
          </p:cNvSpPr>
          <p:nvPr/>
        </p:nvSpPr>
        <p:spPr bwMode="auto">
          <a:xfrm>
            <a:off x="107504" y="1268760"/>
            <a:ext cx="4238625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7200" dirty="0" smtClean="0">
                <a:latin typeface="Calibri" charset="0"/>
                <a:ea typeface="Courier New" charset="0"/>
                <a:cs typeface="Courier New" charset="0"/>
              </a:rPr>
              <a:t>for</a:t>
            </a:r>
            <a:endParaRPr lang="pt-BR" altLang="x-none" sz="7200" dirty="0">
              <a:latin typeface="Calibri" charset="0"/>
              <a:ea typeface="Courier New" charset="0"/>
              <a:cs typeface="Courier New" charset="0"/>
            </a:endParaRPr>
          </a:p>
        </p:txBody>
      </p:sp>
      <p:sp>
        <p:nvSpPr>
          <p:cNvPr id="17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 smtClean="0">
                <a:solidFill>
                  <a:srgbClr val="000000"/>
                </a:solidFill>
                <a:latin typeface="Lato" charset="0"/>
              </a:rPr>
              <a:t>Loops </a:t>
            </a:r>
            <a:r>
              <a:rPr lang="pt-BR" altLang="x-none" dirty="0" err="1" smtClean="0">
                <a:solidFill>
                  <a:srgbClr val="000000"/>
                </a:solidFill>
                <a:latin typeface="Lato" charset="0"/>
              </a:rPr>
              <a:t>and</a:t>
            </a:r>
            <a:r>
              <a:rPr lang="pt-BR" altLang="x-none" dirty="0" smtClean="0">
                <a:solidFill>
                  <a:srgbClr val="000000"/>
                </a:solidFill>
                <a:latin typeface="Lato" charset="0"/>
              </a:rPr>
              <a:t> </a:t>
            </a:r>
            <a:r>
              <a:rPr lang="pt-BR" altLang="x-none" dirty="0" err="1" smtClean="0">
                <a:solidFill>
                  <a:srgbClr val="000000"/>
                </a:solidFill>
                <a:latin typeface="Lato" charset="0"/>
              </a:rPr>
              <a:t>control</a:t>
            </a:r>
            <a:endParaRPr lang="pt-BR" altLang="x-none" dirty="0">
              <a:latin typeface="Lato" charset="0"/>
            </a:endParaRPr>
          </a:p>
        </p:txBody>
      </p:sp>
      <p:sp>
        <p:nvSpPr>
          <p:cNvPr id="18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13/02/2017</a:t>
            </a:r>
            <a:endParaRPr lang="pt-BR" dirty="0"/>
          </a:p>
        </p:txBody>
      </p:sp>
      <p:sp>
        <p:nvSpPr>
          <p:cNvPr id="1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/>
              <a:t>Python </a:t>
            </a:r>
            <a:r>
              <a:rPr lang="pt-BR" dirty="0" err="1"/>
              <a:t>Bootcamp</a:t>
            </a:r>
            <a:r>
              <a:rPr lang="pt-BR" dirty="0"/>
              <a:t>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An</a:t>
            </a:r>
            <a:r>
              <a:rPr lang="pt-BR" dirty="0" smtClean="0"/>
              <a:t>(</a:t>
            </a:r>
            <a:r>
              <a:rPr lang="pt-BR" dirty="0" err="1" smtClean="0"/>
              <a:t>other</a:t>
            </a:r>
            <a:r>
              <a:rPr lang="pt-BR" dirty="0" smtClean="0"/>
              <a:t>) Python </a:t>
            </a:r>
            <a:r>
              <a:rPr lang="pt-BR" dirty="0" err="1" smtClean="0"/>
              <a:t>introduction</a:t>
            </a:r>
            <a:r>
              <a:rPr lang="pt-BR" dirty="0" smtClean="0"/>
              <a:t> II</a:t>
            </a:r>
            <a:endParaRPr lang="pt-BR" dirty="0"/>
          </a:p>
        </p:txBody>
      </p:sp>
      <p:sp>
        <p:nvSpPr>
          <p:cNvPr id="21" name="Retângulo 14"/>
          <p:cNvSpPr/>
          <p:nvPr/>
        </p:nvSpPr>
        <p:spPr>
          <a:xfrm>
            <a:off x="0" y="6165850"/>
            <a:ext cx="9144000" cy="338138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r">
              <a:defRPr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More </a:t>
            </a: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at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hlinkClick r:id="rId2"/>
              </a:rPr>
              <a:t>https://docs.python.org/2/tutorial/controlflow.html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</p:txBody>
      </p:sp>
      <p:sp>
        <p:nvSpPr>
          <p:cNvPr id="20" name="TextShape 1"/>
          <p:cNvSpPr txBox="1">
            <a:spLocks noChangeArrowheads="1"/>
          </p:cNvSpPr>
          <p:nvPr/>
        </p:nvSpPr>
        <p:spPr bwMode="auto">
          <a:xfrm>
            <a:off x="1259632" y="1379091"/>
            <a:ext cx="4238625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List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tuples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arrays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matrixes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dictionaries</a:t>
            </a:r>
            <a:endParaRPr lang="pt-BR" altLang="x-none" sz="2800" dirty="0">
              <a:latin typeface="Calibri" charset="0"/>
              <a:ea typeface="Courier New" charset="0"/>
              <a:cs typeface="Courier New" charset="0"/>
            </a:endParaRPr>
          </a:p>
        </p:txBody>
      </p:sp>
      <p:sp>
        <p:nvSpPr>
          <p:cNvPr id="11" name="TextShape 1"/>
          <p:cNvSpPr txBox="1">
            <a:spLocks noChangeArrowheads="1"/>
          </p:cNvSpPr>
          <p:nvPr/>
        </p:nvSpPr>
        <p:spPr bwMode="auto">
          <a:xfrm>
            <a:off x="4653855" y="1775965"/>
            <a:ext cx="4238625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>
              <a:lnSpc>
                <a:spcPct val="90000"/>
              </a:lnSpc>
            </a:pP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Using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 indexes</a:t>
            </a:r>
          </a:p>
        </p:txBody>
      </p:sp>
    </p:spTree>
    <p:extLst>
      <p:ext uri="{BB962C8B-B14F-4D97-AF65-F5344CB8AC3E}">
        <p14:creationId xmlns:p14="http://schemas.microsoft.com/office/powerpoint/2010/main" val="5334537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Shape 1"/>
          <p:cNvSpPr txBox="1"/>
          <p:nvPr/>
        </p:nvSpPr>
        <p:spPr>
          <a:xfrm>
            <a:off x="251520" y="2357784"/>
            <a:ext cx="8640960" cy="3194721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 err="1" smtClean="0">
                <a:latin typeface="Lucida Console" panose="020B0609040504020204" pitchFamily="49" charset="0"/>
                <a:cs typeface="Courier New" panose="02070309020205020404" pitchFamily="49" charset="0"/>
              </a:rPr>
              <a:t>my_list</a:t>
            </a: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= [‘a’, ‘</a:t>
            </a:r>
            <a:r>
              <a:rPr lang="pt-BR" sz="2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b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’ ‘</a:t>
            </a:r>
            <a:r>
              <a:rPr lang="pt-BR" sz="2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c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’]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endParaRPr lang="pt-BR" sz="2800" b="1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for 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index in range(</a:t>
            </a:r>
            <a:r>
              <a:rPr lang="pt-BR" sz="2800" b="1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len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pt-BR" sz="2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my_list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):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....</a:t>
            </a:r>
            <a:r>
              <a:rPr lang="pt-BR" sz="2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print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 index, </a:t>
            </a:r>
            <a:r>
              <a:rPr lang="pt-BR" sz="2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my_item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[index</a:t>
            </a: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]</a:t>
            </a:r>
            <a:endParaRPr lang="pt-BR" sz="2800" b="1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  </a:t>
            </a: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....</a:t>
            </a: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0 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a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1 </a:t>
            </a:r>
            <a:r>
              <a:rPr lang="pt-BR" sz="2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b</a:t>
            </a:r>
            <a:endParaRPr lang="pt-BR" sz="2800" b="1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2 </a:t>
            </a:r>
            <a:r>
              <a:rPr lang="pt-BR" sz="2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c</a:t>
            </a:r>
            <a:endParaRPr lang="pt-BR" sz="2800" b="1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99A1AF9-CC03-BF4D-94C7-3940546A5C26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12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16391" name="TextShape 1"/>
          <p:cNvSpPr txBox="1">
            <a:spLocks noChangeArrowheads="1"/>
          </p:cNvSpPr>
          <p:nvPr/>
        </p:nvSpPr>
        <p:spPr bwMode="auto">
          <a:xfrm>
            <a:off x="107504" y="1268760"/>
            <a:ext cx="4238625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7200" dirty="0" smtClean="0">
                <a:latin typeface="Calibri" charset="0"/>
                <a:ea typeface="Courier New" charset="0"/>
                <a:cs typeface="Courier New" charset="0"/>
              </a:rPr>
              <a:t>for</a:t>
            </a:r>
            <a:endParaRPr lang="pt-BR" altLang="x-none" sz="7200" dirty="0">
              <a:latin typeface="Calibri" charset="0"/>
              <a:ea typeface="Courier New" charset="0"/>
              <a:cs typeface="Courier New" charset="0"/>
            </a:endParaRPr>
          </a:p>
        </p:txBody>
      </p:sp>
      <p:sp>
        <p:nvSpPr>
          <p:cNvPr id="17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 smtClean="0">
                <a:solidFill>
                  <a:srgbClr val="000000"/>
                </a:solidFill>
                <a:latin typeface="Lato" charset="0"/>
              </a:rPr>
              <a:t>Loops </a:t>
            </a:r>
            <a:r>
              <a:rPr lang="pt-BR" altLang="x-none" dirty="0" err="1" smtClean="0">
                <a:solidFill>
                  <a:srgbClr val="000000"/>
                </a:solidFill>
                <a:latin typeface="Lato" charset="0"/>
              </a:rPr>
              <a:t>and</a:t>
            </a:r>
            <a:r>
              <a:rPr lang="pt-BR" altLang="x-none" dirty="0" smtClean="0">
                <a:solidFill>
                  <a:srgbClr val="000000"/>
                </a:solidFill>
                <a:latin typeface="Lato" charset="0"/>
              </a:rPr>
              <a:t> </a:t>
            </a:r>
            <a:r>
              <a:rPr lang="pt-BR" altLang="x-none" dirty="0" err="1" smtClean="0">
                <a:solidFill>
                  <a:srgbClr val="000000"/>
                </a:solidFill>
                <a:latin typeface="Lato" charset="0"/>
              </a:rPr>
              <a:t>control</a:t>
            </a:r>
            <a:endParaRPr lang="pt-BR" altLang="x-none" dirty="0">
              <a:latin typeface="Lato" charset="0"/>
            </a:endParaRPr>
          </a:p>
        </p:txBody>
      </p:sp>
      <p:sp>
        <p:nvSpPr>
          <p:cNvPr id="18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13/02/2017</a:t>
            </a:r>
            <a:endParaRPr lang="pt-BR" dirty="0"/>
          </a:p>
        </p:txBody>
      </p:sp>
      <p:sp>
        <p:nvSpPr>
          <p:cNvPr id="1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/>
              <a:t>Python </a:t>
            </a:r>
            <a:r>
              <a:rPr lang="pt-BR" dirty="0" err="1"/>
              <a:t>Bootcamp</a:t>
            </a:r>
            <a:r>
              <a:rPr lang="pt-BR" dirty="0"/>
              <a:t>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An</a:t>
            </a:r>
            <a:r>
              <a:rPr lang="pt-BR" dirty="0" smtClean="0"/>
              <a:t>(</a:t>
            </a:r>
            <a:r>
              <a:rPr lang="pt-BR" dirty="0" err="1" smtClean="0"/>
              <a:t>other</a:t>
            </a:r>
            <a:r>
              <a:rPr lang="pt-BR" dirty="0" smtClean="0"/>
              <a:t>) Python </a:t>
            </a:r>
            <a:r>
              <a:rPr lang="pt-BR" dirty="0" err="1" smtClean="0"/>
              <a:t>introduction</a:t>
            </a:r>
            <a:r>
              <a:rPr lang="pt-BR" dirty="0" smtClean="0"/>
              <a:t> II</a:t>
            </a:r>
            <a:endParaRPr lang="pt-BR" dirty="0"/>
          </a:p>
        </p:txBody>
      </p:sp>
      <p:sp>
        <p:nvSpPr>
          <p:cNvPr id="21" name="Retângulo 14"/>
          <p:cNvSpPr/>
          <p:nvPr/>
        </p:nvSpPr>
        <p:spPr>
          <a:xfrm>
            <a:off x="0" y="6165850"/>
            <a:ext cx="9144000" cy="338138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r">
              <a:defRPr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More </a:t>
            </a: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at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hlinkClick r:id="rId2"/>
              </a:rPr>
              <a:t>https://docs.python.org/2/tutorial/controlflow.html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</p:txBody>
      </p:sp>
      <p:sp>
        <p:nvSpPr>
          <p:cNvPr id="20" name="TextShape 1"/>
          <p:cNvSpPr txBox="1">
            <a:spLocks noChangeArrowheads="1"/>
          </p:cNvSpPr>
          <p:nvPr/>
        </p:nvSpPr>
        <p:spPr bwMode="auto">
          <a:xfrm>
            <a:off x="1259632" y="1379091"/>
            <a:ext cx="4238625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List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tuples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arrays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matrixes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dictionaries</a:t>
            </a:r>
            <a:endParaRPr lang="pt-BR" altLang="x-none" sz="2800" dirty="0">
              <a:latin typeface="Calibri" charset="0"/>
              <a:ea typeface="Courier New" charset="0"/>
              <a:cs typeface="Courier New" charset="0"/>
            </a:endParaRPr>
          </a:p>
        </p:txBody>
      </p:sp>
      <p:sp>
        <p:nvSpPr>
          <p:cNvPr id="11" name="TextShape 1"/>
          <p:cNvSpPr txBox="1">
            <a:spLocks noChangeArrowheads="1"/>
          </p:cNvSpPr>
          <p:nvPr/>
        </p:nvSpPr>
        <p:spPr bwMode="auto">
          <a:xfrm>
            <a:off x="4653855" y="1775965"/>
            <a:ext cx="4238625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>
              <a:lnSpc>
                <a:spcPct val="90000"/>
              </a:lnSpc>
            </a:pP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Using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 indexes</a:t>
            </a:r>
          </a:p>
        </p:txBody>
      </p:sp>
      <p:sp>
        <p:nvSpPr>
          <p:cNvPr id="12" name="CaixaDeTexto 10"/>
          <p:cNvSpPr txBox="1"/>
          <p:nvPr/>
        </p:nvSpPr>
        <p:spPr>
          <a:xfrm>
            <a:off x="0" y="5545361"/>
            <a:ext cx="4891088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indent="1778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b="1" dirty="0" err="1">
                <a:solidFill>
                  <a:srgbClr val="E46C0A"/>
                </a:solidFill>
              </a:rPr>
              <a:t>len</a:t>
            </a:r>
            <a:r>
              <a:rPr lang="pt-BR" altLang="x-none" b="1" dirty="0">
                <a:solidFill>
                  <a:srgbClr val="E46C0A"/>
                </a:solidFill>
              </a:rPr>
              <a:t>(</a:t>
            </a:r>
            <a:r>
              <a:rPr lang="pt-BR" altLang="x-none" b="1" dirty="0" err="1">
                <a:solidFill>
                  <a:srgbClr val="E46C0A"/>
                </a:solidFill>
              </a:rPr>
              <a:t>x</a:t>
            </a:r>
            <a:r>
              <a:rPr lang="pt-BR" altLang="x-none" b="1" dirty="0">
                <a:solidFill>
                  <a:srgbClr val="E46C0A"/>
                </a:solidFill>
              </a:rPr>
              <a:t>)</a:t>
            </a:r>
            <a:r>
              <a:rPr lang="pt-BR" altLang="x-none" dirty="0">
                <a:solidFill>
                  <a:srgbClr val="E46C0A"/>
                </a:solidFill>
              </a:rPr>
              <a:t> </a:t>
            </a:r>
            <a:r>
              <a:rPr lang="pt-BR" altLang="x-none" dirty="0"/>
              <a:t>→ </a:t>
            </a:r>
            <a:r>
              <a:rPr lang="pt-BR" altLang="x-none" dirty="0" err="1"/>
              <a:t>return</a:t>
            </a:r>
            <a:r>
              <a:rPr lang="pt-BR" altLang="x-none" dirty="0"/>
              <a:t> </a:t>
            </a:r>
            <a:r>
              <a:rPr lang="pt-BR" altLang="x-none" dirty="0" err="1"/>
              <a:t>the</a:t>
            </a:r>
            <a:r>
              <a:rPr lang="pt-BR" altLang="x-none" dirty="0"/>
              <a:t> </a:t>
            </a:r>
            <a:r>
              <a:rPr lang="pt-BR" altLang="x-none" dirty="0" err="1"/>
              <a:t>number</a:t>
            </a:r>
            <a:r>
              <a:rPr lang="pt-BR" altLang="x-none" dirty="0"/>
              <a:t> </a:t>
            </a:r>
            <a:r>
              <a:rPr lang="pt-BR" altLang="x-none" dirty="0" err="1"/>
              <a:t>of</a:t>
            </a:r>
            <a:r>
              <a:rPr lang="pt-BR" altLang="x-none" dirty="0"/>
              <a:t> </a:t>
            </a:r>
            <a:r>
              <a:rPr lang="pt-BR" altLang="x-none" dirty="0" err="1"/>
              <a:t>elements</a:t>
            </a:r>
            <a:r>
              <a:rPr lang="pt-BR" altLang="x-none" dirty="0"/>
              <a:t> </a:t>
            </a:r>
            <a:r>
              <a:rPr lang="pt-BR" altLang="x-none" dirty="0" err="1"/>
              <a:t>of</a:t>
            </a:r>
            <a:r>
              <a:rPr lang="pt-BR" altLang="x-none" dirty="0"/>
              <a:t> </a:t>
            </a:r>
            <a:r>
              <a:rPr lang="pt-BR" altLang="x-none" dirty="0" err="1"/>
              <a:t>x</a:t>
            </a:r>
            <a:r>
              <a:rPr lang="pt-BR" altLang="x-non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517082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Shape 1"/>
          <p:cNvSpPr txBox="1"/>
          <p:nvPr/>
        </p:nvSpPr>
        <p:spPr>
          <a:xfrm>
            <a:off x="251520" y="2357784"/>
            <a:ext cx="8640960" cy="3194721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 err="1" smtClean="0">
                <a:latin typeface="Lucida Console" panose="020B0609040504020204" pitchFamily="49" charset="0"/>
                <a:cs typeface="Courier New" panose="02070309020205020404" pitchFamily="49" charset="0"/>
              </a:rPr>
              <a:t>my_list</a:t>
            </a: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= [‘a’, ‘</a:t>
            </a:r>
            <a:r>
              <a:rPr lang="pt-BR" sz="2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b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’ ‘</a:t>
            </a:r>
            <a:r>
              <a:rPr lang="pt-BR" sz="2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c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’]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endParaRPr lang="pt-BR" sz="2800" b="1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for 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index in </a:t>
            </a: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range(</a:t>
            </a:r>
            <a:r>
              <a:rPr lang="pt-BR" sz="2800" b="1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3</a:t>
            </a: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):</a:t>
            </a:r>
            <a:endParaRPr lang="pt-BR" sz="2800" b="1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....</a:t>
            </a:r>
            <a:r>
              <a:rPr lang="pt-BR" sz="2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print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 index, </a:t>
            </a:r>
            <a:r>
              <a:rPr lang="pt-BR" sz="2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my_item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[index</a:t>
            </a: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]</a:t>
            </a:r>
            <a:endParaRPr lang="pt-BR" sz="2800" b="1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....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endParaRPr lang="pt-BR" sz="2800" b="1" dirty="0" smtClean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0 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a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1 </a:t>
            </a:r>
            <a:r>
              <a:rPr lang="pt-BR" sz="2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b</a:t>
            </a:r>
            <a:endParaRPr lang="pt-BR" sz="2800" b="1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2 </a:t>
            </a:r>
            <a:r>
              <a:rPr lang="pt-BR" sz="2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c</a:t>
            </a:r>
            <a:endParaRPr lang="pt-BR" sz="2800" b="1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99A1AF9-CC03-BF4D-94C7-3940546A5C26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13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16391" name="TextShape 1"/>
          <p:cNvSpPr txBox="1">
            <a:spLocks noChangeArrowheads="1"/>
          </p:cNvSpPr>
          <p:nvPr/>
        </p:nvSpPr>
        <p:spPr bwMode="auto">
          <a:xfrm>
            <a:off x="107504" y="1268760"/>
            <a:ext cx="4238625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7200" dirty="0" smtClean="0">
                <a:latin typeface="Calibri" charset="0"/>
                <a:ea typeface="Courier New" charset="0"/>
                <a:cs typeface="Courier New" charset="0"/>
              </a:rPr>
              <a:t>for</a:t>
            </a:r>
            <a:endParaRPr lang="pt-BR" altLang="x-none" sz="7200" dirty="0">
              <a:latin typeface="Calibri" charset="0"/>
              <a:ea typeface="Courier New" charset="0"/>
              <a:cs typeface="Courier New" charset="0"/>
            </a:endParaRPr>
          </a:p>
        </p:txBody>
      </p:sp>
      <p:sp>
        <p:nvSpPr>
          <p:cNvPr id="17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 smtClean="0">
                <a:solidFill>
                  <a:srgbClr val="000000"/>
                </a:solidFill>
                <a:latin typeface="Lato" charset="0"/>
              </a:rPr>
              <a:t>Loops </a:t>
            </a:r>
            <a:r>
              <a:rPr lang="pt-BR" altLang="x-none" dirty="0" err="1" smtClean="0">
                <a:solidFill>
                  <a:srgbClr val="000000"/>
                </a:solidFill>
                <a:latin typeface="Lato" charset="0"/>
              </a:rPr>
              <a:t>and</a:t>
            </a:r>
            <a:r>
              <a:rPr lang="pt-BR" altLang="x-none" dirty="0" smtClean="0">
                <a:solidFill>
                  <a:srgbClr val="000000"/>
                </a:solidFill>
                <a:latin typeface="Lato" charset="0"/>
              </a:rPr>
              <a:t> </a:t>
            </a:r>
            <a:r>
              <a:rPr lang="pt-BR" altLang="x-none" dirty="0" err="1" smtClean="0">
                <a:solidFill>
                  <a:srgbClr val="000000"/>
                </a:solidFill>
                <a:latin typeface="Lato" charset="0"/>
              </a:rPr>
              <a:t>control</a:t>
            </a:r>
            <a:endParaRPr lang="pt-BR" altLang="x-none" dirty="0">
              <a:latin typeface="Lato" charset="0"/>
            </a:endParaRPr>
          </a:p>
        </p:txBody>
      </p:sp>
      <p:sp>
        <p:nvSpPr>
          <p:cNvPr id="18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13/02/2017</a:t>
            </a:r>
            <a:endParaRPr lang="pt-BR" dirty="0"/>
          </a:p>
        </p:txBody>
      </p:sp>
      <p:sp>
        <p:nvSpPr>
          <p:cNvPr id="1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/>
              <a:t>Python </a:t>
            </a:r>
            <a:r>
              <a:rPr lang="pt-BR" dirty="0" err="1"/>
              <a:t>Bootcamp</a:t>
            </a:r>
            <a:r>
              <a:rPr lang="pt-BR" dirty="0"/>
              <a:t>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An</a:t>
            </a:r>
            <a:r>
              <a:rPr lang="pt-BR" dirty="0" smtClean="0"/>
              <a:t>(</a:t>
            </a:r>
            <a:r>
              <a:rPr lang="pt-BR" dirty="0" err="1" smtClean="0"/>
              <a:t>other</a:t>
            </a:r>
            <a:r>
              <a:rPr lang="pt-BR" dirty="0" smtClean="0"/>
              <a:t>) Python </a:t>
            </a:r>
            <a:r>
              <a:rPr lang="pt-BR" dirty="0" err="1" smtClean="0"/>
              <a:t>introduction</a:t>
            </a:r>
            <a:r>
              <a:rPr lang="pt-BR" dirty="0" smtClean="0"/>
              <a:t> II</a:t>
            </a:r>
            <a:endParaRPr lang="pt-BR" dirty="0"/>
          </a:p>
        </p:txBody>
      </p:sp>
      <p:sp>
        <p:nvSpPr>
          <p:cNvPr id="21" name="Retângulo 14"/>
          <p:cNvSpPr/>
          <p:nvPr/>
        </p:nvSpPr>
        <p:spPr>
          <a:xfrm>
            <a:off x="0" y="6165850"/>
            <a:ext cx="9144000" cy="338138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r">
              <a:defRPr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More </a:t>
            </a: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at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hlinkClick r:id="rId2"/>
              </a:rPr>
              <a:t>https://docs.python.org/2/tutorial/controlflow.html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</p:txBody>
      </p:sp>
      <p:sp>
        <p:nvSpPr>
          <p:cNvPr id="20" name="TextShape 1"/>
          <p:cNvSpPr txBox="1">
            <a:spLocks noChangeArrowheads="1"/>
          </p:cNvSpPr>
          <p:nvPr/>
        </p:nvSpPr>
        <p:spPr bwMode="auto">
          <a:xfrm>
            <a:off x="1259632" y="1379091"/>
            <a:ext cx="4238625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List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tuples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arrays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matrixes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dictionaries</a:t>
            </a:r>
            <a:endParaRPr lang="pt-BR" altLang="x-none" sz="2800" dirty="0">
              <a:latin typeface="Calibri" charset="0"/>
              <a:ea typeface="Courier New" charset="0"/>
              <a:cs typeface="Courier New" charset="0"/>
            </a:endParaRPr>
          </a:p>
        </p:txBody>
      </p:sp>
      <p:sp>
        <p:nvSpPr>
          <p:cNvPr id="11" name="TextShape 1"/>
          <p:cNvSpPr txBox="1">
            <a:spLocks noChangeArrowheads="1"/>
          </p:cNvSpPr>
          <p:nvPr/>
        </p:nvSpPr>
        <p:spPr bwMode="auto">
          <a:xfrm>
            <a:off x="4653855" y="1775965"/>
            <a:ext cx="4238625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>
              <a:lnSpc>
                <a:spcPct val="90000"/>
              </a:lnSpc>
            </a:pP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Using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 indexes</a:t>
            </a:r>
          </a:p>
        </p:txBody>
      </p:sp>
      <p:sp>
        <p:nvSpPr>
          <p:cNvPr id="12" name="CaixaDeTexto 10"/>
          <p:cNvSpPr txBox="1"/>
          <p:nvPr/>
        </p:nvSpPr>
        <p:spPr>
          <a:xfrm>
            <a:off x="0" y="5545361"/>
            <a:ext cx="4891088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indent="1778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b="1">
                <a:solidFill>
                  <a:srgbClr val="E46C0A"/>
                </a:solidFill>
              </a:rPr>
              <a:t>len</a:t>
            </a:r>
            <a:r>
              <a:rPr lang="pt-BR" altLang="x-none" b="1" dirty="0">
                <a:solidFill>
                  <a:srgbClr val="E46C0A"/>
                </a:solidFill>
              </a:rPr>
              <a:t>(</a:t>
            </a:r>
            <a:r>
              <a:rPr lang="pt-BR" altLang="x-none" b="1" dirty="0" err="1">
                <a:solidFill>
                  <a:srgbClr val="E46C0A"/>
                </a:solidFill>
              </a:rPr>
              <a:t>x</a:t>
            </a:r>
            <a:r>
              <a:rPr lang="pt-BR" altLang="x-none" b="1" dirty="0">
                <a:solidFill>
                  <a:srgbClr val="E46C0A"/>
                </a:solidFill>
              </a:rPr>
              <a:t>)</a:t>
            </a:r>
            <a:r>
              <a:rPr lang="pt-BR" altLang="x-none" dirty="0">
                <a:solidFill>
                  <a:srgbClr val="E46C0A"/>
                </a:solidFill>
              </a:rPr>
              <a:t> </a:t>
            </a:r>
            <a:r>
              <a:rPr lang="pt-BR" altLang="x-none" dirty="0"/>
              <a:t>→ </a:t>
            </a:r>
            <a:r>
              <a:rPr lang="pt-BR" altLang="x-none" dirty="0" err="1"/>
              <a:t>return</a:t>
            </a:r>
            <a:r>
              <a:rPr lang="pt-BR" altLang="x-none" dirty="0"/>
              <a:t> </a:t>
            </a:r>
            <a:r>
              <a:rPr lang="pt-BR" altLang="x-none" dirty="0" err="1"/>
              <a:t>the</a:t>
            </a:r>
            <a:r>
              <a:rPr lang="pt-BR" altLang="x-none" dirty="0"/>
              <a:t> </a:t>
            </a:r>
            <a:r>
              <a:rPr lang="pt-BR" altLang="x-none" dirty="0" err="1"/>
              <a:t>number</a:t>
            </a:r>
            <a:r>
              <a:rPr lang="pt-BR" altLang="x-none" dirty="0"/>
              <a:t> </a:t>
            </a:r>
            <a:r>
              <a:rPr lang="pt-BR" altLang="x-none" dirty="0" err="1"/>
              <a:t>of</a:t>
            </a:r>
            <a:r>
              <a:rPr lang="pt-BR" altLang="x-none" dirty="0"/>
              <a:t> </a:t>
            </a:r>
            <a:r>
              <a:rPr lang="pt-BR" altLang="x-none" dirty="0" err="1"/>
              <a:t>elements</a:t>
            </a:r>
            <a:r>
              <a:rPr lang="pt-BR" altLang="x-none" dirty="0"/>
              <a:t> </a:t>
            </a:r>
            <a:r>
              <a:rPr lang="pt-BR" altLang="x-none" dirty="0" err="1"/>
              <a:t>of</a:t>
            </a:r>
            <a:r>
              <a:rPr lang="pt-BR" altLang="x-none" dirty="0"/>
              <a:t> </a:t>
            </a:r>
            <a:r>
              <a:rPr lang="pt-BR" altLang="x-none" dirty="0" err="1"/>
              <a:t>x</a:t>
            </a:r>
            <a:r>
              <a:rPr lang="pt-BR" altLang="x-non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58843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Shape 1"/>
          <p:cNvSpPr txBox="1"/>
          <p:nvPr/>
        </p:nvSpPr>
        <p:spPr>
          <a:xfrm>
            <a:off x="251520" y="2357784"/>
            <a:ext cx="8640960" cy="3194721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 err="1" smtClean="0">
                <a:latin typeface="Lucida Console" panose="020B0609040504020204" pitchFamily="49" charset="0"/>
                <a:cs typeface="Courier New" panose="02070309020205020404" pitchFamily="49" charset="0"/>
              </a:rPr>
              <a:t>my_list</a:t>
            </a: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= [‘a’, ‘</a:t>
            </a:r>
            <a:r>
              <a:rPr lang="pt-BR" sz="2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b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’ ‘</a:t>
            </a:r>
            <a:r>
              <a:rPr lang="pt-BR" sz="2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c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’]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endParaRPr lang="pt-BR" sz="2800" b="1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for index in </a:t>
            </a:r>
            <a:r>
              <a:rPr lang="pt-BR" sz="2800" b="1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range(</a:t>
            </a: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3</a:t>
            </a:r>
            <a:r>
              <a:rPr lang="pt-BR" sz="2800" b="1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....</a:t>
            </a:r>
            <a:r>
              <a:rPr lang="pt-BR" sz="2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print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 index, </a:t>
            </a:r>
            <a:r>
              <a:rPr lang="pt-BR" sz="2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my_item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[index]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....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0 a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1 </a:t>
            </a:r>
            <a:r>
              <a:rPr lang="pt-BR" sz="2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b</a:t>
            </a:r>
            <a:endParaRPr lang="pt-BR" sz="2800" b="1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2 </a:t>
            </a:r>
            <a:r>
              <a:rPr lang="pt-BR" sz="2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c</a:t>
            </a:r>
            <a:endParaRPr lang="pt-BR" sz="2800" b="1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99A1AF9-CC03-BF4D-94C7-3940546A5C26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14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16391" name="TextShape 1"/>
          <p:cNvSpPr txBox="1">
            <a:spLocks noChangeArrowheads="1"/>
          </p:cNvSpPr>
          <p:nvPr/>
        </p:nvSpPr>
        <p:spPr bwMode="auto">
          <a:xfrm>
            <a:off x="107504" y="1268760"/>
            <a:ext cx="4238625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7200" dirty="0" smtClean="0">
                <a:latin typeface="Calibri" charset="0"/>
                <a:ea typeface="Courier New" charset="0"/>
                <a:cs typeface="Courier New" charset="0"/>
              </a:rPr>
              <a:t>for</a:t>
            </a:r>
            <a:endParaRPr lang="pt-BR" altLang="x-none" sz="7200" dirty="0">
              <a:latin typeface="Calibri" charset="0"/>
              <a:ea typeface="Courier New" charset="0"/>
              <a:cs typeface="Courier New" charset="0"/>
            </a:endParaRPr>
          </a:p>
        </p:txBody>
      </p:sp>
      <p:sp>
        <p:nvSpPr>
          <p:cNvPr id="17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 smtClean="0">
                <a:solidFill>
                  <a:srgbClr val="000000"/>
                </a:solidFill>
                <a:latin typeface="Lato" charset="0"/>
              </a:rPr>
              <a:t>Loops </a:t>
            </a:r>
            <a:r>
              <a:rPr lang="pt-BR" altLang="x-none" dirty="0" err="1" smtClean="0">
                <a:solidFill>
                  <a:srgbClr val="000000"/>
                </a:solidFill>
                <a:latin typeface="Lato" charset="0"/>
              </a:rPr>
              <a:t>and</a:t>
            </a:r>
            <a:r>
              <a:rPr lang="pt-BR" altLang="x-none" dirty="0" smtClean="0">
                <a:solidFill>
                  <a:srgbClr val="000000"/>
                </a:solidFill>
                <a:latin typeface="Lato" charset="0"/>
              </a:rPr>
              <a:t> </a:t>
            </a:r>
            <a:r>
              <a:rPr lang="pt-BR" altLang="x-none" dirty="0" err="1" smtClean="0">
                <a:solidFill>
                  <a:srgbClr val="000000"/>
                </a:solidFill>
                <a:latin typeface="Lato" charset="0"/>
              </a:rPr>
              <a:t>control</a:t>
            </a:r>
            <a:endParaRPr lang="pt-BR" altLang="x-none" dirty="0">
              <a:latin typeface="Lato" charset="0"/>
            </a:endParaRPr>
          </a:p>
        </p:txBody>
      </p:sp>
      <p:sp>
        <p:nvSpPr>
          <p:cNvPr id="18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13/02/2017</a:t>
            </a:r>
            <a:endParaRPr lang="pt-BR" dirty="0"/>
          </a:p>
        </p:txBody>
      </p:sp>
      <p:sp>
        <p:nvSpPr>
          <p:cNvPr id="1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/>
              <a:t>Python </a:t>
            </a:r>
            <a:r>
              <a:rPr lang="pt-BR" dirty="0" err="1"/>
              <a:t>Bootcamp</a:t>
            </a:r>
            <a:r>
              <a:rPr lang="pt-BR" dirty="0"/>
              <a:t>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An</a:t>
            </a:r>
            <a:r>
              <a:rPr lang="pt-BR" dirty="0" smtClean="0"/>
              <a:t>(</a:t>
            </a:r>
            <a:r>
              <a:rPr lang="pt-BR" dirty="0" err="1" smtClean="0"/>
              <a:t>other</a:t>
            </a:r>
            <a:r>
              <a:rPr lang="pt-BR" dirty="0" smtClean="0"/>
              <a:t>) Python </a:t>
            </a:r>
            <a:r>
              <a:rPr lang="pt-BR" dirty="0" err="1" smtClean="0"/>
              <a:t>introduction</a:t>
            </a:r>
            <a:r>
              <a:rPr lang="pt-BR" dirty="0" smtClean="0"/>
              <a:t> II</a:t>
            </a:r>
            <a:endParaRPr lang="pt-BR" dirty="0"/>
          </a:p>
        </p:txBody>
      </p:sp>
      <p:sp>
        <p:nvSpPr>
          <p:cNvPr id="21" name="Retângulo 14"/>
          <p:cNvSpPr/>
          <p:nvPr/>
        </p:nvSpPr>
        <p:spPr>
          <a:xfrm>
            <a:off x="0" y="6165850"/>
            <a:ext cx="9144000" cy="338138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r">
              <a:defRPr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More </a:t>
            </a: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at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hlinkClick r:id="rId2"/>
              </a:rPr>
              <a:t>https://docs.python.org/2/tutorial/controlflow.html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</p:txBody>
      </p:sp>
      <p:sp>
        <p:nvSpPr>
          <p:cNvPr id="20" name="TextShape 1"/>
          <p:cNvSpPr txBox="1">
            <a:spLocks noChangeArrowheads="1"/>
          </p:cNvSpPr>
          <p:nvPr/>
        </p:nvSpPr>
        <p:spPr bwMode="auto">
          <a:xfrm>
            <a:off x="1259632" y="1379091"/>
            <a:ext cx="4238625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List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tuples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arrays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matrixes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dictionaries</a:t>
            </a:r>
            <a:endParaRPr lang="pt-BR" altLang="x-none" sz="2800" dirty="0">
              <a:latin typeface="Calibri" charset="0"/>
              <a:ea typeface="Courier New" charset="0"/>
              <a:cs typeface="Courier New" charset="0"/>
            </a:endParaRPr>
          </a:p>
        </p:txBody>
      </p:sp>
      <p:sp>
        <p:nvSpPr>
          <p:cNvPr id="11" name="TextShape 1"/>
          <p:cNvSpPr txBox="1">
            <a:spLocks noChangeArrowheads="1"/>
          </p:cNvSpPr>
          <p:nvPr/>
        </p:nvSpPr>
        <p:spPr bwMode="auto">
          <a:xfrm>
            <a:off x="4653855" y="1775965"/>
            <a:ext cx="4238625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>
              <a:lnSpc>
                <a:spcPct val="90000"/>
              </a:lnSpc>
            </a:pP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Using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 indexes</a:t>
            </a:r>
          </a:p>
        </p:txBody>
      </p:sp>
      <p:sp>
        <p:nvSpPr>
          <p:cNvPr id="13" name="CaixaDeTexto 10"/>
          <p:cNvSpPr txBox="1"/>
          <p:nvPr/>
        </p:nvSpPr>
        <p:spPr>
          <a:xfrm>
            <a:off x="0" y="5591200"/>
            <a:ext cx="914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indent="1778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b="1" dirty="0">
                <a:solidFill>
                  <a:srgbClr val="E46C0A"/>
                </a:solidFill>
              </a:rPr>
              <a:t>range(</a:t>
            </a:r>
            <a:r>
              <a:rPr lang="pt-BR" altLang="x-none" b="1" dirty="0" err="1">
                <a:solidFill>
                  <a:srgbClr val="E46C0A"/>
                </a:solidFill>
              </a:rPr>
              <a:t>n</a:t>
            </a:r>
            <a:r>
              <a:rPr lang="pt-BR" altLang="x-none" b="1" dirty="0">
                <a:solidFill>
                  <a:srgbClr val="E46C0A"/>
                </a:solidFill>
              </a:rPr>
              <a:t>)</a:t>
            </a:r>
            <a:r>
              <a:rPr lang="pt-BR" altLang="x-none" dirty="0">
                <a:solidFill>
                  <a:srgbClr val="E46C0A"/>
                </a:solidFill>
              </a:rPr>
              <a:t> </a:t>
            </a:r>
            <a:r>
              <a:rPr lang="pt-BR" altLang="x-none" dirty="0"/>
              <a:t>→ </a:t>
            </a:r>
            <a:r>
              <a:rPr lang="pt-BR" altLang="x-none" dirty="0" err="1"/>
              <a:t>return</a:t>
            </a:r>
            <a:r>
              <a:rPr lang="pt-BR" altLang="x-none" dirty="0"/>
              <a:t> a </a:t>
            </a:r>
            <a:r>
              <a:rPr lang="pt-BR" altLang="x-none" dirty="0" err="1"/>
              <a:t>list</a:t>
            </a:r>
            <a:r>
              <a:rPr lang="pt-BR" altLang="x-none" dirty="0"/>
              <a:t> </a:t>
            </a:r>
            <a:r>
              <a:rPr lang="pt-BR" altLang="x-none" dirty="0" err="1"/>
              <a:t>with</a:t>
            </a:r>
            <a:r>
              <a:rPr lang="pt-BR" altLang="x-none" dirty="0"/>
              <a:t> </a:t>
            </a:r>
            <a:r>
              <a:rPr lang="pt-BR" altLang="x-none" dirty="0" err="1"/>
              <a:t>n</a:t>
            </a:r>
            <a:r>
              <a:rPr lang="pt-BR" altLang="x-none" dirty="0"/>
              <a:t> </a:t>
            </a:r>
            <a:r>
              <a:rPr lang="pt-BR" altLang="x-none" dirty="0" err="1" smtClean="0"/>
              <a:t>integers</a:t>
            </a:r>
            <a:r>
              <a:rPr lang="pt-BR" altLang="x-none" dirty="0" smtClean="0"/>
              <a:t> </a:t>
            </a:r>
            <a:r>
              <a:rPr lang="pt-BR" altLang="x-none" dirty="0" err="1"/>
              <a:t>starting</a:t>
            </a:r>
            <a:r>
              <a:rPr lang="pt-BR" altLang="x-none" dirty="0"/>
              <a:t> </a:t>
            </a:r>
            <a:r>
              <a:rPr lang="pt-BR" altLang="x-none" dirty="0" err="1"/>
              <a:t>at</a:t>
            </a:r>
            <a:r>
              <a:rPr lang="pt-BR" altLang="x-none" dirty="0"/>
              <a:t> 0.</a:t>
            </a:r>
          </a:p>
        </p:txBody>
      </p:sp>
    </p:spTree>
    <p:extLst>
      <p:ext uri="{BB962C8B-B14F-4D97-AF65-F5344CB8AC3E}">
        <p14:creationId xmlns:p14="http://schemas.microsoft.com/office/powerpoint/2010/main" val="15210827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Shape 1"/>
          <p:cNvSpPr txBox="1"/>
          <p:nvPr/>
        </p:nvSpPr>
        <p:spPr>
          <a:xfrm>
            <a:off x="251520" y="2357784"/>
            <a:ext cx="8640960" cy="3194721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 err="1" smtClean="0">
                <a:latin typeface="Lucida Console" panose="020B0609040504020204" pitchFamily="49" charset="0"/>
                <a:cs typeface="Courier New" panose="02070309020205020404" pitchFamily="49" charset="0"/>
              </a:rPr>
              <a:t>my_list</a:t>
            </a: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= [‘a’, ‘</a:t>
            </a:r>
            <a:r>
              <a:rPr lang="pt-BR" sz="2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b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’ ‘</a:t>
            </a:r>
            <a:r>
              <a:rPr lang="pt-BR" sz="2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c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’]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endParaRPr lang="pt-BR" sz="2800" b="1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for 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index in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[0, 1, 2]</a:t>
            </a: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:</a:t>
            </a:r>
            <a:endParaRPr lang="pt-BR" sz="2800" b="1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....</a:t>
            </a:r>
            <a:r>
              <a:rPr lang="pt-BR" sz="2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print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 index, </a:t>
            </a:r>
            <a:r>
              <a:rPr lang="pt-BR" sz="2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my_item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[index]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....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0 a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1 </a:t>
            </a:r>
            <a:r>
              <a:rPr lang="pt-BR" sz="2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b</a:t>
            </a:r>
            <a:endParaRPr lang="pt-BR" sz="2800" b="1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2 </a:t>
            </a:r>
            <a:r>
              <a:rPr lang="pt-BR" sz="2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c</a:t>
            </a:r>
            <a:endParaRPr lang="pt-BR" sz="2800" b="1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99A1AF9-CC03-BF4D-94C7-3940546A5C26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15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16391" name="TextShape 1"/>
          <p:cNvSpPr txBox="1">
            <a:spLocks noChangeArrowheads="1"/>
          </p:cNvSpPr>
          <p:nvPr/>
        </p:nvSpPr>
        <p:spPr bwMode="auto">
          <a:xfrm>
            <a:off x="107504" y="1268760"/>
            <a:ext cx="4238625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7200" dirty="0" smtClean="0">
                <a:latin typeface="Calibri" charset="0"/>
                <a:ea typeface="Courier New" charset="0"/>
                <a:cs typeface="Courier New" charset="0"/>
              </a:rPr>
              <a:t>for</a:t>
            </a:r>
            <a:endParaRPr lang="pt-BR" altLang="x-none" sz="7200" dirty="0">
              <a:latin typeface="Calibri" charset="0"/>
              <a:ea typeface="Courier New" charset="0"/>
              <a:cs typeface="Courier New" charset="0"/>
            </a:endParaRPr>
          </a:p>
        </p:txBody>
      </p:sp>
      <p:sp>
        <p:nvSpPr>
          <p:cNvPr id="17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 smtClean="0">
                <a:solidFill>
                  <a:srgbClr val="000000"/>
                </a:solidFill>
                <a:latin typeface="Lato" charset="0"/>
              </a:rPr>
              <a:t>Loops </a:t>
            </a:r>
            <a:r>
              <a:rPr lang="pt-BR" altLang="x-none" dirty="0" err="1" smtClean="0">
                <a:solidFill>
                  <a:srgbClr val="000000"/>
                </a:solidFill>
                <a:latin typeface="Lato" charset="0"/>
              </a:rPr>
              <a:t>and</a:t>
            </a:r>
            <a:r>
              <a:rPr lang="pt-BR" altLang="x-none" dirty="0" smtClean="0">
                <a:solidFill>
                  <a:srgbClr val="000000"/>
                </a:solidFill>
                <a:latin typeface="Lato" charset="0"/>
              </a:rPr>
              <a:t> </a:t>
            </a:r>
            <a:r>
              <a:rPr lang="pt-BR" altLang="x-none" dirty="0" err="1" smtClean="0">
                <a:solidFill>
                  <a:srgbClr val="000000"/>
                </a:solidFill>
                <a:latin typeface="Lato" charset="0"/>
              </a:rPr>
              <a:t>control</a:t>
            </a:r>
            <a:endParaRPr lang="pt-BR" altLang="x-none" dirty="0">
              <a:latin typeface="Lato" charset="0"/>
            </a:endParaRPr>
          </a:p>
        </p:txBody>
      </p:sp>
      <p:sp>
        <p:nvSpPr>
          <p:cNvPr id="18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13/02/2017</a:t>
            </a:r>
            <a:endParaRPr lang="pt-BR" dirty="0"/>
          </a:p>
        </p:txBody>
      </p:sp>
      <p:sp>
        <p:nvSpPr>
          <p:cNvPr id="1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/>
              <a:t>Python </a:t>
            </a:r>
            <a:r>
              <a:rPr lang="pt-BR" dirty="0" err="1"/>
              <a:t>Bootcamp</a:t>
            </a:r>
            <a:r>
              <a:rPr lang="pt-BR" dirty="0"/>
              <a:t>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An</a:t>
            </a:r>
            <a:r>
              <a:rPr lang="pt-BR" dirty="0" smtClean="0"/>
              <a:t>(</a:t>
            </a:r>
            <a:r>
              <a:rPr lang="pt-BR" dirty="0" err="1" smtClean="0"/>
              <a:t>other</a:t>
            </a:r>
            <a:r>
              <a:rPr lang="pt-BR" dirty="0" smtClean="0"/>
              <a:t>) Python </a:t>
            </a:r>
            <a:r>
              <a:rPr lang="pt-BR" dirty="0" err="1" smtClean="0"/>
              <a:t>introduction</a:t>
            </a:r>
            <a:r>
              <a:rPr lang="pt-BR" dirty="0" smtClean="0"/>
              <a:t> II</a:t>
            </a:r>
            <a:endParaRPr lang="pt-BR" dirty="0"/>
          </a:p>
        </p:txBody>
      </p:sp>
      <p:sp>
        <p:nvSpPr>
          <p:cNvPr id="21" name="Retângulo 14"/>
          <p:cNvSpPr/>
          <p:nvPr/>
        </p:nvSpPr>
        <p:spPr>
          <a:xfrm>
            <a:off x="0" y="6165850"/>
            <a:ext cx="9144000" cy="338138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r">
              <a:defRPr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More </a:t>
            </a: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at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hlinkClick r:id="rId2"/>
              </a:rPr>
              <a:t>https://docs.python.org/2/tutorial/controlflow.html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</p:txBody>
      </p:sp>
      <p:sp>
        <p:nvSpPr>
          <p:cNvPr id="20" name="TextShape 1"/>
          <p:cNvSpPr txBox="1">
            <a:spLocks noChangeArrowheads="1"/>
          </p:cNvSpPr>
          <p:nvPr/>
        </p:nvSpPr>
        <p:spPr bwMode="auto">
          <a:xfrm>
            <a:off x="1259632" y="1379091"/>
            <a:ext cx="4238625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List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tuples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arrays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matrixes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dictionaries</a:t>
            </a:r>
            <a:endParaRPr lang="pt-BR" altLang="x-none" sz="2800" dirty="0">
              <a:latin typeface="Calibri" charset="0"/>
              <a:ea typeface="Courier New" charset="0"/>
              <a:cs typeface="Courier New" charset="0"/>
            </a:endParaRPr>
          </a:p>
        </p:txBody>
      </p:sp>
      <p:sp>
        <p:nvSpPr>
          <p:cNvPr id="11" name="TextShape 1"/>
          <p:cNvSpPr txBox="1">
            <a:spLocks noChangeArrowheads="1"/>
          </p:cNvSpPr>
          <p:nvPr/>
        </p:nvSpPr>
        <p:spPr bwMode="auto">
          <a:xfrm>
            <a:off x="4653855" y="1775965"/>
            <a:ext cx="4238625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>
              <a:lnSpc>
                <a:spcPct val="90000"/>
              </a:lnSpc>
            </a:pP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Using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 indexes</a:t>
            </a:r>
          </a:p>
        </p:txBody>
      </p:sp>
      <p:sp>
        <p:nvSpPr>
          <p:cNvPr id="13" name="CaixaDeTexto 10"/>
          <p:cNvSpPr txBox="1"/>
          <p:nvPr/>
        </p:nvSpPr>
        <p:spPr>
          <a:xfrm>
            <a:off x="0" y="5591200"/>
            <a:ext cx="914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indent="1778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b="1" dirty="0">
                <a:solidFill>
                  <a:srgbClr val="E46C0A"/>
                </a:solidFill>
              </a:rPr>
              <a:t>range(</a:t>
            </a:r>
            <a:r>
              <a:rPr lang="pt-BR" altLang="x-none" b="1" dirty="0" err="1">
                <a:solidFill>
                  <a:srgbClr val="E46C0A"/>
                </a:solidFill>
              </a:rPr>
              <a:t>n</a:t>
            </a:r>
            <a:r>
              <a:rPr lang="pt-BR" altLang="x-none" b="1" dirty="0">
                <a:solidFill>
                  <a:srgbClr val="E46C0A"/>
                </a:solidFill>
              </a:rPr>
              <a:t>)</a:t>
            </a:r>
            <a:r>
              <a:rPr lang="pt-BR" altLang="x-none" dirty="0">
                <a:solidFill>
                  <a:srgbClr val="E46C0A"/>
                </a:solidFill>
              </a:rPr>
              <a:t> </a:t>
            </a:r>
            <a:r>
              <a:rPr lang="pt-BR" altLang="x-none" dirty="0"/>
              <a:t>→ </a:t>
            </a:r>
            <a:r>
              <a:rPr lang="pt-BR" altLang="x-none" dirty="0" err="1"/>
              <a:t>return</a:t>
            </a:r>
            <a:r>
              <a:rPr lang="pt-BR" altLang="x-none" dirty="0"/>
              <a:t> a </a:t>
            </a:r>
            <a:r>
              <a:rPr lang="pt-BR" altLang="x-none" dirty="0" err="1"/>
              <a:t>list</a:t>
            </a:r>
            <a:r>
              <a:rPr lang="pt-BR" altLang="x-none" dirty="0"/>
              <a:t> </a:t>
            </a:r>
            <a:r>
              <a:rPr lang="pt-BR" altLang="x-none" dirty="0" err="1"/>
              <a:t>with</a:t>
            </a:r>
            <a:r>
              <a:rPr lang="pt-BR" altLang="x-none" dirty="0"/>
              <a:t> </a:t>
            </a:r>
            <a:r>
              <a:rPr lang="pt-BR" altLang="x-none" dirty="0" err="1"/>
              <a:t>n</a:t>
            </a:r>
            <a:r>
              <a:rPr lang="pt-BR" altLang="x-none" dirty="0"/>
              <a:t> </a:t>
            </a:r>
            <a:r>
              <a:rPr lang="pt-BR" altLang="x-none" dirty="0" err="1" smtClean="0"/>
              <a:t>integers</a:t>
            </a:r>
            <a:r>
              <a:rPr lang="pt-BR" altLang="x-none" dirty="0" smtClean="0"/>
              <a:t> </a:t>
            </a:r>
            <a:r>
              <a:rPr lang="pt-BR" altLang="x-none" dirty="0" err="1"/>
              <a:t>starting</a:t>
            </a:r>
            <a:r>
              <a:rPr lang="pt-BR" altLang="x-none" dirty="0"/>
              <a:t> </a:t>
            </a:r>
            <a:r>
              <a:rPr lang="pt-BR" altLang="x-none" dirty="0" err="1"/>
              <a:t>at</a:t>
            </a:r>
            <a:r>
              <a:rPr lang="pt-BR" altLang="x-none" dirty="0"/>
              <a:t> 0.</a:t>
            </a:r>
          </a:p>
        </p:txBody>
      </p:sp>
    </p:spTree>
    <p:extLst>
      <p:ext uri="{BB962C8B-B14F-4D97-AF65-F5344CB8AC3E}">
        <p14:creationId xmlns:p14="http://schemas.microsoft.com/office/powerpoint/2010/main" val="6133547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Shape 1"/>
          <p:cNvSpPr txBox="1"/>
          <p:nvPr/>
        </p:nvSpPr>
        <p:spPr>
          <a:xfrm>
            <a:off x="251520" y="2357784"/>
            <a:ext cx="8640960" cy="954107"/>
          </a:xfrm>
          <a:prstGeom prst="rect">
            <a:avLst/>
          </a:prstGeom>
          <a:noFill/>
          <a:ln w="38100">
            <a:solidFill>
              <a:srgbClr val="008000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pt-BR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while</a:t>
            </a: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some_condition_is_true</a:t>
            </a: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....</a:t>
            </a:r>
            <a:r>
              <a:rPr lang="pt-BR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do_something</a:t>
            </a: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()</a:t>
            </a:r>
            <a:endParaRPr lang="pt-BR" sz="2800" b="1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99A1AF9-CC03-BF4D-94C7-3940546A5C26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16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16391" name="TextShape 1"/>
          <p:cNvSpPr txBox="1">
            <a:spLocks noChangeArrowheads="1"/>
          </p:cNvSpPr>
          <p:nvPr/>
        </p:nvSpPr>
        <p:spPr bwMode="auto">
          <a:xfrm>
            <a:off x="107504" y="1268760"/>
            <a:ext cx="4238625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7200" dirty="0" err="1">
                <a:latin typeface="Calibri" charset="0"/>
                <a:ea typeface="Courier New" charset="0"/>
                <a:cs typeface="Courier New" charset="0"/>
              </a:rPr>
              <a:t>w</a:t>
            </a:r>
            <a:r>
              <a:rPr lang="pt-BR" altLang="x-none" sz="7200" dirty="0" err="1" smtClean="0">
                <a:latin typeface="Calibri" charset="0"/>
                <a:ea typeface="Courier New" charset="0"/>
                <a:cs typeface="Courier New" charset="0"/>
              </a:rPr>
              <a:t>hile</a:t>
            </a:r>
            <a:endParaRPr lang="pt-BR" altLang="x-none" sz="7200" dirty="0">
              <a:latin typeface="Calibri" charset="0"/>
              <a:ea typeface="Courier New" charset="0"/>
              <a:cs typeface="Courier New" charset="0"/>
            </a:endParaRPr>
          </a:p>
        </p:txBody>
      </p:sp>
      <p:sp>
        <p:nvSpPr>
          <p:cNvPr id="17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 smtClean="0">
                <a:solidFill>
                  <a:srgbClr val="000000"/>
                </a:solidFill>
                <a:latin typeface="Lato" charset="0"/>
              </a:rPr>
              <a:t>Loops </a:t>
            </a:r>
            <a:r>
              <a:rPr lang="pt-BR" altLang="x-none" dirty="0" err="1" smtClean="0">
                <a:solidFill>
                  <a:srgbClr val="000000"/>
                </a:solidFill>
                <a:latin typeface="Lato" charset="0"/>
              </a:rPr>
              <a:t>and</a:t>
            </a:r>
            <a:r>
              <a:rPr lang="pt-BR" altLang="x-none" dirty="0" smtClean="0">
                <a:solidFill>
                  <a:srgbClr val="000000"/>
                </a:solidFill>
                <a:latin typeface="Lato" charset="0"/>
              </a:rPr>
              <a:t> </a:t>
            </a:r>
            <a:r>
              <a:rPr lang="pt-BR" altLang="x-none" dirty="0" err="1" smtClean="0">
                <a:solidFill>
                  <a:srgbClr val="000000"/>
                </a:solidFill>
                <a:latin typeface="Lato" charset="0"/>
              </a:rPr>
              <a:t>control</a:t>
            </a:r>
            <a:endParaRPr lang="pt-BR" altLang="x-none" dirty="0">
              <a:latin typeface="Lato" charset="0"/>
            </a:endParaRPr>
          </a:p>
        </p:txBody>
      </p:sp>
      <p:sp>
        <p:nvSpPr>
          <p:cNvPr id="18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13/02/2017</a:t>
            </a:r>
            <a:endParaRPr lang="pt-BR" dirty="0"/>
          </a:p>
        </p:txBody>
      </p:sp>
      <p:sp>
        <p:nvSpPr>
          <p:cNvPr id="1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/>
              <a:t>Python </a:t>
            </a:r>
            <a:r>
              <a:rPr lang="pt-BR" dirty="0" err="1"/>
              <a:t>Bootcamp</a:t>
            </a:r>
            <a:r>
              <a:rPr lang="pt-BR" dirty="0"/>
              <a:t>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An</a:t>
            </a:r>
            <a:r>
              <a:rPr lang="pt-BR" dirty="0" smtClean="0"/>
              <a:t>(</a:t>
            </a:r>
            <a:r>
              <a:rPr lang="pt-BR" dirty="0" err="1" smtClean="0"/>
              <a:t>other</a:t>
            </a:r>
            <a:r>
              <a:rPr lang="pt-BR" dirty="0" smtClean="0"/>
              <a:t>) Python </a:t>
            </a:r>
            <a:r>
              <a:rPr lang="pt-BR" dirty="0" err="1" smtClean="0"/>
              <a:t>introduction</a:t>
            </a:r>
            <a:r>
              <a:rPr lang="pt-BR" dirty="0" smtClean="0"/>
              <a:t> II</a:t>
            </a:r>
            <a:endParaRPr lang="pt-BR" dirty="0"/>
          </a:p>
        </p:txBody>
      </p:sp>
      <p:sp>
        <p:nvSpPr>
          <p:cNvPr id="21" name="Retângulo 14"/>
          <p:cNvSpPr/>
          <p:nvPr/>
        </p:nvSpPr>
        <p:spPr>
          <a:xfrm>
            <a:off x="0" y="6165850"/>
            <a:ext cx="9144000" cy="338138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r">
              <a:defRPr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More </a:t>
            </a: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at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hlinkClick r:id="rId2"/>
              </a:rPr>
              <a:t>https://docs.python.org/2/tutorial/controlflow.html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2333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12"/>
          <p:cNvSpPr/>
          <p:nvPr/>
        </p:nvSpPr>
        <p:spPr>
          <a:xfrm>
            <a:off x="4346129" y="1825005"/>
            <a:ext cx="45463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pt-BR" sz="2800" b="1" dirty="0" err="1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t</a:t>
            </a:r>
            <a:r>
              <a:rPr lang="pt-BR" sz="2800" b="1" dirty="0" err="1" smtClean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est_while.py</a:t>
            </a:r>
            <a:endParaRPr lang="pt-BR" sz="2800" dirty="0">
              <a:solidFill>
                <a:srgbClr val="008000"/>
              </a:solidFill>
              <a:ea typeface="+mn-ea"/>
            </a:endParaRPr>
          </a:p>
        </p:txBody>
      </p:sp>
      <p:sp>
        <p:nvSpPr>
          <p:cNvPr id="22" name="TextShape 1"/>
          <p:cNvSpPr txBox="1"/>
          <p:nvPr/>
        </p:nvSpPr>
        <p:spPr>
          <a:xfrm>
            <a:off x="251520" y="2357784"/>
            <a:ext cx="8640960" cy="3496342"/>
          </a:xfrm>
          <a:prstGeom prst="rect">
            <a:avLst/>
          </a:prstGeom>
          <a:noFill/>
          <a:ln w="38100">
            <a:solidFill>
              <a:srgbClr val="008000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n_interested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= 5</a:t>
            </a:r>
          </a:p>
          <a:p>
            <a:pPr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endParaRPr lang="pt-BR" sz="2800" b="1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pt-BR" sz="2800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while</a:t>
            </a: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n_interested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&lt; 0:</a:t>
            </a:r>
          </a:p>
          <a:p>
            <a:pPr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....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print</a:t>
            </a: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(“ #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Success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:</a:t>
            </a:r>
            <a:r>
              <a:rPr lang="pt-BR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</a:t>
            </a: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”)</a:t>
            </a:r>
            <a:endParaRPr lang="pt-BR" sz="2800" b="1" dirty="0">
              <a:solidFill>
                <a:schemeClr val="tx1">
                  <a:lumMod val="95000"/>
                  <a:lumOff val="5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....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n_interested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=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n_interested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- 1</a:t>
            </a:r>
          </a:p>
          <a:p>
            <a:pPr>
              <a:defRPr/>
            </a:pP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  </a:t>
            </a: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....</a:t>
            </a: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endParaRPr lang="pt-BR" sz="2800" b="1" dirty="0" smtClean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print</a:t>
            </a: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(“ #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Fail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:( ”) </a:t>
            </a:r>
            <a:endParaRPr lang="pt-BR" sz="2800" b="1" dirty="0">
              <a:solidFill>
                <a:schemeClr val="tx1">
                  <a:lumMod val="95000"/>
                  <a:lumOff val="5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endParaRPr lang="pt-BR" sz="2800" b="1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99A1AF9-CC03-BF4D-94C7-3940546A5C26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17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16391" name="TextShape 1"/>
          <p:cNvSpPr txBox="1">
            <a:spLocks noChangeArrowheads="1"/>
          </p:cNvSpPr>
          <p:nvPr/>
        </p:nvSpPr>
        <p:spPr bwMode="auto">
          <a:xfrm>
            <a:off x="107504" y="1268760"/>
            <a:ext cx="4238625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7200" dirty="0" err="1">
                <a:latin typeface="Calibri" charset="0"/>
                <a:ea typeface="Courier New" charset="0"/>
                <a:cs typeface="Courier New" charset="0"/>
              </a:rPr>
              <a:t>w</a:t>
            </a:r>
            <a:r>
              <a:rPr lang="pt-BR" altLang="x-none" sz="7200" dirty="0" err="1" smtClean="0">
                <a:latin typeface="Calibri" charset="0"/>
                <a:ea typeface="Courier New" charset="0"/>
                <a:cs typeface="Courier New" charset="0"/>
              </a:rPr>
              <a:t>hile</a:t>
            </a:r>
            <a:endParaRPr lang="pt-BR" altLang="x-none" sz="7200" dirty="0">
              <a:latin typeface="Calibri" charset="0"/>
              <a:ea typeface="Courier New" charset="0"/>
              <a:cs typeface="Courier New" charset="0"/>
            </a:endParaRPr>
          </a:p>
        </p:txBody>
      </p:sp>
      <p:sp>
        <p:nvSpPr>
          <p:cNvPr id="17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 smtClean="0">
                <a:solidFill>
                  <a:srgbClr val="000000"/>
                </a:solidFill>
                <a:latin typeface="Lato" charset="0"/>
              </a:rPr>
              <a:t>Loops </a:t>
            </a:r>
            <a:r>
              <a:rPr lang="pt-BR" altLang="x-none" dirty="0" err="1" smtClean="0">
                <a:solidFill>
                  <a:srgbClr val="000000"/>
                </a:solidFill>
                <a:latin typeface="Lato" charset="0"/>
              </a:rPr>
              <a:t>and</a:t>
            </a:r>
            <a:r>
              <a:rPr lang="pt-BR" altLang="x-none" dirty="0" smtClean="0">
                <a:solidFill>
                  <a:srgbClr val="000000"/>
                </a:solidFill>
                <a:latin typeface="Lato" charset="0"/>
              </a:rPr>
              <a:t> </a:t>
            </a:r>
            <a:r>
              <a:rPr lang="pt-BR" altLang="x-none" dirty="0" err="1" smtClean="0">
                <a:solidFill>
                  <a:srgbClr val="000000"/>
                </a:solidFill>
                <a:latin typeface="Lato" charset="0"/>
              </a:rPr>
              <a:t>control</a:t>
            </a:r>
            <a:endParaRPr lang="pt-BR" altLang="x-none" dirty="0">
              <a:latin typeface="Lato" charset="0"/>
            </a:endParaRPr>
          </a:p>
        </p:txBody>
      </p:sp>
      <p:sp>
        <p:nvSpPr>
          <p:cNvPr id="18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13/02/2017</a:t>
            </a:r>
            <a:endParaRPr lang="pt-BR" dirty="0"/>
          </a:p>
        </p:txBody>
      </p:sp>
      <p:sp>
        <p:nvSpPr>
          <p:cNvPr id="1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/>
              <a:t>Python </a:t>
            </a:r>
            <a:r>
              <a:rPr lang="pt-BR" dirty="0" err="1"/>
              <a:t>Bootcamp</a:t>
            </a:r>
            <a:r>
              <a:rPr lang="pt-BR" dirty="0"/>
              <a:t>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An</a:t>
            </a:r>
            <a:r>
              <a:rPr lang="pt-BR" dirty="0" smtClean="0"/>
              <a:t>(</a:t>
            </a:r>
            <a:r>
              <a:rPr lang="pt-BR" dirty="0" err="1" smtClean="0"/>
              <a:t>other</a:t>
            </a:r>
            <a:r>
              <a:rPr lang="pt-BR" dirty="0" smtClean="0"/>
              <a:t>) Python </a:t>
            </a:r>
            <a:r>
              <a:rPr lang="pt-BR" dirty="0" err="1" smtClean="0"/>
              <a:t>introduction</a:t>
            </a:r>
            <a:r>
              <a:rPr lang="pt-BR" dirty="0" smtClean="0"/>
              <a:t> II</a:t>
            </a:r>
            <a:endParaRPr lang="pt-BR" dirty="0"/>
          </a:p>
        </p:txBody>
      </p:sp>
      <p:sp>
        <p:nvSpPr>
          <p:cNvPr id="21" name="Retângulo 14"/>
          <p:cNvSpPr/>
          <p:nvPr/>
        </p:nvSpPr>
        <p:spPr>
          <a:xfrm>
            <a:off x="0" y="6165850"/>
            <a:ext cx="9144000" cy="338138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r">
              <a:defRPr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More </a:t>
            </a: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at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hlinkClick r:id="rId2"/>
              </a:rPr>
              <a:t>https://docs.python.org/2/tutorial/controlflow.html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965715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12"/>
          <p:cNvSpPr/>
          <p:nvPr/>
        </p:nvSpPr>
        <p:spPr>
          <a:xfrm>
            <a:off x="4346129" y="1825005"/>
            <a:ext cx="45463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pt-BR" sz="2800" b="1" dirty="0" err="1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t</a:t>
            </a:r>
            <a:r>
              <a:rPr lang="pt-BR" sz="2800" b="1" dirty="0" err="1" smtClean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est_while.py</a:t>
            </a:r>
            <a:endParaRPr lang="pt-BR" sz="2800" dirty="0">
              <a:solidFill>
                <a:srgbClr val="008000"/>
              </a:solidFill>
              <a:ea typeface="+mn-ea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99A1AF9-CC03-BF4D-94C7-3940546A5C26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18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16391" name="TextShape 1"/>
          <p:cNvSpPr txBox="1">
            <a:spLocks noChangeArrowheads="1"/>
          </p:cNvSpPr>
          <p:nvPr/>
        </p:nvSpPr>
        <p:spPr bwMode="auto">
          <a:xfrm>
            <a:off x="107504" y="1268760"/>
            <a:ext cx="4238625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7200" dirty="0" err="1">
                <a:latin typeface="Calibri" charset="0"/>
                <a:ea typeface="Courier New" charset="0"/>
                <a:cs typeface="Courier New" charset="0"/>
              </a:rPr>
              <a:t>w</a:t>
            </a:r>
            <a:r>
              <a:rPr lang="pt-BR" altLang="x-none" sz="7200" dirty="0" err="1" smtClean="0">
                <a:latin typeface="Calibri" charset="0"/>
                <a:ea typeface="Courier New" charset="0"/>
                <a:cs typeface="Courier New" charset="0"/>
              </a:rPr>
              <a:t>hile</a:t>
            </a:r>
            <a:endParaRPr lang="pt-BR" altLang="x-none" sz="7200" dirty="0">
              <a:latin typeface="Calibri" charset="0"/>
              <a:ea typeface="Courier New" charset="0"/>
              <a:cs typeface="Courier New" charset="0"/>
            </a:endParaRPr>
          </a:p>
        </p:txBody>
      </p:sp>
      <p:sp>
        <p:nvSpPr>
          <p:cNvPr id="17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 smtClean="0">
                <a:solidFill>
                  <a:srgbClr val="000000"/>
                </a:solidFill>
                <a:latin typeface="Lato" charset="0"/>
              </a:rPr>
              <a:t>Loops </a:t>
            </a:r>
            <a:r>
              <a:rPr lang="pt-BR" altLang="x-none" dirty="0" err="1" smtClean="0">
                <a:solidFill>
                  <a:srgbClr val="000000"/>
                </a:solidFill>
                <a:latin typeface="Lato" charset="0"/>
              </a:rPr>
              <a:t>and</a:t>
            </a:r>
            <a:r>
              <a:rPr lang="pt-BR" altLang="x-none" dirty="0" smtClean="0">
                <a:solidFill>
                  <a:srgbClr val="000000"/>
                </a:solidFill>
                <a:latin typeface="Lato" charset="0"/>
              </a:rPr>
              <a:t> </a:t>
            </a:r>
            <a:r>
              <a:rPr lang="pt-BR" altLang="x-none" dirty="0" err="1" smtClean="0">
                <a:solidFill>
                  <a:srgbClr val="000000"/>
                </a:solidFill>
                <a:latin typeface="Lato" charset="0"/>
              </a:rPr>
              <a:t>control</a:t>
            </a:r>
            <a:endParaRPr lang="pt-BR" altLang="x-none" dirty="0">
              <a:latin typeface="Lato" charset="0"/>
            </a:endParaRPr>
          </a:p>
        </p:txBody>
      </p:sp>
      <p:sp>
        <p:nvSpPr>
          <p:cNvPr id="18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13/02/2017</a:t>
            </a:r>
            <a:endParaRPr lang="pt-BR" dirty="0"/>
          </a:p>
        </p:txBody>
      </p:sp>
      <p:sp>
        <p:nvSpPr>
          <p:cNvPr id="1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/>
              <a:t>Python </a:t>
            </a:r>
            <a:r>
              <a:rPr lang="pt-BR" dirty="0" err="1"/>
              <a:t>Bootcamp</a:t>
            </a:r>
            <a:r>
              <a:rPr lang="pt-BR" dirty="0"/>
              <a:t>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An</a:t>
            </a:r>
            <a:r>
              <a:rPr lang="pt-BR" dirty="0" smtClean="0"/>
              <a:t>(</a:t>
            </a:r>
            <a:r>
              <a:rPr lang="pt-BR" dirty="0" err="1" smtClean="0"/>
              <a:t>other</a:t>
            </a:r>
            <a:r>
              <a:rPr lang="pt-BR" dirty="0" smtClean="0"/>
              <a:t>) Python </a:t>
            </a:r>
            <a:r>
              <a:rPr lang="pt-BR" dirty="0" err="1" smtClean="0"/>
              <a:t>introduction</a:t>
            </a:r>
            <a:r>
              <a:rPr lang="pt-BR" dirty="0" smtClean="0"/>
              <a:t> II</a:t>
            </a:r>
            <a:endParaRPr lang="pt-BR" dirty="0"/>
          </a:p>
        </p:txBody>
      </p:sp>
      <p:sp>
        <p:nvSpPr>
          <p:cNvPr id="21" name="Retângulo 14"/>
          <p:cNvSpPr/>
          <p:nvPr/>
        </p:nvSpPr>
        <p:spPr>
          <a:xfrm>
            <a:off x="0" y="6165850"/>
            <a:ext cx="9144000" cy="338138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r">
              <a:defRPr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More </a:t>
            </a: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at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hlinkClick r:id="rId2"/>
              </a:rPr>
              <a:t>https://docs.python.org/2/tutorial/controlflow.html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</p:txBody>
      </p:sp>
      <p:sp>
        <p:nvSpPr>
          <p:cNvPr id="12" name="TextShape 1"/>
          <p:cNvSpPr txBox="1"/>
          <p:nvPr/>
        </p:nvSpPr>
        <p:spPr>
          <a:xfrm>
            <a:off x="251520" y="2357784"/>
            <a:ext cx="8640960" cy="3496342"/>
          </a:xfrm>
          <a:prstGeom prst="rect">
            <a:avLst/>
          </a:prstGeom>
          <a:noFill/>
          <a:ln w="38100">
            <a:solidFill>
              <a:srgbClr val="008000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n_interested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= 5</a:t>
            </a:r>
          </a:p>
          <a:p>
            <a:pPr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endParaRPr lang="pt-BR" sz="2800" b="1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pt-BR" sz="2800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while</a:t>
            </a: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n_interested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&lt; 0:</a:t>
            </a:r>
          </a:p>
          <a:p>
            <a:pPr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....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print</a:t>
            </a: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(“ #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Success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:</a:t>
            </a:r>
            <a:r>
              <a:rPr lang="pt-BR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</a:t>
            </a: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”)</a:t>
            </a:r>
            <a:endParaRPr lang="pt-BR" sz="2800" b="1" dirty="0">
              <a:solidFill>
                <a:schemeClr val="tx1">
                  <a:lumMod val="95000"/>
                  <a:lumOff val="5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....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n_interested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=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n_interested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- 1</a:t>
            </a:r>
          </a:p>
          <a:p>
            <a:pPr>
              <a:defRPr/>
            </a:pP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  </a:t>
            </a: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....</a:t>
            </a: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endParaRPr lang="pt-BR" sz="2800" b="1" dirty="0" smtClean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print</a:t>
            </a:r>
            <a:r>
              <a:rPr lang="pt-BR" sz="28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(“ #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Fail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:( ”) </a:t>
            </a:r>
            <a:endParaRPr lang="pt-BR" sz="2800" b="1" dirty="0">
              <a:solidFill>
                <a:schemeClr val="tx1">
                  <a:lumMod val="95000"/>
                  <a:lumOff val="5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endParaRPr lang="pt-BR" sz="2800" b="1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tângulo 10"/>
          <p:cNvSpPr/>
          <p:nvPr/>
        </p:nvSpPr>
        <p:spPr>
          <a:xfrm>
            <a:off x="107504" y="2295539"/>
            <a:ext cx="9144000" cy="4248894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1" name="TextShape 1"/>
          <p:cNvSpPr txBox="1">
            <a:spLocks noChangeArrowheads="1"/>
          </p:cNvSpPr>
          <p:nvPr/>
        </p:nvSpPr>
        <p:spPr bwMode="auto">
          <a:xfrm>
            <a:off x="4500563" y="1916113"/>
            <a:ext cx="4319587" cy="2678112"/>
          </a:xfrm>
          <a:prstGeom prst="rect">
            <a:avLst/>
          </a:prstGeom>
          <a:solidFill>
            <a:schemeClr val="bg1"/>
          </a:solidFill>
          <a:ln w="38100">
            <a:solidFill>
              <a:srgbClr val="77933C"/>
            </a:solidFill>
            <a:miter lim="800000"/>
            <a:headEnd/>
            <a:tailEnd/>
          </a:ln>
          <a:effectLst>
            <a:outerShdw blurRad="63500" dist="38100" dir="8100000" algn="tr" rotWithShape="0">
              <a:srgbClr val="000000">
                <a:alpha val="39999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$ </a:t>
            </a:r>
            <a:r>
              <a:rPr lang="pt-B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python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pt-B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foo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.</a:t>
            </a:r>
            <a:r>
              <a:rPr lang="pt-B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py</a:t>
            </a:r>
            <a:endParaRPr lang="pt-BR" sz="2400" b="1" dirty="0">
              <a:solidFill>
                <a:schemeClr val="tx1">
                  <a:lumMod val="95000"/>
                  <a:lumOff val="5000"/>
                </a:schemeClr>
              </a:solidFill>
              <a:latin typeface="Lucida Console" panose="020B0609040504020204" pitchFamily="49" charset="0"/>
              <a:ea typeface="+mn-ea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#</a:t>
            </a:r>
            <a:r>
              <a:rPr lang="pt-B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Success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:D</a:t>
            </a:r>
          </a:p>
          <a:p>
            <a:pPr>
              <a:defRPr/>
            </a:pPr>
            <a:r>
              <a:rPr lang="pt-BR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#</a:t>
            </a:r>
            <a:r>
              <a:rPr lang="pt-B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Success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:D</a:t>
            </a:r>
          </a:p>
          <a:p>
            <a:pPr>
              <a:defRPr/>
            </a:pPr>
            <a:r>
              <a:rPr lang="pt-BR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#</a:t>
            </a:r>
            <a:r>
              <a:rPr lang="pt-B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Success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: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D</a:t>
            </a:r>
          </a:p>
          <a:p>
            <a:pPr>
              <a:defRPr/>
            </a:pPr>
            <a:r>
              <a:rPr lang="pt-BR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#</a:t>
            </a:r>
            <a:r>
              <a:rPr lang="pt-B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Success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:D</a:t>
            </a:r>
          </a:p>
          <a:p>
            <a:pPr>
              <a:defRPr/>
            </a:pPr>
            <a:r>
              <a:rPr lang="pt-BR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#</a:t>
            </a:r>
            <a:r>
              <a:rPr lang="pt-B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Success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: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D</a:t>
            </a:r>
          </a:p>
          <a:p>
            <a:pPr>
              <a:defRPr/>
            </a:pPr>
            <a:r>
              <a:rPr lang="pt-BR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#</a:t>
            </a:r>
            <a:r>
              <a:rPr lang="pt-B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Fail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:( </a:t>
            </a:r>
            <a:endParaRPr lang="pt-BR" sz="2400" b="1" dirty="0">
              <a:solidFill>
                <a:schemeClr val="tx1">
                  <a:lumMod val="95000"/>
                  <a:lumOff val="5000"/>
                </a:schemeClr>
              </a:solidFill>
              <a:latin typeface="Lucida Console" panose="020B0609040504020204" pitchFamily="49" charset="0"/>
              <a:ea typeface="+mn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7895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 err="1" smtClean="0">
                <a:latin typeface="Lato" charset="0"/>
              </a:rPr>
              <a:t>Methods</a:t>
            </a:r>
            <a:r>
              <a:rPr lang="pt-BR" altLang="x-none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Defining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your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own</a:t>
            </a:r>
            <a:endParaRPr lang="pt-BR" altLang="x-none" sz="2400" dirty="0">
              <a:latin typeface="Lato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247EA6C-410D-444D-AB58-5F305D49BCA3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19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12" name="TextShape 1"/>
          <p:cNvSpPr txBox="1"/>
          <p:nvPr/>
        </p:nvSpPr>
        <p:spPr>
          <a:xfrm>
            <a:off x="252413" y="1845023"/>
            <a:ext cx="8639175" cy="1643062"/>
          </a:xfrm>
          <a:prstGeom prst="rect">
            <a:avLst/>
          </a:prstGeom>
          <a:solidFill>
            <a:srgbClr val="008000">
              <a:alpha val="20000"/>
            </a:srgbClr>
          </a:solidFill>
          <a:ln w="38100">
            <a:solidFill>
              <a:srgbClr val="008000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def</a:t>
            </a:r>
            <a:r>
              <a:rPr lang="pt-BR" sz="28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my_method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(x, y):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  </a:t>
            </a:r>
            <a:r>
              <a:rPr lang="pl-PL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....</a:t>
            </a:r>
            <a:r>
              <a:rPr lang="pt-BR" sz="28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“““</a:t>
            </a:r>
            <a:r>
              <a:rPr lang="pt-BR" sz="2800" b="1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Add</a:t>
            </a:r>
            <a:r>
              <a:rPr lang="pt-BR" sz="28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here</a:t>
            </a:r>
            <a:r>
              <a:rPr lang="pt-BR" sz="28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some </a:t>
            </a:r>
            <a:r>
              <a:rPr lang="pt-BR" sz="2800" b="1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description</a:t>
            </a:r>
            <a:r>
              <a:rPr lang="pt-BR" sz="28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”””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  ....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k = 2 * x - y</a:t>
            </a:r>
            <a:endParaRPr lang="pt-BR" sz="2800" b="1" dirty="0">
              <a:solidFill>
                <a:schemeClr val="accent6">
                  <a:lumMod val="75000"/>
                </a:schemeClr>
              </a:solidFill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  ....</a:t>
            </a:r>
            <a:r>
              <a:rPr lang="pt-BR" sz="2800" b="1" dirty="0" err="1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return</a:t>
            </a:r>
            <a:r>
              <a:rPr lang="pt-BR" sz="28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k</a:t>
            </a:r>
          </a:p>
        </p:txBody>
      </p:sp>
      <p:sp>
        <p:nvSpPr>
          <p:cNvPr id="29706" name="Retângulo 10"/>
          <p:cNvSpPr>
            <a:spLocks noChangeArrowheads="1"/>
          </p:cNvSpPr>
          <p:nvPr/>
        </p:nvSpPr>
        <p:spPr bwMode="auto">
          <a:xfrm>
            <a:off x="0" y="6165850"/>
            <a:ext cx="9144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1600"/>
              <a:t>More on methods (Functions): </a:t>
            </a:r>
            <a:r>
              <a:rPr lang="pt-BR" altLang="x-none" sz="1600">
                <a:hlinkClick r:id="rId2"/>
              </a:rPr>
              <a:t>Here</a:t>
            </a:r>
            <a:endParaRPr lang="pt-BR" altLang="x-none" sz="1600"/>
          </a:p>
        </p:txBody>
      </p:sp>
      <p:sp>
        <p:nvSpPr>
          <p:cNvPr id="13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13/02/2017</a:t>
            </a:r>
            <a:endParaRPr lang="pt-BR" dirty="0"/>
          </a:p>
        </p:txBody>
      </p:sp>
      <p:sp>
        <p:nvSpPr>
          <p:cNvPr id="14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/>
              <a:t>Python </a:t>
            </a:r>
            <a:r>
              <a:rPr lang="pt-BR" dirty="0" err="1"/>
              <a:t>Bootcamp</a:t>
            </a:r>
            <a:r>
              <a:rPr lang="pt-BR" dirty="0"/>
              <a:t>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An</a:t>
            </a:r>
            <a:r>
              <a:rPr lang="pt-BR" dirty="0" smtClean="0"/>
              <a:t>(</a:t>
            </a:r>
            <a:r>
              <a:rPr lang="pt-BR" dirty="0" err="1" smtClean="0"/>
              <a:t>other</a:t>
            </a:r>
            <a:r>
              <a:rPr lang="pt-BR" dirty="0" smtClean="0"/>
              <a:t>) Python </a:t>
            </a:r>
            <a:r>
              <a:rPr lang="pt-BR" dirty="0" err="1" smtClean="0"/>
              <a:t>introduction</a:t>
            </a:r>
            <a:r>
              <a:rPr lang="pt-BR" dirty="0" smtClean="0"/>
              <a:t> II</a:t>
            </a:r>
            <a:endParaRPr lang="pt-BR" dirty="0"/>
          </a:p>
        </p:txBody>
      </p:sp>
      <p:sp>
        <p:nvSpPr>
          <p:cNvPr id="10" name="Retângulo 14"/>
          <p:cNvSpPr>
            <a:spLocks noChangeArrowheads="1"/>
          </p:cNvSpPr>
          <p:nvPr/>
        </p:nvSpPr>
        <p:spPr bwMode="auto">
          <a:xfrm>
            <a:off x="179388" y="1196752"/>
            <a:ext cx="6096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3200" dirty="0"/>
              <a:t>Define a </a:t>
            </a:r>
            <a:r>
              <a:rPr lang="pt-BR" altLang="x-none" sz="3200" dirty="0" err="1"/>
              <a:t>method</a:t>
            </a:r>
            <a:endParaRPr lang="pt-BR" altLang="x-none" sz="3200" dirty="0"/>
          </a:p>
        </p:txBody>
      </p:sp>
    </p:spTree>
    <p:extLst>
      <p:ext uri="{BB962C8B-B14F-4D97-AF65-F5344CB8AC3E}">
        <p14:creationId xmlns:p14="http://schemas.microsoft.com/office/powerpoint/2010/main" val="16611360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x-none">
                <a:solidFill>
                  <a:srgbClr val="000000"/>
                </a:solidFill>
                <a:latin typeface="Lato" charset="0"/>
              </a:rPr>
              <a:t>Table</a:t>
            </a:r>
            <a:r>
              <a:rPr lang="pt-BR" altLang="x-none" dirty="0">
                <a:solidFill>
                  <a:srgbClr val="000000"/>
                </a:solidFill>
                <a:latin typeface="Lato" charset="0"/>
              </a:rPr>
              <a:t> </a:t>
            </a:r>
            <a:r>
              <a:rPr lang="pt-BR" altLang="x-none" dirty="0" err="1">
                <a:solidFill>
                  <a:srgbClr val="000000"/>
                </a:solidFill>
                <a:latin typeface="Lato" charset="0"/>
              </a:rPr>
              <a:t>of</a:t>
            </a:r>
            <a:r>
              <a:rPr lang="pt-BR" altLang="x-none" dirty="0">
                <a:solidFill>
                  <a:srgbClr val="000000"/>
                </a:solidFill>
                <a:latin typeface="Lato" charset="0"/>
              </a:rPr>
              <a:t> </a:t>
            </a:r>
            <a:r>
              <a:rPr lang="pt-BR" altLang="x-none" dirty="0" err="1">
                <a:solidFill>
                  <a:srgbClr val="000000"/>
                </a:solidFill>
                <a:latin typeface="Lato" charset="0"/>
              </a:rPr>
              <a:t>Contents</a:t>
            </a:r>
            <a:endParaRPr lang="pt-BR" altLang="x-none" dirty="0">
              <a:latin typeface="Lato" charset="0"/>
            </a:endParaRPr>
          </a:p>
        </p:txBody>
      </p:sp>
      <p:sp>
        <p:nvSpPr>
          <p:cNvPr id="5" name="Retângulo 5"/>
          <p:cNvSpPr>
            <a:spLocks noChangeArrowheads="1"/>
          </p:cNvSpPr>
          <p:nvPr/>
        </p:nvSpPr>
        <p:spPr bwMode="auto">
          <a:xfrm>
            <a:off x="539750" y="1757363"/>
            <a:ext cx="3600450" cy="406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indent="360363">
              <a:lnSpc>
                <a:spcPct val="200000"/>
              </a:lnSpc>
              <a:buFont typeface="Wingdings" pitchFamily="2" charset="2"/>
              <a:buChar char="§"/>
              <a:defRPr/>
            </a:pPr>
            <a:r>
              <a:rPr lang="pt-BR" sz="2400" dirty="0" err="1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What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 is </a:t>
            </a:r>
            <a:r>
              <a:rPr lang="pt-BR" sz="2400" dirty="0" err="1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Python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?</a:t>
            </a:r>
          </a:p>
          <a:p>
            <a:pPr indent="360363">
              <a:lnSpc>
                <a:spcPct val="200000"/>
              </a:lnSpc>
              <a:buFont typeface="Wingdings" pitchFamily="2" charset="2"/>
              <a:buChar char="§"/>
              <a:defRPr/>
            </a:pPr>
            <a:r>
              <a:rPr lang="pt-BR" sz="2400" dirty="0" err="1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What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 </a:t>
            </a:r>
            <a:r>
              <a:rPr lang="pt-BR" sz="2400" dirty="0" err="1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will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 </a:t>
            </a:r>
            <a:r>
              <a:rPr lang="pt-BR" sz="2400" dirty="0" err="1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you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 </a:t>
            </a:r>
            <a:r>
              <a:rPr lang="pt-BR" sz="2400" dirty="0" err="1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need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?</a:t>
            </a:r>
          </a:p>
          <a:p>
            <a:pPr indent="360363">
              <a:lnSpc>
                <a:spcPct val="200000"/>
              </a:lnSpc>
              <a:buFont typeface="Wingdings" pitchFamily="2" charset="2"/>
              <a:buChar char="§"/>
              <a:defRPr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Python as a terminal</a:t>
            </a:r>
          </a:p>
          <a:p>
            <a:pPr indent="360363">
              <a:lnSpc>
                <a:spcPct val="200000"/>
              </a:lnSpc>
              <a:buFont typeface="Wingdings" pitchFamily="2" charset="2"/>
              <a:buChar char="§"/>
              <a:defRPr/>
            </a:pPr>
            <a:r>
              <a:rPr lang="pt-BR" sz="2400" dirty="0" err="1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Python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 as a script</a:t>
            </a:r>
          </a:p>
          <a:p>
            <a:pPr indent="360363">
              <a:lnSpc>
                <a:spcPct val="200000"/>
              </a:lnSpc>
              <a:buFont typeface="Wingdings" pitchFamily="2" charset="2"/>
              <a:buChar char="§"/>
              <a:defRPr/>
            </a:pPr>
            <a:r>
              <a:rPr lang="pt-BR" sz="2400" dirty="0" err="1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Types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 </a:t>
            </a:r>
            <a:r>
              <a:rPr lang="pt-BR" sz="2400" dirty="0" err="1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of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 </a:t>
            </a:r>
            <a:r>
              <a:rPr lang="pt-BR" sz="2400" dirty="0" err="1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variables</a:t>
            </a:r>
            <a:endParaRPr lang="pt-BR" dirty="0">
              <a:solidFill>
                <a:schemeClr val="bg1">
                  <a:lumMod val="75000"/>
                </a:schemeClr>
              </a:solidFill>
              <a:latin typeface="Lato" pitchFamily="34" charset="0"/>
              <a:ea typeface="+mn-ea"/>
            </a:endParaRPr>
          </a:p>
          <a:p>
            <a:pPr>
              <a:defRPr/>
            </a:pPr>
            <a:endParaRPr lang="pt-BR" dirty="0">
              <a:solidFill>
                <a:schemeClr val="bg1">
                  <a:lumMod val="75000"/>
                </a:schemeClr>
              </a:solidFill>
              <a:ea typeface="+mn-ea"/>
            </a:endParaRPr>
          </a:p>
        </p:txBody>
      </p:sp>
      <p:sp>
        <p:nvSpPr>
          <p:cNvPr id="6" name="Retângulo 5"/>
          <p:cNvSpPr>
            <a:spLocks noChangeArrowheads="1"/>
          </p:cNvSpPr>
          <p:nvPr/>
        </p:nvSpPr>
        <p:spPr bwMode="auto">
          <a:xfrm>
            <a:off x="4859338" y="2562175"/>
            <a:ext cx="3960812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358775" indent="-358775">
              <a:lnSpc>
                <a:spcPct val="200000"/>
              </a:lnSpc>
              <a:buFont typeface="Wingdings" pitchFamily="2" charset="2"/>
              <a:buChar char="§"/>
              <a:defRPr/>
            </a:pPr>
            <a:r>
              <a:rPr lang="pt-BR" sz="2400" dirty="0">
                <a:solidFill>
                  <a:srgbClr val="000000"/>
                </a:solidFill>
                <a:latin typeface="Lato" pitchFamily="34" charset="0"/>
                <a:ea typeface="+mn-ea"/>
              </a:rPr>
              <a:t>Loops </a:t>
            </a:r>
            <a:r>
              <a:rPr lang="pt-BR" sz="2400" dirty="0" err="1">
                <a:solidFill>
                  <a:srgbClr val="000000"/>
                </a:solidFill>
                <a:latin typeface="Lato" pitchFamily="34" charset="0"/>
                <a:ea typeface="+mn-ea"/>
              </a:rPr>
              <a:t>and</a:t>
            </a:r>
            <a:r>
              <a:rPr lang="pt-BR" sz="2400" dirty="0">
                <a:solidFill>
                  <a:srgbClr val="000000"/>
                </a:solidFill>
                <a:latin typeface="Lato" pitchFamily="34" charset="0"/>
                <a:ea typeface="+mn-ea"/>
              </a:rPr>
              <a:t> </a:t>
            </a:r>
            <a:r>
              <a:rPr lang="pt-BR" sz="2400" dirty="0" err="1">
                <a:solidFill>
                  <a:srgbClr val="000000"/>
                </a:solidFill>
                <a:latin typeface="Lato" pitchFamily="34" charset="0"/>
                <a:ea typeface="+mn-ea"/>
              </a:rPr>
              <a:t>Control</a:t>
            </a:r>
            <a:endParaRPr lang="pt-BR" sz="2400" dirty="0">
              <a:solidFill>
                <a:srgbClr val="000000"/>
              </a:solidFill>
              <a:latin typeface="Lato" pitchFamily="34" charset="0"/>
              <a:ea typeface="+mn-ea"/>
            </a:endParaRPr>
          </a:p>
          <a:p>
            <a:pPr marL="358775" indent="-358775">
              <a:lnSpc>
                <a:spcPct val="200000"/>
              </a:lnSpc>
              <a:buFont typeface="Wingdings" pitchFamily="2" charset="2"/>
              <a:buChar char="§"/>
              <a:defRPr/>
            </a:pPr>
            <a:r>
              <a:rPr lang="en-US" sz="2400" dirty="0">
                <a:solidFill>
                  <a:srgbClr val="000000"/>
                </a:solidFill>
                <a:latin typeface="Lato" pitchFamily="34" charset="0"/>
                <a:ea typeface="+mn-ea"/>
              </a:rPr>
              <a:t>Using </a:t>
            </a:r>
            <a:r>
              <a:rPr lang="en-US" sz="2400" dirty="0">
                <a:solidFill>
                  <a:srgbClr val="000000"/>
                </a:solidFill>
                <a:latin typeface="Lato" pitchFamily="34" charset="0"/>
                <a:ea typeface="+mn-ea"/>
              </a:rPr>
              <a:t>Methods </a:t>
            </a:r>
            <a:r>
              <a:rPr lang="en-US" sz="2400" dirty="0">
                <a:solidFill>
                  <a:srgbClr val="000000"/>
                </a:solidFill>
                <a:latin typeface="Lato" pitchFamily="34" charset="0"/>
                <a:ea typeface="+mn-ea"/>
              </a:rPr>
              <a:t>and </a:t>
            </a:r>
            <a:r>
              <a:rPr lang="en-US" sz="2400" dirty="0" err="1">
                <a:solidFill>
                  <a:srgbClr val="000000"/>
                </a:solidFill>
                <a:latin typeface="Lato" pitchFamily="34" charset="0"/>
                <a:ea typeface="+mn-ea"/>
              </a:rPr>
              <a:t>Libs</a:t>
            </a:r>
            <a:endParaRPr lang="pt-BR" sz="2400" dirty="0">
              <a:latin typeface="Lato" pitchFamily="34" charset="0"/>
              <a:ea typeface="+mn-ea"/>
            </a:endParaRPr>
          </a:p>
          <a:p>
            <a:pPr marL="358775" indent="-358775">
              <a:lnSpc>
                <a:spcPct val="200000"/>
              </a:lnSpc>
              <a:buFont typeface="Wingdings" pitchFamily="2" charset="2"/>
              <a:buChar char="§"/>
              <a:defRPr/>
            </a:pPr>
            <a:r>
              <a:rPr lang="pt-BR" sz="2400" dirty="0" err="1">
                <a:solidFill>
                  <a:srgbClr val="000000"/>
                </a:solidFill>
                <a:latin typeface="Lato" pitchFamily="34" charset="0"/>
                <a:ea typeface="+mn-ea"/>
              </a:rPr>
              <a:t>Gathering</a:t>
            </a:r>
            <a:r>
              <a:rPr lang="pt-BR" sz="2400" dirty="0">
                <a:solidFill>
                  <a:srgbClr val="000000"/>
                </a:solidFill>
                <a:latin typeface="Lato" pitchFamily="34" charset="0"/>
                <a:ea typeface="+mn-ea"/>
              </a:rPr>
              <a:t> </a:t>
            </a:r>
            <a:r>
              <a:rPr lang="pt-BR" sz="2400" dirty="0" err="1" smtClean="0">
                <a:solidFill>
                  <a:srgbClr val="000000"/>
                </a:solidFill>
                <a:latin typeface="Lato" pitchFamily="34" charset="0"/>
                <a:ea typeface="+mn-ea"/>
              </a:rPr>
              <a:t>Information</a:t>
            </a:r>
            <a:endParaRPr lang="pt-BR" sz="2400" dirty="0">
              <a:solidFill>
                <a:srgbClr val="000000"/>
              </a:solidFill>
              <a:latin typeface="Lato" pitchFamily="34" charset="0"/>
              <a:ea typeface="+mn-ea"/>
            </a:endParaRP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13/02/2017</a:t>
            </a:r>
            <a:endParaRPr lang="pt-BR" dirty="0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/>
              <a:t>Python </a:t>
            </a:r>
            <a:r>
              <a:rPr lang="pt-BR" dirty="0" err="1"/>
              <a:t>Bootcamp</a:t>
            </a:r>
            <a:r>
              <a:rPr lang="pt-BR" dirty="0"/>
              <a:t>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An</a:t>
            </a:r>
            <a:r>
              <a:rPr lang="pt-BR" dirty="0" smtClean="0"/>
              <a:t>(</a:t>
            </a:r>
            <a:r>
              <a:rPr lang="pt-BR" dirty="0" err="1" smtClean="0"/>
              <a:t>other</a:t>
            </a:r>
            <a:r>
              <a:rPr lang="pt-BR" dirty="0" smtClean="0"/>
              <a:t>) Python </a:t>
            </a:r>
            <a:r>
              <a:rPr lang="pt-BR" dirty="0" err="1" smtClean="0"/>
              <a:t>introduction</a:t>
            </a:r>
            <a:r>
              <a:rPr lang="pt-BR" dirty="0" smtClean="0"/>
              <a:t> II</a:t>
            </a:r>
            <a:endParaRPr lang="pt-BR" dirty="0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975475" y="6519863"/>
            <a:ext cx="2133600" cy="365125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dirty="0" smtClean="0">
                <a:solidFill>
                  <a:srgbClr val="262626"/>
                </a:solidFill>
                <a:latin typeface="Lato" charset="0"/>
              </a:rPr>
              <a:t>2</a:t>
            </a:r>
            <a:endParaRPr lang="pt-BR" altLang="x-none" dirty="0">
              <a:solidFill>
                <a:srgbClr val="262626"/>
              </a:solidFill>
              <a:latin typeface="Lato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 err="1" smtClean="0">
                <a:latin typeface="Lato" charset="0"/>
              </a:rPr>
              <a:t>Methods</a:t>
            </a:r>
            <a:r>
              <a:rPr lang="pt-BR" altLang="x-none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Defining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your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own</a:t>
            </a:r>
            <a:endParaRPr lang="pt-BR" altLang="x-none" sz="2400" dirty="0">
              <a:latin typeface="Lato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247EA6C-410D-444D-AB58-5F305D49BCA3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20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12" name="TextShape 1"/>
          <p:cNvSpPr txBox="1"/>
          <p:nvPr/>
        </p:nvSpPr>
        <p:spPr>
          <a:xfrm>
            <a:off x="252413" y="1845023"/>
            <a:ext cx="8639175" cy="2806922"/>
          </a:xfrm>
          <a:prstGeom prst="rect">
            <a:avLst/>
          </a:prstGeom>
          <a:solidFill>
            <a:srgbClr val="008000">
              <a:alpha val="20000"/>
            </a:srgbClr>
          </a:solidFill>
          <a:ln w="38100">
            <a:solidFill>
              <a:srgbClr val="008000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def</a:t>
            </a:r>
            <a:r>
              <a:rPr lang="pt-BR" sz="2800" b="1" dirty="0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my_method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(</a:t>
            </a:r>
            <a:r>
              <a:rPr lang="pt-BR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x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, </a:t>
            </a:r>
            <a:r>
              <a:rPr lang="pt-BR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y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):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</a:t>
            </a:r>
            <a:r>
              <a:rPr lang="pl-PL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....</a:t>
            </a:r>
            <a:r>
              <a:rPr lang="pt-BR" sz="28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“““</a:t>
            </a:r>
            <a:r>
              <a:rPr lang="pt-BR" sz="2800" b="1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Add</a:t>
            </a:r>
            <a:r>
              <a:rPr lang="pt-BR" sz="28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here</a:t>
            </a:r>
            <a:r>
              <a:rPr lang="pt-BR" sz="28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some </a:t>
            </a:r>
            <a:r>
              <a:rPr lang="pt-BR" sz="2800" b="1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description</a:t>
            </a:r>
            <a:r>
              <a:rPr lang="pt-BR" sz="28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”””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....</a:t>
            </a:r>
            <a:r>
              <a:rPr lang="pt-BR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k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 = 2 * </a:t>
            </a:r>
            <a:r>
              <a:rPr lang="pt-BR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x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 - </a:t>
            </a:r>
            <a:r>
              <a:rPr lang="pt-BR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y</a:t>
            </a:r>
            <a:endParaRPr lang="pt-BR" sz="2800" b="1" dirty="0">
              <a:solidFill>
                <a:schemeClr val="accent6">
                  <a:lumMod val="75000"/>
                </a:scheme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....</a:t>
            </a:r>
            <a:r>
              <a:rPr lang="pt-BR" sz="2800" b="1" dirty="0" err="1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return</a:t>
            </a:r>
            <a:r>
              <a:rPr lang="pt-BR" sz="2800" b="1" dirty="0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k</a:t>
            </a:r>
            <a:endParaRPr lang="pt-BR" sz="2800" b="1" dirty="0"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....</a:t>
            </a:r>
            <a:endParaRPr lang="pt-BR" sz="2800" b="1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my_method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(2, 4)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0</a:t>
            </a:r>
            <a:endParaRPr lang="pt-BR" sz="2800" b="1" dirty="0">
              <a:latin typeface="Lucida Console" panose="020B0609040504020204" pitchFamily="49" charset="0"/>
              <a:cs typeface="Consolas" panose="020B0609020204030204" pitchFamily="49" charset="0"/>
            </a:endParaRPr>
          </a:p>
        </p:txBody>
      </p:sp>
      <p:sp>
        <p:nvSpPr>
          <p:cNvPr id="29706" name="Retângulo 10"/>
          <p:cNvSpPr>
            <a:spLocks noChangeArrowheads="1"/>
          </p:cNvSpPr>
          <p:nvPr/>
        </p:nvSpPr>
        <p:spPr bwMode="auto">
          <a:xfrm>
            <a:off x="0" y="6165850"/>
            <a:ext cx="9144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1600"/>
              <a:t>More on methods (Functions): </a:t>
            </a:r>
            <a:r>
              <a:rPr lang="pt-BR" altLang="x-none" sz="1600">
                <a:hlinkClick r:id="rId2"/>
              </a:rPr>
              <a:t>Here</a:t>
            </a:r>
            <a:endParaRPr lang="pt-BR" altLang="x-none" sz="1600"/>
          </a:p>
        </p:txBody>
      </p:sp>
      <p:sp>
        <p:nvSpPr>
          <p:cNvPr id="13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13/02/2017</a:t>
            </a:r>
            <a:endParaRPr lang="pt-BR" dirty="0"/>
          </a:p>
        </p:txBody>
      </p:sp>
      <p:sp>
        <p:nvSpPr>
          <p:cNvPr id="14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/>
              <a:t>Python </a:t>
            </a:r>
            <a:r>
              <a:rPr lang="pt-BR" dirty="0" err="1"/>
              <a:t>Bootcamp</a:t>
            </a:r>
            <a:r>
              <a:rPr lang="pt-BR" dirty="0"/>
              <a:t>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An</a:t>
            </a:r>
            <a:r>
              <a:rPr lang="pt-BR" dirty="0" smtClean="0"/>
              <a:t>(</a:t>
            </a:r>
            <a:r>
              <a:rPr lang="pt-BR" dirty="0" err="1" smtClean="0"/>
              <a:t>other</a:t>
            </a:r>
            <a:r>
              <a:rPr lang="pt-BR" dirty="0" smtClean="0"/>
              <a:t>) Python </a:t>
            </a:r>
            <a:r>
              <a:rPr lang="pt-BR" dirty="0" err="1" smtClean="0"/>
              <a:t>introduction</a:t>
            </a:r>
            <a:r>
              <a:rPr lang="pt-BR" dirty="0" smtClean="0"/>
              <a:t> II</a:t>
            </a:r>
            <a:endParaRPr lang="pt-BR" dirty="0"/>
          </a:p>
        </p:txBody>
      </p:sp>
      <p:sp>
        <p:nvSpPr>
          <p:cNvPr id="10" name="Retângulo 14"/>
          <p:cNvSpPr>
            <a:spLocks noChangeArrowheads="1"/>
          </p:cNvSpPr>
          <p:nvPr/>
        </p:nvSpPr>
        <p:spPr bwMode="auto">
          <a:xfrm>
            <a:off x="179388" y="1196752"/>
            <a:ext cx="6096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3200" dirty="0"/>
              <a:t>Define a </a:t>
            </a:r>
            <a:r>
              <a:rPr lang="pt-BR" altLang="x-none" sz="3200" dirty="0" err="1"/>
              <a:t>method</a:t>
            </a:r>
            <a:endParaRPr lang="pt-BR" altLang="x-none" sz="3200" dirty="0"/>
          </a:p>
        </p:txBody>
      </p:sp>
      <p:sp>
        <p:nvSpPr>
          <p:cNvPr id="15" name="Retângulo 14"/>
          <p:cNvSpPr>
            <a:spLocks noChangeArrowheads="1"/>
          </p:cNvSpPr>
          <p:nvPr/>
        </p:nvSpPr>
        <p:spPr bwMode="auto">
          <a:xfrm>
            <a:off x="2184673" y="1311151"/>
            <a:ext cx="68518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pt-BR" altLang="x-none" sz="2400" b="1" dirty="0" err="1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pt-BR" altLang="x-none" sz="2400" dirty="0"/>
              <a:t> </a:t>
            </a:r>
            <a:r>
              <a:rPr lang="pt-BR" altLang="x-none" sz="2400" dirty="0" err="1"/>
              <a:t>and</a:t>
            </a:r>
            <a:r>
              <a:rPr lang="pt-BR" altLang="x-none" sz="2400" dirty="0"/>
              <a:t> </a:t>
            </a:r>
            <a:r>
              <a:rPr lang="pt-BR" altLang="x-none" sz="2400" b="1" dirty="0" err="1">
                <a:solidFill>
                  <a:schemeClr val="accent6">
                    <a:lumMod val="75000"/>
                  </a:schemeClr>
                </a:solidFill>
              </a:rPr>
              <a:t>y</a:t>
            </a:r>
            <a:r>
              <a:rPr lang="pt-BR" altLang="x-none" sz="2400" dirty="0"/>
              <a:t> are </a:t>
            </a:r>
            <a:r>
              <a:rPr lang="pt-BR" altLang="x-none" sz="2400" b="1" dirty="0" err="1" smtClean="0"/>
              <a:t>required</a:t>
            </a:r>
            <a:r>
              <a:rPr lang="pt-BR" altLang="x-none" sz="2400" dirty="0" smtClean="0"/>
              <a:t> </a:t>
            </a:r>
            <a:r>
              <a:rPr lang="pt-BR" altLang="x-none" sz="2400" dirty="0" err="1" smtClean="0"/>
              <a:t>parameters</a:t>
            </a:r>
            <a:r>
              <a:rPr lang="pt-BR" altLang="x-none" sz="2400" dirty="0" smtClean="0"/>
              <a:t>.</a:t>
            </a:r>
            <a:endParaRPr lang="pt-BR" altLang="x-none" sz="2400" b="1" dirty="0"/>
          </a:p>
        </p:txBody>
      </p:sp>
    </p:spTree>
    <p:extLst>
      <p:ext uri="{BB962C8B-B14F-4D97-AF65-F5344CB8AC3E}">
        <p14:creationId xmlns:p14="http://schemas.microsoft.com/office/powerpoint/2010/main" val="4776300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 err="1" smtClean="0">
                <a:latin typeface="Lato" charset="0"/>
              </a:rPr>
              <a:t>Methods</a:t>
            </a:r>
            <a:r>
              <a:rPr lang="pt-BR" altLang="x-none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Defining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your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own</a:t>
            </a:r>
            <a:endParaRPr lang="pt-BR" altLang="x-none" sz="2400" dirty="0">
              <a:latin typeface="Lato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247EA6C-410D-444D-AB58-5F305D49BCA3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21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29702" name="Retângulo 14"/>
          <p:cNvSpPr>
            <a:spLocks noChangeArrowheads="1"/>
          </p:cNvSpPr>
          <p:nvPr/>
        </p:nvSpPr>
        <p:spPr bwMode="auto">
          <a:xfrm>
            <a:off x="179388" y="1196752"/>
            <a:ext cx="6096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3200" dirty="0"/>
              <a:t>Define a </a:t>
            </a:r>
            <a:r>
              <a:rPr lang="pt-BR" altLang="x-none" sz="3200" dirty="0" err="1"/>
              <a:t>method</a:t>
            </a:r>
            <a:endParaRPr lang="pt-BR" altLang="x-none" sz="3200" dirty="0"/>
          </a:p>
        </p:txBody>
      </p:sp>
      <p:sp>
        <p:nvSpPr>
          <p:cNvPr id="29704" name="Retângulo 14"/>
          <p:cNvSpPr>
            <a:spLocks noChangeArrowheads="1"/>
          </p:cNvSpPr>
          <p:nvPr/>
        </p:nvSpPr>
        <p:spPr bwMode="auto">
          <a:xfrm>
            <a:off x="2184673" y="1311151"/>
            <a:ext cx="68518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pt-BR" altLang="x-none" sz="2400" b="1" dirty="0" err="1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pt-BR" altLang="x-none" sz="2400" dirty="0"/>
              <a:t> </a:t>
            </a:r>
            <a:r>
              <a:rPr lang="pt-BR" altLang="x-none" sz="2400" dirty="0" err="1"/>
              <a:t>and</a:t>
            </a:r>
            <a:r>
              <a:rPr lang="pt-BR" altLang="x-none" sz="2400" dirty="0"/>
              <a:t> </a:t>
            </a:r>
            <a:r>
              <a:rPr lang="pt-BR" altLang="x-none" sz="2400" b="1" dirty="0" err="1">
                <a:solidFill>
                  <a:schemeClr val="accent6">
                    <a:lumMod val="75000"/>
                  </a:schemeClr>
                </a:solidFill>
              </a:rPr>
              <a:t>y</a:t>
            </a:r>
            <a:r>
              <a:rPr lang="pt-BR" altLang="x-none" sz="2400" dirty="0"/>
              <a:t> are </a:t>
            </a:r>
            <a:r>
              <a:rPr lang="pt-BR" altLang="x-none" sz="2400" dirty="0" err="1" smtClean="0"/>
              <a:t>now</a:t>
            </a:r>
            <a:r>
              <a:rPr lang="pt-BR" altLang="x-none" sz="2400" dirty="0" smtClean="0"/>
              <a:t> </a:t>
            </a:r>
            <a:r>
              <a:rPr lang="pt-BR" altLang="x-none" sz="2400" b="1" dirty="0" err="1" smtClean="0"/>
              <a:t>keyword</a:t>
            </a:r>
            <a:r>
              <a:rPr lang="pt-BR" altLang="x-none" sz="2400" dirty="0" smtClean="0"/>
              <a:t> </a:t>
            </a:r>
            <a:r>
              <a:rPr lang="pt-BR" altLang="x-none" sz="2400" dirty="0" err="1" smtClean="0"/>
              <a:t>parameters</a:t>
            </a:r>
            <a:r>
              <a:rPr lang="pt-BR" altLang="x-none" sz="2400" dirty="0" smtClean="0"/>
              <a:t>.</a:t>
            </a:r>
            <a:endParaRPr lang="pt-BR" altLang="x-none" sz="2400" b="1" dirty="0"/>
          </a:p>
        </p:txBody>
      </p:sp>
      <p:sp>
        <p:nvSpPr>
          <p:cNvPr id="12" name="TextShape 1"/>
          <p:cNvSpPr txBox="1"/>
          <p:nvPr/>
        </p:nvSpPr>
        <p:spPr>
          <a:xfrm>
            <a:off x="252413" y="1845023"/>
            <a:ext cx="8639175" cy="2806922"/>
          </a:xfrm>
          <a:prstGeom prst="rect">
            <a:avLst/>
          </a:prstGeom>
          <a:solidFill>
            <a:srgbClr val="008000">
              <a:alpha val="20000"/>
            </a:srgbClr>
          </a:solidFill>
          <a:ln w="38100">
            <a:solidFill>
              <a:srgbClr val="008000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def</a:t>
            </a:r>
            <a:r>
              <a:rPr lang="pt-BR" sz="2800" b="1" dirty="0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my_method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(</a:t>
            </a:r>
            <a:r>
              <a:rPr lang="pt-BR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x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, </a:t>
            </a:r>
            <a:r>
              <a:rPr lang="pt-BR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y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):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</a:t>
            </a:r>
            <a:r>
              <a:rPr lang="pl-PL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....</a:t>
            </a:r>
            <a:r>
              <a:rPr lang="pt-BR" sz="28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“““</a:t>
            </a:r>
            <a:r>
              <a:rPr lang="pt-BR" sz="2800" b="1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Add</a:t>
            </a:r>
            <a:r>
              <a:rPr lang="pt-BR" sz="28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here</a:t>
            </a:r>
            <a:r>
              <a:rPr lang="pt-BR" sz="28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some </a:t>
            </a:r>
            <a:r>
              <a:rPr lang="pt-BR" sz="2800" b="1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description</a:t>
            </a:r>
            <a:r>
              <a:rPr lang="pt-BR" sz="28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”””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....</a:t>
            </a:r>
            <a:r>
              <a:rPr lang="pt-BR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k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 = 2 * </a:t>
            </a:r>
            <a:r>
              <a:rPr lang="pt-BR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x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 - </a:t>
            </a:r>
            <a:r>
              <a:rPr lang="pt-BR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y</a:t>
            </a:r>
            <a:endParaRPr lang="pt-BR" sz="2800" b="1" dirty="0">
              <a:solidFill>
                <a:schemeClr val="accent6">
                  <a:lumMod val="75000"/>
                </a:scheme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....</a:t>
            </a:r>
            <a:r>
              <a:rPr lang="pt-BR" sz="2800" b="1" dirty="0" err="1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return</a:t>
            </a:r>
            <a:r>
              <a:rPr lang="pt-BR" sz="2800" b="1" dirty="0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k</a:t>
            </a:r>
            <a:endParaRPr lang="pt-BR" sz="2800" b="1" dirty="0"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....</a:t>
            </a:r>
            <a:endParaRPr lang="pt-BR" sz="2800" b="1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 err="1" smtClean="0">
                <a:latin typeface="Lucida Console" panose="020B0609040504020204" pitchFamily="49" charset="0"/>
                <a:cs typeface="Consolas" panose="020B0609020204030204" pitchFamily="49" charset="0"/>
              </a:rPr>
              <a:t>my_method</a:t>
            </a:r>
            <a:r>
              <a:rPr lang="pt-BR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(</a:t>
            </a:r>
            <a:r>
              <a:rPr lang="pt-BR" sz="2800" b="1" dirty="0" err="1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y</a:t>
            </a:r>
            <a:r>
              <a:rPr lang="pt-BR" sz="2800" b="1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=4</a:t>
            </a:r>
            <a:r>
              <a:rPr lang="pt-BR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, </a:t>
            </a:r>
            <a:r>
              <a:rPr lang="pt-BR" sz="2800" b="1" dirty="0" err="1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x</a:t>
            </a:r>
            <a:r>
              <a:rPr lang="pt-BR" sz="2800" b="1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=2</a:t>
            </a:r>
            <a:r>
              <a:rPr lang="pt-BR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)</a:t>
            </a:r>
            <a:endParaRPr lang="pt-BR" sz="2800" b="1" dirty="0"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0</a:t>
            </a:r>
            <a:endParaRPr lang="pt-BR" sz="2800" b="1" dirty="0">
              <a:latin typeface="Lucida Console" panose="020B0609040504020204" pitchFamily="49" charset="0"/>
              <a:cs typeface="Consolas" panose="020B0609020204030204" pitchFamily="49" charset="0"/>
            </a:endParaRPr>
          </a:p>
        </p:txBody>
      </p:sp>
      <p:sp>
        <p:nvSpPr>
          <p:cNvPr id="29706" name="Retângulo 10"/>
          <p:cNvSpPr>
            <a:spLocks noChangeArrowheads="1"/>
          </p:cNvSpPr>
          <p:nvPr/>
        </p:nvSpPr>
        <p:spPr bwMode="auto">
          <a:xfrm>
            <a:off x="0" y="6165850"/>
            <a:ext cx="9144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1600"/>
              <a:t>More on methods (Functions): </a:t>
            </a:r>
            <a:r>
              <a:rPr lang="pt-BR" altLang="x-none" sz="1600">
                <a:hlinkClick r:id="rId2"/>
              </a:rPr>
              <a:t>Here</a:t>
            </a:r>
            <a:endParaRPr lang="pt-BR" altLang="x-none" sz="1600"/>
          </a:p>
        </p:txBody>
      </p:sp>
      <p:sp>
        <p:nvSpPr>
          <p:cNvPr id="13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13/02/2017</a:t>
            </a:r>
            <a:endParaRPr lang="pt-BR" dirty="0"/>
          </a:p>
        </p:txBody>
      </p:sp>
      <p:sp>
        <p:nvSpPr>
          <p:cNvPr id="14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/>
              <a:t>Python </a:t>
            </a:r>
            <a:r>
              <a:rPr lang="pt-BR" dirty="0" err="1"/>
              <a:t>Bootcamp</a:t>
            </a:r>
            <a:r>
              <a:rPr lang="pt-BR" dirty="0"/>
              <a:t>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An</a:t>
            </a:r>
            <a:r>
              <a:rPr lang="pt-BR" dirty="0" smtClean="0"/>
              <a:t>(</a:t>
            </a:r>
            <a:r>
              <a:rPr lang="pt-BR" dirty="0" err="1" smtClean="0"/>
              <a:t>other</a:t>
            </a:r>
            <a:r>
              <a:rPr lang="pt-BR" dirty="0" smtClean="0"/>
              <a:t>) Python </a:t>
            </a:r>
            <a:r>
              <a:rPr lang="pt-BR" dirty="0" err="1" smtClean="0"/>
              <a:t>introduction</a:t>
            </a:r>
            <a:r>
              <a:rPr lang="pt-BR" dirty="0" smtClean="0"/>
              <a:t> II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01914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 err="1" smtClean="0">
                <a:latin typeface="Lato" charset="0"/>
              </a:rPr>
              <a:t>Methods</a:t>
            </a:r>
            <a:r>
              <a:rPr lang="pt-BR" altLang="x-none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Defining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your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own</a:t>
            </a:r>
            <a:endParaRPr lang="pt-BR" altLang="x-none" sz="2400" dirty="0">
              <a:latin typeface="Lato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247EA6C-410D-444D-AB58-5F305D49BCA3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22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29702" name="Retângulo 14"/>
          <p:cNvSpPr>
            <a:spLocks noChangeArrowheads="1"/>
          </p:cNvSpPr>
          <p:nvPr/>
        </p:nvSpPr>
        <p:spPr bwMode="auto">
          <a:xfrm>
            <a:off x="179388" y="1196752"/>
            <a:ext cx="6096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3200" dirty="0"/>
              <a:t>Define a </a:t>
            </a:r>
            <a:r>
              <a:rPr lang="pt-BR" altLang="x-none" sz="3200" dirty="0" err="1"/>
              <a:t>method</a:t>
            </a:r>
            <a:endParaRPr lang="pt-BR" altLang="x-none" sz="3200" dirty="0"/>
          </a:p>
        </p:txBody>
      </p:sp>
      <p:sp>
        <p:nvSpPr>
          <p:cNvPr id="29704" name="Retângulo 14"/>
          <p:cNvSpPr>
            <a:spLocks noChangeArrowheads="1"/>
          </p:cNvSpPr>
          <p:nvPr/>
        </p:nvSpPr>
        <p:spPr bwMode="auto">
          <a:xfrm>
            <a:off x="2184673" y="1311151"/>
            <a:ext cx="68518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pt-BR" altLang="x-none" sz="2400" b="1" dirty="0" err="1" smtClean="0">
                <a:solidFill>
                  <a:schemeClr val="accent6">
                    <a:lumMod val="75000"/>
                  </a:schemeClr>
                </a:solidFill>
              </a:rPr>
              <a:t>z</a:t>
            </a:r>
            <a:r>
              <a:rPr lang="pt-BR" altLang="x-none" sz="2400" dirty="0" smtClean="0"/>
              <a:t> </a:t>
            </a:r>
            <a:r>
              <a:rPr lang="pt-BR" altLang="x-none" sz="2400" dirty="0" err="1"/>
              <a:t>and</a:t>
            </a:r>
            <a:r>
              <a:rPr lang="pt-BR" altLang="x-none" sz="2400" dirty="0"/>
              <a:t> </a:t>
            </a:r>
            <a:r>
              <a:rPr lang="pt-BR" altLang="x-none" sz="2400" b="1" dirty="0" err="1" smtClean="0">
                <a:solidFill>
                  <a:schemeClr val="accent6">
                    <a:lumMod val="75000"/>
                  </a:schemeClr>
                </a:solidFill>
              </a:rPr>
              <a:t>w</a:t>
            </a:r>
            <a:r>
              <a:rPr lang="pt-BR" altLang="x-none" sz="2400" dirty="0" smtClean="0"/>
              <a:t> </a:t>
            </a:r>
            <a:r>
              <a:rPr lang="pt-BR" altLang="x-none" sz="2400" dirty="0"/>
              <a:t>are </a:t>
            </a:r>
            <a:r>
              <a:rPr lang="pt-BR" altLang="x-none" sz="2400" dirty="0" err="1" smtClean="0"/>
              <a:t>now</a:t>
            </a:r>
            <a:r>
              <a:rPr lang="pt-BR" altLang="x-none" sz="2400" dirty="0" smtClean="0"/>
              <a:t> </a:t>
            </a:r>
            <a:r>
              <a:rPr lang="pt-BR" altLang="x-none" sz="2400" b="1" dirty="0" smtClean="0"/>
              <a:t>default</a:t>
            </a:r>
            <a:r>
              <a:rPr lang="pt-BR" altLang="x-none" sz="2400" dirty="0" smtClean="0"/>
              <a:t> </a:t>
            </a:r>
            <a:r>
              <a:rPr lang="pt-BR" altLang="x-none" sz="2400" dirty="0" err="1" smtClean="0"/>
              <a:t>parameters</a:t>
            </a:r>
            <a:r>
              <a:rPr lang="pt-BR" altLang="x-none" sz="2400" dirty="0" smtClean="0"/>
              <a:t>.</a:t>
            </a:r>
            <a:endParaRPr lang="pt-BR" altLang="x-none" sz="2400" b="1" dirty="0"/>
          </a:p>
        </p:txBody>
      </p:sp>
      <p:sp>
        <p:nvSpPr>
          <p:cNvPr id="12" name="TextShape 1"/>
          <p:cNvSpPr txBox="1"/>
          <p:nvPr/>
        </p:nvSpPr>
        <p:spPr>
          <a:xfrm>
            <a:off x="252413" y="1845023"/>
            <a:ext cx="8639175" cy="2806922"/>
          </a:xfrm>
          <a:prstGeom prst="rect">
            <a:avLst/>
          </a:prstGeom>
          <a:solidFill>
            <a:srgbClr val="008000">
              <a:alpha val="20000"/>
            </a:srgbClr>
          </a:solidFill>
          <a:ln w="38100">
            <a:solidFill>
              <a:srgbClr val="008000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800" b="1" dirty="0" err="1" smtClean="0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def</a:t>
            </a:r>
            <a:r>
              <a:rPr lang="en-US" sz="2800" b="1" dirty="0" smtClean="0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my_method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(x, y,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z=1</a:t>
            </a:r>
            <a:r>
              <a:rPr lang="en-US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,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w=0</a:t>
            </a:r>
            <a:r>
              <a:rPr lang="en-US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):</a:t>
            </a:r>
            <a:endParaRPr lang="en-US" sz="2800" b="1" dirty="0"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sz="2800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....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“““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Add here some description”””</a:t>
            </a:r>
          </a:p>
          <a:p>
            <a:pPr>
              <a:lnSpc>
                <a:spcPct val="90000"/>
              </a:lnSpc>
              <a:defRPr/>
            </a:pPr>
            <a:r>
              <a:rPr lang="en-US" sz="2800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....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k = 2 * x - y /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z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 +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w</a:t>
            </a:r>
          </a:p>
          <a:p>
            <a:pPr>
              <a:lnSpc>
                <a:spcPct val="90000"/>
              </a:lnSpc>
              <a:defRPr/>
            </a:pPr>
            <a:r>
              <a:rPr lang="en-US" sz="2800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....</a:t>
            </a:r>
            <a:r>
              <a:rPr lang="en-US" sz="2800" b="1" dirty="0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return </a:t>
            </a:r>
            <a:r>
              <a:rPr lang="en-US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k</a:t>
            </a:r>
          </a:p>
          <a:p>
            <a:pPr>
              <a:lnSpc>
                <a:spcPct val="90000"/>
              </a:lnSpc>
              <a:defRPr/>
            </a:pP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....</a:t>
            </a:r>
            <a:endParaRPr lang="en-US" sz="2800" b="1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my_method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(</a:t>
            </a:r>
            <a:r>
              <a:rPr lang="pt-BR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y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=4, </a:t>
            </a:r>
            <a:r>
              <a:rPr lang="pt-BR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x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=2)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0</a:t>
            </a:r>
            <a:endParaRPr lang="pt-BR" sz="2800" b="1" dirty="0">
              <a:latin typeface="Lucida Console" panose="020B0609040504020204" pitchFamily="49" charset="0"/>
              <a:cs typeface="Consolas" panose="020B0609020204030204" pitchFamily="49" charset="0"/>
            </a:endParaRPr>
          </a:p>
        </p:txBody>
      </p:sp>
      <p:sp>
        <p:nvSpPr>
          <p:cNvPr id="29706" name="Retângulo 10"/>
          <p:cNvSpPr>
            <a:spLocks noChangeArrowheads="1"/>
          </p:cNvSpPr>
          <p:nvPr/>
        </p:nvSpPr>
        <p:spPr bwMode="auto">
          <a:xfrm>
            <a:off x="0" y="6165850"/>
            <a:ext cx="9144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1600"/>
              <a:t>More on methods (Functions): </a:t>
            </a:r>
            <a:r>
              <a:rPr lang="pt-BR" altLang="x-none" sz="1600">
                <a:hlinkClick r:id="rId2"/>
              </a:rPr>
              <a:t>Here</a:t>
            </a:r>
            <a:endParaRPr lang="pt-BR" altLang="x-none" sz="1600"/>
          </a:p>
        </p:txBody>
      </p:sp>
      <p:sp>
        <p:nvSpPr>
          <p:cNvPr id="13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13/02/2017</a:t>
            </a:r>
            <a:endParaRPr lang="pt-BR" dirty="0"/>
          </a:p>
        </p:txBody>
      </p:sp>
      <p:sp>
        <p:nvSpPr>
          <p:cNvPr id="14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/>
              <a:t>Python </a:t>
            </a:r>
            <a:r>
              <a:rPr lang="pt-BR" dirty="0" err="1"/>
              <a:t>Bootcamp</a:t>
            </a:r>
            <a:r>
              <a:rPr lang="pt-BR" dirty="0"/>
              <a:t>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An</a:t>
            </a:r>
            <a:r>
              <a:rPr lang="pt-BR" dirty="0" smtClean="0"/>
              <a:t>(</a:t>
            </a:r>
            <a:r>
              <a:rPr lang="pt-BR" dirty="0" err="1" smtClean="0"/>
              <a:t>other</a:t>
            </a:r>
            <a:r>
              <a:rPr lang="pt-BR" dirty="0" smtClean="0"/>
              <a:t>) Python </a:t>
            </a:r>
            <a:r>
              <a:rPr lang="pt-BR" dirty="0" err="1" smtClean="0"/>
              <a:t>introduction</a:t>
            </a:r>
            <a:r>
              <a:rPr lang="pt-BR" dirty="0" smtClean="0"/>
              <a:t> II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355069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Shape 1"/>
          <p:cNvSpPr txBox="1"/>
          <p:nvPr/>
        </p:nvSpPr>
        <p:spPr>
          <a:xfrm>
            <a:off x="252413" y="1845023"/>
            <a:ext cx="8639175" cy="2806922"/>
          </a:xfrm>
          <a:prstGeom prst="rect">
            <a:avLst/>
          </a:prstGeom>
          <a:solidFill>
            <a:srgbClr val="008000">
              <a:alpha val="20000"/>
            </a:srgbClr>
          </a:solidFill>
          <a:ln w="38100">
            <a:solidFill>
              <a:srgbClr val="008000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800" b="1" dirty="0" err="1" smtClean="0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def</a:t>
            </a:r>
            <a:r>
              <a:rPr lang="en-US" sz="2800" b="1" dirty="0" smtClean="0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my_method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(x, y,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z=1</a:t>
            </a:r>
            <a:r>
              <a:rPr lang="en-US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,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w=0</a:t>
            </a:r>
            <a:r>
              <a:rPr lang="en-US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):</a:t>
            </a:r>
            <a:endParaRPr lang="en-US" sz="2800" b="1" dirty="0"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sz="2800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....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“““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Add here some description”””</a:t>
            </a:r>
          </a:p>
          <a:p>
            <a:pPr>
              <a:lnSpc>
                <a:spcPct val="90000"/>
              </a:lnSpc>
              <a:defRPr/>
            </a:pPr>
            <a:r>
              <a:rPr lang="en-US" sz="2800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....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k = 2 * x - y /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z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 +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w</a:t>
            </a:r>
          </a:p>
          <a:p>
            <a:pPr>
              <a:lnSpc>
                <a:spcPct val="90000"/>
              </a:lnSpc>
              <a:defRPr/>
            </a:pPr>
            <a:r>
              <a:rPr lang="en-US" sz="2800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....</a:t>
            </a:r>
            <a:r>
              <a:rPr lang="en-US" sz="2800" b="1" dirty="0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return </a:t>
            </a:r>
            <a:r>
              <a:rPr lang="en-US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k</a:t>
            </a:r>
          </a:p>
          <a:p>
            <a:pPr>
              <a:lnSpc>
                <a:spcPct val="90000"/>
              </a:lnSpc>
              <a:defRPr/>
            </a:pP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....</a:t>
            </a:r>
            <a:endParaRPr lang="en-US" sz="2800" b="1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my_method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(</a:t>
            </a:r>
            <a:r>
              <a:rPr lang="pt-BR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y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=4, </a:t>
            </a:r>
            <a:r>
              <a:rPr lang="pt-BR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x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=2)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0</a:t>
            </a:r>
            <a:endParaRPr lang="pt-BR" sz="2800" b="1" dirty="0">
              <a:latin typeface="Lucida Console" panose="020B060904050402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 err="1" smtClean="0">
                <a:latin typeface="Lato" charset="0"/>
              </a:rPr>
              <a:t>Methods</a:t>
            </a:r>
            <a:r>
              <a:rPr lang="pt-BR" altLang="x-none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Defining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your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own</a:t>
            </a:r>
            <a:endParaRPr lang="pt-BR" altLang="x-none" sz="2400" dirty="0">
              <a:latin typeface="Lato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247EA6C-410D-444D-AB58-5F305D49BCA3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23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29702" name="Retângulo 14"/>
          <p:cNvSpPr>
            <a:spLocks noChangeArrowheads="1"/>
          </p:cNvSpPr>
          <p:nvPr/>
        </p:nvSpPr>
        <p:spPr bwMode="auto">
          <a:xfrm>
            <a:off x="179388" y="1196752"/>
            <a:ext cx="6096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3200" dirty="0"/>
              <a:t>Define a </a:t>
            </a:r>
            <a:r>
              <a:rPr lang="pt-BR" altLang="x-none" sz="3200" dirty="0" err="1"/>
              <a:t>method</a:t>
            </a:r>
            <a:endParaRPr lang="pt-BR" altLang="x-none" sz="3200" dirty="0"/>
          </a:p>
        </p:txBody>
      </p:sp>
      <p:sp>
        <p:nvSpPr>
          <p:cNvPr id="29704" name="Retângulo 14"/>
          <p:cNvSpPr>
            <a:spLocks noChangeArrowheads="1"/>
          </p:cNvSpPr>
          <p:nvPr/>
        </p:nvSpPr>
        <p:spPr bwMode="auto">
          <a:xfrm>
            <a:off x="2184673" y="1311151"/>
            <a:ext cx="68518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pt-BR" altLang="x-none" sz="2400" b="1" dirty="0" err="1" smtClean="0">
                <a:solidFill>
                  <a:schemeClr val="accent6">
                    <a:lumMod val="75000"/>
                  </a:schemeClr>
                </a:solidFill>
              </a:rPr>
              <a:t>z</a:t>
            </a:r>
            <a:r>
              <a:rPr lang="pt-BR" altLang="x-none" sz="2400" dirty="0" smtClean="0"/>
              <a:t> </a:t>
            </a:r>
            <a:r>
              <a:rPr lang="pt-BR" altLang="x-none" sz="2400" dirty="0" err="1"/>
              <a:t>and</a:t>
            </a:r>
            <a:r>
              <a:rPr lang="pt-BR" altLang="x-none" sz="2400" dirty="0"/>
              <a:t> </a:t>
            </a:r>
            <a:r>
              <a:rPr lang="pt-BR" altLang="x-none" sz="2400" b="1" dirty="0" err="1" smtClean="0">
                <a:solidFill>
                  <a:schemeClr val="accent6">
                    <a:lumMod val="75000"/>
                  </a:schemeClr>
                </a:solidFill>
              </a:rPr>
              <a:t>w</a:t>
            </a:r>
            <a:r>
              <a:rPr lang="pt-BR" altLang="x-none" sz="2400" dirty="0" smtClean="0"/>
              <a:t> </a:t>
            </a:r>
            <a:r>
              <a:rPr lang="pt-BR" altLang="x-none" sz="2400" dirty="0"/>
              <a:t>are </a:t>
            </a:r>
            <a:r>
              <a:rPr lang="pt-BR" altLang="x-none" sz="2400" dirty="0" err="1" smtClean="0"/>
              <a:t>now</a:t>
            </a:r>
            <a:r>
              <a:rPr lang="pt-BR" altLang="x-none" sz="2400" dirty="0" smtClean="0"/>
              <a:t> </a:t>
            </a:r>
            <a:r>
              <a:rPr lang="pt-BR" altLang="x-none" sz="2400" b="1" dirty="0" smtClean="0"/>
              <a:t>default</a:t>
            </a:r>
            <a:r>
              <a:rPr lang="pt-BR" altLang="x-none" sz="2400" dirty="0" smtClean="0"/>
              <a:t> </a:t>
            </a:r>
            <a:r>
              <a:rPr lang="pt-BR" altLang="x-none" sz="2400" dirty="0" err="1" smtClean="0"/>
              <a:t>parameters</a:t>
            </a:r>
            <a:r>
              <a:rPr lang="pt-BR" altLang="x-none" sz="2400" dirty="0" smtClean="0"/>
              <a:t>.</a:t>
            </a:r>
            <a:endParaRPr lang="pt-BR" altLang="x-none" sz="2400" b="1" dirty="0"/>
          </a:p>
        </p:txBody>
      </p:sp>
      <p:sp>
        <p:nvSpPr>
          <p:cNvPr id="29706" name="Retângulo 10"/>
          <p:cNvSpPr>
            <a:spLocks noChangeArrowheads="1"/>
          </p:cNvSpPr>
          <p:nvPr/>
        </p:nvSpPr>
        <p:spPr bwMode="auto">
          <a:xfrm>
            <a:off x="0" y="6165850"/>
            <a:ext cx="9144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1600"/>
              <a:t>More on methods (Functions): </a:t>
            </a:r>
            <a:r>
              <a:rPr lang="pt-BR" altLang="x-none" sz="1600">
                <a:hlinkClick r:id="rId2"/>
              </a:rPr>
              <a:t>Here</a:t>
            </a:r>
            <a:endParaRPr lang="pt-BR" altLang="x-none" sz="1600"/>
          </a:p>
        </p:txBody>
      </p:sp>
      <p:sp>
        <p:nvSpPr>
          <p:cNvPr id="13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13/02/2017</a:t>
            </a:r>
            <a:endParaRPr lang="pt-BR" dirty="0"/>
          </a:p>
        </p:txBody>
      </p:sp>
      <p:sp>
        <p:nvSpPr>
          <p:cNvPr id="14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/>
              <a:t>Python </a:t>
            </a:r>
            <a:r>
              <a:rPr lang="pt-BR" dirty="0" err="1"/>
              <a:t>Bootcamp</a:t>
            </a:r>
            <a:r>
              <a:rPr lang="pt-BR" dirty="0"/>
              <a:t>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An</a:t>
            </a:r>
            <a:r>
              <a:rPr lang="pt-BR" dirty="0" smtClean="0"/>
              <a:t>(</a:t>
            </a:r>
            <a:r>
              <a:rPr lang="pt-BR" dirty="0" err="1" smtClean="0"/>
              <a:t>other</a:t>
            </a:r>
            <a:r>
              <a:rPr lang="pt-BR" dirty="0" smtClean="0"/>
              <a:t>) Python </a:t>
            </a:r>
            <a:r>
              <a:rPr lang="pt-BR" dirty="0" err="1" smtClean="0"/>
              <a:t>introduction</a:t>
            </a:r>
            <a:r>
              <a:rPr lang="pt-BR" dirty="0" smtClean="0"/>
              <a:t> II</a:t>
            </a:r>
            <a:endParaRPr lang="pt-BR" dirty="0"/>
          </a:p>
        </p:txBody>
      </p:sp>
      <p:sp>
        <p:nvSpPr>
          <p:cNvPr id="10" name="Retângulo 9"/>
          <p:cNvSpPr>
            <a:spLocks noChangeArrowheads="1"/>
          </p:cNvSpPr>
          <p:nvPr/>
        </p:nvSpPr>
        <p:spPr bwMode="auto">
          <a:xfrm>
            <a:off x="-1188640" y="4731261"/>
            <a:ext cx="89820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altLang="x-none" sz="2400" b="1" dirty="0" smtClean="0">
                <a:latin typeface="Calibri" charset="0"/>
              </a:rPr>
              <a:t>Default</a:t>
            </a:r>
            <a:r>
              <a:rPr lang="pt-BR" altLang="x-none" sz="2400" dirty="0" smtClean="0">
                <a:latin typeface="Calibri" charset="0"/>
              </a:rPr>
              <a:t> </a:t>
            </a:r>
            <a:r>
              <a:rPr lang="pt-BR" altLang="x-none" sz="2400" dirty="0" err="1" smtClean="0">
                <a:latin typeface="Calibri" charset="0"/>
              </a:rPr>
              <a:t>parameters</a:t>
            </a:r>
            <a:r>
              <a:rPr lang="pt-BR" altLang="x-none" sz="2400" dirty="0" smtClean="0">
                <a:latin typeface="Calibri" charset="0"/>
              </a:rPr>
              <a:t> </a:t>
            </a:r>
            <a:r>
              <a:rPr lang="pt-BR" altLang="x-none" sz="2400" dirty="0" err="1" smtClean="0">
                <a:latin typeface="Calibri" charset="0"/>
              </a:rPr>
              <a:t>have</a:t>
            </a:r>
            <a:r>
              <a:rPr lang="pt-BR" altLang="x-none" sz="2400" dirty="0" smtClean="0">
                <a:latin typeface="Calibri" charset="0"/>
              </a:rPr>
              <a:t> </a:t>
            </a:r>
            <a:r>
              <a:rPr lang="pt-BR" altLang="x-none" sz="2400" b="1" dirty="0" smtClean="0">
                <a:latin typeface="Calibri" charset="0"/>
              </a:rPr>
              <a:t>default </a:t>
            </a:r>
            <a:r>
              <a:rPr lang="pt-BR" altLang="x-none" sz="2400" dirty="0" err="1" smtClean="0">
                <a:latin typeface="Calibri" charset="0"/>
              </a:rPr>
              <a:t>values</a:t>
            </a:r>
            <a:r>
              <a:rPr lang="pt-BR" altLang="x-none" sz="2400" dirty="0" smtClean="0">
                <a:latin typeface="Calibri" charset="0"/>
              </a:rPr>
              <a:t>.</a:t>
            </a:r>
            <a:endParaRPr lang="pt-BR" altLang="x-none" sz="2400" dirty="0">
              <a:latin typeface="Calibri" charset="0"/>
            </a:endParaRPr>
          </a:p>
        </p:txBody>
      </p:sp>
      <p:pic>
        <p:nvPicPr>
          <p:cNvPr id="15" name="Picture 14" descr="happy-ba-dum-ts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9518" y="3273878"/>
            <a:ext cx="2857500" cy="245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42829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 err="1" smtClean="0">
                <a:latin typeface="Lato" charset="0"/>
              </a:rPr>
              <a:t>Methods</a:t>
            </a:r>
            <a:r>
              <a:rPr lang="pt-BR" altLang="x-none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Defining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your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own</a:t>
            </a:r>
            <a:endParaRPr lang="pt-BR" altLang="x-none" sz="2400" dirty="0">
              <a:latin typeface="Lato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247EA6C-410D-444D-AB58-5F305D49BCA3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24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29702" name="Retângulo 14"/>
          <p:cNvSpPr>
            <a:spLocks noChangeArrowheads="1"/>
          </p:cNvSpPr>
          <p:nvPr/>
        </p:nvSpPr>
        <p:spPr bwMode="auto">
          <a:xfrm>
            <a:off x="179388" y="1196752"/>
            <a:ext cx="6096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3200" dirty="0"/>
              <a:t>Define a </a:t>
            </a:r>
            <a:r>
              <a:rPr lang="pt-BR" altLang="x-none" sz="3200" dirty="0" err="1"/>
              <a:t>method</a:t>
            </a:r>
            <a:endParaRPr lang="pt-BR" altLang="x-none" sz="3200" dirty="0"/>
          </a:p>
        </p:txBody>
      </p:sp>
      <p:sp>
        <p:nvSpPr>
          <p:cNvPr id="29704" name="Retângulo 14"/>
          <p:cNvSpPr>
            <a:spLocks noChangeArrowheads="1"/>
          </p:cNvSpPr>
          <p:nvPr/>
        </p:nvSpPr>
        <p:spPr bwMode="auto">
          <a:xfrm>
            <a:off x="2184673" y="1311151"/>
            <a:ext cx="68518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pt-BR" altLang="x-none" sz="2400" b="1" dirty="0" err="1" smtClean="0">
                <a:solidFill>
                  <a:schemeClr val="accent6">
                    <a:lumMod val="75000"/>
                  </a:schemeClr>
                </a:solidFill>
              </a:rPr>
              <a:t>z</a:t>
            </a:r>
            <a:r>
              <a:rPr lang="pt-BR" altLang="x-none" sz="2400" dirty="0" smtClean="0"/>
              <a:t> </a:t>
            </a:r>
            <a:r>
              <a:rPr lang="pt-BR" altLang="x-none" sz="2400" dirty="0" err="1"/>
              <a:t>and</a:t>
            </a:r>
            <a:r>
              <a:rPr lang="pt-BR" altLang="x-none" sz="2400" dirty="0"/>
              <a:t> </a:t>
            </a:r>
            <a:r>
              <a:rPr lang="pt-BR" altLang="x-none" sz="2400" b="1" dirty="0" err="1" smtClean="0">
                <a:solidFill>
                  <a:schemeClr val="accent6">
                    <a:lumMod val="75000"/>
                  </a:schemeClr>
                </a:solidFill>
              </a:rPr>
              <a:t>w</a:t>
            </a:r>
            <a:r>
              <a:rPr lang="pt-BR" altLang="x-none" sz="2400" dirty="0" smtClean="0"/>
              <a:t> </a:t>
            </a:r>
            <a:r>
              <a:rPr lang="pt-BR" altLang="x-none" sz="2400" dirty="0"/>
              <a:t>are </a:t>
            </a:r>
            <a:r>
              <a:rPr lang="pt-BR" altLang="x-none" sz="2400" dirty="0" err="1" smtClean="0"/>
              <a:t>now</a:t>
            </a:r>
            <a:r>
              <a:rPr lang="pt-BR" altLang="x-none" sz="2400" dirty="0" smtClean="0"/>
              <a:t> </a:t>
            </a:r>
            <a:r>
              <a:rPr lang="pt-BR" altLang="x-none" sz="2400" b="1" dirty="0" smtClean="0"/>
              <a:t>default</a:t>
            </a:r>
            <a:r>
              <a:rPr lang="pt-BR" altLang="x-none" sz="2400" dirty="0" smtClean="0"/>
              <a:t> </a:t>
            </a:r>
            <a:r>
              <a:rPr lang="pt-BR" altLang="x-none" sz="2400" dirty="0" err="1" smtClean="0"/>
              <a:t>parameters</a:t>
            </a:r>
            <a:r>
              <a:rPr lang="pt-BR" altLang="x-none" sz="2400" dirty="0" smtClean="0"/>
              <a:t>.</a:t>
            </a:r>
            <a:endParaRPr lang="pt-BR" altLang="x-none" sz="2400" b="1" dirty="0"/>
          </a:p>
        </p:txBody>
      </p:sp>
      <p:sp>
        <p:nvSpPr>
          <p:cNvPr id="12" name="TextShape 1"/>
          <p:cNvSpPr txBox="1"/>
          <p:nvPr/>
        </p:nvSpPr>
        <p:spPr>
          <a:xfrm>
            <a:off x="252413" y="1845023"/>
            <a:ext cx="8639175" cy="2806922"/>
          </a:xfrm>
          <a:prstGeom prst="rect">
            <a:avLst/>
          </a:prstGeom>
          <a:solidFill>
            <a:srgbClr val="008000">
              <a:alpha val="20000"/>
            </a:srgbClr>
          </a:solidFill>
          <a:ln w="38100">
            <a:solidFill>
              <a:srgbClr val="008000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800" b="1" dirty="0" err="1" smtClean="0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def</a:t>
            </a:r>
            <a:r>
              <a:rPr lang="en-US" sz="2800" b="1" dirty="0" smtClean="0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my_method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(x, y,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z=1</a:t>
            </a:r>
            <a:r>
              <a:rPr lang="en-US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,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w=0</a:t>
            </a:r>
            <a:r>
              <a:rPr lang="en-US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):</a:t>
            </a:r>
            <a:endParaRPr lang="en-US" sz="2800" b="1" dirty="0"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sz="2800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....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“““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Add here some description”””</a:t>
            </a:r>
          </a:p>
          <a:p>
            <a:pPr>
              <a:lnSpc>
                <a:spcPct val="90000"/>
              </a:lnSpc>
              <a:defRPr/>
            </a:pPr>
            <a:r>
              <a:rPr lang="en-US" sz="2800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....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k = 2 * x - y /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z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 +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w</a:t>
            </a:r>
          </a:p>
          <a:p>
            <a:pPr>
              <a:lnSpc>
                <a:spcPct val="90000"/>
              </a:lnSpc>
              <a:defRPr/>
            </a:pPr>
            <a:r>
              <a:rPr lang="en-US" sz="2800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....</a:t>
            </a:r>
            <a:r>
              <a:rPr lang="en-US" sz="2800" b="1" dirty="0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return 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k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....</a:t>
            </a:r>
            <a:r>
              <a:rPr lang="pt-BR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 </a:t>
            </a:r>
            <a:r>
              <a:rPr lang="pt-BR" sz="2800" b="1" dirty="0" err="1" smtClean="0">
                <a:latin typeface="Lucida Console" panose="020B0609040504020204" pitchFamily="49" charset="0"/>
                <a:cs typeface="Consolas" panose="020B0609020204030204" pitchFamily="49" charset="0"/>
              </a:rPr>
              <a:t>my_method</a:t>
            </a:r>
            <a:r>
              <a:rPr lang="pt-BR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(</a:t>
            </a:r>
            <a:r>
              <a:rPr lang="pt-BR" sz="2800" b="1" dirty="0" err="1" smtClean="0">
                <a:latin typeface="Lucida Console" panose="020B0609040504020204" pitchFamily="49" charset="0"/>
                <a:cs typeface="Consolas" panose="020B0609020204030204" pitchFamily="49" charset="0"/>
              </a:rPr>
              <a:t>y</a:t>
            </a:r>
            <a:r>
              <a:rPr lang="pt-BR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=4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, </a:t>
            </a:r>
            <a:r>
              <a:rPr lang="pt-BR" sz="2800" b="1" dirty="0" err="1" smtClean="0">
                <a:latin typeface="Lucida Console" panose="020B0609040504020204" pitchFamily="49" charset="0"/>
                <a:cs typeface="Consolas" panose="020B0609020204030204" pitchFamily="49" charset="0"/>
              </a:rPr>
              <a:t>x</a:t>
            </a:r>
            <a:r>
              <a:rPr lang="pt-BR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=2, </a:t>
            </a:r>
            <a:r>
              <a:rPr lang="pt-BR" sz="2800" b="1" dirty="0" err="1" smtClean="0">
                <a:latin typeface="Lucida Console" panose="020B0609040504020204" pitchFamily="49" charset="0"/>
                <a:cs typeface="Consolas" panose="020B0609020204030204" pitchFamily="49" charset="0"/>
              </a:rPr>
              <a:t>w</a:t>
            </a:r>
            <a:r>
              <a:rPr lang="pt-BR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=5)</a:t>
            </a:r>
            <a:endParaRPr lang="pt-BR" sz="2800" b="1" dirty="0"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5</a:t>
            </a:r>
            <a:endParaRPr lang="pt-BR" sz="2800" b="1" dirty="0">
              <a:latin typeface="Lucida Console" panose="020B0609040504020204" pitchFamily="49" charset="0"/>
              <a:cs typeface="Consolas" panose="020B0609020204030204" pitchFamily="49" charset="0"/>
            </a:endParaRPr>
          </a:p>
        </p:txBody>
      </p:sp>
      <p:sp>
        <p:nvSpPr>
          <p:cNvPr id="29706" name="Retângulo 10"/>
          <p:cNvSpPr>
            <a:spLocks noChangeArrowheads="1"/>
          </p:cNvSpPr>
          <p:nvPr/>
        </p:nvSpPr>
        <p:spPr bwMode="auto">
          <a:xfrm>
            <a:off x="0" y="6165850"/>
            <a:ext cx="9144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1600"/>
              <a:t>More on methods (Functions): </a:t>
            </a:r>
            <a:r>
              <a:rPr lang="pt-BR" altLang="x-none" sz="1600">
                <a:hlinkClick r:id="rId2"/>
              </a:rPr>
              <a:t>Here</a:t>
            </a:r>
            <a:endParaRPr lang="pt-BR" altLang="x-none" sz="1600"/>
          </a:p>
        </p:txBody>
      </p:sp>
      <p:sp>
        <p:nvSpPr>
          <p:cNvPr id="13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13/02/2017</a:t>
            </a:r>
            <a:endParaRPr lang="pt-BR" dirty="0"/>
          </a:p>
        </p:txBody>
      </p:sp>
      <p:sp>
        <p:nvSpPr>
          <p:cNvPr id="14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/>
              <a:t>Python </a:t>
            </a:r>
            <a:r>
              <a:rPr lang="pt-BR" dirty="0" err="1"/>
              <a:t>Bootcamp</a:t>
            </a:r>
            <a:r>
              <a:rPr lang="pt-BR" dirty="0"/>
              <a:t>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An</a:t>
            </a:r>
            <a:r>
              <a:rPr lang="pt-BR" dirty="0" smtClean="0"/>
              <a:t>(</a:t>
            </a:r>
            <a:r>
              <a:rPr lang="pt-BR" dirty="0" err="1" smtClean="0"/>
              <a:t>other</a:t>
            </a:r>
            <a:r>
              <a:rPr lang="pt-BR" dirty="0" smtClean="0"/>
              <a:t>) Python </a:t>
            </a:r>
            <a:r>
              <a:rPr lang="pt-BR" dirty="0" err="1" smtClean="0"/>
              <a:t>introduction</a:t>
            </a:r>
            <a:r>
              <a:rPr lang="pt-BR" dirty="0" smtClean="0"/>
              <a:t> II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01199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 err="1" smtClean="0">
                <a:latin typeface="Lato" charset="0"/>
              </a:rPr>
              <a:t>Methods</a:t>
            </a:r>
            <a:r>
              <a:rPr lang="pt-BR" altLang="x-none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Defining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your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own</a:t>
            </a:r>
            <a:endParaRPr lang="pt-BR" altLang="x-none" sz="2400" dirty="0">
              <a:latin typeface="Lato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247EA6C-410D-444D-AB58-5F305D49BCA3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25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29702" name="Retângulo 14"/>
          <p:cNvSpPr>
            <a:spLocks noChangeArrowheads="1"/>
          </p:cNvSpPr>
          <p:nvPr/>
        </p:nvSpPr>
        <p:spPr bwMode="auto">
          <a:xfrm>
            <a:off x="179388" y="1196752"/>
            <a:ext cx="6096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3200" dirty="0" err="1" smtClean="0"/>
              <a:t>Watch</a:t>
            </a:r>
            <a:r>
              <a:rPr lang="pt-BR" altLang="x-none" sz="3200" dirty="0" smtClean="0"/>
              <a:t> out </a:t>
            </a:r>
            <a:r>
              <a:rPr lang="pt-BR" altLang="x-none" sz="3200" dirty="0" err="1" smtClean="0"/>
              <a:t>namespaces</a:t>
            </a:r>
            <a:r>
              <a:rPr lang="pt-BR" altLang="x-none" sz="3200" dirty="0" smtClean="0"/>
              <a:t>!</a:t>
            </a:r>
            <a:endParaRPr lang="pt-BR" altLang="x-none" sz="3200" dirty="0"/>
          </a:p>
        </p:txBody>
      </p:sp>
      <p:sp>
        <p:nvSpPr>
          <p:cNvPr id="12" name="TextShape 1"/>
          <p:cNvSpPr txBox="1"/>
          <p:nvPr/>
        </p:nvSpPr>
        <p:spPr>
          <a:xfrm>
            <a:off x="252413" y="1845023"/>
            <a:ext cx="8639175" cy="3194721"/>
          </a:xfrm>
          <a:prstGeom prst="rect">
            <a:avLst/>
          </a:prstGeom>
          <a:solidFill>
            <a:srgbClr val="008000">
              <a:alpha val="20000"/>
            </a:srgbClr>
          </a:solidFill>
          <a:ln w="38100">
            <a:solidFill>
              <a:srgbClr val="008000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endParaRPr lang="pt-BR" sz="2800" b="1" dirty="0" smtClean="0"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 </a:t>
            </a:r>
            <a:r>
              <a:rPr lang="en-US" sz="2800" b="1" dirty="0" err="1" smtClean="0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def</a:t>
            </a:r>
            <a:r>
              <a:rPr lang="en-US" sz="2800" b="1" dirty="0" smtClean="0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800" b="1" dirty="0" err="1" smtClean="0">
                <a:latin typeface="Lucida Console" panose="020B0609040504020204" pitchFamily="49" charset="0"/>
                <a:cs typeface="Consolas" panose="020B0609020204030204" pitchFamily="49" charset="0"/>
              </a:rPr>
              <a:t>my_method</a:t>
            </a:r>
            <a:r>
              <a:rPr lang="en-US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(x, y):</a:t>
            </a:r>
            <a:endParaRPr lang="en-US" sz="2800" b="1" dirty="0"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....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“““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Add here some description”””</a:t>
            </a:r>
          </a:p>
          <a:p>
            <a:pPr>
              <a:lnSpc>
                <a:spcPct val="90000"/>
              </a:lnSpc>
              <a:defRPr/>
            </a:pP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....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k = 2 * </a:t>
            </a:r>
            <a:r>
              <a:rPr lang="en-US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x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- y</a:t>
            </a:r>
            <a:endParaRPr lang="en-US" sz="2800" b="1" dirty="0">
              <a:solidFill>
                <a:schemeClr val="accent6">
                  <a:lumMod val="75000"/>
                </a:scheme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....</a:t>
            </a:r>
            <a:r>
              <a:rPr lang="en-US" sz="2800" b="1" dirty="0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return 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k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....</a:t>
            </a:r>
            <a:r>
              <a:rPr lang="pt-BR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 </a:t>
            </a:r>
            <a:r>
              <a:rPr lang="pt-BR" sz="2800" b="1" dirty="0" err="1" smtClean="0">
                <a:latin typeface="Lucida Console" panose="020B0609040504020204" pitchFamily="49" charset="0"/>
                <a:cs typeface="Consolas" panose="020B0609020204030204" pitchFamily="49" charset="0"/>
              </a:rPr>
              <a:t>my_method</a:t>
            </a:r>
            <a:r>
              <a:rPr lang="pt-BR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(2, 4)</a:t>
            </a:r>
            <a:endParaRPr lang="pt-BR" sz="2800" b="1" dirty="0"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0</a:t>
            </a:r>
            <a:endParaRPr lang="pt-BR" sz="2800" b="1" dirty="0">
              <a:latin typeface="Lucida Console" panose="020B0609040504020204" pitchFamily="49" charset="0"/>
              <a:cs typeface="Consolas" panose="020B0609020204030204" pitchFamily="49" charset="0"/>
            </a:endParaRPr>
          </a:p>
        </p:txBody>
      </p:sp>
      <p:sp>
        <p:nvSpPr>
          <p:cNvPr id="29706" name="Retângulo 10"/>
          <p:cNvSpPr>
            <a:spLocks noChangeArrowheads="1"/>
          </p:cNvSpPr>
          <p:nvPr/>
        </p:nvSpPr>
        <p:spPr bwMode="auto">
          <a:xfrm>
            <a:off x="0" y="6165850"/>
            <a:ext cx="9144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1600"/>
              <a:t>More on methods (Functions): </a:t>
            </a:r>
            <a:r>
              <a:rPr lang="pt-BR" altLang="x-none" sz="1600">
                <a:hlinkClick r:id="rId2"/>
              </a:rPr>
              <a:t>Here</a:t>
            </a:r>
            <a:endParaRPr lang="pt-BR" altLang="x-none" sz="1600"/>
          </a:p>
        </p:txBody>
      </p:sp>
      <p:sp>
        <p:nvSpPr>
          <p:cNvPr id="13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13/02/2017</a:t>
            </a:r>
            <a:endParaRPr lang="pt-BR" dirty="0"/>
          </a:p>
        </p:txBody>
      </p:sp>
      <p:sp>
        <p:nvSpPr>
          <p:cNvPr id="14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/>
              <a:t>Python </a:t>
            </a:r>
            <a:r>
              <a:rPr lang="pt-BR" dirty="0" err="1"/>
              <a:t>Bootcamp</a:t>
            </a:r>
            <a:r>
              <a:rPr lang="pt-BR" dirty="0"/>
              <a:t>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An</a:t>
            </a:r>
            <a:r>
              <a:rPr lang="pt-BR" dirty="0" smtClean="0"/>
              <a:t>(</a:t>
            </a:r>
            <a:r>
              <a:rPr lang="pt-BR" dirty="0" err="1" smtClean="0"/>
              <a:t>other</a:t>
            </a:r>
            <a:r>
              <a:rPr lang="pt-BR" dirty="0" smtClean="0"/>
              <a:t>) Python </a:t>
            </a:r>
            <a:r>
              <a:rPr lang="pt-BR" dirty="0" err="1" smtClean="0"/>
              <a:t>introduction</a:t>
            </a:r>
            <a:r>
              <a:rPr lang="pt-BR" dirty="0" smtClean="0"/>
              <a:t> II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067479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 err="1" smtClean="0">
                <a:latin typeface="Lato" charset="0"/>
              </a:rPr>
              <a:t>Methods</a:t>
            </a:r>
            <a:r>
              <a:rPr lang="pt-BR" altLang="x-none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Defining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your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own</a:t>
            </a:r>
            <a:endParaRPr lang="pt-BR" altLang="x-none" sz="2400" dirty="0">
              <a:latin typeface="Lato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247EA6C-410D-444D-AB58-5F305D49BCA3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26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29702" name="Retângulo 14"/>
          <p:cNvSpPr>
            <a:spLocks noChangeArrowheads="1"/>
          </p:cNvSpPr>
          <p:nvPr/>
        </p:nvSpPr>
        <p:spPr bwMode="auto">
          <a:xfrm>
            <a:off x="179388" y="1196752"/>
            <a:ext cx="6096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3200" dirty="0" err="1" smtClean="0"/>
              <a:t>Watch</a:t>
            </a:r>
            <a:r>
              <a:rPr lang="pt-BR" altLang="x-none" sz="3200" dirty="0" smtClean="0"/>
              <a:t> out </a:t>
            </a:r>
            <a:r>
              <a:rPr lang="pt-BR" altLang="x-none" sz="3200" dirty="0" err="1" smtClean="0"/>
              <a:t>namespaces</a:t>
            </a:r>
            <a:r>
              <a:rPr lang="pt-BR" altLang="x-none" sz="3200" dirty="0" smtClean="0"/>
              <a:t>!</a:t>
            </a:r>
            <a:endParaRPr lang="pt-BR" altLang="x-none" sz="3200" dirty="0"/>
          </a:p>
        </p:txBody>
      </p:sp>
      <p:sp>
        <p:nvSpPr>
          <p:cNvPr id="12" name="TextShape 1"/>
          <p:cNvSpPr txBox="1"/>
          <p:nvPr/>
        </p:nvSpPr>
        <p:spPr>
          <a:xfrm>
            <a:off x="252413" y="1845023"/>
            <a:ext cx="8639175" cy="2806922"/>
          </a:xfrm>
          <a:prstGeom prst="rect">
            <a:avLst/>
          </a:prstGeom>
          <a:solidFill>
            <a:srgbClr val="008000">
              <a:alpha val="20000"/>
            </a:srgbClr>
          </a:solidFill>
          <a:ln w="38100">
            <a:solidFill>
              <a:srgbClr val="008000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endParaRPr lang="pt-BR" sz="2800" b="1" dirty="0" smtClean="0"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 </a:t>
            </a:r>
            <a:r>
              <a:rPr lang="en-US" sz="2800" b="1" dirty="0" err="1" smtClean="0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def</a:t>
            </a:r>
            <a:r>
              <a:rPr lang="en-US" sz="2800" b="1" dirty="0" smtClean="0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my_method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(</a:t>
            </a:r>
            <a:r>
              <a:rPr lang="en-US" sz="2800" b="1" strike="sngStrike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x, </a:t>
            </a:r>
            <a:r>
              <a:rPr lang="en-US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y):</a:t>
            </a:r>
            <a:endParaRPr lang="en-US" sz="2800" b="1" dirty="0"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sz="2800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....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“““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Add here some description”””</a:t>
            </a:r>
          </a:p>
          <a:p>
            <a:pPr>
              <a:lnSpc>
                <a:spcPct val="90000"/>
              </a:lnSpc>
              <a:defRPr/>
            </a:pPr>
            <a:r>
              <a:rPr lang="en-US" sz="2800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....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k = 2 * x - </a:t>
            </a:r>
            <a:r>
              <a:rPr lang="en-US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y</a:t>
            </a:r>
            <a:endParaRPr lang="en-US" sz="2800" b="1" dirty="0">
              <a:solidFill>
                <a:schemeClr val="accent6">
                  <a:lumMod val="75000"/>
                </a:scheme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sz="2800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....</a:t>
            </a:r>
            <a:r>
              <a:rPr lang="en-US" sz="2800" b="1" dirty="0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return 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k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....</a:t>
            </a:r>
            <a:r>
              <a:rPr lang="pt-BR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 </a:t>
            </a:r>
            <a:r>
              <a:rPr lang="pt-BR" sz="2800" b="1" dirty="0" err="1" smtClean="0">
                <a:latin typeface="Lucida Console" panose="020B0609040504020204" pitchFamily="49" charset="0"/>
                <a:cs typeface="Consolas" panose="020B0609020204030204" pitchFamily="49" charset="0"/>
              </a:rPr>
              <a:t>my_method</a:t>
            </a:r>
            <a:r>
              <a:rPr lang="pt-BR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(4)</a:t>
            </a:r>
            <a:endParaRPr lang="pt-BR" sz="2800" b="1" dirty="0">
              <a:latin typeface="Lucida Console" panose="020B0609040504020204" pitchFamily="49" charset="0"/>
              <a:cs typeface="Consolas" panose="020B0609020204030204" pitchFamily="49" charset="0"/>
            </a:endParaRPr>
          </a:p>
        </p:txBody>
      </p:sp>
      <p:sp>
        <p:nvSpPr>
          <p:cNvPr id="29706" name="Retângulo 10"/>
          <p:cNvSpPr>
            <a:spLocks noChangeArrowheads="1"/>
          </p:cNvSpPr>
          <p:nvPr/>
        </p:nvSpPr>
        <p:spPr bwMode="auto">
          <a:xfrm>
            <a:off x="0" y="6165850"/>
            <a:ext cx="9144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1600"/>
              <a:t>More on methods (Functions): </a:t>
            </a:r>
            <a:r>
              <a:rPr lang="pt-BR" altLang="x-none" sz="1600">
                <a:hlinkClick r:id="rId2"/>
              </a:rPr>
              <a:t>Here</a:t>
            </a:r>
            <a:endParaRPr lang="pt-BR" altLang="x-none" sz="1600"/>
          </a:p>
        </p:txBody>
      </p:sp>
      <p:sp>
        <p:nvSpPr>
          <p:cNvPr id="13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13/02/2017</a:t>
            </a:r>
            <a:endParaRPr lang="pt-BR" dirty="0"/>
          </a:p>
        </p:txBody>
      </p:sp>
      <p:sp>
        <p:nvSpPr>
          <p:cNvPr id="14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/>
              <a:t>Python </a:t>
            </a:r>
            <a:r>
              <a:rPr lang="pt-BR" dirty="0" err="1"/>
              <a:t>Bootcamp</a:t>
            </a:r>
            <a:r>
              <a:rPr lang="pt-BR" dirty="0"/>
              <a:t>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An</a:t>
            </a:r>
            <a:r>
              <a:rPr lang="pt-BR" dirty="0" smtClean="0"/>
              <a:t>(</a:t>
            </a:r>
            <a:r>
              <a:rPr lang="pt-BR" dirty="0" err="1" smtClean="0"/>
              <a:t>other</a:t>
            </a:r>
            <a:r>
              <a:rPr lang="pt-BR" dirty="0" smtClean="0"/>
              <a:t>) Python </a:t>
            </a:r>
            <a:r>
              <a:rPr lang="pt-BR" dirty="0" err="1" smtClean="0"/>
              <a:t>introduction</a:t>
            </a:r>
            <a:r>
              <a:rPr lang="pt-BR" dirty="0" smtClean="0"/>
              <a:t> II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540391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 err="1" smtClean="0">
                <a:latin typeface="Lato" charset="0"/>
              </a:rPr>
              <a:t>Methods</a:t>
            </a:r>
            <a:r>
              <a:rPr lang="pt-BR" altLang="x-none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Defining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your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own</a:t>
            </a:r>
            <a:endParaRPr lang="pt-BR" altLang="x-none" sz="2400" dirty="0">
              <a:latin typeface="Lato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247EA6C-410D-444D-AB58-5F305D49BCA3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27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29702" name="Retângulo 14"/>
          <p:cNvSpPr>
            <a:spLocks noChangeArrowheads="1"/>
          </p:cNvSpPr>
          <p:nvPr/>
        </p:nvSpPr>
        <p:spPr bwMode="auto">
          <a:xfrm>
            <a:off x="179388" y="1196752"/>
            <a:ext cx="6096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3200" dirty="0" err="1" smtClean="0"/>
              <a:t>Watch</a:t>
            </a:r>
            <a:r>
              <a:rPr lang="pt-BR" altLang="x-none" sz="3200" dirty="0" smtClean="0"/>
              <a:t> out </a:t>
            </a:r>
            <a:r>
              <a:rPr lang="pt-BR" altLang="x-none" sz="3200" dirty="0" err="1" smtClean="0"/>
              <a:t>namespaces</a:t>
            </a:r>
            <a:r>
              <a:rPr lang="pt-BR" altLang="x-none" sz="3200" dirty="0" smtClean="0"/>
              <a:t>!</a:t>
            </a:r>
            <a:endParaRPr lang="pt-BR" altLang="x-none" sz="3200" dirty="0"/>
          </a:p>
        </p:txBody>
      </p:sp>
      <p:sp>
        <p:nvSpPr>
          <p:cNvPr id="12" name="TextShape 1"/>
          <p:cNvSpPr txBox="1"/>
          <p:nvPr/>
        </p:nvSpPr>
        <p:spPr>
          <a:xfrm>
            <a:off x="252413" y="1845023"/>
            <a:ext cx="8639175" cy="3139321"/>
          </a:xfrm>
          <a:prstGeom prst="rect">
            <a:avLst/>
          </a:prstGeom>
          <a:solidFill>
            <a:srgbClr val="008000">
              <a:alpha val="20000"/>
            </a:srgbClr>
          </a:solidFill>
          <a:ln w="38100">
            <a:solidFill>
              <a:srgbClr val="008000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endParaRPr lang="pt-BR" sz="2800" b="1" dirty="0" smtClean="0"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 </a:t>
            </a:r>
            <a:r>
              <a:rPr lang="en-US" sz="2800" b="1" dirty="0" err="1" smtClean="0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def</a:t>
            </a:r>
            <a:r>
              <a:rPr lang="en-US" sz="2800" b="1" dirty="0" smtClean="0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my_method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(</a:t>
            </a:r>
            <a:r>
              <a:rPr lang="en-US" sz="2800" b="1" strike="sngStrike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x, </a:t>
            </a:r>
            <a:r>
              <a:rPr lang="en-US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y):</a:t>
            </a:r>
            <a:endParaRPr lang="en-US" sz="2800" b="1" dirty="0"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....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“““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Add here some description”””</a:t>
            </a:r>
          </a:p>
          <a:p>
            <a:pPr>
              <a:lnSpc>
                <a:spcPct val="90000"/>
              </a:lnSpc>
              <a:defRPr/>
            </a:pP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....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k = 2 * x - </a:t>
            </a:r>
            <a:r>
              <a:rPr lang="en-US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y</a:t>
            </a:r>
            <a:endParaRPr lang="en-US" sz="2800" b="1" dirty="0">
              <a:solidFill>
                <a:schemeClr val="accent6">
                  <a:lumMod val="75000"/>
                </a:scheme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....</a:t>
            </a:r>
            <a:r>
              <a:rPr lang="en-US" sz="2800" b="1" dirty="0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return 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k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....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 </a:t>
            </a:r>
            <a:r>
              <a:rPr lang="pt-BR" sz="2800" b="1" dirty="0" err="1" smtClean="0">
                <a:latin typeface="Lucida Console" panose="020B0609040504020204" pitchFamily="49" charset="0"/>
                <a:cs typeface="Consolas" panose="020B0609020204030204" pitchFamily="49" charset="0"/>
              </a:rPr>
              <a:t>my_method</a:t>
            </a:r>
            <a:r>
              <a:rPr lang="pt-BR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(4)</a:t>
            </a:r>
            <a:endParaRPr lang="pt-BR" sz="2800" b="1" dirty="0"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dirty="0" err="1">
                <a:latin typeface="Lucida Console" charset="0"/>
                <a:ea typeface="Lucida Console" charset="0"/>
                <a:cs typeface="Lucida Console" charset="0"/>
              </a:rPr>
              <a:t>NameError</a:t>
            </a:r>
            <a:r>
              <a:rPr lang="pt-BR" sz="2400" dirty="0">
                <a:latin typeface="Lucida Console" charset="0"/>
                <a:ea typeface="Lucida Console" charset="0"/>
                <a:cs typeface="Lucida Console" charset="0"/>
              </a:rPr>
              <a:t>: global </a:t>
            </a:r>
            <a:r>
              <a:rPr lang="pt-BR" sz="2400" dirty="0" err="1">
                <a:latin typeface="Lucida Console" charset="0"/>
                <a:ea typeface="Lucida Console" charset="0"/>
                <a:cs typeface="Lucida Console" charset="0"/>
              </a:rPr>
              <a:t>name</a:t>
            </a:r>
            <a:r>
              <a:rPr lang="pt-BR" sz="2400" dirty="0">
                <a:latin typeface="Lucida Console" charset="0"/>
                <a:ea typeface="Lucida Console" charset="0"/>
                <a:cs typeface="Lucida Console" charset="0"/>
              </a:rPr>
              <a:t> '</a:t>
            </a:r>
            <a:r>
              <a:rPr lang="pt-BR" sz="2400" dirty="0" err="1">
                <a:latin typeface="Lucida Console" charset="0"/>
                <a:ea typeface="Lucida Console" charset="0"/>
                <a:cs typeface="Lucida Console" charset="0"/>
              </a:rPr>
              <a:t>x</a:t>
            </a:r>
            <a:r>
              <a:rPr lang="pt-BR" sz="2400" dirty="0">
                <a:latin typeface="Lucida Console" charset="0"/>
                <a:ea typeface="Lucida Console" charset="0"/>
                <a:cs typeface="Lucida Console" charset="0"/>
              </a:rPr>
              <a:t>' </a:t>
            </a:r>
            <a:r>
              <a:rPr lang="pt-BR" sz="2400" dirty="0" err="1">
                <a:latin typeface="Lucida Console" charset="0"/>
                <a:ea typeface="Lucida Console" charset="0"/>
                <a:cs typeface="Lucida Console" charset="0"/>
              </a:rPr>
              <a:t>is</a:t>
            </a:r>
            <a:r>
              <a:rPr lang="pt-BR" sz="2400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pt-BR" sz="2400" dirty="0" err="1">
                <a:latin typeface="Lucida Console" charset="0"/>
                <a:ea typeface="Lucida Console" charset="0"/>
                <a:cs typeface="Lucida Console" charset="0"/>
              </a:rPr>
              <a:t>not</a:t>
            </a:r>
            <a:r>
              <a:rPr lang="pt-BR" sz="2400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pt-BR" sz="2400" dirty="0" err="1" smtClean="0">
                <a:latin typeface="Lucida Console" charset="0"/>
                <a:ea typeface="Lucida Console" charset="0"/>
                <a:cs typeface="Lucida Console" charset="0"/>
              </a:rPr>
              <a:t>defined</a:t>
            </a:r>
            <a:endParaRPr lang="pt-BR" sz="2400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29706" name="Retângulo 10"/>
          <p:cNvSpPr>
            <a:spLocks noChangeArrowheads="1"/>
          </p:cNvSpPr>
          <p:nvPr/>
        </p:nvSpPr>
        <p:spPr bwMode="auto">
          <a:xfrm>
            <a:off x="0" y="6165850"/>
            <a:ext cx="9144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1600"/>
              <a:t>More on methods (Functions): </a:t>
            </a:r>
            <a:r>
              <a:rPr lang="pt-BR" altLang="x-none" sz="1600">
                <a:hlinkClick r:id="rId2"/>
              </a:rPr>
              <a:t>Here</a:t>
            </a:r>
            <a:endParaRPr lang="pt-BR" altLang="x-none" sz="1600"/>
          </a:p>
        </p:txBody>
      </p:sp>
      <p:sp>
        <p:nvSpPr>
          <p:cNvPr id="13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13/02/2017</a:t>
            </a:r>
            <a:endParaRPr lang="pt-BR" dirty="0"/>
          </a:p>
        </p:txBody>
      </p:sp>
      <p:sp>
        <p:nvSpPr>
          <p:cNvPr id="14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/>
              <a:t>Python </a:t>
            </a:r>
            <a:r>
              <a:rPr lang="pt-BR" dirty="0" err="1"/>
              <a:t>Bootcamp</a:t>
            </a:r>
            <a:r>
              <a:rPr lang="pt-BR" dirty="0"/>
              <a:t>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An</a:t>
            </a:r>
            <a:r>
              <a:rPr lang="pt-BR" dirty="0" smtClean="0"/>
              <a:t>(</a:t>
            </a:r>
            <a:r>
              <a:rPr lang="pt-BR" dirty="0" err="1" smtClean="0"/>
              <a:t>other</a:t>
            </a:r>
            <a:r>
              <a:rPr lang="pt-BR" dirty="0" smtClean="0"/>
              <a:t>) Python </a:t>
            </a:r>
            <a:r>
              <a:rPr lang="pt-BR" dirty="0" err="1" smtClean="0"/>
              <a:t>introduction</a:t>
            </a:r>
            <a:r>
              <a:rPr lang="pt-BR" dirty="0" smtClean="0"/>
              <a:t> II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686170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 err="1" smtClean="0">
                <a:latin typeface="Lato" charset="0"/>
              </a:rPr>
              <a:t>Methods</a:t>
            </a:r>
            <a:r>
              <a:rPr lang="pt-BR" altLang="x-none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Defining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your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own</a:t>
            </a:r>
            <a:endParaRPr lang="pt-BR" altLang="x-none" sz="2400" dirty="0">
              <a:latin typeface="Lato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247EA6C-410D-444D-AB58-5F305D49BCA3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28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29702" name="Retângulo 14"/>
          <p:cNvSpPr>
            <a:spLocks noChangeArrowheads="1"/>
          </p:cNvSpPr>
          <p:nvPr/>
        </p:nvSpPr>
        <p:spPr bwMode="auto">
          <a:xfrm>
            <a:off x="179388" y="1196752"/>
            <a:ext cx="6096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3200" dirty="0" err="1" smtClean="0"/>
              <a:t>Watch</a:t>
            </a:r>
            <a:r>
              <a:rPr lang="pt-BR" altLang="x-none" sz="3200" dirty="0" smtClean="0"/>
              <a:t> out </a:t>
            </a:r>
            <a:r>
              <a:rPr lang="pt-BR" altLang="x-none" sz="3200" dirty="0" err="1" smtClean="0"/>
              <a:t>namespaces</a:t>
            </a:r>
            <a:r>
              <a:rPr lang="pt-BR" altLang="x-none" sz="3200" dirty="0" smtClean="0"/>
              <a:t>!</a:t>
            </a:r>
            <a:endParaRPr lang="pt-BR" altLang="x-none" sz="3200" dirty="0"/>
          </a:p>
        </p:txBody>
      </p:sp>
      <p:sp>
        <p:nvSpPr>
          <p:cNvPr id="12" name="TextShape 1"/>
          <p:cNvSpPr txBox="1"/>
          <p:nvPr/>
        </p:nvSpPr>
        <p:spPr>
          <a:xfrm>
            <a:off x="252413" y="1845023"/>
            <a:ext cx="8639175" cy="3139321"/>
          </a:xfrm>
          <a:prstGeom prst="rect">
            <a:avLst/>
          </a:prstGeom>
          <a:solidFill>
            <a:srgbClr val="008000">
              <a:alpha val="20000"/>
            </a:srgbClr>
          </a:solidFill>
          <a:ln w="38100">
            <a:solidFill>
              <a:srgbClr val="008000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 err="1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x</a:t>
            </a:r>
            <a:r>
              <a:rPr lang="pt-BR" sz="2800" b="1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= 2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 </a:t>
            </a:r>
            <a:r>
              <a:rPr lang="en-US" sz="2800" b="1" dirty="0" err="1" smtClean="0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def</a:t>
            </a:r>
            <a:r>
              <a:rPr lang="en-US" sz="2800" b="1" dirty="0" smtClean="0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my_method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(</a:t>
            </a:r>
            <a:r>
              <a:rPr lang="en-US" sz="2800" b="1" strike="sngStrike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x, </a:t>
            </a:r>
            <a:r>
              <a:rPr lang="en-US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y):</a:t>
            </a:r>
            <a:endParaRPr lang="en-US" sz="2800" b="1" dirty="0"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sz="2800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....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“““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Add here some description”””</a:t>
            </a:r>
          </a:p>
          <a:p>
            <a:pPr>
              <a:lnSpc>
                <a:spcPct val="90000"/>
              </a:lnSpc>
              <a:defRPr/>
            </a:pPr>
            <a:r>
              <a:rPr lang="en-US" sz="2800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....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k = 2 *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x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 - </a:t>
            </a:r>
            <a:r>
              <a:rPr lang="en-US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y</a:t>
            </a:r>
            <a:endParaRPr lang="en-US" sz="2800" b="1" dirty="0">
              <a:solidFill>
                <a:schemeClr val="accent6">
                  <a:lumMod val="75000"/>
                </a:scheme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sz="2800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....</a:t>
            </a:r>
            <a:r>
              <a:rPr lang="en-US" sz="2800" b="1" dirty="0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return 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k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....</a:t>
            </a:r>
            <a:endParaRPr lang="pt-BR" sz="2800" b="1" dirty="0" smtClean="0"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 </a:t>
            </a:r>
            <a:r>
              <a:rPr lang="pt-BR" sz="2800" b="1" dirty="0" err="1" smtClean="0">
                <a:latin typeface="Lucida Console" panose="020B0609040504020204" pitchFamily="49" charset="0"/>
                <a:cs typeface="Consolas" panose="020B0609020204030204" pitchFamily="49" charset="0"/>
              </a:rPr>
              <a:t>my_method</a:t>
            </a:r>
            <a:r>
              <a:rPr lang="pt-BR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(4)</a:t>
            </a:r>
            <a:endParaRPr lang="pt-BR" sz="2800" b="1" dirty="0"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dirty="0" smtClean="0">
                <a:latin typeface="Lucida Console" charset="0"/>
                <a:ea typeface="Lucida Console" charset="0"/>
                <a:cs typeface="Lucida Console" charset="0"/>
              </a:rPr>
              <a:t>0</a:t>
            </a:r>
            <a:endParaRPr lang="pt-BR" sz="2400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29706" name="Retângulo 10"/>
          <p:cNvSpPr>
            <a:spLocks noChangeArrowheads="1"/>
          </p:cNvSpPr>
          <p:nvPr/>
        </p:nvSpPr>
        <p:spPr bwMode="auto">
          <a:xfrm>
            <a:off x="0" y="6165850"/>
            <a:ext cx="9144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1600"/>
              <a:t>More on methods (Functions): </a:t>
            </a:r>
            <a:r>
              <a:rPr lang="pt-BR" altLang="x-none" sz="1600">
                <a:hlinkClick r:id="rId2"/>
              </a:rPr>
              <a:t>Here</a:t>
            </a:r>
            <a:endParaRPr lang="pt-BR" altLang="x-none" sz="1600"/>
          </a:p>
        </p:txBody>
      </p:sp>
      <p:sp>
        <p:nvSpPr>
          <p:cNvPr id="13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13/02/2017</a:t>
            </a:r>
            <a:endParaRPr lang="pt-BR" dirty="0"/>
          </a:p>
        </p:txBody>
      </p:sp>
      <p:sp>
        <p:nvSpPr>
          <p:cNvPr id="14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/>
              <a:t>Python </a:t>
            </a:r>
            <a:r>
              <a:rPr lang="pt-BR" dirty="0" err="1"/>
              <a:t>Bootcamp</a:t>
            </a:r>
            <a:r>
              <a:rPr lang="pt-BR" dirty="0"/>
              <a:t>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An</a:t>
            </a:r>
            <a:r>
              <a:rPr lang="pt-BR" dirty="0" smtClean="0"/>
              <a:t>(</a:t>
            </a:r>
            <a:r>
              <a:rPr lang="pt-BR" dirty="0" err="1" smtClean="0"/>
              <a:t>other</a:t>
            </a:r>
            <a:r>
              <a:rPr lang="pt-BR" dirty="0" smtClean="0"/>
              <a:t>) Python </a:t>
            </a:r>
            <a:r>
              <a:rPr lang="pt-BR" dirty="0" err="1" smtClean="0"/>
              <a:t>introduction</a:t>
            </a:r>
            <a:r>
              <a:rPr lang="pt-BR" dirty="0" smtClean="0"/>
              <a:t> II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715092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 err="1" smtClean="0">
                <a:latin typeface="Lato" charset="0"/>
              </a:rPr>
              <a:t>Methods</a:t>
            </a:r>
            <a:r>
              <a:rPr lang="pt-BR" altLang="x-none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Defining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your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own</a:t>
            </a:r>
            <a:endParaRPr lang="pt-BR" altLang="x-none" sz="2400" dirty="0">
              <a:latin typeface="Lato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247EA6C-410D-444D-AB58-5F305D49BCA3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29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29702" name="Retângulo 14"/>
          <p:cNvSpPr>
            <a:spLocks noChangeArrowheads="1"/>
          </p:cNvSpPr>
          <p:nvPr/>
        </p:nvSpPr>
        <p:spPr bwMode="auto">
          <a:xfrm>
            <a:off x="179388" y="1196752"/>
            <a:ext cx="6096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3200" dirty="0" err="1" smtClean="0"/>
              <a:t>Watch</a:t>
            </a:r>
            <a:r>
              <a:rPr lang="pt-BR" altLang="x-none" sz="3200" dirty="0" smtClean="0"/>
              <a:t> out </a:t>
            </a:r>
            <a:r>
              <a:rPr lang="pt-BR" altLang="x-none" sz="3200" dirty="0" err="1" smtClean="0"/>
              <a:t>namespaces</a:t>
            </a:r>
            <a:r>
              <a:rPr lang="pt-BR" altLang="x-none" sz="3200" dirty="0" smtClean="0"/>
              <a:t>!</a:t>
            </a:r>
            <a:endParaRPr lang="pt-BR" altLang="x-none" sz="3200" dirty="0"/>
          </a:p>
        </p:txBody>
      </p:sp>
      <p:sp>
        <p:nvSpPr>
          <p:cNvPr id="12" name="TextShape 1"/>
          <p:cNvSpPr txBox="1"/>
          <p:nvPr/>
        </p:nvSpPr>
        <p:spPr>
          <a:xfrm>
            <a:off x="252413" y="1845023"/>
            <a:ext cx="8639175" cy="3527119"/>
          </a:xfrm>
          <a:prstGeom prst="rect">
            <a:avLst/>
          </a:prstGeom>
          <a:solidFill>
            <a:srgbClr val="008000">
              <a:alpha val="20000"/>
            </a:srgbClr>
          </a:solidFill>
          <a:ln w="38100">
            <a:solidFill>
              <a:srgbClr val="008000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</a:t>
            </a:r>
            <a:endParaRPr lang="pt-BR" sz="2800" b="1" dirty="0" smtClean="0">
              <a:solidFill>
                <a:schemeClr val="accent6">
                  <a:lumMod val="75000"/>
                </a:scheme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 </a:t>
            </a:r>
            <a:r>
              <a:rPr lang="en-US" sz="2800" b="1" dirty="0" err="1" smtClean="0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def</a:t>
            </a:r>
            <a:r>
              <a:rPr lang="en-US" sz="2800" b="1" dirty="0" smtClean="0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my_method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(</a:t>
            </a:r>
            <a:r>
              <a:rPr lang="en-US" sz="2800" b="1" strike="sngStrike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x, </a:t>
            </a:r>
            <a:r>
              <a:rPr lang="en-US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y):</a:t>
            </a:r>
            <a:endParaRPr lang="en-US" sz="2800" b="1" dirty="0"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sz="2800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....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“““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Add here some description”””</a:t>
            </a:r>
          </a:p>
          <a:p>
            <a:pPr>
              <a:lnSpc>
                <a:spcPct val="90000"/>
              </a:lnSpc>
              <a:defRPr/>
            </a:pPr>
            <a:r>
              <a:rPr lang="en-US" sz="2800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....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k = 2 *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x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 - </a:t>
            </a:r>
            <a:r>
              <a:rPr lang="en-US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y</a:t>
            </a:r>
            <a:endParaRPr lang="en-US" sz="2800" b="1" dirty="0">
              <a:solidFill>
                <a:schemeClr val="accent6">
                  <a:lumMod val="75000"/>
                </a:scheme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sz="2800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....</a:t>
            </a:r>
            <a:r>
              <a:rPr lang="en-US" sz="2800" b="1" dirty="0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return 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k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....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</a:t>
            </a:r>
            <a:r>
              <a:rPr lang="pt-BR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x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= 2</a:t>
            </a:r>
            <a:endParaRPr lang="pt-BR" sz="2800" b="1" dirty="0" smtClean="0"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 </a:t>
            </a:r>
            <a:r>
              <a:rPr lang="pt-BR" sz="2800" b="1" dirty="0" err="1" smtClean="0">
                <a:latin typeface="Lucida Console" panose="020B0609040504020204" pitchFamily="49" charset="0"/>
                <a:cs typeface="Consolas" panose="020B0609020204030204" pitchFamily="49" charset="0"/>
              </a:rPr>
              <a:t>my_method</a:t>
            </a:r>
            <a:r>
              <a:rPr lang="pt-BR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(4)</a:t>
            </a:r>
            <a:endParaRPr lang="pt-BR" sz="2800" b="1" dirty="0"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dirty="0" smtClean="0">
                <a:latin typeface="Lucida Console" charset="0"/>
                <a:ea typeface="Lucida Console" charset="0"/>
                <a:cs typeface="Lucida Console" charset="0"/>
              </a:rPr>
              <a:t>0</a:t>
            </a:r>
            <a:endParaRPr lang="pt-BR" sz="2400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29706" name="Retângulo 10"/>
          <p:cNvSpPr>
            <a:spLocks noChangeArrowheads="1"/>
          </p:cNvSpPr>
          <p:nvPr/>
        </p:nvSpPr>
        <p:spPr bwMode="auto">
          <a:xfrm>
            <a:off x="0" y="6165850"/>
            <a:ext cx="9144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1600"/>
              <a:t>More on methods (Functions): </a:t>
            </a:r>
            <a:r>
              <a:rPr lang="pt-BR" altLang="x-none" sz="1600">
                <a:hlinkClick r:id="rId2"/>
              </a:rPr>
              <a:t>Here</a:t>
            </a:r>
            <a:endParaRPr lang="pt-BR" altLang="x-none" sz="1600"/>
          </a:p>
        </p:txBody>
      </p:sp>
      <p:sp>
        <p:nvSpPr>
          <p:cNvPr id="13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13/02/2017</a:t>
            </a:r>
            <a:endParaRPr lang="pt-BR" dirty="0"/>
          </a:p>
        </p:txBody>
      </p:sp>
      <p:sp>
        <p:nvSpPr>
          <p:cNvPr id="14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/>
              <a:t>Python </a:t>
            </a:r>
            <a:r>
              <a:rPr lang="pt-BR" dirty="0" err="1"/>
              <a:t>Bootcamp</a:t>
            </a:r>
            <a:r>
              <a:rPr lang="pt-BR" dirty="0"/>
              <a:t>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An</a:t>
            </a:r>
            <a:r>
              <a:rPr lang="pt-BR" dirty="0" smtClean="0"/>
              <a:t>(</a:t>
            </a:r>
            <a:r>
              <a:rPr lang="pt-BR" dirty="0" err="1" smtClean="0"/>
              <a:t>other</a:t>
            </a:r>
            <a:r>
              <a:rPr lang="pt-BR" dirty="0" smtClean="0"/>
              <a:t>) Python </a:t>
            </a:r>
            <a:r>
              <a:rPr lang="pt-BR" dirty="0" err="1" smtClean="0"/>
              <a:t>introduction</a:t>
            </a:r>
            <a:r>
              <a:rPr lang="pt-BR" dirty="0" smtClean="0"/>
              <a:t> II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157032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99A1AF9-CC03-BF4D-94C7-3940546A5C26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3</a:t>
            </a:fld>
            <a:endParaRPr lang="pt-BR" altLang="x-none" dirty="0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16391" name="TextShape 1"/>
          <p:cNvSpPr txBox="1">
            <a:spLocks noChangeArrowheads="1"/>
          </p:cNvSpPr>
          <p:nvPr/>
        </p:nvSpPr>
        <p:spPr bwMode="auto">
          <a:xfrm>
            <a:off x="107504" y="1268760"/>
            <a:ext cx="4238625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7200" dirty="0" err="1">
                <a:latin typeface="Calibri" charset="0"/>
                <a:ea typeface="Courier New" charset="0"/>
                <a:cs typeface="Courier New" charset="0"/>
              </a:rPr>
              <a:t>if</a:t>
            </a:r>
            <a:r>
              <a:rPr lang="pt-BR" altLang="x-none" sz="7200" dirty="0">
                <a:latin typeface="Calibri" charset="0"/>
                <a:ea typeface="Courier New" charset="0"/>
                <a:cs typeface="Courier New" charset="0"/>
              </a:rPr>
              <a:t>/</a:t>
            </a:r>
            <a:r>
              <a:rPr lang="pt-BR" altLang="x-none" sz="7200" dirty="0" err="1">
                <a:latin typeface="Calibri" charset="0"/>
                <a:ea typeface="Courier New" charset="0"/>
                <a:cs typeface="Courier New" charset="0"/>
              </a:rPr>
              <a:t>elif</a:t>
            </a:r>
            <a:r>
              <a:rPr lang="pt-BR" altLang="x-none" sz="7200" dirty="0">
                <a:latin typeface="Calibri" charset="0"/>
                <a:ea typeface="Courier New" charset="0"/>
                <a:cs typeface="Courier New" charset="0"/>
              </a:rPr>
              <a:t>/</a:t>
            </a:r>
            <a:r>
              <a:rPr lang="pt-BR" altLang="x-none" sz="7200" dirty="0" err="1">
                <a:latin typeface="Calibri" charset="0"/>
                <a:ea typeface="Courier New" charset="0"/>
                <a:cs typeface="Courier New" charset="0"/>
              </a:rPr>
              <a:t>else</a:t>
            </a:r>
            <a:endParaRPr lang="pt-BR" altLang="x-none" sz="7200" dirty="0">
              <a:latin typeface="Calibri" charset="0"/>
              <a:ea typeface="Courier New" charset="0"/>
              <a:cs typeface="Courier New" charset="0"/>
            </a:endParaRPr>
          </a:p>
        </p:txBody>
      </p:sp>
      <p:sp>
        <p:nvSpPr>
          <p:cNvPr id="16" name="TextShape 1"/>
          <p:cNvSpPr txBox="1"/>
          <p:nvPr/>
        </p:nvSpPr>
        <p:spPr>
          <a:xfrm>
            <a:off x="2699792" y="2419821"/>
            <a:ext cx="6307138" cy="3195638"/>
          </a:xfrm>
          <a:prstGeom prst="rect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txBody>
          <a:bodyPr anchor="ctr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3200" dirty="0" err="1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fruit</a:t>
            </a:r>
            <a:r>
              <a:rPr lang="pt-BR" sz="3200" dirty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= ‘banana’</a:t>
            </a:r>
          </a:p>
          <a:p>
            <a:pPr>
              <a:lnSpc>
                <a:spcPct val="90000"/>
              </a:lnSpc>
              <a:defRPr/>
            </a:pPr>
            <a:r>
              <a:rPr lang="pt-BR" sz="3200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if</a:t>
            </a:r>
            <a:r>
              <a:rPr lang="pt-BR" sz="3200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pt-BR" sz="3200" dirty="0" err="1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fruit</a:t>
            </a:r>
            <a:r>
              <a:rPr lang="pt-BR" sz="3200" dirty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pt-BR" sz="3200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is</a:t>
            </a:r>
            <a:r>
              <a:rPr lang="pt-BR" sz="3200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pt-BR" sz="3200" dirty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‘</a:t>
            </a:r>
            <a:r>
              <a:rPr lang="pt-BR" sz="3200" dirty="0" err="1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apple</a:t>
            </a:r>
            <a:r>
              <a:rPr lang="pt-BR" sz="3200" dirty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’:</a:t>
            </a:r>
          </a:p>
          <a:p>
            <a:pPr>
              <a:lnSpc>
                <a:spcPct val="90000"/>
              </a:lnSpc>
              <a:defRPr/>
            </a:pPr>
            <a:r>
              <a:rPr lang="pt-BR" sz="3200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....</a:t>
            </a:r>
            <a:r>
              <a:rPr lang="pt-BR" sz="3200" dirty="0" err="1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eat_it</a:t>
            </a:r>
            <a:r>
              <a:rPr lang="pt-BR" sz="3200" dirty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90000"/>
              </a:lnSpc>
              <a:defRPr/>
            </a:pPr>
            <a:r>
              <a:rPr lang="pt-BR" sz="3200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elif</a:t>
            </a:r>
            <a:r>
              <a:rPr lang="pt-BR" sz="3200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pt-BR" sz="3200" dirty="0" err="1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fruit</a:t>
            </a:r>
            <a:r>
              <a:rPr lang="pt-BR" sz="3200" dirty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pt-BR" sz="3200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is</a:t>
            </a:r>
            <a:r>
              <a:rPr lang="pt-BR" sz="3200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pt-BR" sz="3200" dirty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‘</a:t>
            </a:r>
            <a:r>
              <a:rPr lang="pt-BR" sz="3200" dirty="0" err="1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orange</a:t>
            </a:r>
            <a:r>
              <a:rPr lang="pt-BR" sz="3200" dirty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’:</a:t>
            </a:r>
          </a:p>
          <a:p>
            <a:pPr>
              <a:lnSpc>
                <a:spcPct val="90000"/>
              </a:lnSpc>
              <a:defRPr/>
            </a:pPr>
            <a:r>
              <a:rPr lang="pt-BR" sz="3200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....</a:t>
            </a:r>
            <a:r>
              <a:rPr lang="pt-BR" sz="3200" dirty="0" err="1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make_a_juice</a:t>
            </a:r>
            <a:r>
              <a:rPr lang="pt-BR" sz="3200" dirty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90000"/>
              </a:lnSpc>
              <a:defRPr/>
            </a:pPr>
            <a:r>
              <a:rPr lang="pt-BR" sz="3200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else</a:t>
            </a:r>
            <a:r>
              <a:rPr lang="pt-BR" sz="3200" dirty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90000"/>
              </a:lnSpc>
              <a:defRPr/>
            </a:pPr>
            <a:r>
              <a:rPr lang="pt-BR" sz="3200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....</a:t>
            </a:r>
            <a:r>
              <a:rPr lang="pt-BR" sz="3200" dirty="0" err="1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leave_it</a:t>
            </a:r>
            <a:r>
              <a:rPr lang="pt-BR" sz="3200" dirty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7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 smtClean="0">
                <a:solidFill>
                  <a:srgbClr val="000000"/>
                </a:solidFill>
                <a:latin typeface="Lato" charset="0"/>
              </a:rPr>
              <a:t>Loops </a:t>
            </a:r>
            <a:r>
              <a:rPr lang="pt-BR" altLang="x-none" dirty="0" err="1" smtClean="0">
                <a:solidFill>
                  <a:srgbClr val="000000"/>
                </a:solidFill>
                <a:latin typeface="Lato" charset="0"/>
              </a:rPr>
              <a:t>and</a:t>
            </a:r>
            <a:r>
              <a:rPr lang="pt-BR" altLang="x-none" dirty="0" smtClean="0">
                <a:solidFill>
                  <a:srgbClr val="000000"/>
                </a:solidFill>
                <a:latin typeface="Lato" charset="0"/>
              </a:rPr>
              <a:t> </a:t>
            </a:r>
            <a:r>
              <a:rPr lang="pt-BR" altLang="x-none" dirty="0" err="1" smtClean="0">
                <a:solidFill>
                  <a:srgbClr val="000000"/>
                </a:solidFill>
                <a:latin typeface="Lato" charset="0"/>
              </a:rPr>
              <a:t>control</a:t>
            </a:r>
            <a:endParaRPr lang="pt-BR" altLang="x-none" dirty="0">
              <a:latin typeface="Lato" charset="0"/>
            </a:endParaRPr>
          </a:p>
        </p:txBody>
      </p:sp>
      <p:sp>
        <p:nvSpPr>
          <p:cNvPr id="18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13/02/2017</a:t>
            </a:r>
            <a:endParaRPr lang="pt-BR" dirty="0"/>
          </a:p>
        </p:txBody>
      </p:sp>
      <p:sp>
        <p:nvSpPr>
          <p:cNvPr id="1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/>
              <a:t>Python </a:t>
            </a:r>
            <a:r>
              <a:rPr lang="pt-BR" dirty="0" err="1"/>
              <a:t>Bootcamp</a:t>
            </a:r>
            <a:r>
              <a:rPr lang="pt-BR" dirty="0"/>
              <a:t>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An</a:t>
            </a:r>
            <a:r>
              <a:rPr lang="pt-BR" dirty="0" smtClean="0"/>
              <a:t>(</a:t>
            </a:r>
            <a:r>
              <a:rPr lang="pt-BR" dirty="0" err="1" smtClean="0"/>
              <a:t>other</a:t>
            </a:r>
            <a:r>
              <a:rPr lang="pt-BR" dirty="0" smtClean="0"/>
              <a:t>) Python </a:t>
            </a:r>
            <a:r>
              <a:rPr lang="pt-BR" dirty="0" err="1" smtClean="0"/>
              <a:t>introduction</a:t>
            </a:r>
            <a:r>
              <a:rPr lang="pt-BR" dirty="0" smtClean="0"/>
              <a:t> II</a:t>
            </a:r>
            <a:endParaRPr lang="pt-BR" dirty="0"/>
          </a:p>
        </p:txBody>
      </p:sp>
      <p:sp>
        <p:nvSpPr>
          <p:cNvPr id="21" name="Retângulo 14"/>
          <p:cNvSpPr/>
          <p:nvPr/>
        </p:nvSpPr>
        <p:spPr>
          <a:xfrm>
            <a:off x="0" y="6165850"/>
            <a:ext cx="9144000" cy="338138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r">
              <a:defRPr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More </a:t>
            </a: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at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hlinkClick r:id="rId2"/>
              </a:rPr>
              <a:t>https://docs.python.org/2/tutorial/controlflow.html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 err="1" smtClean="0">
                <a:latin typeface="Lato" charset="0"/>
              </a:rPr>
              <a:t>Methods</a:t>
            </a:r>
            <a:r>
              <a:rPr lang="pt-BR" altLang="x-none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Defining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your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own</a:t>
            </a:r>
            <a:endParaRPr lang="pt-BR" altLang="x-none" sz="2400" dirty="0">
              <a:latin typeface="Lato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247EA6C-410D-444D-AB58-5F305D49BCA3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30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29702" name="Retângulo 14"/>
          <p:cNvSpPr>
            <a:spLocks noChangeArrowheads="1"/>
          </p:cNvSpPr>
          <p:nvPr/>
        </p:nvSpPr>
        <p:spPr bwMode="auto">
          <a:xfrm>
            <a:off x="179388" y="1196752"/>
            <a:ext cx="6096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3200" dirty="0" err="1" smtClean="0"/>
              <a:t>Watch</a:t>
            </a:r>
            <a:r>
              <a:rPr lang="pt-BR" altLang="x-none" sz="3200" dirty="0" smtClean="0"/>
              <a:t> out </a:t>
            </a:r>
            <a:r>
              <a:rPr lang="pt-BR" altLang="x-none" sz="3200" dirty="0" err="1" smtClean="0"/>
              <a:t>namespaces</a:t>
            </a:r>
            <a:r>
              <a:rPr lang="pt-BR" altLang="x-none" sz="3200" dirty="0" smtClean="0"/>
              <a:t>!</a:t>
            </a:r>
            <a:endParaRPr lang="pt-BR" altLang="x-none" sz="3200" dirty="0"/>
          </a:p>
        </p:txBody>
      </p:sp>
      <p:sp>
        <p:nvSpPr>
          <p:cNvPr id="12" name="TextShape 1"/>
          <p:cNvSpPr txBox="1"/>
          <p:nvPr/>
        </p:nvSpPr>
        <p:spPr>
          <a:xfrm>
            <a:off x="252413" y="1845023"/>
            <a:ext cx="8639175" cy="3139321"/>
          </a:xfrm>
          <a:prstGeom prst="rect">
            <a:avLst/>
          </a:prstGeom>
          <a:solidFill>
            <a:srgbClr val="008000">
              <a:alpha val="20000"/>
            </a:srgbClr>
          </a:solidFill>
          <a:ln w="38100">
            <a:solidFill>
              <a:srgbClr val="008000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 err="1" smtClean="0">
                <a:latin typeface="Lucida Console" panose="020B0609040504020204" pitchFamily="49" charset="0"/>
                <a:cs typeface="Consolas" panose="020B0609020204030204" pitchFamily="49" charset="0"/>
              </a:rPr>
              <a:t>x</a:t>
            </a:r>
            <a:r>
              <a:rPr lang="pt-BR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 = 2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 </a:t>
            </a:r>
            <a:r>
              <a:rPr lang="en-US" sz="2800" b="1" dirty="0" err="1" smtClean="0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def</a:t>
            </a:r>
            <a:r>
              <a:rPr lang="en-US" sz="2800" b="1" dirty="0" smtClean="0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my_method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(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x, </a:t>
            </a:r>
            <a:r>
              <a:rPr lang="en-US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y):</a:t>
            </a:r>
            <a:endParaRPr lang="en-US" sz="2800" b="1" dirty="0"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sz="2800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....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“““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Add here some description”””</a:t>
            </a:r>
          </a:p>
          <a:p>
            <a:pPr>
              <a:lnSpc>
                <a:spcPct val="90000"/>
              </a:lnSpc>
              <a:defRPr/>
            </a:pPr>
            <a:r>
              <a:rPr lang="en-US" sz="2800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....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k = 2 *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x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 - </a:t>
            </a:r>
            <a:r>
              <a:rPr lang="en-US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y</a:t>
            </a:r>
            <a:endParaRPr lang="en-US" sz="2800" b="1" dirty="0">
              <a:solidFill>
                <a:schemeClr val="accent6">
                  <a:lumMod val="75000"/>
                </a:scheme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sz="2800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....</a:t>
            </a:r>
            <a:r>
              <a:rPr lang="en-US" sz="2800" b="1" dirty="0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return </a:t>
            </a:r>
            <a:r>
              <a:rPr lang="en-US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k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   </a:t>
            </a: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....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 </a:t>
            </a:r>
            <a:r>
              <a:rPr lang="pt-BR" sz="2800" b="1" dirty="0" err="1" smtClean="0">
                <a:latin typeface="Lucida Console" panose="020B0609040504020204" pitchFamily="49" charset="0"/>
                <a:cs typeface="Consolas" panose="020B0609020204030204" pitchFamily="49" charset="0"/>
              </a:rPr>
              <a:t>my_method</a:t>
            </a:r>
            <a:r>
              <a:rPr lang="pt-BR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(3, 4)</a:t>
            </a:r>
            <a:endParaRPr lang="pt-BR" sz="2800" b="1" dirty="0"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endParaRPr lang="pt-BR" sz="2400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29706" name="Retângulo 10"/>
          <p:cNvSpPr>
            <a:spLocks noChangeArrowheads="1"/>
          </p:cNvSpPr>
          <p:nvPr/>
        </p:nvSpPr>
        <p:spPr bwMode="auto">
          <a:xfrm>
            <a:off x="0" y="6165850"/>
            <a:ext cx="9144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1600"/>
              <a:t>More on methods (Functions): </a:t>
            </a:r>
            <a:r>
              <a:rPr lang="pt-BR" altLang="x-none" sz="1600">
                <a:hlinkClick r:id="rId2"/>
              </a:rPr>
              <a:t>Here</a:t>
            </a:r>
            <a:endParaRPr lang="pt-BR" altLang="x-none" sz="1600"/>
          </a:p>
        </p:txBody>
      </p:sp>
      <p:sp>
        <p:nvSpPr>
          <p:cNvPr id="13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13/02/2017</a:t>
            </a:r>
            <a:endParaRPr lang="pt-BR" dirty="0"/>
          </a:p>
        </p:txBody>
      </p:sp>
      <p:sp>
        <p:nvSpPr>
          <p:cNvPr id="14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/>
              <a:t>Python </a:t>
            </a:r>
            <a:r>
              <a:rPr lang="pt-BR" dirty="0" err="1"/>
              <a:t>Bootcamp</a:t>
            </a:r>
            <a:r>
              <a:rPr lang="pt-BR" dirty="0"/>
              <a:t>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An</a:t>
            </a:r>
            <a:r>
              <a:rPr lang="pt-BR" dirty="0" smtClean="0"/>
              <a:t>(</a:t>
            </a:r>
            <a:r>
              <a:rPr lang="pt-BR" dirty="0" err="1" smtClean="0"/>
              <a:t>other</a:t>
            </a:r>
            <a:r>
              <a:rPr lang="pt-BR" dirty="0" smtClean="0"/>
              <a:t>) Python </a:t>
            </a:r>
            <a:r>
              <a:rPr lang="pt-BR" dirty="0" err="1" smtClean="0"/>
              <a:t>introduction</a:t>
            </a:r>
            <a:r>
              <a:rPr lang="pt-BR" dirty="0" smtClean="0"/>
              <a:t> II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423609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 err="1" smtClean="0">
                <a:latin typeface="Lato" charset="0"/>
              </a:rPr>
              <a:t>Methods</a:t>
            </a:r>
            <a:r>
              <a:rPr lang="pt-BR" altLang="x-none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Defining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your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own</a:t>
            </a:r>
            <a:endParaRPr lang="pt-BR" altLang="x-none" sz="2400" dirty="0">
              <a:latin typeface="Lato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247EA6C-410D-444D-AB58-5F305D49BCA3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31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29702" name="Retângulo 14"/>
          <p:cNvSpPr>
            <a:spLocks noChangeArrowheads="1"/>
          </p:cNvSpPr>
          <p:nvPr/>
        </p:nvSpPr>
        <p:spPr bwMode="auto">
          <a:xfrm>
            <a:off x="179388" y="1196752"/>
            <a:ext cx="6096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3200" dirty="0" err="1" smtClean="0"/>
              <a:t>Watch</a:t>
            </a:r>
            <a:r>
              <a:rPr lang="pt-BR" altLang="x-none" sz="3200" dirty="0" smtClean="0"/>
              <a:t> out </a:t>
            </a:r>
            <a:r>
              <a:rPr lang="pt-BR" altLang="x-none" sz="3200" dirty="0" err="1" smtClean="0"/>
              <a:t>namespaces</a:t>
            </a:r>
            <a:r>
              <a:rPr lang="pt-BR" altLang="x-none" sz="3200" dirty="0" smtClean="0"/>
              <a:t>!</a:t>
            </a:r>
            <a:endParaRPr lang="pt-BR" altLang="x-none" sz="3200" dirty="0"/>
          </a:p>
        </p:txBody>
      </p:sp>
      <p:sp>
        <p:nvSpPr>
          <p:cNvPr id="12" name="TextShape 1"/>
          <p:cNvSpPr txBox="1"/>
          <p:nvPr/>
        </p:nvSpPr>
        <p:spPr>
          <a:xfrm>
            <a:off x="252413" y="1845023"/>
            <a:ext cx="8639175" cy="3139321"/>
          </a:xfrm>
          <a:prstGeom prst="rect">
            <a:avLst/>
          </a:prstGeom>
          <a:solidFill>
            <a:srgbClr val="008000">
              <a:alpha val="20000"/>
            </a:srgbClr>
          </a:solidFill>
          <a:ln w="38100">
            <a:solidFill>
              <a:srgbClr val="008000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 err="1" smtClean="0">
                <a:latin typeface="Lucida Console" panose="020B0609040504020204" pitchFamily="49" charset="0"/>
                <a:cs typeface="Consolas" panose="020B0609020204030204" pitchFamily="49" charset="0"/>
              </a:rPr>
              <a:t>x</a:t>
            </a:r>
            <a:r>
              <a:rPr lang="pt-BR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 = 2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 </a:t>
            </a:r>
            <a:r>
              <a:rPr lang="en-US" sz="2800" b="1" dirty="0" err="1" smtClean="0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def</a:t>
            </a:r>
            <a:r>
              <a:rPr lang="en-US" sz="2800" b="1" dirty="0" smtClean="0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my_method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(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x, </a:t>
            </a:r>
            <a:r>
              <a:rPr lang="en-US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y):</a:t>
            </a:r>
            <a:endParaRPr lang="en-US" sz="2800" b="1" dirty="0"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sz="2800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....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“““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Add here some description”””</a:t>
            </a:r>
          </a:p>
          <a:p>
            <a:pPr>
              <a:lnSpc>
                <a:spcPct val="90000"/>
              </a:lnSpc>
              <a:defRPr/>
            </a:pPr>
            <a:r>
              <a:rPr lang="en-US" sz="2800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....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k = 2 *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x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 - </a:t>
            </a:r>
            <a:r>
              <a:rPr lang="en-US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y</a:t>
            </a:r>
            <a:endParaRPr lang="en-US" sz="2800" b="1" dirty="0">
              <a:solidFill>
                <a:schemeClr val="accent6">
                  <a:lumMod val="75000"/>
                </a:scheme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sz="2800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....</a:t>
            </a:r>
            <a:r>
              <a:rPr lang="en-US" sz="2800" b="1" dirty="0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return 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k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....</a:t>
            </a:r>
            <a:endParaRPr lang="pt-BR" sz="2800" b="1" dirty="0" smtClean="0"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 </a:t>
            </a:r>
            <a:r>
              <a:rPr lang="pt-BR" sz="2800" b="1" dirty="0" err="1" smtClean="0">
                <a:latin typeface="Lucida Console" panose="020B0609040504020204" pitchFamily="49" charset="0"/>
                <a:cs typeface="Consolas" panose="020B0609020204030204" pitchFamily="49" charset="0"/>
              </a:rPr>
              <a:t>my_method</a:t>
            </a:r>
            <a:r>
              <a:rPr lang="pt-BR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(3, 4)</a:t>
            </a:r>
            <a:endParaRPr lang="pt-BR" sz="2800" b="1" dirty="0"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dirty="0" smtClean="0">
                <a:latin typeface="Lucida Console" charset="0"/>
                <a:ea typeface="Lucida Console" charset="0"/>
                <a:cs typeface="Lucida Console" charset="0"/>
              </a:rPr>
              <a:t>2</a:t>
            </a:r>
            <a:endParaRPr lang="pt-BR" sz="2400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29706" name="Retângulo 10"/>
          <p:cNvSpPr>
            <a:spLocks noChangeArrowheads="1"/>
          </p:cNvSpPr>
          <p:nvPr/>
        </p:nvSpPr>
        <p:spPr bwMode="auto">
          <a:xfrm>
            <a:off x="0" y="6165850"/>
            <a:ext cx="9144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1600"/>
              <a:t>More on methods (Functions): </a:t>
            </a:r>
            <a:r>
              <a:rPr lang="pt-BR" altLang="x-none" sz="1600">
                <a:hlinkClick r:id="rId2"/>
              </a:rPr>
              <a:t>Here</a:t>
            </a:r>
            <a:endParaRPr lang="pt-BR" altLang="x-none" sz="1600"/>
          </a:p>
        </p:txBody>
      </p:sp>
      <p:sp>
        <p:nvSpPr>
          <p:cNvPr id="13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13/02/2017</a:t>
            </a:r>
            <a:endParaRPr lang="pt-BR" dirty="0"/>
          </a:p>
        </p:txBody>
      </p:sp>
      <p:sp>
        <p:nvSpPr>
          <p:cNvPr id="14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/>
              <a:t>Python </a:t>
            </a:r>
            <a:r>
              <a:rPr lang="pt-BR" dirty="0" err="1"/>
              <a:t>Bootcamp</a:t>
            </a:r>
            <a:r>
              <a:rPr lang="pt-BR" dirty="0"/>
              <a:t>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An</a:t>
            </a:r>
            <a:r>
              <a:rPr lang="pt-BR" dirty="0" smtClean="0"/>
              <a:t>(</a:t>
            </a:r>
            <a:r>
              <a:rPr lang="pt-BR" dirty="0" err="1" smtClean="0"/>
              <a:t>other</a:t>
            </a:r>
            <a:r>
              <a:rPr lang="pt-BR" dirty="0" smtClean="0"/>
              <a:t>) Python </a:t>
            </a:r>
            <a:r>
              <a:rPr lang="pt-BR" dirty="0" err="1" smtClean="0"/>
              <a:t>introduction</a:t>
            </a:r>
            <a:r>
              <a:rPr lang="pt-BR" dirty="0" smtClean="0"/>
              <a:t> II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131736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A5F634F-1C2A-1D4D-919D-71CB119E8F64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32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8" name="TextShape 1"/>
          <p:cNvSpPr txBox="1"/>
          <p:nvPr/>
        </p:nvSpPr>
        <p:spPr>
          <a:xfrm>
            <a:off x="250825" y="2565400"/>
            <a:ext cx="8639175" cy="2032000"/>
          </a:xfrm>
          <a:prstGeom prst="rect">
            <a:avLst/>
          </a:prstGeom>
          <a:solidFill>
            <a:srgbClr val="008000">
              <a:alpha val="20000"/>
            </a:srgbClr>
          </a:solidFill>
          <a:ln w="38100">
            <a:solidFill>
              <a:srgbClr val="008000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</a:t>
            </a:r>
            <a:r>
              <a:rPr lang="pt-BR" sz="28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X = 2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</a:t>
            </a:r>
            <a:r>
              <a:rPr lang="pt-BR" sz="28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my_method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= 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lambda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x, y: 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2 * </a:t>
            </a:r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x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– 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y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my_method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(3, 4)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2</a:t>
            </a:r>
          </a:p>
        </p:txBody>
      </p:sp>
      <p:sp>
        <p:nvSpPr>
          <p:cNvPr id="30727" name="Retângulo 14"/>
          <p:cNvSpPr>
            <a:spLocks noChangeArrowheads="1"/>
          </p:cNvSpPr>
          <p:nvPr/>
        </p:nvSpPr>
        <p:spPr bwMode="auto">
          <a:xfrm>
            <a:off x="250825" y="1989138"/>
            <a:ext cx="6096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pt-BR" sz="2800" dirty="0">
                <a:ea typeface="+mn-ea"/>
              </a:rPr>
              <a:t>Use 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  <a:ea typeface="+mn-ea"/>
              </a:rPr>
              <a:t>lambda</a:t>
            </a:r>
            <a:r>
              <a:rPr lang="pt-BR" sz="2800" dirty="0">
                <a:ea typeface="+mn-ea"/>
              </a:rPr>
              <a:t>!</a:t>
            </a:r>
          </a:p>
        </p:txBody>
      </p:sp>
      <p:sp>
        <p:nvSpPr>
          <p:cNvPr id="33801" name="Retângulo 8"/>
          <p:cNvSpPr>
            <a:spLocks noChangeArrowheads="1"/>
          </p:cNvSpPr>
          <p:nvPr/>
        </p:nvSpPr>
        <p:spPr bwMode="auto">
          <a:xfrm>
            <a:off x="0" y="6165850"/>
            <a:ext cx="9144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1600"/>
              <a:t>More on methods (Functions): </a:t>
            </a:r>
            <a:r>
              <a:rPr lang="pt-BR" altLang="x-none" sz="1600">
                <a:hlinkClick r:id="rId2"/>
              </a:rPr>
              <a:t>Here</a:t>
            </a:r>
            <a:endParaRPr lang="pt-BR" altLang="x-none" sz="1600"/>
          </a:p>
        </p:txBody>
      </p:sp>
      <p:sp>
        <p:nvSpPr>
          <p:cNvPr id="11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 err="1" smtClean="0">
                <a:latin typeface="Lato" charset="0"/>
              </a:rPr>
              <a:t>Methods</a:t>
            </a:r>
            <a:r>
              <a:rPr lang="pt-BR" altLang="x-none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Defining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your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own</a:t>
            </a:r>
            <a:endParaRPr lang="pt-BR" altLang="x-none" sz="2400" dirty="0">
              <a:latin typeface="Lato" charset="0"/>
            </a:endParaRPr>
          </a:p>
        </p:txBody>
      </p:sp>
      <p:sp>
        <p:nvSpPr>
          <p:cNvPr id="12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13/02/2017</a:t>
            </a:r>
            <a:endParaRPr lang="pt-BR" dirty="0"/>
          </a:p>
        </p:txBody>
      </p:sp>
      <p:sp>
        <p:nvSpPr>
          <p:cNvPr id="13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/>
              <a:t>Python </a:t>
            </a:r>
            <a:r>
              <a:rPr lang="pt-BR" dirty="0" err="1"/>
              <a:t>Bootcamp</a:t>
            </a:r>
            <a:r>
              <a:rPr lang="pt-BR" dirty="0"/>
              <a:t>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An</a:t>
            </a:r>
            <a:r>
              <a:rPr lang="pt-BR" dirty="0" smtClean="0"/>
              <a:t>(</a:t>
            </a:r>
            <a:r>
              <a:rPr lang="pt-BR" dirty="0" err="1" smtClean="0"/>
              <a:t>other</a:t>
            </a:r>
            <a:r>
              <a:rPr lang="pt-BR" dirty="0" smtClean="0"/>
              <a:t>) Python </a:t>
            </a:r>
            <a:r>
              <a:rPr lang="pt-BR" dirty="0" err="1" smtClean="0"/>
              <a:t>introduction</a:t>
            </a:r>
            <a:r>
              <a:rPr lang="pt-BR" dirty="0" smtClean="0"/>
              <a:t> II</a:t>
            </a:r>
            <a:endParaRPr lang="pt-B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13/10/2015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CFBE87A-EB80-364C-B00E-4B50C4173C23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33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35848" name="Retângulo 14"/>
          <p:cNvSpPr>
            <a:spLocks noChangeArrowheads="1"/>
          </p:cNvSpPr>
          <p:nvPr/>
        </p:nvSpPr>
        <p:spPr bwMode="auto">
          <a:xfrm>
            <a:off x="1619250" y="2508250"/>
            <a:ext cx="68405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pt-BR" altLang="x-none" sz="2800" b="1">
                <a:solidFill>
                  <a:srgbClr val="008000"/>
                </a:solidFill>
              </a:rPr>
              <a:t>foo.py</a:t>
            </a:r>
          </a:p>
        </p:txBody>
      </p:sp>
      <p:sp>
        <p:nvSpPr>
          <p:cNvPr id="21" name="TextShape 1"/>
          <p:cNvSpPr txBox="1"/>
          <p:nvPr/>
        </p:nvSpPr>
        <p:spPr>
          <a:xfrm>
            <a:off x="250825" y="1844675"/>
            <a:ext cx="6553200" cy="2086725"/>
          </a:xfrm>
          <a:prstGeom prst="rect">
            <a:avLst/>
          </a:prstGeom>
          <a:solidFill>
            <a:srgbClr val="008000">
              <a:alpha val="20000"/>
            </a:srgbClr>
          </a:solidFill>
          <a:ln w="38100">
            <a:solidFill>
              <a:srgbClr val="008000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01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def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my_method</a:t>
            </a:r>
            <a:r>
              <a:rPr lang="pt-BR" sz="24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x</a:t>
            </a:r>
            <a:r>
              <a:rPr lang="pt-BR" sz="24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, y):</a:t>
            </a: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02 </a:t>
            </a:r>
            <a:r>
              <a:rPr lang="pl-PL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....</a:t>
            </a:r>
            <a:r>
              <a:rPr lang="pt-BR" sz="24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“</a:t>
            </a:r>
            <a:r>
              <a:rPr lang="pt-BR" sz="2400" b="1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““</a:t>
            </a:r>
            <a:r>
              <a:rPr lang="pt-BR" sz="24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Some </a:t>
            </a:r>
            <a:r>
              <a:rPr lang="pt-BR" sz="2400" b="1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description</a:t>
            </a:r>
            <a:r>
              <a:rPr lang="pt-BR" sz="24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”””</a:t>
            </a: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03 ....</a:t>
            </a:r>
            <a:r>
              <a:rPr lang="pt-BR" sz="24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k = 2 * 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x</a:t>
            </a:r>
            <a:r>
              <a:rPr lang="pt-BR" sz="24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- y</a:t>
            </a:r>
            <a:endParaRPr lang="pt-BR" sz="2400" b="1" dirty="0">
              <a:solidFill>
                <a:schemeClr val="accent6">
                  <a:lumMod val="75000"/>
                </a:schemeClr>
              </a:solidFill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04 ....</a:t>
            </a:r>
            <a:r>
              <a:rPr lang="pt-BR" sz="2400" b="1" dirty="0" err="1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return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 smtClean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k</a:t>
            </a:r>
            <a:endParaRPr lang="pt-BR" sz="2400" b="1" dirty="0" smtClean="0"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05</a:t>
            </a:r>
            <a:endParaRPr lang="pt-BR" sz="2400" b="1" dirty="0"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06</a:t>
            </a:r>
            <a:r>
              <a:rPr lang="pt-BR" sz="2400" b="1" dirty="0" smtClean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print</a:t>
            </a:r>
            <a:r>
              <a:rPr lang="pt-BR" sz="24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my_method</a:t>
            </a:r>
            <a:r>
              <a:rPr lang="pt-BR" sz="24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(3, 4)</a:t>
            </a:r>
          </a:p>
        </p:txBody>
      </p:sp>
      <p:sp>
        <p:nvSpPr>
          <p:cNvPr id="35852" name="Retângulo 11"/>
          <p:cNvSpPr>
            <a:spLocks noChangeArrowheads="1"/>
          </p:cNvSpPr>
          <p:nvPr/>
        </p:nvSpPr>
        <p:spPr bwMode="auto">
          <a:xfrm>
            <a:off x="0" y="6165850"/>
            <a:ext cx="9144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1600"/>
              <a:t>More on methods (Functions): </a:t>
            </a:r>
            <a:r>
              <a:rPr lang="pt-BR" altLang="x-none" sz="1600">
                <a:hlinkClick r:id="rId2"/>
              </a:rPr>
              <a:t>Here</a:t>
            </a:r>
            <a:endParaRPr lang="pt-BR" altLang="x-none" sz="1600"/>
          </a:p>
        </p:txBody>
      </p:sp>
      <p:sp>
        <p:nvSpPr>
          <p:cNvPr id="13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 err="1" smtClean="0">
                <a:latin typeface="Lato" charset="0"/>
              </a:rPr>
              <a:t>Methods</a:t>
            </a:r>
            <a:r>
              <a:rPr lang="pt-BR" altLang="x-none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Defining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your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own</a:t>
            </a:r>
            <a:endParaRPr lang="pt-BR" altLang="x-none" sz="2400" dirty="0">
              <a:latin typeface="Lato" charset="0"/>
            </a:endParaRPr>
          </a:p>
        </p:txBody>
      </p:sp>
      <p:sp>
        <p:nvSpPr>
          <p:cNvPr id="14" name="Retângulo 14"/>
          <p:cNvSpPr>
            <a:spLocks noChangeArrowheads="1"/>
          </p:cNvSpPr>
          <p:nvPr/>
        </p:nvSpPr>
        <p:spPr bwMode="auto">
          <a:xfrm>
            <a:off x="250824" y="1250950"/>
            <a:ext cx="6553201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800" dirty="0" err="1"/>
              <a:t>Re-using</a:t>
            </a:r>
            <a:r>
              <a:rPr lang="pt-BR" altLang="x-none" sz="2800" dirty="0"/>
              <a:t> </a:t>
            </a:r>
            <a:r>
              <a:rPr lang="pt-BR" altLang="x-none" sz="2800" dirty="0" err="1"/>
              <a:t>your</a:t>
            </a:r>
            <a:r>
              <a:rPr lang="pt-BR" altLang="x-none" sz="2800" dirty="0"/>
              <a:t> </a:t>
            </a:r>
            <a:r>
              <a:rPr lang="pt-BR" altLang="x-none" sz="2800" dirty="0" err="1"/>
              <a:t>functions</a:t>
            </a:r>
            <a:endParaRPr lang="pt-BR" altLang="x-none" sz="28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13/10/2015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CFBE87A-EB80-364C-B00E-4B50C4173C23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34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35848" name="Retângulo 14"/>
          <p:cNvSpPr>
            <a:spLocks noChangeArrowheads="1"/>
          </p:cNvSpPr>
          <p:nvPr/>
        </p:nvSpPr>
        <p:spPr bwMode="auto">
          <a:xfrm>
            <a:off x="1619250" y="2508250"/>
            <a:ext cx="68405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pt-BR" altLang="x-none" sz="2800" b="1">
                <a:solidFill>
                  <a:srgbClr val="008000"/>
                </a:solidFill>
              </a:rPr>
              <a:t>foo.py</a:t>
            </a:r>
          </a:p>
        </p:txBody>
      </p:sp>
      <p:sp>
        <p:nvSpPr>
          <p:cNvPr id="19" name="TextShape 1"/>
          <p:cNvSpPr txBox="1"/>
          <p:nvPr/>
        </p:nvSpPr>
        <p:spPr>
          <a:xfrm>
            <a:off x="250825" y="4039915"/>
            <a:ext cx="6553200" cy="757237"/>
          </a:xfrm>
          <a:prstGeom prst="rect">
            <a:avLst/>
          </a:prstGeom>
          <a:solidFill>
            <a:srgbClr val="C00000">
              <a:alpha val="20000"/>
            </a:srgbClr>
          </a:solidFill>
          <a:ln w="38100">
            <a:solidFill>
              <a:srgbClr val="C00000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01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solidFill>
                  <a:srgbClr val="C00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import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foo</a:t>
            </a:r>
            <a:endParaRPr lang="pt-BR" sz="2400" b="1" dirty="0">
              <a:solidFill>
                <a:schemeClr val="tx1">
                  <a:lumMod val="95000"/>
                  <a:lumOff val="5000"/>
                </a:schemeClr>
              </a:solidFill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02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foo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.</a:t>
            </a:r>
            <a:r>
              <a:rPr lang="pt-B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my_method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(5, 2)</a:t>
            </a:r>
          </a:p>
        </p:txBody>
      </p:sp>
      <p:sp>
        <p:nvSpPr>
          <p:cNvPr id="35850" name="Retângulo 14"/>
          <p:cNvSpPr>
            <a:spLocks noChangeArrowheads="1"/>
          </p:cNvSpPr>
          <p:nvPr/>
        </p:nvSpPr>
        <p:spPr bwMode="auto">
          <a:xfrm>
            <a:off x="1619250" y="4154215"/>
            <a:ext cx="68405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pt-BR" altLang="x-none" sz="2800" b="1">
                <a:solidFill>
                  <a:srgbClr val="C00000"/>
                </a:solidFill>
              </a:rPr>
              <a:t>use.py</a:t>
            </a:r>
          </a:p>
        </p:txBody>
      </p:sp>
      <p:sp>
        <p:nvSpPr>
          <p:cNvPr id="21" name="TextShape 1"/>
          <p:cNvSpPr txBox="1"/>
          <p:nvPr/>
        </p:nvSpPr>
        <p:spPr>
          <a:xfrm>
            <a:off x="250825" y="1844675"/>
            <a:ext cx="6553200" cy="2086725"/>
          </a:xfrm>
          <a:prstGeom prst="rect">
            <a:avLst/>
          </a:prstGeom>
          <a:solidFill>
            <a:srgbClr val="008000">
              <a:alpha val="20000"/>
            </a:srgbClr>
          </a:solidFill>
          <a:ln w="38100">
            <a:solidFill>
              <a:srgbClr val="008000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01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def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my_method</a:t>
            </a:r>
            <a:r>
              <a:rPr lang="pt-BR" sz="24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x</a:t>
            </a:r>
            <a:r>
              <a:rPr lang="pt-BR" sz="24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, y):</a:t>
            </a: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02 </a:t>
            </a:r>
            <a:r>
              <a:rPr lang="pl-PL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....</a:t>
            </a:r>
            <a:r>
              <a:rPr lang="pt-BR" sz="24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“</a:t>
            </a:r>
            <a:r>
              <a:rPr lang="pt-BR" sz="2400" b="1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““</a:t>
            </a:r>
            <a:r>
              <a:rPr lang="pt-BR" sz="24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Some </a:t>
            </a:r>
            <a:r>
              <a:rPr lang="pt-BR" sz="2400" b="1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description</a:t>
            </a:r>
            <a:r>
              <a:rPr lang="pt-BR" sz="24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”””</a:t>
            </a: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03 ....</a:t>
            </a:r>
            <a:r>
              <a:rPr lang="pt-BR" sz="24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k = 2 * 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x</a:t>
            </a:r>
            <a:r>
              <a:rPr lang="pt-BR" sz="24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- y</a:t>
            </a:r>
            <a:endParaRPr lang="pt-BR" sz="2400" b="1" dirty="0">
              <a:solidFill>
                <a:schemeClr val="accent6">
                  <a:lumMod val="75000"/>
                </a:schemeClr>
              </a:solidFill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04 ....</a:t>
            </a:r>
            <a:r>
              <a:rPr lang="pt-BR" sz="2400" b="1" dirty="0" err="1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return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 smtClean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k</a:t>
            </a:r>
            <a:endParaRPr lang="pt-BR" sz="2400" b="1" dirty="0" smtClean="0"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05</a:t>
            </a:r>
            <a:endParaRPr lang="pt-BR" sz="2400" b="1" dirty="0"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06</a:t>
            </a:r>
            <a:r>
              <a:rPr lang="pt-BR" sz="2400" b="1" dirty="0" smtClean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print</a:t>
            </a:r>
            <a:r>
              <a:rPr lang="pt-BR" sz="24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my_method</a:t>
            </a:r>
            <a:r>
              <a:rPr lang="pt-BR" sz="24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(3, 4)</a:t>
            </a:r>
          </a:p>
        </p:txBody>
      </p:sp>
      <p:sp>
        <p:nvSpPr>
          <p:cNvPr id="35852" name="Retângulo 11"/>
          <p:cNvSpPr>
            <a:spLocks noChangeArrowheads="1"/>
          </p:cNvSpPr>
          <p:nvPr/>
        </p:nvSpPr>
        <p:spPr bwMode="auto">
          <a:xfrm>
            <a:off x="0" y="6165850"/>
            <a:ext cx="9144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1600"/>
              <a:t>More on methods (Functions): </a:t>
            </a:r>
            <a:r>
              <a:rPr lang="pt-BR" altLang="x-none" sz="1600">
                <a:hlinkClick r:id="rId2"/>
              </a:rPr>
              <a:t>Here</a:t>
            </a:r>
            <a:endParaRPr lang="pt-BR" altLang="x-none" sz="1600"/>
          </a:p>
        </p:txBody>
      </p:sp>
      <p:sp>
        <p:nvSpPr>
          <p:cNvPr id="13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 err="1" smtClean="0">
                <a:latin typeface="Lato" charset="0"/>
              </a:rPr>
              <a:t>Methods</a:t>
            </a:r>
            <a:r>
              <a:rPr lang="pt-BR" altLang="x-none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Defining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your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own</a:t>
            </a:r>
            <a:endParaRPr lang="pt-BR" altLang="x-none" sz="2400" dirty="0">
              <a:latin typeface="Lato" charset="0"/>
            </a:endParaRPr>
          </a:p>
        </p:txBody>
      </p:sp>
      <p:sp>
        <p:nvSpPr>
          <p:cNvPr id="14" name="Retângulo 14"/>
          <p:cNvSpPr>
            <a:spLocks noChangeArrowheads="1"/>
          </p:cNvSpPr>
          <p:nvPr/>
        </p:nvSpPr>
        <p:spPr bwMode="auto">
          <a:xfrm>
            <a:off x="250824" y="1250950"/>
            <a:ext cx="6553201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800" dirty="0" err="1"/>
              <a:t>Re-using</a:t>
            </a:r>
            <a:r>
              <a:rPr lang="pt-BR" altLang="x-none" sz="2800" dirty="0"/>
              <a:t> </a:t>
            </a:r>
            <a:r>
              <a:rPr lang="pt-BR" altLang="x-none" sz="2800" dirty="0" err="1"/>
              <a:t>your</a:t>
            </a:r>
            <a:r>
              <a:rPr lang="pt-BR" altLang="x-none" sz="2800" dirty="0"/>
              <a:t> </a:t>
            </a:r>
            <a:r>
              <a:rPr lang="pt-BR" altLang="x-none" sz="2800" dirty="0" err="1"/>
              <a:t>functions</a:t>
            </a:r>
            <a:endParaRPr lang="pt-BR" altLang="x-none" sz="2800" dirty="0"/>
          </a:p>
        </p:txBody>
      </p:sp>
    </p:spTree>
    <p:extLst>
      <p:ext uri="{BB962C8B-B14F-4D97-AF65-F5344CB8AC3E}">
        <p14:creationId xmlns:p14="http://schemas.microsoft.com/office/powerpoint/2010/main" val="8660285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13/10/2015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CFBE87A-EB80-364C-B00E-4B50C4173C23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35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35848" name="Retângulo 14"/>
          <p:cNvSpPr>
            <a:spLocks noChangeArrowheads="1"/>
          </p:cNvSpPr>
          <p:nvPr/>
        </p:nvSpPr>
        <p:spPr bwMode="auto">
          <a:xfrm>
            <a:off x="1619250" y="2508250"/>
            <a:ext cx="68405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pt-BR" altLang="x-none" sz="2800" b="1">
                <a:solidFill>
                  <a:srgbClr val="008000"/>
                </a:solidFill>
              </a:rPr>
              <a:t>foo.py</a:t>
            </a:r>
          </a:p>
        </p:txBody>
      </p:sp>
      <p:sp>
        <p:nvSpPr>
          <p:cNvPr id="21" name="TextShape 1"/>
          <p:cNvSpPr txBox="1"/>
          <p:nvPr/>
        </p:nvSpPr>
        <p:spPr>
          <a:xfrm>
            <a:off x="250825" y="1844675"/>
            <a:ext cx="6553200" cy="2086725"/>
          </a:xfrm>
          <a:prstGeom prst="rect">
            <a:avLst/>
          </a:prstGeom>
          <a:solidFill>
            <a:srgbClr val="008000">
              <a:alpha val="20000"/>
            </a:srgbClr>
          </a:solidFill>
          <a:ln w="38100">
            <a:solidFill>
              <a:srgbClr val="008000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01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def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my_method</a:t>
            </a:r>
            <a:r>
              <a:rPr lang="pt-BR" sz="24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x</a:t>
            </a:r>
            <a:r>
              <a:rPr lang="pt-BR" sz="24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, y):</a:t>
            </a: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02 </a:t>
            </a:r>
            <a:r>
              <a:rPr lang="pl-PL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....</a:t>
            </a:r>
            <a:r>
              <a:rPr lang="pt-BR" sz="24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“</a:t>
            </a:r>
            <a:r>
              <a:rPr lang="pt-BR" sz="2400" b="1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““</a:t>
            </a:r>
            <a:r>
              <a:rPr lang="pt-BR" sz="24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Some </a:t>
            </a:r>
            <a:r>
              <a:rPr lang="pt-BR" sz="2400" b="1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description</a:t>
            </a:r>
            <a:r>
              <a:rPr lang="pt-BR" sz="24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”””</a:t>
            </a: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03 ....</a:t>
            </a:r>
            <a:r>
              <a:rPr lang="pt-BR" sz="24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k = 2 * 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x</a:t>
            </a:r>
            <a:r>
              <a:rPr lang="pt-BR" sz="24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- y</a:t>
            </a:r>
            <a:endParaRPr lang="pt-BR" sz="2400" b="1" dirty="0">
              <a:solidFill>
                <a:schemeClr val="accent6">
                  <a:lumMod val="75000"/>
                </a:schemeClr>
              </a:solidFill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04 ....</a:t>
            </a:r>
            <a:r>
              <a:rPr lang="pt-BR" sz="2400" b="1" dirty="0" err="1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return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 smtClean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k</a:t>
            </a:r>
            <a:endParaRPr lang="pt-BR" sz="2400" b="1" dirty="0" smtClean="0"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05</a:t>
            </a:r>
            <a:endParaRPr lang="pt-BR" sz="2400" b="1" dirty="0"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06</a:t>
            </a:r>
            <a:r>
              <a:rPr lang="pt-BR" sz="2400" b="1" dirty="0" smtClean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print</a:t>
            </a:r>
            <a:r>
              <a:rPr lang="pt-BR" sz="24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my_method</a:t>
            </a:r>
            <a:r>
              <a:rPr lang="pt-BR" sz="24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(3, 4)</a:t>
            </a:r>
          </a:p>
        </p:txBody>
      </p:sp>
      <p:sp>
        <p:nvSpPr>
          <p:cNvPr id="35852" name="Retângulo 11"/>
          <p:cNvSpPr>
            <a:spLocks noChangeArrowheads="1"/>
          </p:cNvSpPr>
          <p:nvPr/>
        </p:nvSpPr>
        <p:spPr bwMode="auto">
          <a:xfrm>
            <a:off x="0" y="6165850"/>
            <a:ext cx="9144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1600"/>
              <a:t>More on methods (Functions): </a:t>
            </a:r>
            <a:r>
              <a:rPr lang="pt-BR" altLang="x-none" sz="1600">
                <a:hlinkClick r:id="rId2"/>
              </a:rPr>
              <a:t>Here</a:t>
            </a:r>
            <a:endParaRPr lang="pt-BR" altLang="x-none" sz="1600"/>
          </a:p>
        </p:txBody>
      </p:sp>
      <p:sp>
        <p:nvSpPr>
          <p:cNvPr id="13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 err="1" smtClean="0">
                <a:latin typeface="Lato" charset="0"/>
              </a:rPr>
              <a:t>Methods</a:t>
            </a:r>
            <a:r>
              <a:rPr lang="pt-BR" altLang="x-none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Defining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your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own</a:t>
            </a:r>
            <a:endParaRPr lang="pt-BR" altLang="x-none" sz="2400" dirty="0">
              <a:latin typeface="Lato" charset="0"/>
            </a:endParaRPr>
          </a:p>
        </p:txBody>
      </p:sp>
      <p:sp>
        <p:nvSpPr>
          <p:cNvPr id="14" name="Retângulo 14"/>
          <p:cNvSpPr>
            <a:spLocks noChangeArrowheads="1"/>
          </p:cNvSpPr>
          <p:nvPr/>
        </p:nvSpPr>
        <p:spPr bwMode="auto">
          <a:xfrm>
            <a:off x="250824" y="1250950"/>
            <a:ext cx="6553201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800" dirty="0" err="1"/>
              <a:t>Re-using</a:t>
            </a:r>
            <a:r>
              <a:rPr lang="pt-BR" altLang="x-none" sz="2800" dirty="0"/>
              <a:t> </a:t>
            </a:r>
            <a:r>
              <a:rPr lang="pt-BR" altLang="x-none" sz="2800" dirty="0" err="1"/>
              <a:t>your</a:t>
            </a:r>
            <a:r>
              <a:rPr lang="pt-BR" altLang="x-none" sz="2800" dirty="0"/>
              <a:t> </a:t>
            </a:r>
            <a:r>
              <a:rPr lang="pt-BR" altLang="x-none" sz="2800" dirty="0" err="1"/>
              <a:t>functions</a:t>
            </a:r>
            <a:endParaRPr lang="pt-BR" altLang="x-none" sz="2800" dirty="0"/>
          </a:p>
        </p:txBody>
      </p:sp>
      <p:sp>
        <p:nvSpPr>
          <p:cNvPr id="15" name="TextShape 1"/>
          <p:cNvSpPr txBox="1"/>
          <p:nvPr/>
        </p:nvSpPr>
        <p:spPr>
          <a:xfrm>
            <a:off x="250825" y="4039915"/>
            <a:ext cx="6553200" cy="757237"/>
          </a:xfrm>
          <a:prstGeom prst="rect">
            <a:avLst/>
          </a:prstGeom>
          <a:solidFill>
            <a:srgbClr val="008000">
              <a:alpha val="20000"/>
            </a:srgbClr>
          </a:solidFill>
          <a:ln w="38100">
            <a:solidFill>
              <a:srgbClr val="008000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01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import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foo</a:t>
            </a:r>
            <a:endParaRPr lang="pt-BR" sz="2400" b="1" dirty="0">
              <a:solidFill>
                <a:schemeClr val="tx1">
                  <a:lumMod val="95000"/>
                  <a:lumOff val="5000"/>
                </a:schemeClr>
              </a:solidFill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02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foo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.</a:t>
            </a:r>
            <a:r>
              <a:rPr lang="pt-B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my_method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(5, 2)</a:t>
            </a:r>
          </a:p>
        </p:txBody>
      </p:sp>
      <p:sp>
        <p:nvSpPr>
          <p:cNvPr id="16" name="Retângulo 14"/>
          <p:cNvSpPr>
            <a:spLocks noChangeArrowheads="1"/>
          </p:cNvSpPr>
          <p:nvPr/>
        </p:nvSpPr>
        <p:spPr bwMode="auto">
          <a:xfrm>
            <a:off x="1619250" y="4154215"/>
            <a:ext cx="68405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pt-BR" altLang="x-none" sz="2800" b="1">
                <a:solidFill>
                  <a:srgbClr val="008000"/>
                </a:solidFill>
              </a:rPr>
              <a:t>use.py</a:t>
            </a:r>
          </a:p>
        </p:txBody>
      </p:sp>
      <p:sp>
        <p:nvSpPr>
          <p:cNvPr id="17" name="TextShape 1"/>
          <p:cNvSpPr txBox="1"/>
          <p:nvPr/>
        </p:nvSpPr>
        <p:spPr>
          <a:xfrm>
            <a:off x="250825" y="4869160"/>
            <a:ext cx="6553200" cy="1089025"/>
          </a:xfrm>
          <a:prstGeom prst="rect">
            <a:avLst/>
          </a:prstGeom>
          <a:solidFill>
            <a:srgbClr val="C00000">
              <a:alpha val="20000"/>
            </a:srgbClr>
          </a:solidFill>
          <a:ln w="38100">
            <a:solidFill>
              <a:srgbClr val="C00000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$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python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use.</a:t>
            </a:r>
            <a:r>
              <a:rPr lang="pt-B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py</a:t>
            </a:r>
            <a:endParaRPr lang="pt-BR" sz="2400" b="1" dirty="0">
              <a:solidFill>
                <a:schemeClr val="tx1">
                  <a:lumMod val="95000"/>
                  <a:lumOff val="5000"/>
                </a:schemeClr>
              </a:solidFill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rgbClr val="C00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2</a:t>
            </a: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rgbClr val="C00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3668027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13/10/2015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CFBE87A-EB80-364C-B00E-4B50C4173C23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36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35848" name="Retângulo 14"/>
          <p:cNvSpPr>
            <a:spLocks noChangeArrowheads="1"/>
          </p:cNvSpPr>
          <p:nvPr/>
        </p:nvSpPr>
        <p:spPr bwMode="auto">
          <a:xfrm>
            <a:off x="1619250" y="2508250"/>
            <a:ext cx="68405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pt-BR" altLang="x-none" sz="2800" b="1" dirty="0" err="1">
                <a:solidFill>
                  <a:srgbClr val="008000"/>
                </a:solidFill>
              </a:rPr>
              <a:t>foo.py</a:t>
            </a:r>
            <a:endParaRPr lang="pt-BR" altLang="x-none" sz="2800" b="1" dirty="0">
              <a:solidFill>
                <a:srgbClr val="008000"/>
              </a:solidFill>
            </a:endParaRPr>
          </a:p>
        </p:txBody>
      </p:sp>
      <p:sp>
        <p:nvSpPr>
          <p:cNvPr id="21" name="TextShape 1"/>
          <p:cNvSpPr txBox="1"/>
          <p:nvPr/>
        </p:nvSpPr>
        <p:spPr>
          <a:xfrm>
            <a:off x="250825" y="1844675"/>
            <a:ext cx="6553200" cy="2419124"/>
          </a:xfrm>
          <a:prstGeom prst="rect">
            <a:avLst/>
          </a:prstGeom>
          <a:solidFill>
            <a:srgbClr val="008000">
              <a:alpha val="20000"/>
            </a:srgbClr>
          </a:solidFill>
          <a:ln w="38100">
            <a:solidFill>
              <a:srgbClr val="008000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01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def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my_method</a:t>
            </a:r>
            <a:r>
              <a:rPr lang="pt-BR" sz="24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x</a:t>
            </a:r>
            <a:r>
              <a:rPr lang="pt-BR" sz="24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, y):</a:t>
            </a: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02 </a:t>
            </a:r>
            <a:r>
              <a:rPr lang="pl-PL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....</a:t>
            </a:r>
            <a:r>
              <a:rPr lang="pt-BR" sz="24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“</a:t>
            </a:r>
            <a:r>
              <a:rPr lang="pt-BR" sz="2400" b="1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““</a:t>
            </a:r>
            <a:r>
              <a:rPr lang="pt-BR" sz="24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Some </a:t>
            </a:r>
            <a:r>
              <a:rPr lang="pt-BR" sz="2400" b="1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description</a:t>
            </a:r>
            <a:r>
              <a:rPr lang="pt-BR" sz="24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”””</a:t>
            </a: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03 ....</a:t>
            </a:r>
            <a:r>
              <a:rPr lang="pt-BR" sz="24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k = 2 * 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x</a:t>
            </a:r>
            <a:r>
              <a:rPr lang="pt-BR" sz="24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- y</a:t>
            </a:r>
            <a:endParaRPr lang="pt-BR" sz="2400" b="1" dirty="0">
              <a:solidFill>
                <a:schemeClr val="accent6">
                  <a:lumMod val="75000"/>
                </a:schemeClr>
              </a:solidFill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04 ....</a:t>
            </a:r>
            <a:r>
              <a:rPr lang="pt-BR" sz="2400" b="1" dirty="0" err="1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return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 smtClean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k</a:t>
            </a:r>
            <a:endParaRPr lang="pt-BR" sz="2400" b="1" dirty="0" smtClean="0"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05</a:t>
            </a:r>
            <a:endParaRPr lang="pt-BR" sz="2400" b="1" dirty="0"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06</a:t>
            </a:r>
            <a:r>
              <a:rPr lang="pt-BR" sz="2400" b="1" dirty="0" smtClean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</a:p>
          <a:p>
            <a:pPr>
              <a:lnSpc>
                <a:spcPct val="90000"/>
              </a:lnSpc>
              <a:defRPr/>
            </a:pPr>
            <a:r>
              <a:rPr lang="pt-BR" sz="2400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07 </a:t>
            </a:r>
            <a:r>
              <a:rPr lang="pt-BR" sz="2400" b="1" dirty="0" err="1" smtClean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print</a:t>
            </a:r>
            <a:r>
              <a:rPr lang="pt-BR" sz="2400" b="1" dirty="0" smtClean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my_method</a:t>
            </a:r>
            <a:r>
              <a:rPr lang="pt-BR" sz="24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(3, 4)</a:t>
            </a:r>
          </a:p>
        </p:txBody>
      </p:sp>
      <p:sp>
        <p:nvSpPr>
          <p:cNvPr id="35852" name="Retângulo 11"/>
          <p:cNvSpPr>
            <a:spLocks noChangeArrowheads="1"/>
          </p:cNvSpPr>
          <p:nvPr/>
        </p:nvSpPr>
        <p:spPr bwMode="auto">
          <a:xfrm>
            <a:off x="0" y="6165850"/>
            <a:ext cx="9144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1600"/>
              <a:t>More on methods (Functions): </a:t>
            </a:r>
            <a:r>
              <a:rPr lang="pt-BR" altLang="x-none" sz="1600">
                <a:hlinkClick r:id="rId2"/>
              </a:rPr>
              <a:t>Here</a:t>
            </a:r>
            <a:endParaRPr lang="pt-BR" altLang="x-none" sz="1600"/>
          </a:p>
        </p:txBody>
      </p:sp>
      <p:sp>
        <p:nvSpPr>
          <p:cNvPr id="13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 err="1" smtClean="0">
                <a:latin typeface="Lato" charset="0"/>
              </a:rPr>
              <a:t>Methods</a:t>
            </a:r>
            <a:r>
              <a:rPr lang="pt-BR" altLang="x-none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Defining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your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own</a:t>
            </a:r>
            <a:endParaRPr lang="pt-BR" altLang="x-none" sz="2400" dirty="0">
              <a:latin typeface="Lato" charset="0"/>
            </a:endParaRPr>
          </a:p>
        </p:txBody>
      </p:sp>
      <p:sp>
        <p:nvSpPr>
          <p:cNvPr id="14" name="Retângulo 14"/>
          <p:cNvSpPr>
            <a:spLocks noChangeArrowheads="1"/>
          </p:cNvSpPr>
          <p:nvPr/>
        </p:nvSpPr>
        <p:spPr bwMode="auto">
          <a:xfrm>
            <a:off x="250824" y="1250950"/>
            <a:ext cx="6553201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800" dirty="0" err="1"/>
              <a:t>Re-using</a:t>
            </a:r>
            <a:r>
              <a:rPr lang="pt-BR" altLang="x-none" sz="2800" dirty="0"/>
              <a:t> </a:t>
            </a:r>
            <a:r>
              <a:rPr lang="pt-BR" altLang="x-none" sz="2800" dirty="0" err="1"/>
              <a:t>your</a:t>
            </a:r>
            <a:r>
              <a:rPr lang="pt-BR" altLang="x-none" sz="2800" dirty="0"/>
              <a:t> </a:t>
            </a:r>
            <a:r>
              <a:rPr lang="pt-BR" altLang="x-none" sz="2800" dirty="0" err="1"/>
              <a:t>functions</a:t>
            </a:r>
            <a:endParaRPr lang="pt-BR" altLang="x-none" sz="2800" dirty="0"/>
          </a:p>
        </p:txBody>
      </p:sp>
      <p:sp>
        <p:nvSpPr>
          <p:cNvPr id="18" name="TextShape 1"/>
          <p:cNvSpPr txBox="1"/>
          <p:nvPr/>
        </p:nvSpPr>
        <p:spPr>
          <a:xfrm>
            <a:off x="250825" y="4327946"/>
            <a:ext cx="6553200" cy="757238"/>
          </a:xfrm>
          <a:prstGeom prst="rect">
            <a:avLst/>
          </a:prstGeom>
          <a:solidFill>
            <a:srgbClr val="008000">
              <a:alpha val="20000"/>
            </a:srgbClr>
          </a:solidFill>
          <a:ln w="38100">
            <a:solidFill>
              <a:srgbClr val="008000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01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import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foo</a:t>
            </a:r>
            <a:endParaRPr lang="pt-BR" sz="2400" b="1" dirty="0">
              <a:solidFill>
                <a:schemeClr val="tx1">
                  <a:lumMod val="95000"/>
                  <a:lumOff val="5000"/>
                </a:schemeClr>
              </a:solidFill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02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foo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.</a:t>
            </a:r>
            <a:r>
              <a:rPr lang="pt-B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my_method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(5, 2)</a:t>
            </a:r>
          </a:p>
        </p:txBody>
      </p:sp>
      <p:sp>
        <p:nvSpPr>
          <p:cNvPr id="19" name="Retângulo 14"/>
          <p:cNvSpPr>
            <a:spLocks noChangeArrowheads="1"/>
          </p:cNvSpPr>
          <p:nvPr/>
        </p:nvSpPr>
        <p:spPr bwMode="auto">
          <a:xfrm>
            <a:off x="1692275" y="4415259"/>
            <a:ext cx="68405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pt-BR" altLang="x-none" sz="2800" b="1">
                <a:solidFill>
                  <a:srgbClr val="008000"/>
                </a:solidFill>
              </a:rPr>
              <a:t>use.py</a:t>
            </a:r>
          </a:p>
        </p:txBody>
      </p:sp>
      <p:sp>
        <p:nvSpPr>
          <p:cNvPr id="20" name="TextShape 1"/>
          <p:cNvSpPr txBox="1"/>
          <p:nvPr/>
        </p:nvSpPr>
        <p:spPr>
          <a:xfrm>
            <a:off x="250825" y="5157192"/>
            <a:ext cx="6553200" cy="755650"/>
          </a:xfrm>
          <a:prstGeom prst="rect">
            <a:avLst/>
          </a:prstGeom>
          <a:solidFill>
            <a:srgbClr val="C00000">
              <a:alpha val="20000"/>
            </a:srgbClr>
          </a:solidFill>
          <a:ln w="38100">
            <a:solidFill>
              <a:srgbClr val="C00000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$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python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use.</a:t>
            </a:r>
            <a:r>
              <a:rPr lang="pt-B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py</a:t>
            </a:r>
            <a:endParaRPr lang="pt-BR" sz="2400" b="1" dirty="0">
              <a:solidFill>
                <a:schemeClr val="tx1">
                  <a:lumMod val="95000"/>
                  <a:lumOff val="5000"/>
                </a:schemeClr>
              </a:solidFill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rgbClr val="C00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6752289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13/10/2015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CFBE87A-EB80-364C-B00E-4B50C4173C23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37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35848" name="Retângulo 14"/>
          <p:cNvSpPr>
            <a:spLocks noChangeArrowheads="1"/>
          </p:cNvSpPr>
          <p:nvPr/>
        </p:nvSpPr>
        <p:spPr bwMode="auto">
          <a:xfrm>
            <a:off x="1619250" y="2508250"/>
            <a:ext cx="68405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pt-BR" altLang="x-none" sz="2800" b="1" dirty="0" err="1">
                <a:solidFill>
                  <a:srgbClr val="008000"/>
                </a:solidFill>
              </a:rPr>
              <a:t>foo.py</a:t>
            </a:r>
            <a:endParaRPr lang="pt-BR" altLang="x-none" sz="2800" b="1" dirty="0">
              <a:solidFill>
                <a:srgbClr val="008000"/>
              </a:solidFill>
            </a:endParaRPr>
          </a:p>
        </p:txBody>
      </p:sp>
      <p:sp>
        <p:nvSpPr>
          <p:cNvPr id="21" name="TextShape 1"/>
          <p:cNvSpPr txBox="1"/>
          <p:nvPr/>
        </p:nvSpPr>
        <p:spPr>
          <a:xfrm>
            <a:off x="250825" y="1844675"/>
            <a:ext cx="6553200" cy="2419124"/>
          </a:xfrm>
          <a:prstGeom prst="rect">
            <a:avLst/>
          </a:prstGeom>
          <a:solidFill>
            <a:srgbClr val="008000">
              <a:alpha val="20000"/>
            </a:srgbClr>
          </a:solidFill>
          <a:ln w="38100">
            <a:solidFill>
              <a:srgbClr val="008000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01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def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my_method</a:t>
            </a:r>
            <a:r>
              <a:rPr lang="pt-BR" sz="24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x</a:t>
            </a:r>
            <a:r>
              <a:rPr lang="pt-BR" sz="24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, y):</a:t>
            </a: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02 </a:t>
            </a:r>
            <a:r>
              <a:rPr lang="pl-PL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....</a:t>
            </a:r>
            <a:r>
              <a:rPr lang="pt-BR" sz="24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“</a:t>
            </a:r>
            <a:r>
              <a:rPr lang="pt-BR" sz="2400" b="1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““</a:t>
            </a:r>
            <a:r>
              <a:rPr lang="pt-BR" sz="24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Some </a:t>
            </a:r>
            <a:r>
              <a:rPr lang="pt-BR" sz="2400" b="1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description</a:t>
            </a:r>
            <a:r>
              <a:rPr lang="pt-BR" sz="24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”””</a:t>
            </a: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03 ....</a:t>
            </a:r>
            <a:r>
              <a:rPr lang="pt-BR" sz="24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k = 2 * 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x</a:t>
            </a:r>
            <a:r>
              <a:rPr lang="pt-BR" sz="24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- y</a:t>
            </a:r>
            <a:endParaRPr lang="pt-BR" sz="2400" b="1" dirty="0">
              <a:solidFill>
                <a:schemeClr val="accent6">
                  <a:lumMod val="75000"/>
                </a:schemeClr>
              </a:solidFill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04 ....</a:t>
            </a:r>
            <a:r>
              <a:rPr lang="pt-BR" sz="2400" b="1" dirty="0" err="1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return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 smtClean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k</a:t>
            </a:r>
            <a:endParaRPr lang="pt-BR" sz="2400" b="1" dirty="0" smtClean="0"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05</a:t>
            </a:r>
            <a:endParaRPr lang="pt-BR" sz="2400" b="1" dirty="0"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06</a:t>
            </a:r>
            <a:r>
              <a:rPr lang="pt-BR" sz="2400" b="1" dirty="0" smtClean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if</a:t>
            </a: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__</a:t>
            </a:r>
            <a:r>
              <a:rPr lang="pt-BR" sz="2400" b="1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name</a:t>
            </a: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__ == ‘__</a:t>
            </a:r>
            <a:r>
              <a:rPr lang="pt-BR" sz="2400" b="1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main</a:t>
            </a: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__’: </a:t>
            </a:r>
            <a:endParaRPr lang="pt-BR" sz="2400" b="1" dirty="0" smtClean="0">
              <a:solidFill>
                <a:schemeClr val="accent6">
                  <a:lumMod val="75000"/>
                </a:scheme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07 </a:t>
            </a:r>
            <a:r>
              <a:rPr lang="pt-BR" sz="2400" b="1" dirty="0" err="1" smtClean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print</a:t>
            </a:r>
            <a:r>
              <a:rPr lang="pt-BR" sz="2400" b="1" dirty="0" smtClean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my_method</a:t>
            </a:r>
            <a:r>
              <a:rPr lang="pt-BR" sz="24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(3, 4)</a:t>
            </a:r>
          </a:p>
        </p:txBody>
      </p:sp>
      <p:sp>
        <p:nvSpPr>
          <p:cNvPr id="35852" name="Retângulo 11"/>
          <p:cNvSpPr>
            <a:spLocks noChangeArrowheads="1"/>
          </p:cNvSpPr>
          <p:nvPr/>
        </p:nvSpPr>
        <p:spPr bwMode="auto">
          <a:xfrm>
            <a:off x="0" y="6165850"/>
            <a:ext cx="9144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1600"/>
              <a:t>More on methods (Functions): </a:t>
            </a:r>
            <a:r>
              <a:rPr lang="pt-BR" altLang="x-none" sz="1600">
                <a:hlinkClick r:id="rId2"/>
              </a:rPr>
              <a:t>Here</a:t>
            </a:r>
            <a:endParaRPr lang="pt-BR" altLang="x-none" sz="1600"/>
          </a:p>
        </p:txBody>
      </p:sp>
      <p:sp>
        <p:nvSpPr>
          <p:cNvPr id="13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 err="1" smtClean="0">
                <a:latin typeface="Lato" charset="0"/>
              </a:rPr>
              <a:t>Methods</a:t>
            </a:r>
            <a:r>
              <a:rPr lang="pt-BR" altLang="x-none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Defining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your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own</a:t>
            </a:r>
            <a:endParaRPr lang="pt-BR" altLang="x-none" sz="2400" dirty="0">
              <a:latin typeface="Lato" charset="0"/>
            </a:endParaRPr>
          </a:p>
        </p:txBody>
      </p:sp>
      <p:sp>
        <p:nvSpPr>
          <p:cNvPr id="14" name="Retângulo 14"/>
          <p:cNvSpPr>
            <a:spLocks noChangeArrowheads="1"/>
          </p:cNvSpPr>
          <p:nvPr/>
        </p:nvSpPr>
        <p:spPr bwMode="auto">
          <a:xfrm>
            <a:off x="250824" y="1250950"/>
            <a:ext cx="6553201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800" dirty="0" err="1"/>
              <a:t>Re-using</a:t>
            </a:r>
            <a:r>
              <a:rPr lang="pt-BR" altLang="x-none" sz="2800" dirty="0"/>
              <a:t> </a:t>
            </a:r>
            <a:r>
              <a:rPr lang="pt-BR" altLang="x-none" sz="2800" dirty="0" err="1"/>
              <a:t>your</a:t>
            </a:r>
            <a:r>
              <a:rPr lang="pt-BR" altLang="x-none" sz="2800" dirty="0"/>
              <a:t> </a:t>
            </a:r>
            <a:r>
              <a:rPr lang="pt-BR" altLang="x-none" sz="2800" dirty="0" err="1"/>
              <a:t>functions</a:t>
            </a:r>
            <a:endParaRPr lang="pt-BR" altLang="x-none" sz="2800" dirty="0"/>
          </a:p>
        </p:txBody>
      </p:sp>
      <p:sp>
        <p:nvSpPr>
          <p:cNvPr id="18" name="TextShape 1"/>
          <p:cNvSpPr txBox="1"/>
          <p:nvPr/>
        </p:nvSpPr>
        <p:spPr>
          <a:xfrm>
            <a:off x="250825" y="4327946"/>
            <a:ext cx="6553200" cy="757238"/>
          </a:xfrm>
          <a:prstGeom prst="rect">
            <a:avLst/>
          </a:prstGeom>
          <a:solidFill>
            <a:srgbClr val="008000">
              <a:alpha val="20000"/>
            </a:srgbClr>
          </a:solidFill>
          <a:ln w="38100">
            <a:solidFill>
              <a:srgbClr val="008000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01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import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foo</a:t>
            </a:r>
            <a:endParaRPr lang="pt-BR" sz="2400" b="1" dirty="0">
              <a:solidFill>
                <a:schemeClr val="tx1">
                  <a:lumMod val="95000"/>
                  <a:lumOff val="5000"/>
                </a:schemeClr>
              </a:solidFill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02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foo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.</a:t>
            </a:r>
            <a:r>
              <a:rPr lang="pt-B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my_method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(5, 2)</a:t>
            </a:r>
          </a:p>
        </p:txBody>
      </p:sp>
      <p:sp>
        <p:nvSpPr>
          <p:cNvPr id="19" name="Retângulo 14"/>
          <p:cNvSpPr>
            <a:spLocks noChangeArrowheads="1"/>
          </p:cNvSpPr>
          <p:nvPr/>
        </p:nvSpPr>
        <p:spPr bwMode="auto">
          <a:xfrm>
            <a:off x="1692275" y="4415259"/>
            <a:ext cx="68405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pt-BR" altLang="x-none" sz="2800" b="1">
                <a:solidFill>
                  <a:srgbClr val="008000"/>
                </a:solidFill>
              </a:rPr>
              <a:t>use.py</a:t>
            </a:r>
          </a:p>
        </p:txBody>
      </p:sp>
      <p:sp>
        <p:nvSpPr>
          <p:cNvPr id="20" name="TextShape 1"/>
          <p:cNvSpPr txBox="1"/>
          <p:nvPr/>
        </p:nvSpPr>
        <p:spPr>
          <a:xfrm>
            <a:off x="250825" y="5157192"/>
            <a:ext cx="6553200" cy="755650"/>
          </a:xfrm>
          <a:prstGeom prst="rect">
            <a:avLst/>
          </a:prstGeom>
          <a:solidFill>
            <a:srgbClr val="C00000">
              <a:alpha val="20000"/>
            </a:srgbClr>
          </a:solidFill>
          <a:ln w="38100">
            <a:solidFill>
              <a:srgbClr val="C00000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$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python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use.</a:t>
            </a:r>
            <a:r>
              <a:rPr lang="pt-B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py</a:t>
            </a:r>
            <a:endParaRPr lang="pt-BR" sz="2400" b="1" dirty="0">
              <a:solidFill>
                <a:schemeClr val="tx1">
                  <a:lumMod val="95000"/>
                  <a:lumOff val="5000"/>
                </a:schemeClr>
              </a:solidFill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rgbClr val="C00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8993492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13/10/2015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CFBE87A-EB80-364C-B00E-4B50C4173C23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38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35848" name="Retângulo 14"/>
          <p:cNvSpPr>
            <a:spLocks noChangeArrowheads="1"/>
          </p:cNvSpPr>
          <p:nvPr/>
        </p:nvSpPr>
        <p:spPr bwMode="auto">
          <a:xfrm>
            <a:off x="1619250" y="2508250"/>
            <a:ext cx="68405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pt-BR" altLang="x-none" sz="2800" b="1" dirty="0" err="1">
                <a:solidFill>
                  <a:srgbClr val="008000"/>
                </a:solidFill>
              </a:rPr>
              <a:t>foo.py</a:t>
            </a:r>
            <a:endParaRPr lang="pt-BR" altLang="x-none" sz="2800" b="1" dirty="0">
              <a:solidFill>
                <a:srgbClr val="008000"/>
              </a:solidFill>
            </a:endParaRPr>
          </a:p>
        </p:txBody>
      </p:sp>
      <p:sp>
        <p:nvSpPr>
          <p:cNvPr id="21" name="TextShape 1"/>
          <p:cNvSpPr txBox="1"/>
          <p:nvPr/>
        </p:nvSpPr>
        <p:spPr>
          <a:xfrm>
            <a:off x="250825" y="1844675"/>
            <a:ext cx="6553200" cy="2419124"/>
          </a:xfrm>
          <a:prstGeom prst="rect">
            <a:avLst/>
          </a:prstGeom>
          <a:solidFill>
            <a:srgbClr val="008000">
              <a:alpha val="20000"/>
            </a:srgbClr>
          </a:solidFill>
          <a:ln w="38100">
            <a:solidFill>
              <a:srgbClr val="008000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01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def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my_method</a:t>
            </a:r>
            <a:r>
              <a:rPr lang="pt-BR" sz="24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x</a:t>
            </a:r>
            <a:r>
              <a:rPr lang="pt-BR" sz="24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, y):</a:t>
            </a: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02 </a:t>
            </a:r>
            <a:r>
              <a:rPr lang="pl-PL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....</a:t>
            </a:r>
            <a:r>
              <a:rPr lang="pt-BR" sz="24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“</a:t>
            </a:r>
            <a:r>
              <a:rPr lang="pt-BR" sz="2400" b="1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““</a:t>
            </a:r>
            <a:r>
              <a:rPr lang="pt-BR" sz="24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Some </a:t>
            </a:r>
            <a:r>
              <a:rPr lang="pt-BR" sz="2400" b="1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description</a:t>
            </a:r>
            <a:r>
              <a:rPr lang="pt-BR" sz="24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”””</a:t>
            </a: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03 ....</a:t>
            </a:r>
            <a:r>
              <a:rPr lang="pt-BR" sz="24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k = 2 * 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x</a:t>
            </a:r>
            <a:r>
              <a:rPr lang="pt-BR" sz="24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- y</a:t>
            </a:r>
            <a:endParaRPr lang="pt-BR" sz="2400" b="1" dirty="0">
              <a:solidFill>
                <a:schemeClr val="accent6">
                  <a:lumMod val="75000"/>
                </a:schemeClr>
              </a:solidFill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04 ....</a:t>
            </a:r>
            <a:r>
              <a:rPr lang="pt-BR" sz="2400" b="1" dirty="0" err="1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return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 smtClean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k</a:t>
            </a:r>
            <a:endParaRPr lang="pt-BR" sz="2400" b="1" dirty="0" smtClean="0"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05</a:t>
            </a:r>
            <a:endParaRPr lang="pt-BR" sz="2400" b="1" dirty="0"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06</a:t>
            </a:r>
            <a:r>
              <a:rPr lang="pt-BR" sz="2400" b="1" dirty="0" smtClean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if</a:t>
            </a: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__</a:t>
            </a:r>
            <a:r>
              <a:rPr lang="pt-BR" sz="2400" b="1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name</a:t>
            </a: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__ == ‘__</a:t>
            </a:r>
            <a:r>
              <a:rPr lang="pt-BR" sz="2400" b="1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main</a:t>
            </a: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__’: </a:t>
            </a:r>
            <a:endParaRPr lang="pt-BR" sz="2400" b="1" dirty="0" smtClean="0">
              <a:solidFill>
                <a:schemeClr val="accent6">
                  <a:lumMod val="75000"/>
                </a:scheme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07 ....</a:t>
            </a:r>
            <a:r>
              <a:rPr lang="pt-BR" sz="2400" b="1" dirty="0" err="1" smtClean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print</a:t>
            </a:r>
            <a:r>
              <a:rPr lang="pt-BR" sz="2400" b="1" dirty="0" smtClean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my_method</a:t>
            </a:r>
            <a:r>
              <a:rPr lang="pt-BR" sz="24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(3, 4)</a:t>
            </a:r>
          </a:p>
        </p:txBody>
      </p:sp>
      <p:sp>
        <p:nvSpPr>
          <p:cNvPr id="35852" name="Retângulo 11"/>
          <p:cNvSpPr>
            <a:spLocks noChangeArrowheads="1"/>
          </p:cNvSpPr>
          <p:nvPr/>
        </p:nvSpPr>
        <p:spPr bwMode="auto">
          <a:xfrm>
            <a:off x="0" y="6165850"/>
            <a:ext cx="9144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1600"/>
              <a:t>More on methods (Functions): </a:t>
            </a:r>
            <a:r>
              <a:rPr lang="pt-BR" altLang="x-none" sz="1600">
                <a:hlinkClick r:id="rId2"/>
              </a:rPr>
              <a:t>Here</a:t>
            </a:r>
            <a:endParaRPr lang="pt-BR" altLang="x-none" sz="1600"/>
          </a:p>
        </p:txBody>
      </p:sp>
      <p:sp>
        <p:nvSpPr>
          <p:cNvPr id="13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 err="1" smtClean="0">
                <a:latin typeface="Lato" charset="0"/>
              </a:rPr>
              <a:t>Methods</a:t>
            </a:r>
            <a:r>
              <a:rPr lang="pt-BR" altLang="x-none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Defining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your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own</a:t>
            </a:r>
            <a:endParaRPr lang="pt-BR" altLang="x-none" sz="2400" dirty="0">
              <a:latin typeface="Lato" charset="0"/>
            </a:endParaRPr>
          </a:p>
        </p:txBody>
      </p:sp>
      <p:sp>
        <p:nvSpPr>
          <p:cNvPr id="14" name="Retângulo 14"/>
          <p:cNvSpPr>
            <a:spLocks noChangeArrowheads="1"/>
          </p:cNvSpPr>
          <p:nvPr/>
        </p:nvSpPr>
        <p:spPr bwMode="auto">
          <a:xfrm>
            <a:off x="250824" y="1250950"/>
            <a:ext cx="6553201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800" dirty="0" err="1"/>
              <a:t>Re-using</a:t>
            </a:r>
            <a:r>
              <a:rPr lang="pt-BR" altLang="x-none" sz="2800" dirty="0"/>
              <a:t> </a:t>
            </a:r>
            <a:r>
              <a:rPr lang="pt-BR" altLang="x-none" sz="2800" dirty="0" err="1"/>
              <a:t>your</a:t>
            </a:r>
            <a:r>
              <a:rPr lang="pt-BR" altLang="x-none" sz="2800" dirty="0"/>
              <a:t> </a:t>
            </a:r>
            <a:r>
              <a:rPr lang="pt-BR" altLang="x-none" sz="2800" dirty="0" err="1"/>
              <a:t>functions</a:t>
            </a:r>
            <a:endParaRPr lang="pt-BR" altLang="x-none" sz="2800" dirty="0"/>
          </a:p>
        </p:txBody>
      </p:sp>
      <p:sp>
        <p:nvSpPr>
          <p:cNvPr id="18" name="TextShape 1"/>
          <p:cNvSpPr txBox="1"/>
          <p:nvPr/>
        </p:nvSpPr>
        <p:spPr>
          <a:xfrm>
            <a:off x="250825" y="4327946"/>
            <a:ext cx="6553200" cy="757238"/>
          </a:xfrm>
          <a:prstGeom prst="rect">
            <a:avLst/>
          </a:prstGeom>
          <a:solidFill>
            <a:srgbClr val="008000">
              <a:alpha val="20000"/>
            </a:srgbClr>
          </a:solidFill>
          <a:ln w="38100">
            <a:solidFill>
              <a:srgbClr val="008000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01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import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foo</a:t>
            </a:r>
            <a:endParaRPr lang="pt-BR" sz="2400" b="1" dirty="0">
              <a:solidFill>
                <a:schemeClr val="tx1">
                  <a:lumMod val="95000"/>
                  <a:lumOff val="5000"/>
                </a:schemeClr>
              </a:solidFill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02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foo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.</a:t>
            </a:r>
            <a:r>
              <a:rPr lang="pt-B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my_method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(5, 2)</a:t>
            </a:r>
          </a:p>
        </p:txBody>
      </p:sp>
      <p:sp>
        <p:nvSpPr>
          <p:cNvPr id="19" name="Retângulo 14"/>
          <p:cNvSpPr>
            <a:spLocks noChangeArrowheads="1"/>
          </p:cNvSpPr>
          <p:nvPr/>
        </p:nvSpPr>
        <p:spPr bwMode="auto">
          <a:xfrm>
            <a:off x="1692275" y="4415259"/>
            <a:ext cx="68405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pt-BR" altLang="x-none" sz="2800" b="1">
                <a:solidFill>
                  <a:srgbClr val="008000"/>
                </a:solidFill>
              </a:rPr>
              <a:t>use.py</a:t>
            </a:r>
          </a:p>
        </p:txBody>
      </p:sp>
      <p:sp>
        <p:nvSpPr>
          <p:cNvPr id="20" name="TextShape 1"/>
          <p:cNvSpPr txBox="1"/>
          <p:nvPr/>
        </p:nvSpPr>
        <p:spPr>
          <a:xfrm>
            <a:off x="250825" y="5157192"/>
            <a:ext cx="6553200" cy="755650"/>
          </a:xfrm>
          <a:prstGeom prst="rect">
            <a:avLst/>
          </a:prstGeom>
          <a:solidFill>
            <a:srgbClr val="C00000">
              <a:alpha val="20000"/>
            </a:srgbClr>
          </a:solidFill>
          <a:ln w="38100">
            <a:solidFill>
              <a:srgbClr val="C00000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$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python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use.</a:t>
            </a:r>
            <a:r>
              <a:rPr lang="pt-B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py</a:t>
            </a:r>
            <a:endParaRPr lang="pt-BR" sz="2400" b="1" dirty="0">
              <a:solidFill>
                <a:schemeClr val="tx1">
                  <a:lumMod val="95000"/>
                  <a:lumOff val="5000"/>
                </a:schemeClr>
              </a:solidFill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rgbClr val="C00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8256056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FC78AB5-472B-0244-8D39-D82E9A103F91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39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44037" name="TextShape 1"/>
          <p:cNvSpPr txBox="1">
            <a:spLocks noChangeArrowheads="1"/>
          </p:cNvSpPr>
          <p:nvPr/>
        </p:nvSpPr>
        <p:spPr bwMode="auto">
          <a:xfrm>
            <a:off x="1244600" y="100013"/>
            <a:ext cx="10515600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4400" dirty="0" err="1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Methods</a:t>
            </a:r>
            <a:r>
              <a:rPr lang="pt-BR" altLang="x-none" sz="4400" dirty="0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pt-BR" altLang="x-none" sz="2400" dirty="0" err="1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Using</a:t>
            </a:r>
            <a:r>
              <a:rPr lang="pt-BR" altLang="x-none" sz="2400" dirty="0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pt-BR" altLang="x-none" sz="2400" dirty="0" err="1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yours</a:t>
            </a:r>
            <a:r>
              <a:rPr lang="pt-BR" altLang="x-none" sz="4400" dirty="0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endParaRPr lang="pt-BR" altLang="x-none" sz="4400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0" name="TextShape 1"/>
          <p:cNvSpPr txBox="1"/>
          <p:nvPr/>
        </p:nvSpPr>
        <p:spPr>
          <a:xfrm>
            <a:off x="250825" y="2276475"/>
            <a:ext cx="8639175" cy="3195638"/>
          </a:xfrm>
          <a:prstGeom prst="rect">
            <a:avLst/>
          </a:prstGeom>
          <a:solidFill>
            <a:schemeClr val="accent5">
              <a:lumMod val="75000"/>
              <a:alpha val="20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</a:t>
            </a:r>
            <a:r>
              <a:rPr lang="pt-BR" sz="2800" b="1" dirty="0" smtClean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 smtClean="0">
                <a:solidFill>
                  <a:schemeClr val="accent5">
                    <a:lumMod val="50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len</a:t>
            </a:r>
            <a:r>
              <a:rPr lang="pt-BR" sz="2800" b="1" dirty="0">
                <a:solidFill>
                  <a:schemeClr val="accent5">
                    <a:lumMod val="50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(‘</a:t>
            </a:r>
            <a:r>
              <a:rPr lang="pt-BR" sz="2800" b="1" dirty="0" err="1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Hello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World!’</a:t>
            </a:r>
            <a:r>
              <a:rPr lang="pt-BR" sz="2800" b="1" dirty="0">
                <a:solidFill>
                  <a:schemeClr val="accent5">
                    <a:lumMod val="50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12</a:t>
            </a:r>
            <a:endParaRPr lang="pt-BR" sz="2800" b="1" dirty="0"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>
                <a:solidFill>
                  <a:schemeClr val="accent5">
                    <a:lumMod val="50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range(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5</a:t>
            </a:r>
            <a:r>
              <a:rPr lang="pt-BR" sz="2800" b="1" dirty="0">
                <a:solidFill>
                  <a:schemeClr val="accent5">
                    <a:lumMod val="50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[0</a:t>
            </a:r>
            <a:r>
              <a:rPr lang="pt-BR" sz="2800" b="1" dirty="0" smtClean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, 1, 2, 3, 4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]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 err="1">
                <a:solidFill>
                  <a:schemeClr val="accent5">
                    <a:lumMod val="50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type</a:t>
            </a:r>
            <a:r>
              <a:rPr lang="pt-BR" sz="2800" b="1" dirty="0">
                <a:solidFill>
                  <a:schemeClr val="accent5">
                    <a:lumMod val="50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‘</a:t>
            </a:r>
            <a:r>
              <a:rPr lang="pt-BR" sz="2800" b="1" dirty="0" err="1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Aloha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!’</a:t>
            </a:r>
            <a:r>
              <a:rPr lang="pt-BR" sz="2800" b="1" dirty="0">
                <a:solidFill>
                  <a:schemeClr val="accent5">
                    <a:lumMod val="50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&lt;</a:t>
            </a:r>
            <a:r>
              <a:rPr lang="pt-BR" sz="2800" b="1" dirty="0" err="1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type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‘string’&gt;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 err="1">
                <a:solidFill>
                  <a:schemeClr val="accent5">
                    <a:lumMod val="50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abs</a:t>
            </a:r>
            <a:r>
              <a:rPr lang="pt-BR" sz="2800" b="1" dirty="0">
                <a:solidFill>
                  <a:schemeClr val="accent5">
                    <a:lumMod val="50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-5.3</a:t>
            </a:r>
            <a:r>
              <a:rPr lang="pt-BR" sz="2800" b="1" dirty="0">
                <a:solidFill>
                  <a:schemeClr val="accent5">
                    <a:lumMod val="50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5.3</a:t>
            </a:r>
          </a:p>
        </p:txBody>
      </p:sp>
      <p:sp>
        <p:nvSpPr>
          <p:cNvPr id="44039" name="Retângulo 14"/>
          <p:cNvSpPr>
            <a:spLocks noChangeArrowheads="1"/>
          </p:cNvSpPr>
          <p:nvPr/>
        </p:nvSpPr>
        <p:spPr bwMode="auto">
          <a:xfrm>
            <a:off x="323850" y="1700213"/>
            <a:ext cx="6096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800"/>
              <a:t>Built-in methods (or Functions)</a:t>
            </a:r>
          </a:p>
        </p:txBody>
      </p:sp>
      <p:sp>
        <p:nvSpPr>
          <p:cNvPr id="44040" name="Retângulo 14"/>
          <p:cNvSpPr>
            <a:spLocks noChangeArrowheads="1"/>
          </p:cNvSpPr>
          <p:nvPr/>
        </p:nvSpPr>
        <p:spPr bwMode="auto">
          <a:xfrm>
            <a:off x="1763713" y="5589588"/>
            <a:ext cx="56880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altLang="x-none"/>
              <a:t>Check all the build-in functions at</a:t>
            </a:r>
          </a:p>
          <a:p>
            <a:pPr algn="ctr" eaLnBrk="1" hangingPunct="1"/>
            <a:r>
              <a:rPr lang="pt-BR" altLang="x-none">
                <a:hlinkClick r:id="rId2"/>
              </a:rPr>
              <a:t>https://docs.python.org/2/library/functions.html</a:t>
            </a:r>
            <a:endParaRPr lang="pt-BR" altLang="x-none"/>
          </a:p>
        </p:txBody>
      </p:sp>
      <p:sp>
        <p:nvSpPr>
          <p:cNvPr id="9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13/02/2017</a:t>
            </a:r>
            <a:endParaRPr lang="pt-BR" dirty="0"/>
          </a:p>
        </p:txBody>
      </p:sp>
      <p:sp>
        <p:nvSpPr>
          <p:cNvPr id="11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/>
              <a:t>Python </a:t>
            </a:r>
            <a:r>
              <a:rPr lang="pt-BR" dirty="0" err="1"/>
              <a:t>Bootcamp</a:t>
            </a:r>
            <a:r>
              <a:rPr lang="pt-BR" dirty="0"/>
              <a:t>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An</a:t>
            </a:r>
            <a:r>
              <a:rPr lang="pt-BR" dirty="0" smtClean="0"/>
              <a:t>(</a:t>
            </a:r>
            <a:r>
              <a:rPr lang="pt-BR" dirty="0" err="1" smtClean="0"/>
              <a:t>other</a:t>
            </a:r>
            <a:r>
              <a:rPr lang="pt-BR" dirty="0" smtClean="0"/>
              <a:t>) Python </a:t>
            </a:r>
            <a:r>
              <a:rPr lang="pt-BR" dirty="0" err="1" smtClean="0"/>
              <a:t>introduction</a:t>
            </a:r>
            <a:r>
              <a:rPr lang="pt-BR" dirty="0" smtClean="0"/>
              <a:t> II</a:t>
            </a:r>
            <a:endParaRPr lang="pt-B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99A1AF9-CC03-BF4D-94C7-3940546A5C26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4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16391" name="TextShape 1"/>
          <p:cNvSpPr txBox="1">
            <a:spLocks noChangeArrowheads="1"/>
          </p:cNvSpPr>
          <p:nvPr/>
        </p:nvSpPr>
        <p:spPr bwMode="auto">
          <a:xfrm>
            <a:off x="107504" y="1268760"/>
            <a:ext cx="4238625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7200" dirty="0" err="1">
                <a:latin typeface="Calibri" charset="0"/>
                <a:ea typeface="Courier New" charset="0"/>
                <a:cs typeface="Courier New" charset="0"/>
              </a:rPr>
              <a:t>if</a:t>
            </a:r>
            <a:r>
              <a:rPr lang="pt-BR" altLang="x-none" sz="7200" dirty="0">
                <a:latin typeface="Calibri" charset="0"/>
                <a:ea typeface="Courier New" charset="0"/>
                <a:cs typeface="Courier New" charset="0"/>
              </a:rPr>
              <a:t>/</a:t>
            </a:r>
            <a:r>
              <a:rPr lang="pt-BR" altLang="x-none" sz="7200" dirty="0" err="1">
                <a:latin typeface="Calibri" charset="0"/>
                <a:ea typeface="Courier New" charset="0"/>
                <a:cs typeface="Courier New" charset="0"/>
              </a:rPr>
              <a:t>elif</a:t>
            </a:r>
            <a:r>
              <a:rPr lang="pt-BR" altLang="x-none" sz="7200" dirty="0">
                <a:latin typeface="Calibri" charset="0"/>
                <a:ea typeface="Courier New" charset="0"/>
                <a:cs typeface="Courier New" charset="0"/>
              </a:rPr>
              <a:t>/</a:t>
            </a:r>
            <a:r>
              <a:rPr lang="pt-BR" altLang="x-none" sz="7200" dirty="0" err="1">
                <a:latin typeface="Calibri" charset="0"/>
                <a:ea typeface="Courier New" charset="0"/>
                <a:cs typeface="Courier New" charset="0"/>
              </a:rPr>
              <a:t>else</a:t>
            </a:r>
            <a:endParaRPr lang="pt-BR" altLang="x-none" sz="7200" dirty="0">
              <a:latin typeface="Calibri" charset="0"/>
              <a:ea typeface="Courier New" charset="0"/>
              <a:cs typeface="Courier New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699792" y="2419821"/>
            <a:ext cx="6321813" cy="3195638"/>
            <a:chOff x="2555875" y="2419821"/>
            <a:chExt cx="6321813" cy="3195638"/>
          </a:xfrm>
        </p:grpSpPr>
        <p:sp>
          <p:nvSpPr>
            <p:cNvPr id="13" name="Retângulo 12"/>
            <p:cNvSpPr/>
            <p:nvPr/>
          </p:nvSpPr>
          <p:spPr>
            <a:xfrm>
              <a:off x="2555875" y="3356992"/>
              <a:ext cx="6313487" cy="444500"/>
            </a:xfrm>
            <a:prstGeom prst="rect">
              <a:avLst/>
            </a:prstGeom>
            <a:solidFill>
              <a:srgbClr val="00B05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2564201" y="4193059"/>
              <a:ext cx="6313487" cy="488950"/>
            </a:xfrm>
            <a:prstGeom prst="rect">
              <a:avLst/>
            </a:prstGeom>
            <a:solidFill>
              <a:srgbClr val="00B05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2555875" y="5089996"/>
              <a:ext cx="6313487" cy="488950"/>
            </a:xfrm>
            <a:prstGeom prst="rect">
              <a:avLst/>
            </a:prstGeom>
            <a:solidFill>
              <a:srgbClr val="00B05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16" name="TextShape 1"/>
            <p:cNvSpPr txBox="1"/>
            <p:nvPr/>
          </p:nvSpPr>
          <p:spPr>
            <a:xfrm>
              <a:off x="2555875" y="2419821"/>
              <a:ext cx="6307138" cy="3195638"/>
            </a:xfrm>
            <a:prstGeom prst="rect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txBody>
            <a:bodyPr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fruit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 = ‘banana’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pt-BR" sz="3200" dirty="0" err="1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if</a:t>
              </a:r>
              <a:r>
                <a:rPr lang="pt-BR" sz="3200" dirty="0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 </a:t>
              </a: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fruit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 </a:t>
              </a:r>
              <a:r>
                <a:rPr lang="pt-BR" sz="3200" dirty="0" err="1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is</a:t>
              </a:r>
              <a:r>
                <a:rPr lang="pt-BR" sz="3200" dirty="0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 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‘</a:t>
              </a: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apple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’: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pt-BR" sz="3200" dirty="0">
                  <a:solidFill>
                    <a:srgbClr val="008000"/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....</a:t>
              </a: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eat_it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()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pt-BR" sz="3200" dirty="0" err="1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elif</a:t>
              </a:r>
              <a:r>
                <a:rPr lang="pt-BR" sz="3200" dirty="0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 </a:t>
              </a: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fruit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 </a:t>
              </a:r>
              <a:r>
                <a:rPr lang="pt-BR" sz="3200" dirty="0" err="1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is</a:t>
              </a:r>
              <a:r>
                <a:rPr lang="pt-BR" sz="3200" dirty="0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 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‘</a:t>
              </a: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orange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’: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pt-BR" sz="3200" dirty="0">
                  <a:solidFill>
                    <a:srgbClr val="008000"/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....</a:t>
              </a: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make_a_juice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()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pt-BR" sz="3200" dirty="0" err="1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else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: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pt-BR" sz="3200" dirty="0">
                  <a:solidFill>
                    <a:srgbClr val="008000"/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....</a:t>
              </a: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leave_it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()</a:t>
              </a:r>
            </a:p>
          </p:txBody>
        </p:sp>
      </p:grpSp>
      <p:sp>
        <p:nvSpPr>
          <p:cNvPr id="17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 smtClean="0">
                <a:solidFill>
                  <a:srgbClr val="000000"/>
                </a:solidFill>
                <a:latin typeface="Lato" charset="0"/>
              </a:rPr>
              <a:t>Loops </a:t>
            </a:r>
            <a:r>
              <a:rPr lang="pt-BR" altLang="x-none" dirty="0" err="1" smtClean="0">
                <a:solidFill>
                  <a:srgbClr val="000000"/>
                </a:solidFill>
                <a:latin typeface="Lato" charset="0"/>
              </a:rPr>
              <a:t>and</a:t>
            </a:r>
            <a:r>
              <a:rPr lang="pt-BR" altLang="x-none" dirty="0" smtClean="0">
                <a:solidFill>
                  <a:srgbClr val="000000"/>
                </a:solidFill>
                <a:latin typeface="Lato" charset="0"/>
              </a:rPr>
              <a:t> </a:t>
            </a:r>
            <a:r>
              <a:rPr lang="pt-BR" altLang="x-none" dirty="0" err="1" smtClean="0">
                <a:solidFill>
                  <a:srgbClr val="000000"/>
                </a:solidFill>
                <a:latin typeface="Lato" charset="0"/>
              </a:rPr>
              <a:t>control</a:t>
            </a:r>
            <a:endParaRPr lang="pt-BR" altLang="x-none" dirty="0">
              <a:latin typeface="Lato" charset="0"/>
            </a:endParaRPr>
          </a:p>
        </p:txBody>
      </p:sp>
      <p:sp>
        <p:nvSpPr>
          <p:cNvPr id="18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13/02/2017</a:t>
            </a:r>
            <a:endParaRPr lang="pt-BR" dirty="0"/>
          </a:p>
        </p:txBody>
      </p:sp>
      <p:sp>
        <p:nvSpPr>
          <p:cNvPr id="1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/>
              <a:t>Python </a:t>
            </a:r>
            <a:r>
              <a:rPr lang="pt-BR" dirty="0" err="1"/>
              <a:t>Bootcamp</a:t>
            </a:r>
            <a:r>
              <a:rPr lang="pt-BR" dirty="0"/>
              <a:t>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An</a:t>
            </a:r>
            <a:r>
              <a:rPr lang="pt-BR" dirty="0" smtClean="0"/>
              <a:t>(</a:t>
            </a:r>
            <a:r>
              <a:rPr lang="pt-BR" dirty="0" err="1" smtClean="0"/>
              <a:t>other</a:t>
            </a:r>
            <a:r>
              <a:rPr lang="pt-BR" dirty="0" smtClean="0"/>
              <a:t>) Python </a:t>
            </a:r>
            <a:r>
              <a:rPr lang="pt-BR" dirty="0" err="1" smtClean="0"/>
              <a:t>introduction</a:t>
            </a:r>
            <a:r>
              <a:rPr lang="pt-BR" dirty="0" smtClean="0"/>
              <a:t> II</a:t>
            </a:r>
            <a:endParaRPr lang="pt-BR" dirty="0"/>
          </a:p>
        </p:txBody>
      </p:sp>
      <p:sp>
        <p:nvSpPr>
          <p:cNvPr id="21" name="Retângulo 14"/>
          <p:cNvSpPr/>
          <p:nvPr/>
        </p:nvSpPr>
        <p:spPr>
          <a:xfrm>
            <a:off x="0" y="6165850"/>
            <a:ext cx="9144000" cy="338138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r">
              <a:defRPr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More </a:t>
            </a: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at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hlinkClick r:id="rId2"/>
              </a:rPr>
              <a:t>https://docs.python.org/2/tutorial/controlflow.html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928289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CC7D36F-9EE0-D04B-8233-61FE2E0CDAF6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40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10" name="TextShape 1"/>
          <p:cNvSpPr txBox="1"/>
          <p:nvPr/>
        </p:nvSpPr>
        <p:spPr>
          <a:xfrm>
            <a:off x="250825" y="2276475"/>
            <a:ext cx="8639175" cy="1255713"/>
          </a:xfrm>
          <a:prstGeom prst="rect">
            <a:avLst/>
          </a:prstGeom>
          <a:solidFill>
            <a:schemeClr val="accent5">
              <a:lumMod val="75000"/>
              <a:alpha val="20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import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math</a:t>
            </a:r>
            <a:endParaRPr lang="pt-BR" sz="2800" b="1" dirty="0">
              <a:solidFill>
                <a:schemeClr val="tx1">
                  <a:lumMod val="95000"/>
                  <a:lumOff val="5000"/>
                </a:schemeClr>
              </a:solidFill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math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.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sqrt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(9)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3</a:t>
            </a:r>
          </a:p>
        </p:txBody>
      </p:sp>
      <p:sp>
        <p:nvSpPr>
          <p:cNvPr id="45063" name="Retângulo 14"/>
          <p:cNvSpPr>
            <a:spLocks noChangeArrowheads="1"/>
          </p:cNvSpPr>
          <p:nvPr/>
        </p:nvSpPr>
        <p:spPr bwMode="auto">
          <a:xfrm>
            <a:off x="323850" y="1700213"/>
            <a:ext cx="6096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800"/>
              <a:t>Using methods from libs</a:t>
            </a:r>
          </a:p>
        </p:txBody>
      </p:sp>
      <p:sp>
        <p:nvSpPr>
          <p:cNvPr id="45064" name="Retângulo 14"/>
          <p:cNvSpPr>
            <a:spLocks noChangeArrowheads="1"/>
          </p:cNvSpPr>
          <p:nvPr/>
        </p:nvSpPr>
        <p:spPr bwMode="auto">
          <a:xfrm>
            <a:off x="1763713" y="5589588"/>
            <a:ext cx="56880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altLang="x-none"/>
              <a:t>For more, check: </a:t>
            </a:r>
          </a:p>
          <a:p>
            <a:pPr algn="ctr" eaLnBrk="1" hangingPunct="1"/>
            <a:r>
              <a:rPr lang="pt-BR" altLang="x-none">
                <a:hlinkClick r:id="rId2"/>
              </a:rPr>
              <a:t>https://docs.python.org/2/tutorial/modules.html</a:t>
            </a:r>
            <a:endParaRPr lang="pt-BR" altLang="x-none"/>
          </a:p>
        </p:txBody>
      </p:sp>
      <p:sp>
        <p:nvSpPr>
          <p:cNvPr id="9" name="TextShape 1"/>
          <p:cNvSpPr txBox="1">
            <a:spLocks noChangeArrowheads="1"/>
          </p:cNvSpPr>
          <p:nvPr/>
        </p:nvSpPr>
        <p:spPr bwMode="auto">
          <a:xfrm>
            <a:off x="1244600" y="100013"/>
            <a:ext cx="10515600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4400" dirty="0" err="1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Methods</a:t>
            </a:r>
            <a:r>
              <a:rPr lang="pt-BR" altLang="x-none" sz="4400" dirty="0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pt-BR" altLang="x-none" sz="2400" dirty="0" err="1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Using</a:t>
            </a:r>
            <a:r>
              <a:rPr lang="pt-BR" altLang="x-none" sz="2400" dirty="0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pt-BR" altLang="x-none" sz="2400" dirty="0" err="1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yours</a:t>
            </a:r>
            <a:r>
              <a:rPr lang="pt-BR" altLang="x-none" sz="4400" dirty="0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endParaRPr lang="pt-BR" altLang="x-none" sz="4400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1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13/02/2017</a:t>
            </a:r>
            <a:endParaRPr lang="pt-BR" dirty="0"/>
          </a:p>
        </p:txBody>
      </p:sp>
      <p:sp>
        <p:nvSpPr>
          <p:cNvPr id="12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/>
              <a:t>Python </a:t>
            </a:r>
            <a:r>
              <a:rPr lang="pt-BR" dirty="0" err="1"/>
              <a:t>Bootcamp</a:t>
            </a:r>
            <a:r>
              <a:rPr lang="pt-BR" dirty="0"/>
              <a:t>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An</a:t>
            </a:r>
            <a:r>
              <a:rPr lang="pt-BR" dirty="0" smtClean="0"/>
              <a:t>(</a:t>
            </a:r>
            <a:r>
              <a:rPr lang="pt-BR" dirty="0" err="1" smtClean="0"/>
              <a:t>other</a:t>
            </a:r>
            <a:r>
              <a:rPr lang="pt-BR" dirty="0" smtClean="0"/>
              <a:t>) Python </a:t>
            </a:r>
            <a:r>
              <a:rPr lang="pt-BR" dirty="0" err="1" smtClean="0"/>
              <a:t>introduction</a:t>
            </a:r>
            <a:r>
              <a:rPr lang="pt-BR" dirty="0" smtClean="0"/>
              <a:t> II</a:t>
            </a:r>
            <a:endParaRPr lang="pt-B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471F63A-F152-B446-BC00-33A50A1CAA5F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41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10" name="TextShape 1"/>
          <p:cNvSpPr txBox="1"/>
          <p:nvPr/>
        </p:nvSpPr>
        <p:spPr>
          <a:xfrm>
            <a:off x="250825" y="2276475"/>
            <a:ext cx="8639175" cy="2419350"/>
          </a:xfrm>
          <a:prstGeom prst="rect">
            <a:avLst/>
          </a:prstGeom>
          <a:solidFill>
            <a:schemeClr val="accent5">
              <a:lumMod val="75000"/>
              <a:alpha val="20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import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math</a:t>
            </a:r>
            <a:endParaRPr lang="pt-BR" sz="2800" b="1" dirty="0">
              <a:solidFill>
                <a:schemeClr val="tx1">
                  <a:lumMod val="95000"/>
                  <a:lumOff val="5000"/>
                </a:schemeClr>
              </a:solidFill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math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.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sqrt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(9)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3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import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math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as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m 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m</a:t>
            </a:r>
            <a:r>
              <a:rPr lang="pt-BR" sz="2800" b="1" dirty="0" err="1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.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sqrt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(9)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3</a:t>
            </a:r>
          </a:p>
        </p:txBody>
      </p:sp>
      <p:sp>
        <p:nvSpPr>
          <p:cNvPr id="46087" name="Retângulo 14"/>
          <p:cNvSpPr>
            <a:spLocks noChangeArrowheads="1"/>
          </p:cNvSpPr>
          <p:nvPr/>
        </p:nvSpPr>
        <p:spPr bwMode="auto">
          <a:xfrm>
            <a:off x="323850" y="1700213"/>
            <a:ext cx="6096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800"/>
              <a:t>Using methods from libs</a:t>
            </a:r>
          </a:p>
        </p:txBody>
      </p:sp>
      <p:sp>
        <p:nvSpPr>
          <p:cNvPr id="46088" name="Retângulo 8"/>
          <p:cNvSpPr>
            <a:spLocks noChangeArrowheads="1"/>
          </p:cNvSpPr>
          <p:nvPr/>
        </p:nvSpPr>
        <p:spPr bwMode="auto">
          <a:xfrm>
            <a:off x="1763713" y="5589588"/>
            <a:ext cx="56880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altLang="x-none"/>
              <a:t>For more, check: </a:t>
            </a:r>
          </a:p>
          <a:p>
            <a:pPr algn="ctr" eaLnBrk="1" hangingPunct="1"/>
            <a:r>
              <a:rPr lang="pt-BR" altLang="x-none">
                <a:hlinkClick r:id="rId2"/>
              </a:rPr>
              <a:t>https://docs.python.org/2/tutorial/modules.html</a:t>
            </a:r>
            <a:endParaRPr lang="pt-BR" altLang="x-none"/>
          </a:p>
        </p:txBody>
      </p:sp>
      <p:sp>
        <p:nvSpPr>
          <p:cNvPr id="9" name="TextShape 1"/>
          <p:cNvSpPr txBox="1">
            <a:spLocks noChangeArrowheads="1"/>
          </p:cNvSpPr>
          <p:nvPr/>
        </p:nvSpPr>
        <p:spPr bwMode="auto">
          <a:xfrm>
            <a:off x="1244600" y="100013"/>
            <a:ext cx="10515600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4400" dirty="0" err="1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Methods</a:t>
            </a:r>
            <a:r>
              <a:rPr lang="pt-BR" altLang="x-none" sz="4400" dirty="0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pt-BR" altLang="x-none" sz="2400" dirty="0" err="1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Using</a:t>
            </a:r>
            <a:r>
              <a:rPr lang="pt-BR" altLang="x-none" sz="2400" dirty="0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pt-BR" altLang="x-none" sz="2400" dirty="0" err="1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yours</a:t>
            </a:r>
            <a:r>
              <a:rPr lang="pt-BR" altLang="x-none" sz="4400" dirty="0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endParaRPr lang="pt-BR" altLang="x-none" sz="4400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1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13/02/2017</a:t>
            </a:r>
            <a:endParaRPr lang="pt-BR" dirty="0"/>
          </a:p>
        </p:txBody>
      </p:sp>
      <p:sp>
        <p:nvSpPr>
          <p:cNvPr id="12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/>
              <a:t>Python </a:t>
            </a:r>
            <a:r>
              <a:rPr lang="pt-BR" dirty="0" err="1"/>
              <a:t>Bootcamp</a:t>
            </a:r>
            <a:r>
              <a:rPr lang="pt-BR" dirty="0"/>
              <a:t>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An</a:t>
            </a:r>
            <a:r>
              <a:rPr lang="pt-BR" dirty="0" smtClean="0"/>
              <a:t>(</a:t>
            </a:r>
            <a:r>
              <a:rPr lang="pt-BR" dirty="0" err="1" smtClean="0"/>
              <a:t>other</a:t>
            </a:r>
            <a:r>
              <a:rPr lang="pt-BR" dirty="0" smtClean="0"/>
              <a:t>) Python </a:t>
            </a:r>
            <a:r>
              <a:rPr lang="pt-BR" dirty="0" err="1" smtClean="0"/>
              <a:t>introduction</a:t>
            </a:r>
            <a:r>
              <a:rPr lang="pt-BR" dirty="0" smtClean="0"/>
              <a:t> II</a:t>
            </a:r>
            <a:endParaRPr lang="pt-B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629FA28-85BF-C449-BBB3-7B96BB51DD1A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42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10" name="TextShape 1"/>
          <p:cNvSpPr txBox="1"/>
          <p:nvPr/>
        </p:nvSpPr>
        <p:spPr>
          <a:xfrm>
            <a:off x="250825" y="2276475"/>
            <a:ext cx="8639175" cy="2032000"/>
          </a:xfrm>
          <a:prstGeom prst="rect">
            <a:avLst/>
          </a:prstGeom>
          <a:solidFill>
            <a:schemeClr val="accent5">
              <a:lumMod val="75000"/>
              <a:alpha val="20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from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math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import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sqrt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,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log</a:t>
            </a:r>
            <a:endParaRPr lang="pt-BR" sz="2800" b="1" dirty="0">
              <a:solidFill>
                <a:schemeClr val="tx1">
                  <a:lumMod val="95000"/>
                  <a:lumOff val="5000"/>
                </a:schemeClr>
              </a:solidFill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sqrt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(9)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3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log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(10)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47111" name="Retângulo 14"/>
          <p:cNvSpPr>
            <a:spLocks noChangeArrowheads="1"/>
          </p:cNvSpPr>
          <p:nvPr/>
        </p:nvSpPr>
        <p:spPr bwMode="auto">
          <a:xfrm>
            <a:off x="323850" y="1700213"/>
            <a:ext cx="6096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800"/>
              <a:t>Using methods from libs</a:t>
            </a:r>
          </a:p>
        </p:txBody>
      </p:sp>
      <p:sp>
        <p:nvSpPr>
          <p:cNvPr id="47112" name="Retângulo 8"/>
          <p:cNvSpPr>
            <a:spLocks noChangeArrowheads="1"/>
          </p:cNvSpPr>
          <p:nvPr/>
        </p:nvSpPr>
        <p:spPr bwMode="auto">
          <a:xfrm>
            <a:off x="1763713" y="5589588"/>
            <a:ext cx="56880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altLang="x-none"/>
              <a:t>For more, check: </a:t>
            </a:r>
          </a:p>
          <a:p>
            <a:pPr algn="ctr" eaLnBrk="1" hangingPunct="1"/>
            <a:r>
              <a:rPr lang="pt-BR" altLang="x-none">
                <a:hlinkClick r:id="rId2"/>
              </a:rPr>
              <a:t>https://docs.python.org/2/tutorial/modules.html</a:t>
            </a:r>
            <a:endParaRPr lang="pt-BR" altLang="x-none"/>
          </a:p>
        </p:txBody>
      </p:sp>
      <p:sp>
        <p:nvSpPr>
          <p:cNvPr id="9" name="TextShape 1"/>
          <p:cNvSpPr txBox="1">
            <a:spLocks noChangeArrowheads="1"/>
          </p:cNvSpPr>
          <p:nvPr/>
        </p:nvSpPr>
        <p:spPr bwMode="auto">
          <a:xfrm>
            <a:off x="1244600" y="100013"/>
            <a:ext cx="10515600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4400" dirty="0" err="1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Methods</a:t>
            </a:r>
            <a:r>
              <a:rPr lang="pt-BR" altLang="x-none" sz="4400" dirty="0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pt-BR" altLang="x-none" sz="2400" dirty="0" err="1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Using</a:t>
            </a:r>
            <a:r>
              <a:rPr lang="pt-BR" altLang="x-none" sz="2400" dirty="0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pt-BR" altLang="x-none" sz="2400" dirty="0" err="1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yours</a:t>
            </a:r>
            <a:r>
              <a:rPr lang="pt-BR" altLang="x-none" sz="4400" dirty="0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endParaRPr lang="pt-BR" altLang="x-none" sz="4400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1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13/02/2017</a:t>
            </a:r>
            <a:endParaRPr lang="pt-BR" dirty="0"/>
          </a:p>
        </p:txBody>
      </p:sp>
      <p:sp>
        <p:nvSpPr>
          <p:cNvPr id="12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/>
              <a:t>Python </a:t>
            </a:r>
            <a:r>
              <a:rPr lang="pt-BR" dirty="0" err="1"/>
              <a:t>Bootcamp</a:t>
            </a:r>
            <a:r>
              <a:rPr lang="pt-BR" dirty="0"/>
              <a:t>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An</a:t>
            </a:r>
            <a:r>
              <a:rPr lang="pt-BR" dirty="0" smtClean="0"/>
              <a:t>(</a:t>
            </a:r>
            <a:r>
              <a:rPr lang="pt-BR" dirty="0" err="1" smtClean="0"/>
              <a:t>other</a:t>
            </a:r>
            <a:r>
              <a:rPr lang="pt-BR" dirty="0" smtClean="0"/>
              <a:t>) Python </a:t>
            </a:r>
            <a:r>
              <a:rPr lang="pt-BR" dirty="0" err="1" smtClean="0"/>
              <a:t>introduction</a:t>
            </a:r>
            <a:r>
              <a:rPr lang="pt-BR" dirty="0" smtClean="0"/>
              <a:t> II</a:t>
            </a:r>
            <a:endParaRPr lang="pt-B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791F838-E62A-044E-ADEC-8755A1679BA8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43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10" name="TextShape 1"/>
          <p:cNvSpPr txBox="1"/>
          <p:nvPr/>
        </p:nvSpPr>
        <p:spPr>
          <a:xfrm>
            <a:off x="250825" y="2276475"/>
            <a:ext cx="8639175" cy="2032000"/>
          </a:xfrm>
          <a:prstGeom prst="rect">
            <a:avLst/>
          </a:prstGeom>
          <a:solidFill>
            <a:schemeClr val="accent5">
              <a:lumMod val="75000"/>
              <a:alpha val="20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from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math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import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*</a:t>
            </a:r>
            <a:endParaRPr lang="pt-BR" sz="2800" b="1" dirty="0">
              <a:solidFill>
                <a:schemeClr val="tx1">
                  <a:lumMod val="95000"/>
                  <a:lumOff val="5000"/>
                </a:schemeClr>
              </a:solidFill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sqrt</a:t>
            </a: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(9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3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log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(10)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48135" name="Retângulo 14"/>
          <p:cNvSpPr>
            <a:spLocks noChangeArrowheads="1"/>
          </p:cNvSpPr>
          <p:nvPr/>
        </p:nvSpPr>
        <p:spPr bwMode="auto">
          <a:xfrm>
            <a:off x="323850" y="1700213"/>
            <a:ext cx="6096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800"/>
              <a:t>Using methods from libs</a:t>
            </a:r>
          </a:p>
        </p:txBody>
      </p:sp>
      <p:sp>
        <p:nvSpPr>
          <p:cNvPr id="48136" name="Retângulo 8"/>
          <p:cNvSpPr>
            <a:spLocks noChangeArrowheads="1"/>
          </p:cNvSpPr>
          <p:nvPr/>
        </p:nvSpPr>
        <p:spPr bwMode="auto">
          <a:xfrm>
            <a:off x="1763713" y="5589588"/>
            <a:ext cx="56880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altLang="x-none"/>
              <a:t>For more, check: </a:t>
            </a:r>
          </a:p>
          <a:p>
            <a:pPr algn="ctr" eaLnBrk="1" hangingPunct="1"/>
            <a:r>
              <a:rPr lang="pt-BR" altLang="x-none">
                <a:hlinkClick r:id="rId2"/>
              </a:rPr>
              <a:t>https://docs.python.org/2/tutorial/modules.html</a:t>
            </a:r>
            <a:endParaRPr lang="pt-BR" altLang="x-none"/>
          </a:p>
        </p:txBody>
      </p:sp>
      <p:sp>
        <p:nvSpPr>
          <p:cNvPr id="9" name="TextShape 1"/>
          <p:cNvSpPr txBox="1">
            <a:spLocks noChangeArrowheads="1"/>
          </p:cNvSpPr>
          <p:nvPr/>
        </p:nvSpPr>
        <p:spPr bwMode="auto">
          <a:xfrm>
            <a:off x="1244600" y="100013"/>
            <a:ext cx="10515600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4400" dirty="0" err="1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Methods</a:t>
            </a:r>
            <a:r>
              <a:rPr lang="pt-BR" altLang="x-none" sz="4400" dirty="0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pt-BR" altLang="x-none" sz="2400" dirty="0" err="1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Using</a:t>
            </a:r>
            <a:r>
              <a:rPr lang="pt-BR" altLang="x-none" sz="2400" dirty="0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pt-BR" altLang="x-none" sz="2400" dirty="0" err="1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yours</a:t>
            </a:r>
            <a:r>
              <a:rPr lang="pt-BR" altLang="x-none" sz="4400" dirty="0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endParaRPr lang="pt-BR" altLang="x-none" sz="4400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1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13/02/2017</a:t>
            </a:r>
            <a:endParaRPr lang="pt-BR" dirty="0"/>
          </a:p>
        </p:txBody>
      </p:sp>
      <p:sp>
        <p:nvSpPr>
          <p:cNvPr id="12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/>
              <a:t>Python </a:t>
            </a:r>
            <a:r>
              <a:rPr lang="pt-BR" dirty="0" err="1"/>
              <a:t>Bootcamp</a:t>
            </a:r>
            <a:r>
              <a:rPr lang="pt-BR" dirty="0"/>
              <a:t>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An</a:t>
            </a:r>
            <a:r>
              <a:rPr lang="pt-BR" dirty="0" smtClean="0"/>
              <a:t>(</a:t>
            </a:r>
            <a:r>
              <a:rPr lang="pt-BR" dirty="0" err="1" smtClean="0"/>
              <a:t>other</a:t>
            </a:r>
            <a:r>
              <a:rPr lang="pt-BR" dirty="0" smtClean="0"/>
              <a:t>) Python </a:t>
            </a:r>
            <a:r>
              <a:rPr lang="pt-BR" dirty="0" err="1" smtClean="0"/>
              <a:t>introduction</a:t>
            </a:r>
            <a:r>
              <a:rPr lang="pt-BR" dirty="0" smtClean="0"/>
              <a:t> II</a:t>
            </a:r>
            <a:endParaRPr lang="pt-B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791F838-E62A-044E-ADEC-8755A1679BA8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44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10" name="TextShape 1"/>
          <p:cNvSpPr txBox="1"/>
          <p:nvPr/>
        </p:nvSpPr>
        <p:spPr>
          <a:xfrm>
            <a:off x="250825" y="2276475"/>
            <a:ext cx="8639175" cy="2806922"/>
          </a:xfrm>
          <a:prstGeom prst="rect">
            <a:avLst/>
          </a:prstGeom>
          <a:solidFill>
            <a:schemeClr val="accent5">
              <a:lumMod val="75000"/>
              <a:alpha val="20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from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math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import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*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 err="1" smtClean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from</a:t>
            </a:r>
            <a:r>
              <a:rPr lang="pt-BR" sz="2800" b="1" dirty="0" smtClean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numpy</a:t>
            </a:r>
            <a:r>
              <a:rPr lang="pt-BR" sz="2800" b="1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 smtClean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import</a:t>
            </a:r>
            <a:r>
              <a:rPr lang="pt-BR" sz="2800" b="1" dirty="0" smtClean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*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</a:t>
            </a: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sqrt</a:t>
            </a: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(9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3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x</a:t>
            </a: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= </a:t>
            </a:r>
            <a:r>
              <a:rPr lang="pt-BR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array</a:t>
            </a: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([1, 4, 9])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sqrt</a:t>
            </a: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</a:t>
            </a:r>
            <a:r>
              <a:rPr lang="pt-BR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x</a:t>
            </a: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)</a:t>
            </a:r>
            <a:endParaRPr lang="pt-BR" sz="2800" b="1" dirty="0">
              <a:solidFill>
                <a:schemeClr val="tx1">
                  <a:lumMod val="95000"/>
                  <a:lumOff val="5000"/>
                </a:schemeClr>
              </a:solidFill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[1, 2, 3]</a:t>
            </a:r>
            <a:endParaRPr lang="pt-BR" sz="2800" b="1" dirty="0">
              <a:solidFill>
                <a:schemeClr val="tx1">
                  <a:lumMod val="95000"/>
                  <a:lumOff val="5000"/>
                </a:schemeClr>
              </a:solidFill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48135" name="Retângulo 14"/>
          <p:cNvSpPr>
            <a:spLocks noChangeArrowheads="1"/>
          </p:cNvSpPr>
          <p:nvPr/>
        </p:nvSpPr>
        <p:spPr bwMode="auto">
          <a:xfrm>
            <a:off x="323850" y="1700213"/>
            <a:ext cx="6096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800"/>
              <a:t>Using methods from libs</a:t>
            </a:r>
          </a:p>
        </p:txBody>
      </p:sp>
      <p:sp>
        <p:nvSpPr>
          <p:cNvPr id="48136" name="Retângulo 8"/>
          <p:cNvSpPr>
            <a:spLocks noChangeArrowheads="1"/>
          </p:cNvSpPr>
          <p:nvPr/>
        </p:nvSpPr>
        <p:spPr bwMode="auto">
          <a:xfrm>
            <a:off x="1763713" y="5589588"/>
            <a:ext cx="56880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altLang="x-none"/>
              <a:t>For more, check: </a:t>
            </a:r>
          </a:p>
          <a:p>
            <a:pPr algn="ctr" eaLnBrk="1" hangingPunct="1"/>
            <a:r>
              <a:rPr lang="pt-BR" altLang="x-none">
                <a:hlinkClick r:id="rId2"/>
              </a:rPr>
              <a:t>https://docs.python.org/2/tutorial/modules.html</a:t>
            </a:r>
            <a:endParaRPr lang="pt-BR" altLang="x-none"/>
          </a:p>
        </p:txBody>
      </p:sp>
      <p:sp>
        <p:nvSpPr>
          <p:cNvPr id="9" name="TextShape 1"/>
          <p:cNvSpPr txBox="1">
            <a:spLocks noChangeArrowheads="1"/>
          </p:cNvSpPr>
          <p:nvPr/>
        </p:nvSpPr>
        <p:spPr bwMode="auto">
          <a:xfrm>
            <a:off x="1244600" y="100013"/>
            <a:ext cx="10515600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4400" dirty="0" err="1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Methods</a:t>
            </a:r>
            <a:r>
              <a:rPr lang="pt-BR" altLang="x-none" sz="4400" dirty="0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pt-BR" altLang="x-none" sz="2400" dirty="0" err="1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Using</a:t>
            </a:r>
            <a:r>
              <a:rPr lang="pt-BR" altLang="x-none" sz="2400" dirty="0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pt-BR" altLang="x-none" sz="2400" dirty="0" err="1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yours</a:t>
            </a:r>
            <a:r>
              <a:rPr lang="pt-BR" altLang="x-none" sz="4400" dirty="0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endParaRPr lang="pt-BR" altLang="x-none" sz="4400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1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13/02/2017</a:t>
            </a:r>
            <a:endParaRPr lang="pt-BR" dirty="0"/>
          </a:p>
        </p:txBody>
      </p:sp>
      <p:sp>
        <p:nvSpPr>
          <p:cNvPr id="12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/>
              <a:t>Python </a:t>
            </a:r>
            <a:r>
              <a:rPr lang="pt-BR" dirty="0" err="1"/>
              <a:t>Bootcamp</a:t>
            </a:r>
            <a:r>
              <a:rPr lang="pt-BR" dirty="0"/>
              <a:t>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An</a:t>
            </a:r>
            <a:r>
              <a:rPr lang="pt-BR" dirty="0" smtClean="0"/>
              <a:t>(</a:t>
            </a:r>
            <a:r>
              <a:rPr lang="pt-BR" dirty="0" err="1" smtClean="0"/>
              <a:t>other</a:t>
            </a:r>
            <a:r>
              <a:rPr lang="pt-BR" dirty="0" smtClean="0"/>
              <a:t>) Python </a:t>
            </a:r>
            <a:r>
              <a:rPr lang="pt-BR" dirty="0" err="1" smtClean="0"/>
              <a:t>introduction</a:t>
            </a:r>
            <a:r>
              <a:rPr lang="pt-BR" dirty="0" smtClean="0"/>
              <a:t> II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457128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791F838-E62A-044E-ADEC-8755A1679BA8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45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10" name="TextShape 1"/>
          <p:cNvSpPr txBox="1"/>
          <p:nvPr/>
        </p:nvSpPr>
        <p:spPr>
          <a:xfrm>
            <a:off x="250825" y="2276475"/>
            <a:ext cx="8639175" cy="3194721"/>
          </a:xfrm>
          <a:prstGeom prst="rect">
            <a:avLst/>
          </a:prstGeom>
          <a:solidFill>
            <a:schemeClr val="accent5">
              <a:lumMod val="75000"/>
              <a:alpha val="20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 </a:t>
            </a:r>
            <a:r>
              <a:rPr lang="pt-BR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from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numpy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import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*</a:t>
            </a:r>
            <a:endParaRPr lang="pt-BR" sz="2800" b="1" dirty="0" smtClean="0">
              <a:solidFill>
                <a:schemeClr val="bg1">
                  <a:lumMod val="65000"/>
                </a:schemeClr>
              </a:solidFill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from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math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import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*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</a:t>
            </a: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sqrt</a:t>
            </a: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(9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3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x</a:t>
            </a: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= </a:t>
            </a:r>
            <a:r>
              <a:rPr lang="pt-BR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array</a:t>
            </a: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([1, 4, 9])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sqrt</a:t>
            </a: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</a:t>
            </a:r>
            <a:r>
              <a:rPr lang="pt-BR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x</a:t>
            </a: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 err="1">
                <a:solidFill>
                  <a:srgbClr val="FF0000"/>
                </a:solidFill>
              </a:rPr>
              <a:t>TypeError</a:t>
            </a:r>
            <a:r>
              <a:rPr lang="pt-BR" sz="2400" dirty="0">
                <a:solidFill>
                  <a:srgbClr val="FF0000"/>
                </a:solidFill>
              </a:rPr>
              <a:t>: </a:t>
            </a:r>
            <a:r>
              <a:rPr lang="pt-BR" sz="2400" dirty="0" err="1"/>
              <a:t>only</a:t>
            </a:r>
            <a:r>
              <a:rPr lang="pt-BR" sz="2400" dirty="0"/>
              <a:t> length-1 </a:t>
            </a:r>
            <a:r>
              <a:rPr lang="pt-BR" sz="2400" dirty="0" err="1"/>
              <a:t>arrays</a:t>
            </a:r>
            <a:r>
              <a:rPr lang="pt-BR" sz="2400" dirty="0"/>
              <a:t> </a:t>
            </a:r>
            <a:r>
              <a:rPr lang="pt-BR" sz="2400" dirty="0" err="1"/>
              <a:t>can</a:t>
            </a:r>
            <a:r>
              <a:rPr lang="pt-BR" sz="2400" dirty="0"/>
              <a:t> </a:t>
            </a:r>
            <a:r>
              <a:rPr lang="pt-BR" sz="2400" dirty="0" err="1"/>
              <a:t>be</a:t>
            </a:r>
            <a:r>
              <a:rPr lang="pt-BR" sz="2400" dirty="0"/>
              <a:t> </a:t>
            </a:r>
            <a:r>
              <a:rPr lang="pt-BR" sz="2400" dirty="0" err="1"/>
              <a:t>converted</a:t>
            </a:r>
            <a:r>
              <a:rPr lang="pt-BR" sz="2400" dirty="0"/>
              <a:t> </a:t>
            </a:r>
            <a:r>
              <a:rPr lang="pt-BR" sz="2400" dirty="0" err="1"/>
              <a:t>to</a:t>
            </a:r>
            <a:r>
              <a:rPr lang="pt-BR" sz="2400" dirty="0"/>
              <a:t> Python </a:t>
            </a:r>
            <a:r>
              <a:rPr lang="pt-BR" sz="2400" dirty="0" err="1" smtClean="0"/>
              <a:t>scalars</a:t>
            </a:r>
            <a:endParaRPr lang="pt-BR" sz="2400" dirty="0"/>
          </a:p>
        </p:txBody>
      </p:sp>
      <p:sp>
        <p:nvSpPr>
          <p:cNvPr id="48135" name="Retângulo 14"/>
          <p:cNvSpPr>
            <a:spLocks noChangeArrowheads="1"/>
          </p:cNvSpPr>
          <p:nvPr/>
        </p:nvSpPr>
        <p:spPr bwMode="auto">
          <a:xfrm>
            <a:off x="323850" y="1700213"/>
            <a:ext cx="6096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800"/>
              <a:t>Using methods from libs</a:t>
            </a:r>
          </a:p>
        </p:txBody>
      </p:sp>
      <p:sp>
        <p:nvSpPr>
          <p:cNvPr id="48136" name="Retângulo 8"/>
          <p:cNvSpPr>
            <a:spLocks noChangeArrowheads="1"/>
          </p:cNvSpPr>
          <p:nvPr/>
        </p:nvSpPr>
        <p:spPr bwMode="auto">
          <a:xfrm>
            <a:off x="1763713" y="5589588"/>
            <a:ext cx="56880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altLang="x-none"/>
              <a:t>For more, check: </a:t>
            </a:r>
          </a:p>
          <a:p>
            <a:pPr algn="ctr" eaLnBrk="1" hangingPunct="1"/>
            <a:r>
              <a:rPr lang="pt-BR" altLang="x-none">
                <a:hlinkClick r:id="rId2"/>
              </a:rPr>
              <a:t>https://docs.python.org/2/tutorial/modules.html</a:t>
            </a:r>
            <a:endParaRPr lang="pt-BR" altLang="x-none"/>
          </a:p>
        </p:txBody>
      </p:sp>
      <p:sp>
        <p:nvSpPr>
          <p:cNvPr id="9" name="TextShape 1"/>
          <p:cNvSpPr txBox="1">
            <a:spLocks noChangeArrowheads="1"/>
          </p:cNvSpPr>
          <p:nvPr/>
        </p:nvSpPr>
        <p:spPr bwMode="auto">
          <a:xfrm>
            <a:off x="1244600" y="100013"/>
            <a:ext cx="10515600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4400" dirty="0" err="1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Methods</a:t>
            </a:r>
            <a:r>
              <a:rPr lang="pt-BR" altLang="x-none" sz="4400" dirty="0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pt-BR" altLang="x-none" sz="2400" dirty="0" err="1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Using</a:t>
            </a:r>
            <a:r>
              <a:rPr lang="pt-BR" altLang="x-none" sz="2400" dirty="0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pt-BR" altLang="x-none" sz="2400" dirty="0" err="1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yours</a:t>
            </a:r>
            <a:r>
              <a:rPr lang="pt-BR" altLang="x-none" sz="4400" dirty="0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endParaRPr lang="pt-BR" altLang="x-none" sz="4400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1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13/02/2017</a:t>
            </a:r>
            <a:endParaRPr lang="pt-BR" dirty="0"/>
          </a:p>
        </p:txBody>
      </p:sp>
      <p:sp>
        <p:nvSpPr>
          <p:cNvPr id="12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/>
              <a:t>Python </a:t>
            </a:r>
            <a:r>
              <a:rPr lang="pt-BR" dirty="0" err="1"/>
              <a:t>Bootcamp</a:t>
            </a:r>
            <a:r>
              <a:rPr lang="pt-BR" dirty="0"/>
              <a:t>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An</a:t>
            </a:r>
            <a:r>
              <a:rPr lang="pt-BR" dirty="0" smtClean="0"/>
              <a:t>(</a:t>
            </a:r>
            <a:r>
              <a:rPr lang="pt-BR" dirty="0" err="1" smtClean="0"/>
              <a:t>other</a:t>
            </a:r>
            <a:r>
              <a:rPr lang="pt-BR" dirty="0" smtClean="0"/>
              <a:t>) Python </a:t>
            </a:r>
            <a:r>
              <a:rPr lang="pt-BR" dirty="0" err="1" smtClean="0"/>
              <a:t>introduction</a:t>
            </a:r>
            <a:r>
              <a:rPr lang="pt-BR" dirty="0" smtClean="0"/>
              <a:t> II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81622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CFD646B-C634-CD43-A042-03BDF80B9087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46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10" name="TextShape 1"/>
          <p:cNvSpPr txBox="1"/>
          <p:nvPr/>
        </p:nvSpPr>
        <p:spPr>
          <a:xfrm>
            <a:off x="250825" y="2276475"/>
            <a:ext cx="8639175" cy="2419124"/>
          </a:xfrm>
          <a:prstGeom prst="rect">
            <a:avLst/>
          </a:prstGeom>
          <a:solidFill>
            <a:schemeClr val="accent5">
              <a:lumMod val="75000"/>
              <a:alpha val="20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from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math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import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sqrt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as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msqrt</a:t>
            </a:r>
            <a:endParaRPr lang="pt-BR" sz="2800" b="1" dirty="0">
              <a:solidFill>
                <a:schemeClr val="tx1">
                  <a:lumMod val="95000"/>
                  <a:lumOff val="5000"/>
                </a:schemeClr>
              </a:solidFill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 </a:t>
            </a:r>
            <a:r>
              <a:rPr lang="pt-BR" sz="2800" b="1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from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numpy</a:t>
            </a: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import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sqrt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as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nsqrt</a:t>
            </a:r>
            <a:endParaRPr lang="pt-BR" sz="2800" b="1" dirty="0">
              <a:solidFill>
                <a:schemeClr val="tx1">
                  <a:lumMod val="95000"/>
                  <a:lumOff val="5000"/>
                </a:scheme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msqrt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(9)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3.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</a:t>
            </a: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nsqrt</a:t>
            </a: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([1, 4, 9])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[1., 2., 3.]</a:t>
            </a:r>
          </a:p>
        </p:txBody>
      </p:sp>
      <p:sp>
        <p:nvSpPr>
          <p:cNvPr id="49159" name="Retângulo 14"/>
          <p:cNvSpPr>
            <a:spLocks noChangeArrowheads="1"/>
          </p:cNvSpPr>
          <p:nvPr/>
        </p:nvSpPr>
        <p:spPr bwMode="auto">
          <a:xfrm>
            <a:off x="323850" y="1700213"/>
            <a:ext cx="6096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800"/>
              <a:t>Using methods from libs</a:t>
            </a:r>
          </a:p>
        </p:txBody>
      </p:sp>
      <p:sp>
        <p:nvSpPr>
          <p:cNvPr id="49160" name="Retângulo 8"/>
          <p:cNvSpPr>
            <a:spLocks noChangeArrowheads="1"/>
          </p:cNvSpPr>
          <p:nvPr/>
        </p:nvSpPr>
        <p:spPr bwMode="auto">
          <a:xfrm>
            <a:off x="1763713" y="5589588"/>
            <a:ext cx="56880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altLang="x-none"/>
              <a:t>For more, check: </a:t>
            </a:r>
          </a:p>
          <a:p>
            <a:pPr algn="ctr" eaLnBrk="1" hangingPunct="1"/>
            <a:r>
              <a:rPr lang="pt-BR" altLang="x-none">
                <a:hlinkClick r:id="rId2"/>
              </a:rPr>
              <a:t>https://docs.python.org/2/tutorial/modules.html</a:t>
            </a:r>
            <a:endParaRPr lang="pt-BR" altLang="x-none"/>
          </a:p>
        </p:txBody>
      </p:sp>
      <p:sp>
        <p:nvSpPr>
          <p:cNvPr id="9" name="TextShape 1"/>
          <p:cNvSpPr txBox="1">
            <a:spLocks noChangeArrowheads="1"/>
          </p:cNvSpPr>
          <p:nvPr/>
        </p:nvSpPr>
        <p:spPr bwMode="auto">
          <a:xfrm>
            <a:off x="1244600" y="100013"/>
            <a:ext cx="10515600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4400" dirty="0" err="1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Methods</a:t>
            </a:r>
            <a:r>
              <a:rPr lang="pt-BR" altLang="x-none" sz="4400" dirty="0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pt-BR" altLang="x-none" sz="2400" dirty="0" err="1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Using</a:t>
            </a:r>
            <a:r>
              <a:rPr lang="pt-BR" altLang="x-none" sz="2400" dirty="0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pt-BR" altLang="x-none" sz="2400" dirty="0" err="1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yours</a:t>
            </a:r>
            <a:r>
              <a:rPr lang="pt-BR" altLang="x-none" sz="4400" dirty="0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endParaRPr lang="pt-BR" altLang="x-none" sz="4400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1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13/02/2017</a:t>
            </a:r>
            <a:endParaRPr lang="pt-BR" dirty="0"/>
          </a:p>
        </p:txBody>
      </p:sp>
      <p:sp>
        <p:nvSpPr>
          <p:cNvPr id="12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/>
              <a:t>Python </a:t>
            </a:r>
            <a:r>
              <a:rPr lang="pt-BR" dirty="0" err="1"/>
              <a:t>Bootcamp</a:t>
            </a:r>
            <a:r>
              <a:rPr lang="pt-BR" dirty="0"/>
              <a:t>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An</a:t>
            </a:r>
            <a:r>
              <a:rPr lang="pt-BR" dirty="0" smtClean="0"/>
              <a:t>(</a:t>
            </a:r>
            <a:r>
              <a:rPr lang="pt-BR" dirty="0" err="1" smtClean="0"/>
              <a:t>other</a:t>
            </a:r>
            <a:r>
              <a:rPr lang="pt-BR" dirty="0" smtClean="0"/>
              <a:t>) Python </a:t>
            </a:r>
            <a:r>
              <a:rPr lang="pt-BR" dirty="0" err="1" smtClean="0"/>
              <a:t>introduction</a:t>
            </a:r>
            <a:r>
              <a:rPr lang="pt-BR" dirty="0" smtClean="0"/>
              <a:t> II</a:t>
            </a:r>
            <a:endParaRPr lang="pt-B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F298BEC-CBA2-1D43-A3BB-0E2208B29DCD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47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10" name="TextShape 1"/>
          <p:cNvSpPr txBox="1"/>
          <p:nvPr/>
        </p:nvSpPr>
        <p:spPr>
          <a:xfrm>
            <a:off x="250825" y="2276475"/>
            <a:ext cx="8639175" cy="2032000"/>
          </a:xfrm>
          <a:prstGeom prst="rect">
            <a:avLst/>
          </a:prstGeom>
          <a:solidFill>
            <a:schemeClr val="accent5">
              <a:lumMod val="75000"/>
              <a:alpha val="20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s = ‘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Hello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World!’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s.lower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()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‘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hello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world!’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s.isdigit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()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False</a:t>
            </a:r>
            <a:endParaRPr lang="pt-BR" sz="2800" b="1" dirty="0">
              <a:solidFill>
                <a:schemeClr val="tx1">
                  <a:lumMod val="95000"/>
                  <a:lumOff val="5000"/>
                </a:schemeClr>
              </a:solidFill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50183" name="Retângulo 14"/>
          <p:cNvSpPr>
            <a:spLocks noChangeArrowheads="1"/>
          </p:cNvSpPr>
          <p:nvPr/>
        </p:nvSpPr>
        <p:spPr bwMode="auto">
          <a:xfrm>
            <a:off x="323850" y="1700213"/>
            <a:ext cx="6096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800"/>
              <a:t>Using methods from objects</a:t>
            </a:r>
          </a:p>
        </p:txBody>
      </p:sp>
      <p:sp>
        <p:nvSpPr>
          <p:cNvPr id="50184" name="Retângulo 8"/>
          <p:cNvSpPr>
            <a:spLocks noChangeArrowheads="1"/>
          </p:cNvSpPr>
          <p:nvPr/>
        </p:nvSpPr>
        <p:spPr bwMode="auto">
          <a:xfrm>
            <a:off x="1763713" y="5589588"/>
            <a:ext cx="56880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altLang="x-none"/>
              <a:t>For more, check: </a:t>
            </a:r>
          </a:p>
          <a:p>
            <a:pPr algn="ctr" eaLnBrk="1" hangingPunct="1"/>
            <a:r>
              <a:rPr lang="pt-BR" altLang="x-none">
                <a:hlinkClick r:id="rId2"/>
              </a:rPr>
              <a:t>https://docs.python.org/2/tutorial/modules.html</a:t>
            </a:r>
            <a:endParaRPr lang="pt-BR" altLang="x-none"/>
          </a:p>
        </p:txBody>
      </p:sp>
      <p:sp>
        <p:nvSpPr>
          <p:cNvPr id="12" name="TextShape 1"/>
          <p:cNvSpPr txBox="1">
            <a:spLocks noChangeArrowheads="1"/>
          </p:cNvSpPr>
          <p:nvPr/>
        </p:nvSpPr>
        <p:spPr bwMode="auto">
          <a:xfrm>
            <a:off x="1244600" y="100013"/>
            <a:ext cx="10515600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4400" dirty="0" err="1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Methods</a:t>
            </a:r>
            <a:r>
              <a:rPr lang="pt-BR" altLang="x-none" sz="4400" dirty="0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pt-BR" altLang="x-none" sz="2400" dirty="0" err="1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Using</a:t>
            </a:r>
            <a:r>
              <a:rPr lang="pt-BR" altLang="x-none" sz="2400" dirty="0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pt-BR" altLang="x-none" sz="2400" dirty="0" err="1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yours</a:t>
            </a:r>
            <a:r>
              <a:rPr lang="pt-BR" altLang="x-none" sz="4400" dirty="0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endParaRPr lang="pt-BR" altLang="x-none" sz="4400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3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13/02/2017</a:t>
            </a:r>
            <a:endParaRPr lang="pt-BR" dirty="0"/>
          </a:p>
        </p:txBody>
      </p:sp>
      <p:sp>
        <p:nvSpPr>
          <p:cNvPr id="14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/>
              <a:t>Python </a:t>
            </a:r>
            <a:r>
              <a:rPr lang="pt-BR" dirty="0" err="1"/>
              <a:t>Bootcamp</a:t>
            </a:r>
            <a:r>
              <a:rPr lang="pt-BR" dirty="0"/>
              <a:t>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An</a:t>
            </a:r>
            <a:r>
              <a:rPr lang="pt-BR" dirty="0" smtClean="0"/>
              <a:t>(</a:t>
            </a:r>
            <a:r>
              <a:rPr lang="pt-BR" dirty="0" err="1" smtClean="0"/>
              <a:t>other</a:t>
            </a:r>
            <a:r>
              <a:rPr lang="pt-BR" dirty="0" smtClean="0"/>
              <a:t>) Python </a:t>
            </a:r>
            <a:r>
              <a:rPr lang="pt-BR" dirty="0" err="1" smtClean="0"/>
              <a:t>introduction</a:t>
            </a:r>
            <a:r>
              <a:rPr lang="pt-BR" dirty="0" smtClean="0"/>
              <a:t> II</a:t>
            </a:r>
            <a:endParaRPr lang="pt-B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97C5B37-DD8A-024A-8134-EAABCC1A1ECE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48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51205" name="TextShape 1"/>
          <p:cNvSpPr txBox="1">
            <a:spLocks noChangeArrowheads="1"/>
          </p:cNvSpPr>
          <p:nvPr/>
        </p:nvSpPr>
        <p:spPr bwMode="auto">
          <a:xfrm>
            <a:off x="1244600" y="100013"/>
            <a:ext cx="10515600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4400" dirty="0" err="1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Gathering</a:t>
            </a:r>
            <a:r>
              <a:rPr lang="pt-BR" altLang="x-none" sz="4400" dirty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pt-BR" altLang="x-none" sz="4400" dirty="0" err="1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information</a:t>
            </a:r>
            <a:endParaRPr lang="pt-BR" altLang="x-none" sz="4400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0" name="TextShape 1"/>
          <p:cNvSpPr txBox="1"/>
          <p:nvPr/>
        </p:nvSpPr>
        <p:spPr>
          <a:xfrm>
            <a:off x="250825" y="2276475"/>
            <a:ext cx="8639175" cy="1643063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 err="1">
                <a:solidFill>
                  <a:schemeClr val="accent6">
                    <a:lumMod val="50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def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double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(x):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 ....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“</a:t>
            </a:r>
            <a:r>
              <a:rPr lang="pt-BR" sz="2800" b="1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““Doubles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the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value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of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x”””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 ....</a:t>
            </a:r>
            <a:r>
              <a:rPr lang="pt-BR" sz="2800" b="1" dirty="0" err="1">
                <a:solidFill>
                  <a:schemeClr val="accent6">
                    <a:lumMod val="50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return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2 * x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</a:t>
            </a:r>
            <a:endParaRPr lang="pt-BR" sz="2800" b="1" dirty="0">
              <a:solidFill>
                <a:schemeClr val="tx1">
                  <a:lumMod val="95000"/>
                  <a:lumOff val="5000"/>
                </a:schemeClr>
              </a:solidFill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51207" name="Retângulo 14"/>
          <p:cNvSpPr>
            <a:spLocks noChangeArrowheads="1"/>
          </p:cNvSpPr>
          <p:nvPr/>
        </p:nvSpPr>
        <p:spPr bwMode="auto">
          <a:xfrm>
            <a:off x="323850" y="1700213"/>
            <a:ext cx="6096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800"/>
              <a:t>The built-in function </a:t>
            </a:r>
            <a:r>
              <a:rPr lang="pt-BR" altLang="x-none" sz="2800" b="1"/>
              <a:t>help()</a:t>
            </a:r>
          </a:p>
        </p:txBody>
      </p:sp>
      <p:sp>
        <p:nvSpPr>
          <p:cNvPr id="51208" name="Retângulo 10"/>
          <p:cNvSpPr>
            <a:spLocks noChangeArrowheads="1"/>
          </p:cNvSpPr>
          <p:nvPr/>
        </p:nvSpPr>
        <p:spPr bwMode="auto">
          <a:xfrm>
            <a:off x="0" y="6165850"/>
            <a:ext cx="4572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1600">
                <a:latin typeface="Lato" charset="0"/>
              </a:rPr>
              <a:t>Help on built-in function </a:t>
            </a:r>
            <a:r>
              <a:rPr lang="pt-BR" altLang="x-none" sz="1600" b="1">
                <a:latin typeface="Lato" charset="0"/>
              </a:rPr>
              <a:t>help() </a:t>
            </a:r>
            <a:r>
              <a:rPr lang="pt-BR" altLang="x-none" sz="1600">
                <a:latin typeface="Lato" charset="0"/>
                <a:hlinkClick r:id="rId2"/>
              </a:rPr>
              <a:t>here</a:t>
            </a:r>
            <a:r>
              <a:rPr lang="pt-BR" altLang="x-none" sz="1600">
                <a:latin typeface="Lato" charset="0"/>
              </a:rPr>
              <a:t>.</a:t>
            </a:r>
          </a:p>
        </p:txBody>
      </p:sp>
      <p:sp>
        <p:nvSpPr>
          <p:cNvPr id="11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13/02/2017</a:t>
            </a:r>
            <a:endParaRPr lang="pt-BR" dirty="0"/>
          </a:p>
        </p:txBody>
      </p:sp>
      <p:sp>
        <p:nvSpPr>
          <p:cNvPr id="12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/>
              <a:t>Python </a:t>
            </a:r>
            <a:r>
              <a:rPr lang="pt-BR" dirty="0" err="1"/>
              <a:t>Bootcamp</a:t>
            </a:r>
            <a:r>
              <a:rPr lang="pt-BR" dirty="0"/>
              <a:t>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An</a:t>
            </a:r>
            <a:r>
              <a:rPr lang="pt-BR" dirty="0" smtClean="0"/>
              <a:t>(</a:t>
            </a:r>
            <a:r>
              <a:rPr lang="pt-BR" dirty="0" err="1" smtClean="0"/>
              <a:t>other</a:t>
            </a:r>
            <a:r>
              <a:rPr lang="pt-BR" dirty="0" smtClean="0"/>
              <a:t>) Python </a:t>
            </a:r>
            <a:r>
              <a:rPr lang="pt-BR" dirty="0" err="1" smtClean="0"/>
              <a:t>introduction</a:t>
            </a:r>
            <a:r>
              <a:rPr lang="pt-BR" dirty="0" smtClean="0"/>
              <a:t> II</a:t>
            </a:r>
            <a:endParaRPr lang="pt-B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99BEF5E-82DF-DC44-9262-C1421F4B0C5E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49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52229" name="TextShape 1"/>
          <p:cNvSpPr txBox="1">
            <a:spLocks noChangeArrowheads="1"/>
          </p:cNvSpPr>
          <p:nvPr/>
        </p:nvSpPr>
        <p:spPr bwMode="auto">
          <a:xfrm>
            <a:off x="1244600" y="100013"/>
            <a:ext cx="10515600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4400" dirty="0" err="1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Gathering</a:t>
            </a:r>
            <a:r>
              <a:rPr lang="pt-BR" altLang="x-none" sz="4400" dirty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pt-BR" altLang="x-none" sz="4400" dirty="0" err="1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information</a:t>
            </a:r>
            <a:endParaRPr lang="pt-BR" altLang="x-none" sz="4400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2230" name="Retângulo 14"/>
          <p:cNvSpPr>
            <a:spLocks noChangeArrowheads="1"/>
          </p:cNvSpPr>
          <p:nvPr/>
        </p:nvSpPr>
        <p:spPr bwMode="auto">
          <a:xfrm>
            <a:off x="323850" y="1700213"/>
            <a:ext cx="6096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800"/>
              <a:t>The built-in function </a:t>
            </a:r>
            <a:r>
              <a:rPr lang="pt-BR" altLang="x-none" sz="2800" b="1"/>
              <a:t>help()</a:t>
            </a:r>
          </a:p>
        </p:txBody>
      </p:sp>
      <p:sp>
        <p:nvSpPr>
          <p:cNvPr id="9" name="TextShape 1"/>
          <p:cNvSpPr txBox="1"/>
          <p:nvPr/>
        </p:nvSpPr>
        <p:spPr>
          <a:xfrm>
            <a:off x="250825" y="2349500"/>
            <a:ext cx="8639175" cy="2030413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help(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double_value</a:t>
            </a:r>
            <a:r>
              <a:rPr lang="pt-BR" sz="2800" b="1" dirty="0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  <a:defRPr/>
            </a:pPr>
            <a:r>
              <a:rPr lang="en-US" sz="2800" dirty="0">
                <a:latin typeface="Lucida Console" pitchFamily="49" charset="0"/>
                <a:ea typeface="+mn-ea"/>
              </a:rPr>
              <a:t>    Help </a:t>
            </a:r>
            <a:r>
              <a:rPr lang="en-US" sz="2800" dirty="0">
                <a:latin typeface="Lucida Console" pitchFamily="49" charset="0"/>
                <a:ea typeface="+mn-ea"/>
              </a:rPr>
              <a:t>on function </a:t>
            </a:r>
            <a:r>
              <a:rPr lang="en-US" sz="2800" dirty="0" err="1">
                <a:latin typeface="Lucida Console" pitchFamily="49" charset="0"/>
                <a:ea typeface="+mn-ea"/>
              </a:rPr>
              <a:t>double_value</a:t>
            </a:r>
            <a:r>
              <a:rPr lang="en-US" sz="2800" dirty="0">
                <a:latin typeface="Lucida Console" pitchFamily="49" charset="0"/>
                <a:ea typeface="+mn-ea"/>
              </a:rPr>
              <a:t>: </a:t>
            </a:r>
            <a:r>
              <a:rPr lang="en-US" sz="2800" dirty="0">
                <a:latin typeface="Lucida Console" pitchFamily="49" charset="0"/>
                <a:ea typeface="+mn-ea"/>
              </a:rPr>
              <a:t>  </a:t>
            </a:r>
          </a:p>
          <a:p>
            <a:pPr>
              <a:lnSpc>
                <a:spcPct val="90000"/>
              </a:lnSpc>
              <a:defRPr/>
            </a:pPr>
            <a:endParaRPr lang="en-US" sz="2800" dirty="0">
              <a:latin typeface="Lucida Console" pitchFamily="49" charset="0"/>
              <a:ea typeface="+mn-ea"/>
            </a:endParaRPr>
          </a:p>
          <a:p>
            <a:pPr>
              <a:lnSpc>
                <a:spcPct val="90000"/>
              </a:lnSpc>
              <a:defRPr/>
            </a:pPr>
            <a:r>
              <a:rPr lang="en-US" sz="2800" dirty="0" err="1">
                <a:latin typeface="Lucida Console" pitchFamily="49" charset="0"/>
                <a:ea typeface="+mn-ea"/>
              </a:rPr>
              <a:t>double_value</a:t>
            </a:r>
            <a:r>
              <a:rPr lang="en-US" sz="2800" dirty="0">
                <a:latin typeface="Lucida Console" pitchFamily="49" charset="0"/>
                <a:ea typeface="+mn-ea"/>
              </a:rPr>
              <a:t>(x</a:t>
            </a:r>
            <a:r>
              <a:rPr lang="en-US" sz="2800" dirty="0">
                <a:latin typeface="Lucida Console" pitchFamily="49" charset="0"/>
                <a:ea typeface="+mn-ea"/>
              </a:rPr>
              <a:t>) </a:t>
            </a:r>
            <a:endParaRPr lang="en-US" sz="2800" dirty="0">
              <a:latin typeface="Lucida Console" pitchFamily="49" charset="0"/>
              <a:ea typeface="+mn-ea"/>
            </a:endParaRPr>
          </a:p>
          <a:p>
            <a:pPr>
              <a:lnSpc>
                <a:spcPct val="90000"/>
              </a:lnSpc>
              <a:defRPr/>
            </a:pPr>
            <a:r>
              <a:rPr lang="en-US" sz="2800" dirty="0">
                <a:latin typeface="Lucida Console" pitchFamily="49" charset="0"/>
                <a:ea typeface="+mn-ea"/>
              </a:rPr>
              <a:t> </a:t>
            </a:r>
            <a:r>
              <a:rPr lang="en-US" sz="2800" dirty="0">
                <a:latin typeface="Lucida Console" pitchFamily="49" charset="0"/>
                <a:ea typeface="+mn-ea"/>
              </a:rPr>
              <a:t>   Return </a:t>
            </a:r>
            <a:r>
              <a:rPr lang="en-US" sz="2800" dirty="0">
                <a:latin typeface="Lucida Console" pitchFamily="49" charset="0"/>
                <a:ea typeface="+mn-ea"/>
              </a:rPr>
              <a:t>the double of </a:t>
            </a:r>
            <a:r>
              <a:rPr lang="en-US" sz="2800" dirty="0">
                <a:latin typeface="Lucida Console" pitchFamily="49" charset="0"/>
                <a:ea typeface="+mn-ea"/>
              </a:rPr>
              <a:t>x</a:t>
            </a:r>
            <a:endParaRPr lang="pt-BR" sz="2800" b="1" dirty="0">
              <a:solidFill>
                <a:schemeClr val="accent5">
                  <a:lumMod val="50000"/>
                </a:schemeClr>
              </a:solidFill>
              <a:latin typeface="Lucida Console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52232" name="Retângulo 13"/>
          <p:cNvSpPr>
            <a:spLocks noChangeArrowheads="1"/>
          </p:cNvSpPr>
          <p:nvPr/>
        </p:nvSpPr>
        <p:spPr bwMode="auto">
          <a:xfrm>
            <a:off x="0" y="6165850"/>
            <a:ext cx="4572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1600">
                <a:latin typeface="Lato" charset="0"/>
              </a:rPr>
              <a:t>Help on built-in function </a:t>
            </a:r>
            <a:r>
              <a:rPr lang="pt-BR" altLang="x-none" sz="1600" b="1">
                <a:latin typeface="Lato" charset="0"/>
              </a:rPr>
              <a:t>help() </a:t>
            </a:r>
            <a:r>
              <a:rPr lang="pt-BR" altLang="x-none" sz="1600">
                <a:latin typeface="Lato" charset="0"/>
                <a:hlinkClick r:id="rId2"/>
              </a:rPr>
              <a:t>here</a:t>
            </a:r>
            <a:r>
              <a:rPr lang="pt-BR" altLang="x-none" sz="1600">
                <a:latin typeface="Lato" charset="0"/>
              </a:rPr>
              <a:t>.</a:t>
            </a:r>
          </a:p>
        </p:txBody>
      </p:sp>
      <p:sp>
        <p:nvSpPr>
          <p:cNvPr id="11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13/02/2017</a:t>
            </a:r>
            <a:endParaRPr lang="pt-BR" dirty="0"/>
          </a:p>
        </p:txBody>
      </p:sp>
      <p:sp>
        <p:nvSpPr>
          <p:cNvPr id="12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/>
              <a:t>Python </a:t>
            </a:r>
            <a:r>
              <a:rPr lang="pt-BR" dirty="0" err="1"/>
              <a:t>Bootcamp</a:t>
            </a:r>
            <a:r>
              <a:rPr lang="pt-BR" dirty="0"/>
              <a:t>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An</a:t>
            </a:r>
            <a:r>
              <a:rPr lang="pt-BR" dirty="0" smtClean="0"/>
              <a:t>(</a:t>
            </a:r>
            <a:r>
              <a:rPr lang="pt-BR" dirty="0" err="1" smtClean="0"/>
              <a:t>other</a:t>
            </a:r>
            <a:r>
              <a:rPr lang="pt-BR" dirty="0" smtClean="0"/>
              <a:t>) Python </a:t>
            </a:r>
            <a:r>
              <a:rPr lang="pt-BR" dirty="0" err="1" smtClean="0"/>
              <a:t>introduction</a:t>
            </a:r>
            <a:r>
              <a:rPr lang="pt-BR" dirty="0" smtClean="0"/>
              <a:t> II</a:t>
            </a:r>
            <a:endParaRPr lang="pt-B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99A1AF9-CC03-BF4D-94C7-3940546A5C26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5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28733" y="3365637"/>
            <a:ext cx="2649380" cy="10772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pt-BR" dirty="0">
                <a:latin typeface="Calibri" panose="020F0502020204030204" pitchFamily="34" charset="0"/>
                <a:ea typeface="+mn-ea"/>
              </a:rPr>
              <a:t>Python </a:t>
            </a:r>
            <a:r>
              <a:rPr lang="pt-BR" dirty="0" err="1">
                <a:latin typeface="Calibri" panose="020F0502020204030204" pitchFamily="34" charset="0"/>
                <a:ea typeface="+mn-ea"/>
              </a:rPr>
              <a:t>relies</a:t>
            </a:r>
            <a:r>
              <a:rPr lang="pt-BR" dirty="0">
                <a:latin typeface="Calibri" panose="020F0502020204030204" pitchFamily="34" charset="0"/>
                <a:ea typeface="+mn-ea"/>
              </a:rPr>
              <a:t> </a:t>
            </a:r>
            <a:endParaRPr lang="pt-BR" dirty="0" smtClean="0">
              <a:latin typeface="Calibri" panose="020F0502020204030204" pitchFamily="34" charset="0"/>
              <a:ea typeface="+mn-ea"/>
            </a:endParaRPr>
          </a:p>
          <a:p>
            <a:pPr algn="ctr">
              <a:defRPr/>
            </a:pPr>
            <a:r>
              <a:rPr lang="pt-BR" dirty="0" err="1" smtClean="0">
                <a:latin typeface="Calibri" panose="020F0502020204030204" pitchFamily="34" charset="0"/>
                <a:ea typeface="+mn-ea"/>
              </a:rPr>
              <a:t>on</a:t>
            </a:r>
            <a:r>
              <a:rPr lang="pt-BR" dirty="0" smtClean="0">
                <a:latin typeface="Calibri" panose="020F0502020204030204" pitchFamily="34" charset="0"/>
                <a:ea typeface="+mn-ea"/>
              </a:rPr>
              <a:t> </a:t>
            </a:r>
            <a:r>
              <a:rPr lang="pt-BR" dirty="0" err="1">
                <a:latin typeface="Calibri" panose="020F0502020204030204" pitchFamily="34" charset="0"/>
                <a:ea typeface="+mn-ea"/>
              </a:rPr>
              <a:t>identation</a:t>
            </a:r>
            <a:r>
              <a:rPr lang="pt-BR" dirty="0">
                <a:latin typeface="Calibri" panose="020F0502020204030204" pitchFamily="34" charset="0"/>
                <a:ea typeface="+mn-ea"/>
              </a:rPr>
              <a:t>, </a:t>
            </a:r>
            <a:r>
              <a:rPr lang="pt-BR" dirty="0" err="1" smtClean="0">
                <a:latin typeface="Calibri" panose="020F0502020204030204" pitchFamily="34" charset="0"/>
                <a:ea typeface="+mn-ea"/>
              </a:rPr>
              <a:t>so</a:t>
            </a:r>
            <a:r>
              <a:rPr lang="pt-BR" dirty="0" smtClean="0">
                <a:latin typeface="Calibri" panose="020F0502020204030204" pitchFamily="34" charset="0"/>
                <a:ea typeface="+mn-ea"/>
              </a:rPr>
              <a:t> </a:t>
            </a:r>
          </a:p>
          <a:p>
            <a:pPr algn="ctr">
              <a:defRPr/>
            </a:pPr>
            <a:r>
              <a:rPr lang="pt-BR" sz="2800" dirty="0" smtClea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+mn-ea"/>
              </a:rPr>
              <a:t>DON’T 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+mn-ea"/>
              </a:rPr>
              <a:t>MESS UP!</a:t>
            </a:r>
            <a:endParaRPr lang="pt-BR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ea typeface="+mn-ea"/>
            </a:endParaRPr>
          </a:p>
        </p:txBody>
      </p:sp>
      <p:sp>
        <p:nvSpPr>
          <p:cNvPr id="16391" name="TextShape 1"/>
          <p:cNvSpPr txBox="1">
            <a:spLocks noChangeArrowheads="1"/>
          </p:cNvSpPr>
          <p:nvPr/>
        </p:nvSpPr>
        <p:spPr bwMode="auto">
          <a:xfrm>
            <a:off x="107504" y="1268760"/>
            <a:ext cx="4238625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7200" dirty="0" err="1">
                <a:latin typeface="Calibri" charset="0"/>
                <a:ea typeface="Courier New" charset="0"/>
                <a:cs typeface="Courier New" charset="0"/>
              </a:rPr>
              <a:t>if</a:t>
            </a:r>
            <a:r>
              <a:rPr lang="pt-BR" altLang="x-none" sz="7200" dirty="0">
                <a:latin typeface="Calibri" charset="0"/>
                <a:ea typeface="Courier New" charset="0"/>
                <a:cs typeface="Courier New" charset="0"/>
              </a:rPr>
              <a:t>/</a:t>
            </a:r>
            <a:r>
              <a:rPr lang="pt-BR" altLang="x-none" sz="7200" dirty="0" err="1">
                <a:latin typeface="Calibri" charset="0"/>
                <a:ea typeface="Courier New" charset="0"/>
                <a:cs typeface="Courier New" charset="0"/>
              </a:rPr>
              <a:t>elif</a:t>
            </a:r>
            <a:r>
              <a:rPr lang="pt-BR" altLang="x-none" sz="7200" dirty="0">
                <a:latin typeface="Calibri" charset="0"/>
                <a:ea typeface="Courier New" charset="0"/>
                <a:cs typeface="Courier New" charset="0"/>
              </a:rPr>
              <a:t>/</a:t>
            </a:r>
            <a:r>
              <a:rPr lang="pt-BR" altLang="x-none" sz="7200" dirty="0" err="1">
                <a:latin typeface="Calibri" charset="0"/>
                <a:ea typeface="Courier New" charset="0"/>
                <a:cs typeface="Courier New" charset="0"/>
              </a:rPr>
              <a:t>else</a:t>
            </a:r>
            <a:endParaRPr lang="pt-BR" altLang="x-none" sz="7200" dirty="0">
              <a:latin typeface="Calibri" charset="0"/>
              <a:ea typeface="Courier New" charset="0"/>
              <a:cs typeface="Courier New" charset="0"/>
            </a:endParaRPr>
          </a:p>
        </p:txBody>
      </p:sp>
      <p:sp>
        <p:nvSpPr>
          <p:cNvPr id="17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 smtClean="0">
                <a:solidFill>
                  <a:srgbClr val="000000"/>
                </a:solidFill>
                <a:latin typeface="Lato" charset="0"/>
              </a:rPr>
              <a:t>Loops </a:t>
            </a:r>
            <a:r>
              <a:rPr lang="pt-BR" altLang="x-none" dirty="0" err="1" smtClean="0">
                <a:solidFill>
                  <a:srgbClr val="000000"/>
                </a:solidFill>
                <a:latin typeface="Lato" charset="0"/>
              </a:rPr>
              <a:t>and</a:t>
            </a:r>
            <a:r>
              <a:rPr lang="pt-BR" altLang="x-none" dirty="0" smtClean="0">
                <a:solidFill>
                  <a:srgbClr val="000000"/>
                </a:solidFill>
                <a:latin typeface="Lato" charset="0"/>
              </a:rPr>
              <a:t> </a:t>
            </a:r>
            <a:r>
              <a:rPr lang="pt-BR" altLang="x-none" dirty="0" err="1" smtClean="0">
                <a:solidFill>
                  <a:srgbClr val="000000"/>
                </a:solidFill>
                <a:latin typeface="Lato" charset="0"/>
              </a:rPr>
              <a:t>control</a:t>
            </a:r>
            <a:endParaRPr lang="pt-BR" altLang="x-none" dirty="0">
              <a:latin typeface="Lato" charset="0"/>
            </a:endParaRPr>
          </a:p>
        </p:txBody>
      </p:sp>
      <p:sp>
        <p:nvSpPr>
          <p:cNvPr id="18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13/02/2017</a:t>
            </a:r>
            <a:endParaRPr lang="pt-BR" dirty="0"/>
          </a:p>
        </p:txBody>
      </p:sp>
      <p:sp>
        <p:nvSpPr>
          <p:cNvPr id="1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/>
              <a:t>Python </a:t>
            </a:r>
            <a:r>
              <a:rPr lang="pt-BR" dirty="0" err="1"/>
              <a:t>Bootcamp</a:t>
            </a:r>
            <a:r>
              <a:rPr lang="pt-BR" dirty="0"/>
              <a:t>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An</a:t>
            </a:r>
            <a:r>
              <a:rPr lang="pt-BR" dirty="0" smtClean="0"/>
              <a:t>(</a:t>
            </a:r>
            <a:r>
              <a:rPr lang="pt-BR" dirty="0" err="1" smtClean="0"/>
              <a:t>other</a:t>
            </a:r>
            <a:r>
              <a:rPr lang="pt-BR" dirty="0" smtClean="0"/>
              <a:t>) Python </a:t>
            </a:r>
            <a:r>
              <a:rPr lang="pt-BR" dirty="0" err="1" smtClean="0"/>
              <a:t>introduction</a:t>
            </a:r>
            <a:r>
              <a:rPr lang="pt-BR" dirty="0" smtClean="0"/>
              <a:t> II</a:t>
            </a:r>
            <a:endParaRPr lang="pt-BR" dirty="0"/>
          </a:p>
        </p:txBody>
      </p:sp>
      <p:sp>
        <p:nvSpPr>
          <p:cNvPr id="21" name="Retângulo 14"/>
          <p:cNvSpPr/>
          <p:nvPr/>
        </p:nvSpPr>
        <p:spPr>
          <a:xfrm>
            <a:off x="0" y="6165850"/>
            <a:ext cx="9144000" cy="338138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r">
              <a:defRPr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More </a:t>
            </a: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at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hlinkClick r:id="rId2"/>
              </a:rPr>
              <a:t>https://docs.python.org/2/tutorial/controlflow.html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2699792" y="2419821"/>
            <a:ext cx="6321813" cy="3195638"/>
            <a:chOff x="2555875" y="2419821"/>
            <a:chExt cx="6321813" cy="3195638"/>
          </a:xfrm>
        </p:grpSpPr>
        <p:sp>
          <p:nvSpPr>
            <p:cNvPr id="22" name="Retângulo 12"/>
            <p:cNvSpPr/>
            <p:nvPr/>
          </p:nvSpPr>
          <p:spPr>
            <a:xfrm>
              <a:off x="2555875" y="3356992"/>
              <a:ext cx="6313487" cy="444500"/>
            </a:xfrm>
            <a:prstGeom prst="rect">
              <a:avLst/>
            </a:prstGeom>
            <a:solidFill>
              <a:srgbClr val="00B05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23" name="Retângulo 13"/>
            <p:cNvSpPr/>
            <p:nvPr/>
          </p:nvSpPr>
          <p:spPr>
            <a:xfrm>
              <a:off x="2564201" y="4193059"/>
              <a:ext cx="6313487" cy="488950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24" name="Retângulo 14"/>
            <p:cNvSpPr/>
            <p:nvPr/>
          </p:nvSpPr>
          <p:spPr>
            <a:xfrm>
              <a:off x="2555875" y="5089996"/>
              <a:ext cx="6313487" cy="488950"/>
            </a:xfrm>
            <a:prstGeom prst="rect">
              <a:avLst/>
            </a:prstGeom>
            <a:solidFill>
              <a:srgbClr val="00B05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25" name="TextShape 1"/>
            <p:cNvSpPr txBox="1"/>
            <p:nvPr/>
          </p:nvSpPr>
          <p:spPr>
            <a:xfrm>
              <a:off x="2555875" y="2419821"/>
              <a:ext cx="6307138" cy="3195638"/>
            </a:xfrm>
            <a:prstGeom prst="rect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txBody>
            <a:bodyPr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fruit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 = ‘banana’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pt-BR" sz="3200" dirty="0" err="1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if</a:t>
              </a:r>
              <a:r>
                <a:rPr lang="pt-BR" sz="3200" dirty="0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 </a:t>
              </a: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fruit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 </a:t>
              </a:r>
              <a:r>
                <a:rPr lang="pt-BR" sz="3200" dirty="0" err="1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is</a:t>
              </a:r>
              <a:r>
                <a:rPr lang="pt-BR" sz="3200" dirty="0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 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‘</a:t>
              </a: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apple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’: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pt-BR" sz="3200" dirty="0">
                  <a:solidFill>
                    <a:srgbClr val="008000"/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....</a:t>
              </a: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eat_it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()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pt-BR" sz="3200" dirty="0" err="1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elif</a:t>
              </a:r>
              <a:r>
                <a:rPr lang="pt-BR" sz="3200" dirty="0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 </a:t>
              </a: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fruit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 </a:t>
              </a:r>
              <a:r>
                <a:rPr lang="pt-BR" sz="3200" dirty="0" err="1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is</a:t>
              </a:r>
              <a:r>
                <a:rPr lang="pt-BR" sz="3200" dirty="0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 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‘</a:t>
              </a: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orange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’: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pt-BR" sz="3200" dirty="0" smtClean="0">
                  <a:solidFill>
                    <a:srgbClr val="FF0000"/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.....</a:t>
              </a:r>
              <a:r>
                <a:rPr lang="pt-BR" sz="3200" dirty="0" err="1" smtClean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make_a_juice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()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pt-BR" sz="3200" dirty="0" err="1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else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: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pt-BR" sz="3200" dirty="0">
                  <a:solidFill>
                    <a:srgbClr val="008000"/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....</a:t>
              </a: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leave_it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083837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6449368-C551-C84E-8752-09FD151E5971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50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53253" name="TextShape 1"/>
          <p:cNvSpPr txBox="1">
            <a:spLocks noChangeArrowheads="1"/>
          </p:cNvSpPr>
          <p:nvPr/>
        </p:nvSpPr>
        <p:spPr bwMode="auto">
          <a:xfrm>
            <a:off x="1244600" y="100013"/>
            <a:ext cx="10515600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4400" dirty="0" err="1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Gathering</a:t>
            </a:r>
            <a:r>
              <a:rPr lang="pt-BR" altLang="x-none" sz="4400" dirty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pt-BR" altLang="x-none" sz="4400" dirty="0" err="1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information</a:t>
            </a:r>
            <a:endParaRPr lang="pt-BR" altLang="x-none" sz="4400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0" name="TextShape 1"/>
          <p:cNvSpPr txBox="1"/>
          <p:nvPr/>
        </p:nvSpPr>
        <p:spPr>
          <a:xfrm>
            <a:off x="250825" y="2276475"/>
            <a:ext cx="8639175" cy="3194050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>
                <a:latin typeface="Lucida Console" pitchFamily="49" charset="0"/>
                <a:ea typeface="+mn-ea"/>
                <a:cs typeface="Consolas" panose="020B0609020204030204" pitchFamily="49" charset="0"/>
              </a:rPr>
              <a:t>y = 3.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help(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y</a:t>
            </a:r>
            <a:r>
              <a:rPr lang="pt-BR" sz="2800" b="1" dirty="0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  <a:defRPr/>
            </a:pPr>
            <a:r>
              <a:rPr lang="en-US" sz="2000" dirty="0">
                <a:latin typeface="Lucida Console" pitchFamily="49" charset="0"/>
                <a:ea typeface="+mn-ea"/>
              </a:rPr>
              <a:t>Help on float object: </a:t>
            </a:r>
            <a:endParaRPr lang="en-US" sz="2000" dirty="0">
              <a:latin typeface="Lucida Console" pitchFamily="49" charset="0"/>
              <a:ea typeface="+mn-ea"/>
            </a:endParaRPr>
          </a:p>
          <a:p>
            <a:pPr>
              <a:lnSpc>
                <a:spcPct val="90000"/>
              </a:lnSpc>
              <a:defRPr/>
            </a:pPr>
            <a:endParaRPr lang="en-US" sz="2000" dirty="0">
              <a:latin typeface="Lucida Console" pitchFamily="49" charset="0"/>
              <a:ea typeface="+mn-ea"/>
            </a:endParaRPr>
          </a:p>
          <a:p>
            <a:pPr>
              <a:lnSpc>
                <a:spcPct val="90000"/>
              </a:lnSpc>
              <a:defRPr/>
            </a:pPr>
            <a:r>
              <a:rPr lang="en-US" sz="2000" dirty="0">
                <a:latin typeface="Lucida Console" pitchFamily="49" charset="0"/>
                <a:ea typeface="+mn-ea"/>
              </a:rPr>
              <a:t>    class </a:t>
            </a:r>
            <a:r>
              <a:rPr lang="en-US" sz="2000" dirty="0">
                <a:latin typeface="Lucida Console" pitchFamily="49" charset="0"/>
                <a:ea typeface="+mn-ea"/>
              </a:rPr>
              <a:t>float(object) </a:t>
            </a:r>
            <a:endParaRPr lang="en-US" sz="2000" dirty="0">
              <a:latin typeface="Lucida Console" pitchFamily="49" charset="0"/>
              <a:ea typeface="+mn-ea"/>
            </a:endParaRPr>
          </a:p>
          <a:p>
            <a:pPr>
              <a:lnSpc>
                <a:spcPct val="90000"/>
              </a:lnSpc>
              <a:defRPr/>
            </a:pPr>
            <a:r>
              <a:rPr lang="en-US" sz="2000" dirty="0">
                <a:latin typeface="Lucida Console" pitchFamily="49" charset="0"/>
                <a:ea typeface="+mn-ea"/>
              </a:rPr>
              <a:t>| </a:t>
            </a:r>
            <a:r>
              <a:rPr lang="en-US" sz="2000" dirty="0">
                <a:latin typeface="Lucida Console" pitchFamily="49" charset="0"/>
                <a:ea typeface="+mn-ea"/>
              </a:rPr>
              <a:t>float(x) -&gt; floating point number </a:t>
            </a:r>
            <a:endParaRPr lang="en-US" sz="2000" dirty="0">
              <a:latin typeface="Lucida Console" pitchFamily="49" charset="0"/>
              <a:ea typeface="+mn-ea"/>
            </a:endParaRPr>
          </a:p>
          <a:p>
            <a:pPr>
              <a:lnSpc>
                <a:spcPct val="90000"/>
              </a:lnSpc>
              <a:defRPr/>
            </a:pPr>
            <a:r>
              <a:rPr lang="en-US" sz="2000" dirty="0">
                <a:latin typeface="Lucida Console" pitchFamily="49" charset="0"/>
                <a:ea typeface="+mn-ea"/>
              </a:rPr>
              <a:t>| </a:t>
            </a:r>
          </a:p>
          <a:p>
            <a:pPr>
              <a:lnSpc>
                <a:spcPct val="90000"/>
              </a:lnSpc>
              <a:defRPr/>
            </a:pPr>
            <a:r>
              <a:rPr lang="en-US" sz="2000" dirty="0">
                <a:latin typeface="Lucida Console" pitchFamily="49" charset="0"/>
                <a:ea typeface="+mn-ea"/>
              </a:rPr>
              <a:t>| </a:t>
            </a:r>
            <a:r>
              <a:rPr lang="en-US" sz="2000" dirty="0">
                <a:latin typeface="Lucida Console" pitchFamily="49" charset="0"/>
                <a:ea typeface="+mn-ea"/>
              </a:rPr>
              <a:t>Convert a string or number to a floating point </a:t>
            </a:r>
            <a:endParaRPr lang="en-US" sz="2000" dirty="0">
              <a:latin typeface="Lucida Console" pitchFamily="49" charset="0"/>
              <a:ea typeface="+mn-ea"/>
            </a:endParaRPr>
          </a:p>
          <a:p>
            <a:pPr>
              <a:lnSpc>
                <a:spcPct val="90000"/>
              </a:lnSpc>
              <a:defRPr/>
            </a:pPr>
            <a:r>
              <a:rPr lang="en-US" sz="2000" dirty="0">
                <a:latin typeface="Lucida Console" pitchFamily="49" charset="0"/>
                <a:ea typeface="+mn-ea"/>
              </a:rPr>
              <a:t>|</a:t>
            </a:r>
            <a:r>
              <a:rPr lang="en-US" sz="2000" dirty="0">
                <a:latin typeface="Lucida Console" pitchFamily="49" charset="0"/>
                <a:ea typeface="+mn-ea"/>
              </a:rPr>
              <a:t> </a:t>
            </a:r>
            <a:r>
              <a:rPr lang="en-US" sz="2000" dirty="0">
                <a:latin typeface="Lucida Console" pitchFamily="49" charset="0"/>
                <a:ea typeface="+mn-ea"/>
              </a:rPr>
              <a:t>number</a:t>
            </a:r>
            <a:r>
              <a:rPr lang="en-US" sz="2000" dirty="0">
                <a:latin typeface="Lucida Console" pitchFamily="49" charset="0"/>
                <a:ea typeface="+mn-ea"/>
              </a:rPr>
              <a:t>, if possible</a:t>
            </a:r>
            <a:r>
              <a:rPr lang="en-US" sz="2000" dirty="0">
                <a:latin typeface="Lucida Console" pitchFamily="49" charset="0"/>
                <a:ea typeface="+mn-ea"/>
              </a:rPr>
              <a:t>.</a:t>
            </a:r>
          </a:p>
          <a:p>
            <a:pPr>
              <a:lnSpc>
                <a:spcPct val="90000"/>
              </a:lnSpc>
              <a:defRPr/>
            </a:pPr>
            <a:r>
              <a:rPr lang="en-US" sz="2800" b="1" dirty="0">
                <a:latin typeface="Lucida Console" pitchFamily="49" charset="0"/>
                <a:ea typeface="+mn-ea"/>
                <a:cs typeface="Consolas" panose="020B0609020204030204" pitchFamily="49" charset="0"/>
              </a:rPr>
              <a:t>...</a:t>
            </a:r>
            <a:endParaRPr lang="pt-BR" sz="2800" b="1" dirty="0">
              <a:latin typeface="Lucida Console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53255" name="Retângulo 14"/>
          <p:cNvSpPr>
            <a:spLocks noChangeArrowheads="1"/>
          </p:cNvSpPr>
          <p:nvPr/>
        </p:nvSpPr>
        <p:spPr bwMode="auto">
          <a:xfrm>
            <a:off x="323850" y="1700213"/>
            <a:ext cx="6096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800"/>
              <a:t>The built-in function </a:t>
            </a:r>
            <a:r>
              <a:rPr lang="pt-BR" altLang="x-none" sz="2800" b="1"/>
              <a:t>help()</a:t>
            </a:r>
          </a:p>
        </p:txBody>
      </p:sp>
      <p:sp>
        <p:nvSpPr>
          <p:cNvPr id="53256" name="Retângulo 13"/>
          <p:cNvSpPr>
            <a:spLocks noChangeArrowheads="1"/>
          </p:cNvSpPr>
          <p:nvPr/>
        </p:nvSpPr>
        <p:spPr bwMode="auto">
          <a:xfrm>
            <a:off x="0" y="6165850"/>
            <a:ext cx="4572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1600">
                <a:latin typeface="Lato" charset="0"/>
              </a:rPr>
              <a:t>Help on built-in function </a:t>
            </a:r>
            <a:r>
              <a:rPr lang="pt-BR" altLang="x-none" sz="1600" b="1">
                <a:latin typeface="Lato" charset="0"/>
              </a:rPr>
              <a:t>help() </a:t>
            </a:r>
            <a:r>
              <a:rPr lang="pt-BR" altLang="x-none" sz="1600">
                <a:latin typeface="Lato" charset="0"/>
                <a:hlinkClick r:id="rId2"/>
              </a:rPr>
              <a:t>here</a:t>
            </a:r>
            <a:r>
              <a:rPr lang="pt-BR" altLang="x-none" sz="1600">
                <a:latin typeface="Lato" charset="0"/>
              </a:rPr>
              <a:t>.</a:t>
            </a:r>
          </a:p>
        </p:txBody>
      </p:sp>
      <p:sp>
        <p:nvSpPr>
          <p:cNvPr id="11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13/02/2017</a:t>
            </a:r>
            <a:endParaRPr lang="pt-BR" dirty="0"/>
          </a:p>
        </p:txBody>
      </p:sp>
      <p:sp>
        <p:nvSpPr>
          <p:cNvPr id="12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/>
              <a:t>Python </a:t>
            </a:r>
            <a:r>
              <a:rPr lang="pt-BR" dirty="0" err="1"/>
              <a:t>Bootcamp</a:t>
            </a:r>
            <a:r>
              <a:rPr lang="pt-BR" dirty="0"/>
              <a:t>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An</a:t>
            </a:r>
            <a:r>
              <a:rPr lang="pt-BR" dirty="0" smtClean="0"/>
              <a:t>(</a:t>
            </a:r>
            <a:r>
              <a:rPr lang="pt-BR" dirty="0" err="1" smtClean="0"/>
              <a:t>other</a:t>
            </a:r>
            <a:r>
              <a:rPr lang="pt-BR" dirty="0" smtClean="0"/>
              <a:t>) Python </a:t>
            </a:r>
            <a:r>
              <a:rPr lang="pt-BR" dirty="0" err="1" smtClean="0"/>
              <a:t>introduction</a:t>
            </a:r>
            <a:r>
              <a:rPr lang="pt-BR" dirty="0" smtClean="0"/>
              <a:t> II</a:t>
            </a:r>
            <a:endParaRPr lang="pt-B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56E31F2-1ED8-8D47-8818-208820CE1B10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51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54277" name="TextShape 1"/>
          <p:cNvSpPr txBox="1">
            <a:spLocks noChangeArrowheads="1"/>
          </p:cNvSpPr>
          <p:nvPr/>
        </p:nvSpPr>
        <p:spPr bwMode="auto">
          <a:xfrm>
            <a:off x="1244600" y="100013"/>
            <a:ext cx="10515600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4400" dirty="0" err="1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Gathering</a:t>
            </a:r>
            <a:r>
              <a:rPr lang="pt-BR" altLang="x-none" sz="4400" dirty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pt-BR" altLang="x-none" sz="4400" dirty="0" err="1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information</a:t>
            </a:r>
            <a:endParaRPr lang="pt-BR" altLang="x-none" sz="4400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0" name="TextShape 1"/>
          <p:cNvSpPr txBox="1"/>
          <p:nvPr/>
        </p:nvSpPr>
        <p:spPr>
          <a:xfrm>
            <a:off x="250825" y="2276475"/>
            <a:ext cx="8639175" cy="868363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y = 3.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help(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y</a:t>
            </a:r>
            <a:r>
              <a:rPr lang="pt-BR" sz="2800" b="1" dirty="0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)</a:t>
            </a:r>
            <a:endParaRPr lang="pt-BR" sz="2800" b="1" dirty="0"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54279" name="Retângulo 14"/>
          <p:cNvSpPr>
            <a:spLocks noChangeArrowheads="1"/>
          </p:cNvSpPr>
          <p:nvPr/>
        </p:nvSpPr>
        <p:spPr bwMode="auto">
          <a:xfrm>
            <a:off x="323850" y="1700213"/>
            <a:ext cx="6096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800"/>
              <a:t>The built-in function </a:t>
            </a:r>
            <a:r>
              <a:rPr lang="pt-BR" altLang="x-none" sz="2800" b="1"/>
              <a:t>help()</a:t>
            </a:r>
          </a:p>
        </p:txBody>
      </p:sp>
      <p:sp>
        <p:nvSpPr>
          <p:cNvPr id="9" name="TextShape 1"/>
          <p:cNvSpPr txBox="1"/>
          <p:nvPr/>
        </p:nvSpPr>
        <p:spPr>
          <a:xfrm>
            <a:off x="250825" y="3357563"/>
            <a:ext cx="8639175" cy="866775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z = 3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help(</a:t>
            </a:r>
            <a:r>
              <a:rPr lang="pt-BR" sz="2800" b="1" dirty="0">
                <a:latin typeface="Lucida Console" pitchFamily="49" charset="0"/>
                <a:ea typeface="+mn-ea"/>
                <a:cs typeface="Consolas" panose="020B0609020204030204" pitchFamily="49" charset="0"/>
              </a:rPr>
              <a:t>z</a:t>
            </a:r>
            <a:r>
              <a:rPr lang="pt-BR" sz="2800" b="1" dirty="0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)</a:t>
            </a:r>
            <a:endParaRPr lang="pt-BR" sz="2800" b="1" dirty="0"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11" name="TextShape 1"/>
          <p:cNvSpPr txBox="1"/>
          <p:nvPr/>
        </p:nvSpPr>
        <p:spPr>
          <a:xfrm>
            <a:off x="250825" y="4437063"/>
            <a:ext cx="8639175" cy="868362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s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= ‘a string’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help(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s</a:t>
            </a:r>
            <a:r>
              <a:rPr lang="pt-BR" sz="2800" b="1" dirty="0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)</a:t>
            </a:r>
            <a:endParaRPr lang="pt-BR" sz="2800" b="1" dirty="0"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54282" name="Retângulo 13"/>
          <p:cNvSpPr>
            <a:spLocks noChangeArrowheads="1"/>
          </p:cNvSpPr>
          <p:nvPr/>
        </p:nvSpPr>
        <p:spPr bwMode="auto">
          <a:xfrm>
            <a:off x="0" y="6165850"/>
            <a:ext cx="4572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1600">
                <a:latin typeface="Lato" charset="0"/>
              </a:rPr>
              <a:t>Help on built-in function </a:t>
            </a:r>
            <a:r>
              <a:rPr lang="pt-BR" altLang="x-none" sz="1600" b="1">
                <a:latin typeface="Lato" charset="0"/>
              </a:rPr>
              <a:t>help() </a:t>
            </a:r>
            <a:r>
              <a:rPr lang="pt-BR" altLang="x-none" sz="1600">
                <a:latin typeface="Lato" charset="0"/>
                <a:hlinkClick r:id="rId2"/>
              </a:rPr>
              <a:t>here</a:t>
            </a:r>
            <a:r>
              <a:rPr lang="pt-BR" altLang="x-none" sz="1600">
                <a:latin typeface="Lato" charset="0"/>
              </a:rPr>
              <a:t>.</a:t>
            </a:r>
          </a:p>
        </p:txBody>
      </p:sp>
      <p:sp>
        <p:nvSpPr>
          <p:cNvPr id="13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13/02/2017</a:t>
            </a:r>
            <a:endParaRPr lang="pt-BR" dirty="0"/>
          </a:p>
        </p:txBody>
      </p:sp>
      <p:sp>
        <p:nvSpPr>
          <p:cNvPr id="14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/>
              <a:t>Python </a:t>
            </a:r>
            <a:r>
              <a:rPr lang="pt-BR" dirty="0" err="1"/>
              <a:t>Bootcamp</a:t>
            </a:r>
            <a:r>
              <a:rPr lang="pt-BR" dirty="0"/>
              <a:t>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An</a:t>
            </a:r>
            <a:r>
              <a:rPr lang="pt-BR" dirty="0" smtClean="0"/>
              <a:t>(</a:t>
            </a:r>
            <a:r>
              <a:rPr lang="pt-BR" dirty="0" err="1" smtClean="0"/>
              <a:t>other</a:t>
            </a:r>
            <a:r>
              <a:rPr lang="pt-BR" dirty="0" smtClean="0"/>
              <a:t>) Python </a:t>
            </a:r>
            <a:r>
              <a:rPr lang="pt-BR" dirty="0" err="1" smtClean="0"/>
              <a:t>introduction</a:t>
            </a:r>
            <a:r>
              <a:rPr lang="pt-BR" dirty="0" smtClean="0"/>
              <a:t> II</a:t>
            </a:r>
            <a:endParaRPr lang="pt-B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F5E017F-B095-694B-9B54-1DF452F2966F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52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10" name="TextShape 1"/>
          <p:cNvSpPr txBox="1"/>
          <p:nvPr/>
        </p:nvSpPr>
        <p:spPr>
          <a:xfrm>
            <a:off x="250825" y="2276475"/>
            <a:ext cx="4176713" cy="2530475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y = 3.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 err="1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dir</a:t>
            </a:r>
            <a:r>
              <a:rPr lang="pt-BR" sz="2800" b="1" dirty="0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(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y</a:t>
            </a:r>
            <a:r>
              <a:rPr lang="pt-BR" sz="2800" b="1" dirty="0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  <a:ea typeface="+mn-ea"/>
              </a:rPr>
              <a:t>[</a:t>
            </a:r>
            <a:r>
              <a:rPr lang="pt-BR" sz="2400" dirty="0">
                <a:latin typeface="Lucida Console" pitchFamily="49" charset="0"/>
                <a:ea typeface="+mn-ea"/>
              </a:rPr>
              <a:t>'__</a:t>
            </a:r>
            <a:r>
              <a:rPr lang="pt-BR" sz="2400" dirty="0" err="1">
                <a:latin typeface="Lucida Console" pitchFamily="49" charset="0"/>
                <a:ea typeface="+mn-ea"/>
              </a:rPr>
              <a:t>abs__</a:t>
            </a:r>
            <a:r>
              <a:rPr lang="pt-BR" sz="2400" dirty="0">
                <a:latin typeface="Lucida Console" pitchFamily="49" charset="0"/>
                <a:ea typeface="+mn-ea"/>
              </a:rPr>
              <a:t>', </a:t>
            </a:r>
            <a:endParaRPr lang="pt-BR" sz="2400" dirty="0">
              <a:latin typeface="Lucida Console" pitchFamily="49" charset="0"/>
              <a:ea typeface="+mn-ea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latin typeface="Lucida Console" pitchFamily="49" charset="0"/>
                <a:ea typeface="+mn-ea"/>
              </a:rPr>
              <a:t> </a:t>
            </a:r>
            <a:r>
              <a:rPr lang="pt-BR" sz="2400" dirty="0">
                <a:latin typeface="Lucida Console" pitchFamily="49" charset="0"/>
                <a:ea typeface="+mn-ea"/>
              </a:rPr>
              <a:t>'__</a:t>
            </a:r>
            <a:r>
              <a:rPr lang="pt-BR" sz="2400" dirty="0" err="1">
                <a:latin typeface="Lucida Console" pitchFamily="49" charset="0"/>
                <a:ea typeface="+mn-ea"/>
              </a:rPr>
              <a:t>add__</a:t>
            </a:r>
            <a:r>
              <a:rPr lang="pt-BR" sz="2400" dirty="0">
                <a:latin typeface="Lucida Console" pitchFamily="49" charset="0"/>
                <a:ea typeface="+mn-ea"/>
              </a:rPr>
              <a:t>', </a:t>
            </a:r>
            <a:endParaRPr lang="pt-BR" sz="2400" dirty="0">
              <a:latin typeface="Lucida Console" pitchFamily="49" charset="0"/>
              <a:ea typeface="+mn-ea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latin typeface="Lucida Console" pitchFamily="49" charset="0"/>
                <a:ea typeface="+mn-ea"/>
              </a:rPr>
              <a:t> </a:t>
            </a:r>
            <a:r>
              <a:rPr lang="pt-BR" sz="2400" dirty="0">
                <a:latin typeface="Lucida Console" pitchFamily="49" charset="0"/>
                <a:ea typeface="+mn-ea"/>
              </a:rPr>
              <a:t> ..., 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latin typeface="Lucida Console" pitchFamily="49" charset="0"/>
                <a:ea typeface="+mn-ea"/>
              </a:rPr>
              <a:t> </a:t>
            </a:r>
            <a:r>
              <a:rPr lang="pt-BR" sz="2400" dirty="0">
                <a:latin typeface="Lucida Console" pitchFamily="49" charset="0"/>
                <a:ea typeface="+mn-ea"/>
              </a:rPr>
              <a:t>'</a:t>
            </a:r>
            <a:r>
              <a:rPr lang="pt-BR" sz="2400" dirty="0" err="1">
                <a:latin typeface="Lucida Console" pitchFamily="49" charset="0"/>
                <a:ea typeface="+mn-ea"/>
              </a:rPr>
              <a:t>is_integer</a:t>
            </a:r>
            <a:r>
              <a:rPr lang="pt-BR" sz="2400" dirty="0">
                <a:latin typeface="Lucida Console" pitchFamily="49" charset="0"/>
                <a:ea typeface="+mn-ea"/>
              </a:rPr>
              <a:t>',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latin typeface="Lucida Console" pitchFamily="49" charset="0"/>
                <a:ea typeface="+mn-ea"/>
              </a:rPr>
              <a:t> 'real</a:t>
            </a:r>
            <a:r>
              <a:rPr lang="pt-BR" sz="2400" dirty="0">
                <a:latin typeface="Lucida Console" pitchFamily="49" charset="0"/>
                <a:ea typeface="+mn-ea"/>
              </a:rPr>
              <a:t>'</a:t>
            </a:r>
            <a:r>
              <a:rPr lang="pt-BR" sz="2400" dirty="0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  <a:ea typeface="+mn-ea"/>
              </a:rPr>
              <a:t>]</a:t>
            </a:r>
            <a:endParaRPr lang="pt-BR" sz="2400" b="1" dirty="0">
              <a:solidFill>
                <a:schemeClr val="accent6">
                  <a:lumMod val="50000"/>
                </a:schemeClr>
              </a:solidFill>
              <a:latin typeface="Lucida Console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55303" name="Retângulo 14"/>
          <p:cNvSpPr>
            <a:spLocks noChangeArrowheads="1"/>
          </p:cNvSpPr>
          <p:nvPr/>
        </p:nvSpPr>
        <p:spPr bwMode="auto">
          <a:xfrm>
            <a:off x="323850" y="1700213"/>
            <a:ext cx="6096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800"/>
              <a:t>The built-in function </a:t>
            </a:r>
            <a:r>
              <a:rPr lang="pt-BR" altLang="x-none" sz="2800" b="1"/>
              <a:t>dir()</a:t>
            </a:r>
          </a:p>
        </p:txBody>
      </p:sp>
      <p:sp>
        <p:nvSpPr>
          <p:cNvPr id="55304" name="Retângulo 17"/>
          <p:cNvSpPr>
            <a:spLocks noChangeArrowheads="1"/>
          </p:cNvSpPr>
          <p:nvPr/>
        </p:nvSpPr>
        <p:spPr bwMode="auto">
          <a:xfrm>
            <a:off x="0" y="6165850"/>
            <a:ext cx="4572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600">
                <a:latin typeface="Lato" charset="0"/>
              </a:rPr>
              <a:t>Help on built-in function dir() </a:t>
            </a:r>
            <a:r>
              <a:rPr lang="en-US" altLang="x-none" sz="1600">
                <a:latin typeface="Lato" charset="0"/>
                <a:hlinkClick r:id="rId2"/>
              </a:rPr>
              <a:t>here</a:t>
            </a:r>
            <a:r>
              <a:rPr lang="en-US" altLang="x-none" sz="1600">
                <a:latin typeface="Lato" charset="0"/>
              </a:rPr>
              <a:t>.</a:t>
            </a:r>
          </a:p>
        </p:txBody>
      </p:sp>
      <p:sp>
        <p:nvSpPr>
          <p:cNvPr id="9" name="TextShape 1"/>
          <p:cNvSpPr txBox="1">
            <a:spLocks noChangeArrowheads="1"/>
          </p:cNvSpPr>
          <p:nvPr/>
        </p:nvSpPr>
        <p:spPr bwMode="auto">
          <a:xfrm>
            <a:off x="1244600" y="100013"/>
            <a:ext cx="10515600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4400" dirty="0" err="1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Gathering</a:t>
            </a:r>
            <a:r>
              <a:rPr lang="pt-BR" altLang="x-none" sz="4400" dirty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pt-BR" altLang="x-none" sz="4400" dirty="0" err="1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information</a:t>
            </a:r>
            <a:endParaRPr lang="pt-BR" altLang="x-none" sz="4400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1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13/02/2017</a:t>
            </a:r>
            <a:endParaRPr lang="pt-BR" dirty="0"/>
          </a:p>
        </p:txBody>
      </p:sp>
      <p:sp>
        <p:nvSpPr>
          <p:cNvPr id="12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/>
              <a:t>Python </a:t>
            </a:r>
            <a:r>
              <a:rPr lang="pt-BR" dirty="0" err="1"/>
              <a:t>Bootcamp</a:t>
            </a:r>
            <a:r>
              <a:rPr lang="pt-BR" dirty="0"/>
              <a:t>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An</a:t>
            </a:r>
            <a:r>
              <a:rPr lang="pt-BR" dirty="0" smtClean="0"/>
              <a:t>(</a:t>
            </a:r>
            <a:r>
              <a:rPr lang="pt-BR" dirty="0" err="1" smtClean="0"/>
              <a:t>other</a:t>
            </a:r>
            <a:r>
              <a:rPr lang="pt-BR" dirty="0" smtClean="0"/>
              <a:t>) Python </a:t>
            </a:r>
            <a:r>
              <a:rPr lang="pt-BR" dirty="0" err="1" smtClean="0"/>
              <a:t>introduction</a:t>
            </a:r>
            <a:r>
              <a:rPr lang="pt-BR" dirty="0" smtClean="0"/>
              <a:t> II</a:t>
            </a:r>
            <a:endParaRPr lang="pt-B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0A8A111-C371-B249-A84B-7FE544A09F4B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53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10" name="TextShape 1"/>
          <p:cNvSpPr txBox="1"/>
          <p:nvPr/>
        </p:nvSpPr>
        <p:spPr>
          <a:xfrm>
            <a:off x="250825" y="2276475"/>
            <a:ext cx="4176713" cy="2530475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y = 3.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 err="1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dir</a:t>
            </a:r>
            <a:r>
              <a:rPr lang="pt-BR" sz="2800" b="1" dirty="0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(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y</a:t>
            </a:r>
            <a:r>
              <a:rPr lang="pt-BR" sz="2800" b="1" dirty="0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  <a:ea typeface="+mn-ea"/>
              </a:rPr>
              <a:t>[</a:t>
            </a:r>
            <a:r>
              <a:rPr lang="pt-BR" sz="2400" dirty="0">
                <a:latin typeface="Lucida Console" pitchFamily="49" charset="0"/>
                <a:ea typeface="+mn-ea"/>
              </a:rPr>
              <a:t>'__</a:t>
            </a:r>
            <a:r>
              <a:rPr lang="pt-BR" sz="2400" dirty="0" err="1">
                <a:latin typeface="Lucida Console" pitchFamily="49" charset="0"/>
                <a:ea typeface="+mn-ea"/>
              </a:rPr>
              <a:t>abs__</a:t>
            </a:r>
            <a:r>
              <a:rPr lang="pt-BR" sz="2400" dirty="0">
                <a:latin typeface="Lucida Console" pitchFamily="49" charset="0"/>
                <a:ea typeface="+mn-ea"/>
              </a:rPr>
              <a:t>', </a:t>
            </a:r>
            <a:endParaRPr lang="pt-BR" sz="2400" dirty="0">
              <a:latin typeface="Lucida Console" pitchFamily="49" charset="0"/>
              <a:ea typeface="+mn-ea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latin typeface="Lucida Console" pitchFamily="49" charset="0"/>
                <a:ea typeface="+mn-ea"/>
              </a:rPr>
              <a:t> </a:t>
            </a:r>
            <a:r>
              <a:rPr lang="pt-BR" sz="2400" dirty="0">
                <a:latin typeface="Lucida Console" pitchFamily="49" charset="0"/>
                <a:ea typeface="+mn-ea"/>
              </a:rPr>
              <a:t>'__</a:t>
            </a:r>
            <a:r>
              <a:rPr lang="pt-BR" sz="2400" dirty="0" err="1">
                <a:latin typeface="Lucida Console" pitchFamily="49" charset="0"/>
                <a:ea typeface="+mn-ea"/>
              </a:rPr>
              <a:t>add__</a:t>
            </a:r>
            <a:r>
              <a:rPr lang="pt-BR" sz="2400" dirty="0">
                <a:latin typeface="Lucida Console" pitchFamily="49" charset="0"/>
                <a:ea typeface="+mn-ea"/>
              </a:rPr>
              <a:t>', </a:t>
            </a:r>
            <a:endParaRPr lang="pt-BR" sz="2400" dirty="0">
              <a:latin typeface="Lucida Console" pitchFamily="49" charset="0"/>
              <a:ea typeface="+mn-ea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latin typeface="Lucida Console" pitchFamily="49" charset="0"/>
                <a:ea typeface="+mn-ea"/>
              </a:rPr>
              <a:t> </a:t>
            </a:r>
            <a:r>
              <a:rPr lang="pt-BR" sz="2400" dirty="0">
                <a:latin typeface="Lucida Console" pitchFamily="49" charset="0"/>
                <a:ea typeface="+mn-ea"/>
              </a:rPr>
              <a:t> ..., 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latin typeface="Lucida Console" pitchFamily="49" charset="0"/>
                <a:ea typeface="+mn-ea"/>
              </a:rPr>
              <a:t> </a:t>
            </a:r>
            <a:r>
              <a:rPr lang="pt-BR" sz="2400" dirty="0">
                <a:latin typeface="Lucida Console" pitchFamily="49" charset="0"/>
                <a:ea typeface="+mn-ea"/>
              </a:rPr>
              <a:t>'</a:t>
            </a:r>
            <a:r>
              <a:rPr lang="pt-BR" sz="2400" dirty="0" err="1">
                <a:latin typeface="Lucida Console" pitchFamily="49" charset="0"/>
                <a:ea typeface="+mn-ea"/>
              </a:rPr>
              <a:t>is_integer</a:t>
            </a:r>
            <a:r>
              <a:rPr lang="pt-BR" sz="2400" dirty="0">
                <a:latin typeface="Lucida Console" pitchFamily="49" charset="0"/>
                <a:ea typeface="+mn-ea"/>
              </a:rPr>
              <a:t>',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latin typeface="Lucida Console" pitchFamily="49" charset="0"/>
                <a:ea typeface="+mn-ea"/>
              </a:rPr>
              <a:t> 'real</a:t>
            </a:r>
            <a:r>
              <a:rPr lang="pt-BR" sz="2400" dirty="0">
                <a:latin typeface="Lucida Console" pitchFamily="49" charset="0"/>
                <a:ea typeface="+mn-ea"/>
              </a:rPr>
              <a:t>'</a:t>
            </a:r>
            <a:r>
              <a:rPr lang="pt-BR" sz="2400" dirty="0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  <a:ea typeface="+mn-ea"/>
              </a:rPr>
              <a:t>]</a:t>
            </a:r>
            <a:endParaRPr lang="pt-BR" sz="2400" b="1" dirty="0">
              <a:solidFill>
                <a:schemeClr val="accent6">
                  <a:lumMod val="50000"/>
                </a:schemeClr>
              </a:solidFill>
              <a:latin typeface="Lucida Console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56327" name="Retângulo 14"/>
          <p:cNvSpPr>
            <a:spLocks noChangeArrowheads="1"/>
          </p:cNvSpPr>
          <p:nvPr/>
        </p:nvSpPr>
        <p:spPr bwMode="auto">
          <a:xfrm>
            <a:off x="323850" y="1700213"/>
            <a:ext cx="6096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800"/>
              <a:t>The built-in function </a:t>
            </a:r>
            <a:r>
              <a:rPr lang="pt-BR" altLang="x-none" sz="2800" b="1"/>
              <a:t>dir()</a:t>
            </a:r>
          </a:p>
        </p:txBody>
      </p:sp>
      <p:sp>
        <p:nvSpPr>
          <p:cNvPr id="9" name="TextShape 1"/>
          <p:cNvSpPr txBox="1"/>
          <p:nvPr/>
        </p:nvSpPr>
        <p:spPr>
          <a:xfrm>
            <a:off x="4572000" y="2276475"/>
            <a:ext cx="4176713" cy="2530475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y = 3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 err="1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dir</a:t>
            </a:r>
            <a:r>
              <a:rPr lang="pt-BR" sz="2800" b="1" dirty="0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(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y</a:t>
            </a:r>
            <a:r>
              <a:rPr lang="pt-BR" sz="2800" b="1" dirty="0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  <a:ea typeface="+mn-ea"/>
              </a:rPr>
              <a:t>[</a:t>
            </a:r>
            <a:r>
              <a:rPr lang="pt-BR" sz="2400" dirty="0">
                <a:latin typeface="Lucida Console" pitchFamily="49" charset="0"/>
                <a:ea typeface="+mn-ea"/>
              </a:rPr>
              <a:t>'__</a:t>
            </a:r>
            <a:r>
              <a:rPr lang="pt-BR" sz="2400" dirty="0" err="1">
                <a:latin typeface="Lucida Console" pitchFamily="49" charset="0"/>
                <a:ea typeface="+mn-ea"/>
              </a:rPr>
              <a:t>abs__</a:t>
            </a:r>
            <a:r>
              <a:rPr lang="pt-BR" sz="2400" dirty="0">
                <a:latin typeface="Lucida Console" pitchFamily="49" charset="0"/>
                <a:ea typeface="+mn-ea"/>
              </a:rPr>
              <a:t>', </a:t>
            </a:r>
            <a:endParaRPr lang="pt-BR" sz="2400" dirty="0">
              <a:latin typeface="Lucida Console" pitchFamily="49" charset="0"/>
              <a:ea typeface="+mn-ea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latin typeface="Lucida Console" pitchFamily="49" charset="0"/>
                <a:ea typeface="+mn-ea"/>
              </a:rPr>
              <a:t> </a:t>
            </a:r>
            <a:r>
              <a:rPr lang="pt-BR" sz="2400" dirty="0">
                <a:latin typeface="Lucida Console" pitchFamily="49" charset="0"/>
                <a:ea typeface="+mn-ea"/>
              </a:rPr>
              <a:t>'__</a:t>
            </a:r>
            <a:r>
              <a:rPr lang="pt-BR" sz="2400" dirty="0" err="1">
                <a:latin typeface="Lucida Console" pitchFamily="49" charset="0"/>
                <a:ea typeface="+mn-ea"/>
              </a:rPr>
              <a:t>add__</a:t>
            </a:r>
            <a:r>
              <a:rPr lang="pt-BR" sz="2400" dirty="0">
                <a:latin typeface="Lucida Console" pitchFamily="49" charset="0"/>
                <a:ea typeface="+mn-ea"/>
              </a:rPr>
              <a:t>', </a:t>
            </a:r>
            <a:endParaRPr lang="pt-BR" sz="2400" dirty="0">
              <a:latin typeface="Lucida Console" pitchFamily="49" charset="0"/>
              <a:ea typeface="+mn-ea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latin typeface="Lucida Console" pitchFamily="49" charset="0"/>
                <a:ea typeface="+mn-ea"/>
              </a:rPr>
              <a:t> </a:t>
            </a:r>
            <a:r>
              <a:rPr lang="pt-BR" sz="2400" dirty="0">
                <a:latin typeface="Lucida Console" pitchFamily="49" charset="0"/>
                <a:ea typeface="+mn-ea"/>
              </a:rPr>
              <a:t> ..., 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latin typeface="Lucida Console" pitchFamily="49" charset="0"/>
                <a:ea typeface="+mn-ea"/>
              </a:rPr>
              <a:t> </a:t>
            </a:r>
            <a:r>
              <a:rPr lang="pt-BR" sz="2400" dirty="0">
                <a:latin typeface="Lucida Console" pitchFamily="49" charset="0"/>
                <a:ea typeface="+mn-ea"/>
              </a:rPr>
              <a:t>‘real',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latin typeface="Lucida Console" pitchFamily="49" charset="0"/>
                <a:ea typeface="+mn-ea"/>
              </a:rPr>
              <a:t> ‘</a:t>
            </a:r>
            <a:r>
              <a:rPr lang="pt-BR" sz="2400" dirty="0" err="1">
                <a:latin typeface="Lucida Console" pitchFamily="49" charset="0"/>
                <a:ea typeface="+mn-ea"/>
              </a:rPr>
              <a:t>to_bytes</a:t>
            </a:r>
            <a:r>
              <a:rPr lang="pt-BR" sz="2400" dirty="0">
                <a:latin typeface="Lucida Console" pitchFamily="49" charset="0"/>
                <a:ea typeface="+mn-ea"/>
              </a:rPr>
              <a:t>'</a:t>
            </a:r>
            <a:r>
              <a:rPr lang="pt-BR" sz="2400" dirty="0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  <a:ea typeface="+mn-ea"/>
              </a:rPr>
              <a:t>]</a:t>
            </a:r>
            <a:endParaRPr lang="pt-BR" sz="2400" b="1" dirty="0">
              <a:solidFill>
                <a:schemeClr val="accent6">
                  <a:lumMod val="50000"/>
                </a:schemeClr>
              </a:solidFill>
              <a:latin typeface="Lucida Console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56329" name="Retângulo 10"/>
          <p:cNvSpPr>
            <a:spLocks noChangeArrowheads="1"/>
          </p:cNvSpPr>
          <p:nvPr/>
        </p:nvSpPr>
        <p:spPr bwMode="auto">
          <a:xfrm>
            <a:off x="0" y="6165850"/>
            <a:ext cx="4572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600">
                <a:latin typeface="Lato" charset="0"/>
              </a:rPr>
              <a:t>Help on built-in function dir() </a:t>
            </a:r>
            <a:r>
              <a:rPr lang="en-US" altLang="x-none" sz="1600">
                <a:latin typeface="Lato" charset="0"/>
                <a:hlinkClick r:id="rId2"/>
              </a:rPr>
              <a:t>here</a:t>
            </a:r>
            <a:r>
              <a:rPr lang="en-US" altLang="x-none" sz="1600">
                <a:latin typeface="Lato" charset="0"/>
              </a:rPr>
              <a:t>.</a:t>
            </a:r>
          </a:p>
        </p:txBody>
      </p:sp>
      <p:sp>
        <p:nvSpPr>
          <p:cNvPr id="11" name="TextShape 1"/>
          <p:cNvSpPr txBox="1">
            <a:spLocks noChangeArrowheads="1"/>
          </p:cNvSpPr>
          <p:nvPr/>
        </p:nvSpPr>
        <p:spPr bwMode="auto">
          <a:xfrm>
            <a:off x="1244600" y="100013"/>
            <a:ext cx="10515600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4400" dirty="0" err="1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Gathering</a:t>
            </a:r>
            <a:r>
              <a:rPr lang="pt-BR" altLang="x-none" sz="4400" dirty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pt-BR" altLang="x-none" sz="4400" dirty="0" err="1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information</a:t>
            </a:r>
            <a:endParaRPr lang="pt-BR" altLang="x-none" sz="4400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2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13/02/2017</a:t>
            </a:r>
            <a:endParaRPr lang="pt-BR" dirty="0"/>
          </a:p>
        </p:txBody>
      </p:sp>
      <p:sp>
        <p:nvSpPr>
          <p:cNvPr id="13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/>
              <a:t>Python </a:t>
            </a:r>
            <a:r>
              <a:rPr lang="pt-BR" dirty="0" err="1"/>
              <a:t>Bootcamp</a:t>
            </a:r>
            <a:r>
              <a:rPr lang="pt-BR" dirty="0"/>
              <a:t>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An</a:t>
            </a:r>
            <a:r>
              <a:rPr lang="pt-BR" dirty="0" smtClean="0"/>
              <a:t>(</a:t>
            </a:r>
            <a:r>
              <a:rPr lang="pt-BR" dirty="0" err="1" smtClean="0"/>
              <a:t>other</a:t>
            </a:r>
            <a:r>
              <a:rPr lang="pt-BR" dirty="0" smtClean="0"/>
              <a:t>) Python </a:t>
            </a:r>
            <a:r>
              <a:rPr lang="pt-BR" dirty="0" err="1" smtClean="0"/>
              <a:t>introduction</a:t>
            </a:r>
            <a:r>
              <a:rPr lang="pt-BR" dirty="0" smtClean="0"/>
              <a:t> II</a:t>
            </a:r>
            <a:endParaRPr lang="pt-B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E24B3C7-E212-8048-BA75-F4797A9CB2FB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54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10" name="TextShape 1"/>
          <p:cNvSpPr txBox="1"/>
          <p:nvPr/>
        </p:nvSpPr>
        <p:spPr>
          <a:xfrm>
            <a:off x="250825" y="2276475"/>
            <a:ext cx="4176713" cy="2530475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y = 3.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 err="1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dir</a:t>
            </a:r>
            <a:r>
              <a:rPr lang="pt-BR" sz="2800" b="1" dirty="0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(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y</a:t>
            </a:r>
            <a:r>
              <a:rPr lang="pt-BR" sz="2800" b="1" dirty="0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  <a:ea typeface="+mn-ea"/>
              </a:rPr>
              <a:t>[</a:t>
            </a:r>
            <a:r>
              <a:rPr lang="pt-BR" sz="2400" dirty="0">
                <a:latin typeface="Lucida Console" pitchFamily="49" charset="0"/>
                <a:ea typeface="+mn-ea"/>
              </a:rPr>
              <a:t>'__</a:t>
            </a:r>
            <a:r>
              <a:rPr lang="pt-BR" sz="2400" dirty="0" err="1">
                <a:latin typeface="Lucida Console" pitchFamily="49" charset="0"/>
                <a:ea typeface="+mn-ea"/>
              </a:rPr>
              <a:t>abs__</a:t>
            </a:r>
            <a:r>
              <a:rPr lang="pt-BR" sz="2400" dirty="0">
                <a:latin typeface="Lucida Console" pitchFamily="49" charset="0"/>
                <a:ea typeface="+mn-ea"/>
              </a:rPr>
              <a:t>', </a:t>
            </a:r>
            <a:endParaRPr lang="pt-BR" sz="2400" dirty="0">
              <a:latin typeface="Lucida Console" pitchFamily="49" charset="0"/>
              <a:ea typeface="+mn-ea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latin typeface="Lucida Console" pitchFamily="49" charset="0"/>
                <a:ea typeface="+mn-ea"/>
              </a:rPr>
              <a:t> </a:t>
            </a:r>
            <a:r>
              <a:rPr lang="pt-BR" sz="2400" dirty="0">
                <a:latin typeface="Lucida Console" pitchFamily="49" charset="0"/>
                <a:ea typeface="+mn-ea"/>
              </a:rPr>
              <a:t>'__</a:t>
            </a:r>
            <a:r>
              <a:rPr lang="pt-BR" sz="2400" dirty="0" err="1">
                <a:latin typeface="Lucida Console" pitchFamily="49" charset="0"/>
                <a:ea typeface="+mn-ea"/>
              </a:rPr>
              <a:t>add__</a:t>
            </a:r>
            <a:r>
              <a:rPr lang="pt-BR" sz="2400" dirty="0">
                <a:latin typeface="Lucida Console" pitchFamily="49" charset="0"/>
                <a:ea typeface="+mn-ea"/>
              </a:rPr>
              <a:t>', </a:t>
            </a:r>
            <a:endParaRPr lang="pt-BR" sz="2400" dirty="0">
              <a:latin typeface="Lucida Console" pitchFamily="49" charset="0"/>
              <a:ea typeface="+mn-ea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latin typeface="Lucida Console" pitchFamily="49" charset="0"/>
                <a:ea typeface="+mn-ea"/>
              </a:rPr>
              <a:t> </a:t>
            </a:r>
            <a:r>
              <a:rPr lang="pt-BR" sz="2400" dirty="0">
                <a:latin typeface="Lucida Console" pitchFamily="49" charset="0"/>
                <a:ea typeface="+mn-ea"/>
              </a:rPr>
              <a:t> ..., 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latin typeface="Lucida Console" pitchFamily="49" charset="0"/>
                <a:ea typeface="+mn-ea"/>
              </a:rPr>
              <a:t> </a:t>
            </a:r>
            <a:r>
              <a:rPr lang="pt-BR" sz="2400" dirty="0">
                <a:latin typeface="Lucida Console" pitchFamily="49" charset="0"/>
                <a:ea typeface="+mn-ea"/>
              </a:rPr>
              <a:t>'</a:t>
            </a:r>
            <a:r>
              <a:rPr lang="pt-BR" sz="2400" dirty="0" err="1">
                <a:latin typeface="Lucida Console" pitchFamily="49" charset="0"/>
                <a:ea typeface="+mn-ea"/>
              </a:rPr>
              <a:t>is_integer</a:t>
            </a:r>
            <a:r>
              <a:rPr lang="pt-BR" sz="2400" dirty="0">
                <a:latin typeface="Lucida Console" pitchFamily="49" charset="0"/>
                <a:ea typeface="+mn-ea"/>
              </a:rPr>
              <a:t>',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latin typeface="Lucida Console" pitchFamily="49" charset="0"/>
                <a:ea typeface="+mn-ea"/>
              </a:rPr>
              <a:t> 'real</a:t>
            </a:r>
            <a:r>
              <a:rPr lang="pt-BR" sz="2400" dirty="0">
                <a:latin typeface="Lucida Console" pitchFamily="49" charset="0"/>
                <a:ea typeface="+mn-ea"/>
              </a:rPr>
              <a:t>'</a:t>
            </a:r>
            <a:r>
              <a:rPr lang="pt-BR" sz="2400" dirty="0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  <a:ea typeface="+mn-ea"/>
              </a:rPr>
              <a:t>]</a:t>
            </a:r>
            <a:endParaRPr lang="pt-BR" sz="2400" b="1" dirty="0">
              <a:solidFill>
                <a:schemeClr val="accent6">
                  <a:lumMod val="50000"/>
                </a:schemeClr>
              </a:solidFill>
              <a:latin typeface="Lucida Console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57351" name="Retângulo 14"/>
          <p:cNvSpPr>
            <a:spLocks noChangeArrowheads="1"/>
          </p:cNvSpPr>
          <p:nvPr/>
        </p:nvSpPr>
        <p:spPr bwMode="auto">
          <a:xfrm>
            <a:off x="323850" y="1700213"/>
            <a:ext cx="6096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800"/>
              <a:t>The built-in function </a:t>
            </a:r>
            <a:r>
              <a:rPr lang="pt-BR" altLang="x-none" sz="2800" b="1"/>
              <a:t>dir()</a:t>
            </a:r>
          </a:p>
        </p:txBody>
      </p:sp>
      <p:sp>
        <p:nvSpPr>
          <p:cNvPr id="57352" name="Rectangle 4"/>
          <p:cNvSpPr>
            <a:spLocks noChangeArrowheads="1"/>
          </p:cNvSpPr>
          <p:nvPr/>
        </p:nvSpPr>
        <p:spPr bwMode="auto">
          <a:xfrm>
            <a:off x="4572000" y="1412875"/>
            <a:ext cx="26527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pt-BR" altLang="x-none" sz="3200">
                <a:latin typeface="Lucida Console" charset="0"/>
              </a:rPr>
              <a:t>._variable</a:t>
            </a:r>
            <a:endParaRPr lang="pt-BR" altLang="x-none" sz="4800">
              <a:latin typeface="Lucida Console" charset="0"/>
            </a:endParaRPr>
          </a:p>
        </p:txBody>
      </p:sp>
      <p:sp>
        <p:nvSpPr>
          <p:cNvPr id="57353" name="Retângulo 15"/>
          <p:cNvSpPr>
            <a:spLocks noChangeArrowheads="1"/>
          </p:cNvSpPr>
          <p:nvPr/>
        </p:nvSpPr>
        <p:spPr bwMode="auto">
          <a:xfrm>
            <a:off x="4572000" y="1989138"/>
            <a:ext cx="4032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altLang="x-none">
                <a:latin typeface="Lato" charset="0"/>
              </a:rPr>
              <a:t>is semiprivate and meant just for convention</a:t>
            </a:r>
            <a:endParaRPr lang="pt-BR" altLang="x-none">
              <a:latin typeface="Lato" charset="0"/>
            </a:endParaRPr>
          </a:p>
        </p:txBody>
      </p:sp>
      <p:sp>
        <p:nvSpPr>
          <p:cNvPr id="57354" name="Rectangle 4"/>
          <p:cNvSpPr>
            <a:spLocks noChangeArrowheads="1"/>
          </p:cNvSpPr>
          <p:nvPr/>
        </p:nvSpPr>
        <p:spPr bwMode="auto">
          <a:xfrm>
            <a:off x="4572000" y="2781300"/>
            <a:ext cx="29003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pt-BR" altLang="x-none" sz="3200">
                <a:latin typeface="Lucida Console" charset="0"/>
              </a:rPr>
              <a:t>.__variable</a:t>
            </a:r>
            <a:endParaRPr lang="pt-BR" altLang="x-none" sz="4800">
              <a:latin typeface="Lucida Console" charset="0"/>
            </a:endParaRPr>
          </a:p>
        </p:txBody>
      </p:sp>
      <p:sp>
        <p:nvSpPr>
          <p:cNvPr id="57355" name="Retângulo 19"/>
          <p:cNvSpPr>
            <a:spLocks noChangeArrowheads="1"/>
          </p:cNvSpPr>
          <p:nvPr/>
        </p:nvSpPr>
        <p:spPr bwMode="auto">
          <a:xfrm>
            <a:off x="4572000" y="3290888"/>
            <a:ext cx="4032250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altLang="x-none">
                <a:latin typeface="Lato" charset="0"/>
              </a:rPr>
              <a:t> is considered superprivate and gets namemangled to prevent accidental access</a:t>
            </a:r>
            <a:endParaRPr lang="pt-BR" altLang="x-none">
              <a:latin typeface="Lato" charset="0"/>
            </a:endParaRPr>
          </a:p>
        </p:txBody>
      </p:sp>
      <p:sp>
        <p:nvSpPr>
          <p:cNvPr id="57356" name="Rectangle 4"/>
          <p:cNvSpPr>
            <a:spLocks noChangeArrowheads="1"/>
          </p:cNvSpPr>
          <p:nvPr/>
        </p:nvSpPr>
        <p:spPr bwMode="auto">
          <a:xfrm>
            <a:off x="4572000" y="4214813"/>
            <a:ext cx="3394075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pt-BR" altLang="x-none" sz="3200">
                <a:latin typeface="Lucida Console" charset="0"/>
              </a:rPr>
              <a:t>.__variable__</a:t>
            </a:r>
            <a:endParaRPr lang="pt-BR" altLang="x-none" sz="4800">
              <a:latin typeface="Lucida Console" charset="0"/>
            </a:endParaRPr>
          </a:p>
        </p:txBody>
      </p:sp>
      <p:sp>
        <p:nvSpPr>
          <p:cNvPr id="57357" name="Retângulo 21"/>
          <p:cNvSpPr>
            <a:spLocks noChangeArrowheads="1"/>
          </p:cNvSpPr>
          <p:nvPr/>
        </p:nvSpPr>
        <p:spPr bwMode="auto">
          <a:xfrm>
            <a:off x="4572000" y="4797425"/>
            <a:ext cx="40322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altLang="x-none">
                <a:latin typeface="Lato" charset="0"/>
              </a:rPr>
              <a:t>is typically reserved for builtin methods or variables</a:t>
            </a:r>
            <a:endParaRPr lang="pt-BR" altLang="x-none">
              <a:latin typeface="Lato" charset="0"/>
            </a:endParaRPr>
          </a:p>
        </p:txBody>
      </p:sp>
      <p:cxnSp>
        <p:nvCxnSpPr>
          <p:cNvPr id="24" name="Conector reto 23"/>
          <p:cNvCxnSpPr/>
          <p:nvPr/>
        </p:nvCxnSpPr>
        <p:spPr>
          <a:xfrm>
            <a:off x="4572000" y="2708275"/>
            <a:ext cx="417671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ector reto 25"/>
          <p:cNvCxnSpPr/>
          <p:nvPr/>
        </p:nvCxnSpPr>
        <p:spPr>
          <a:xfrm>
            <a:off x="4572000" y="4221163"/>
            <a:ext cx="417671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360" name="Retângulo 27"/>
          <p:cNvSpPr>
            <a:spLocks noChangeArrowheads="1"/>
          </p:cNvSpPr>
          <p:nvPr/>
        </p:nvSpPr>
        <p:spPr bwMode="auto">
          <a:xfrm>
            <a:off x="0" y="6165850"/>
            <a:ext cx="4572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600">
                <a:latin typeface="Lato" charset="0"/>
              </a:rPr>
              <a:t>Help on built-in function dir() </a:t>
            </a:r>
            <a:r>
              <a:rPr lang="en-US" altLang="x-none" sz="1600">
                <a:latin typeface="Lato" charset="0"/>
                <a:hlinkClick r:id="rId2"/>
              </a:rPr>
              <a:t>here</a:t>
            </a:r>
            <a:r>
              <a:rPr lang="en-US" altLang="x-none" sz="1600">
                <a:latin typeface="Lato" charset="0"/>
              </a:rPr>
              <a:t>.</a:t>
            </a:r>
          </a:p>
        </p:txBody>
      </p:sp>
      <p:sp>
        <p:nvSpPr>
          <p:cNvPr id="17" name="TextShape 1"/>
          <p:cNvSpPr txBox="1">
            <a:spLocks noChangeArrowheads="1"/>
          </p:cNvSpPr>
          <p:nvPr/>
        </p:nvSpPr>
        <p:spPr bwMode="auto">
          <a:xfrm>
            <a:off x="1244600" y="100013"/>
            <a:ext cx="10515600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4400" dirty="0" err="1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Gathering</a:t>
            </a:r>
            <a:r>
              <a:rPr lang="pt-BR" altLang="x-none" sz="4400" dirty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pt-BR" altLang="x-none" sz="4400" dirty="0" err="1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information</a:t>
            </a:r>
            <a:endParaRPr lang="pt-BR" altLang="x-none" sz="4400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8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pt-BR" smtClean="0"/>
              <a:t>13/02/2017</a:t>
            </a:r>
            <a:endParaRPr lang="pt-BR"/>
          </a:p>
        </p:txBody>
      </p:sp>
      <p:sp>
        <p:nvSpPr>
          <p:cNvPr id="1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/>
              <a:t>Python Bootcamp </a:t>
            </a:r>
            <a:r>
              <a:rPr lang="mr-IN" smtClean="0"/>
              <a:t>–</a:t>
            </a:r>
            <a:r>
              <a:rPr lang="pt-BR" smtClean="0"/>
              <a:t> An(other) Python introduction II</a:t>
            </a:r>
            <a:endParaRPr lang="pt-BR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Questions?</a:t>
            </a:r>
            <a:endParaRPr lang="pt-BR" altLang="x-non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7A1EAB4-8ADB-7143-8E2A-FB7FE829A314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55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pic>
        <p:nvPicPr>
          <p:cNvPr id="59398" name="Picture 2" descr="http://images.sodahead.com/polls/003654585/643845792_Icon_round_Question_mark_answer_8_xlar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1412875"/>
            <a:ext cx="4464050" cy="446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tângulo 12"/>
          <p:cNvSpPr/>
          <p:nvPr/>
        </p:nvSpPr>
        <p:spPr>
          <a:xfrm>
            <a:off x="1908175" y="1268413"/>
            <a:ext cx="5903913" cy="4968875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13/02/2017</a:t>
            </a:r>
            <a:endParaRPr lang="pt-BR" dirty="0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/>
              <a:t>Python </a:t>
            </a:r>
            <a:r>
              <a:rPr lang="pt-BR" dirty="0" err="1"/>
              <a:t>Bootcamp</a:t>
            </a:r>
            <a:r>
              <a:rPr lang="pt-BR" dirty="0"/>
              <a:t>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An</a:t>
            </a:r>
            <a:r>
              <a:rPr lang="pt-BR" dirty="0" smtClean="0"/>
              <a:t>(</a:t>
            </a:r>
            <a:r>
              <a:rPr lang="pt-BR" dirty="0" err="1" smtClean="0"/>
              <a:t>other</a:t>
            </a:r>
            <a:r>
              <a:rPr lang="pt-BR" dirty="0" smtClean="0"/>
              <a:t>) Python </a:t>
            </a:r>
            <a:r>
              <a:rPr lang="pt-BR" dirty="0" err="1" smtClean="0"/>
              <a:t>introduction</a:t>
            </a:r>
            <a:r>
              <a:rPr lang="pt-BR" dirty="0" smtClean="0"/>
              <a:t> II</a:t>
            </a:r>
            <a:endParaRPr lang="pt-B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99A1AF9-CC03-BF4D-94C7-3940546A5C26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6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16391" name="TextShape 1"/>
          <p:cNvSpPr txBox="1">
            <a:spLocks noChangeArrowheads="1"/>
          </p:cNvSpPr>
          <p:nvPr/>
        </p:nvSpPr>
        <p:spPr bwMode="auto">
          <a:xfrm>
            <a:off x="107504" y="1268760"/>
            <a:ext cx="4238625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7200" dirty="0" err="1">
                <a:latin typeface="Calibri" charset="0"/>
                <a:ea typeface="Courier New" charset="0"/>
                <a:cs typeface="Courier New" charset="0"/>
              </a:rPr>
              <a:t>if</a:t>
            </a:r>
            <a:r>
              <a:rPr lang="pt-BR" altLang="x-none" sz="7200" dirty="0">
                <a:latin typeface="Calibri" charset="0"/>
                <a:ea typeface="Courier New" charset="0"/>
                <a:cs typeface="Courier New" charset="0"/>
              </a:rPr>
              <a:t>/</a:t>
            </a:r>
            <a:r>
              <a:rPr lang="pt-BR" altLang="x-none" sz="7200" dirty="0" err="1">
                <a:latin typeface="Calibri" charset="0"/>
                <a:ea typeface="Courier New" charset="0"/>
                <a:cs typeface="Courier New" charset="0"/>
              </a:rPr>
              <a:t>elif</a:t>
            </a:r>
            <a:r>
              <a:rPr lang="pt-BR" altLang="x-none" sz="7200" dirty="0">
                <a:latin typeface="Calibri" charset="0"/>
                <a:ea typeface="Courier New" charset="0"/>
                <a:cs typeface="Courier New" charset="0"/>
              </a:rPr>
              <a:t>/</a:t>
            </a:r>
            <a:r>
              <a:rPr lang="pt-BR" altLang="x-none" sz="7200" dirty="0" err="1">
                <a:latin typeface="Calibri" charset="0"/>
                <a:ea typeface="Courier New" charset="0"/>
                <a:cs typeface="Courier New" charset="0"/>
              </a:rPr>
              <a:t>else</a:t>
            </a:r>
            <a:endParaRPr lang="pt-BR" altLang="x-none" sz="7200" dirty="0">
              <a:latin typeface="Calibri" charset="0"/>
              <a:ea typeface="Courier New" charset="0"/>
              <a:cs typeface="Courier New" charset="0"/>
            </a:endParaRPr>
          </a:p>
        </p:txBody>
      </p:sp>
      <p:sp>
        <p:nvSpPr>
          <p:cNvPr id="17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 smtClean="0">
                <a:solidFill>
                  <a:srgbClr val="000000"/>
                </a:solidFill>
                <a:latin typeface="Lato" charset="0"/>
              </a:rPr>
              <a:t>Loops </a:t>
            </a:r>
            <a:r>
              <a:rPr lang="pt-BR" altLang="x-none" dirty="0" err="1" smtClean="0">
                <a:solidFill>
                  <a:srgbClr val="000000"/>
                </a:solidFill>
                <a:latin typeface="Lato" charset="0"/>
              </a:rPr>
              <a:t>and</a:t>
            </a:r>
            <a:r>
              <a:rPr lang="pt-BR" altLang="x-none" dirty="0" smtClean="0">
                <a:solidFill>
                  <a:srgbClr val="000000"/>
                </a:solidFill>
                <a:latin typeface="Lato" charset="0"/>
              </a:rPr>
              <a:t> </a:t>
            </a:r>
            <a:r>
              <a:rPr lang="pt-BR" altLang="x-none" dirty="0" err="1" smtClean="0">
                <a:solidFill>
                  <a:srgbClr val="000000"/>
                </a:solidFill>
                <a:latin typeface="Lato" charset="0"/>
              </a:rPr>
              <a:t>control</a:t>
            </a:r>
            <a:endParaRPr lang="pt-BR" altLang="x-none" dirty="0">
              <a:latin typeface="Lato" charset="0"/>
            </a:endParaRPr>
          </a:p>
        </p:txBody>
      </p:sp>
      <p:sp>
        <p:nvSpPr>
          <p:cNvPr id="18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13/02/2017</a:t>
            </a:r>
            <a:endParaRPr lang="pt-BR" dirty="0"/>
          </a:p>
        </p:txBody>
      </p:sp>
      <p:sp>
        <p:nvSpPr>
          <p:cNvPr id="1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/>
              <a:t>Python </a:t>
            </a:r>
            <a:r>
              <a:rPr lang="pt-BR" dirty="0" err="1"/>
              <a:t>Bootcamp</a:t>
            </a:r>
            <a:r>
              <a:rPr lang="pt-BR" dirty="0"/>
              <a:t>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An</a:t>
            </a:r>
            <a:r>
              <a:rPr lang="pt-BR" dirty="0" smtClean="0"/>
              <a:t>(</a:t>
            </a:r>
            <a:r>
              <a:rPr lang="pt-BR" dirty="0" err="1" smtClean="0"/>
              <a:t>other</a:t>
            </a:r>
            <a:r>
              <a:rPr lang="pt-BR" dirty="0" smtClean="0"/>
              <a:t>) Python </a:t>
            </a:r>
            <a:r>
              <a:rPr lang="pt-BR" dirty="0" err="1" smtClean="0"/>
              <a:t>introduction</a:t>
            </a:r>
            <a:r>
              <a:rPr lang="pt-BR" dirty="0" smtClean="0"/>
              <a:t> II</a:t>
            </a:r>
            <a:endParaRPr lang="pt-BR" dirty="0"/>
          </a:p>
        </p:txBody>
      </p:sp>
      <p:sp>
        <p:nvSpPr>
          <p:cNvPr id="21" name="Retângulo 14"/>
          <p:cNvSpPr/>
          <p:nvPr/>
        </p:nvSpPr>
        <p:spPr>
          <a:xfrm>
            <a:off x="0" y="6165850"/>
            <a:ext cx="9144000" cy="338138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r">
              <a:defRPr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More </a:t>
            </a: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at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hlinkClick r:id="rId2"/>
              </a:rPr>
              <a:t>https://docs.python.org/2/tutorial/controlflow.html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</p:txBody>
      </p:sp>
      <p:sp>
        <p:nvSpPr>
          <p:cNvPr id="20" name="CaixaDeTexto 13"/>
          <p:cNvSpPr txBox="1">
            <a:spLocks noChangeArrowheads="1"/>
          </p:cNvSpPr>
          <p:nvPr/>
        </p:nvSpPr>
        <p:spPr bwMode="auto">
          <a:xfrm>
            <a:off x="107504" y="2409631"/>
            <a:ext cx="2559003" cy="2369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altLang="x-none" sz="2000" dirty="0">
                <a:latin typeface="Calibri" charset="0"/>
              </a:rPr>
              <a:t>PEP8 </a:t>
            </a:r>
            <a:r>
              <a:rPr lang="pt-BR" altLang="x-none" sz="2400" dirty="0">
                <a:solidFill>
                  <a:srgbClr val="C00000"/>
                </a:solidFill>
                <a:latin typeface="Calibri" charset="0"/>
              </a:rPr>
              <a:t>HIGHLY</a:t>
            </a:r>
            <a:r>
              <a:rPr lang="pt-BR" altLang="x-none" sz="2400" dirty="0">
                <a:latin typeface="Calibri" charset="0"/>
              </a:rPr>
              <a:t> </a:t>
            </a:r>
            <a:r>
              <a:rPr lang="pt-BR" altLang="x-none" sz="2000" dirty="0" err="1">
                <a:latin typeface="Calibri" charset="0"/>
              </a:rPr>
              <a:t>recommends</a:t>
            </a:r>
            <a:r>
              <a:rPr lang="pt-BR" altLang="x-none" sz="2000" dirty="0">
                <a:latin typeface="Calibri" charset="0"/>
              </a:rPr>
              <a:t> </a:t>
            </a:r>
            <a:r>
              <a:rPr lang="pt-BR" altLang="x-none" sz="2000" dirty="0" err="1">
                <a:latin typeface="Calibri" charset="0"/>
              </a:rPr>
              <a:t>you</a:t>
            </a:r>
            <a:r>
              <a:rPr lang="pt-BR" altLang="x-none" sz="2000" dirty="0">
                <a:latin typeface="Calibri" charset="0"/>
              </a:rPr>
              <a:t> </a:t>
            </a:r>
            <a:r>
              <a:rPr lang="pt-BR" altLang="x-none" sz="2000" dirty="0" err="1">
                <a:latin typeface="Calibri" charset="0"/>
              </a:rPr>
              <a:t>to</a:t>
            </a:r>
            <a:r>
              <a:rPr lang="pt-BR" altLang="x-none" sz="2000" dirty="0">
                <a:latin typeface="Calibri" charset="0"/>
              </a:rPr>
              <a:t> use 4 </a:t>
            </a:r>
            <a:r>
              <a:rPr lang="pt-BR" altLang="x-none" sz="2000" dirty="0" err="1">
                <a:latin typeface="Calibri" charset="0"/>
              </a:rPr>
              <a:t>spaces</a:t>
            </a:r>
            <a:r>
              <a:rPr lang="pt-BR" altLang="x-none" sz="2000" dirty="0">
                <a:latin typeface="Calibri" charset="0"/>
              </a:rPr>
              <a:t>. </a:t>
            </a:r>
            <a:r>
              <a:rPr lang="pt-BR" altLang="x-none" sz="2000" dirty="0" err="1">
                <a:latin typeface="Calibri" charset="0"/>
              </a:rPr>
              <a:t>And</a:t>
            </a:r>
            <a:r>
              <a:rPr lang="pt-BR" altLang="x-none" sz="2000" dirty="0">
                <a:latin typeface="Calibri" charset="0"/>
              </a:rPr>
              <a:t> </a:t>
            </a:r>
            <a:r>
              <a:rPr lang="pt-BR" altLang="x-none" sz="2400" dirty="0">
                <a:solidFill>
                  <a:srgbClr val="C00000"/>
                </a:solidFill>
                <a:latin typeface="Calibri" charset="0"/>
              </a:rPr>
              <a:t>NEVER</a:t>
            </a:r>
            <a:r>
              <a:rPr lang="pt-BR" altLang="x-none" sz="2400" dirty="0">
                <a:latin typeface="Calibri" charset="0"/>
              </a:rPr>
              <a:t> </a:t>
            </a:r>
            <a:r>
              <a:rPr lang="pt-BR" altLang="x-none" sz="2000" dirty="0" err="1">
                <a:latin typeface="Calibri" charset="0"/>
              </a:rPr>
              <a:t>mix</a:t>
            </a:r>
            <a:r>
              <a:rPr lang="pt-BR" altLang="x-none" sz="2000" dirty="0">
                <a:latin typeface="Calibri" charset="0"/>
              </a:rPr>
              <a:t> </a:t>
            </a:r>
            <a:r>
              <a:rPr lang="pt-BR" altLang="x-none" sz="2000" dirty="0" err="1">
                <a:latin typeface="Calibri" charset="0"/>
              </a:rPr>
              <a:t>spaces</a:t>
            </a:r>
            <a:r>
              <a:rPr lang="pt-BR" altLang="x-none" sz="2000" dirty="0">
                <a:latin typeface="Calibri" charset="0"/>
              </a:rPr>
              <a:t> </a:t>
            </a:r>
            <a:r>
              <a:rPr lang="pt-BR" altLang="x-none" sz="2000" dirty="0" err="1">
                <a:latin typeface="Calibri" charset="0"/>
              </a:rPr>
              <a:t>and</a:t>
            </a:r>
            <a:r>
              <a:rPr lang="pt-BR" altLang="x-none" sz="2000" dirty="0">
                <a:latin typeface="Calibri" charset="0"/>
              </a:rPr>
              <a:t> </a:t>
            </a:r>
            <a:r>
              <a:rPr lang="pt-BR" altLang="x-none" sz="2000" dirty="0" err="1">
                <a:latin typeface="Calibri" charset="0"/>
              </a:rPr>
              <a:t>tabs</a:t>
            </a:r>
            <a:r>
              <a:rPr lang="pt-BR" altLang="x-none" sz="2000" dirty="0">
                <a:latin typeface="Calibri" charset="0"/>
              </a:rPr>
              <a:t>. For more </a:t>
            </a:r>
            <a:r>
              <a:rPr lang="pt-BR" altLang="x-none" sz="2000" dirty="0" err="1">
                <a:latin typeface="Calibri" charset="0"/>
              </a:rPr>
              <a:t>informations</a:t>
            </a:r>
            <a:r>
              <a:rPr lang="pt-BR" altLang="x-none" sz="2000" dirty="0">
                <a:latin typeface="Calibri" charset="0"/>
              </a:rPr>
              <a:t>, </a:t>
            </a:r>
            <a:r>
              <a:rPr lang="pt-BR" altLang="x-none" sz="2000" dirty="0" err="1">
                <a:latin typeface="Calibri" charset="0"/>
              </a:rPr>
              <a:t>read</a:t>
            </a:r>
            <a:r>
              <a:rPr lang="pt-BR" altLang="x-none" sz="2000" dirty="0">
                <a:latin typeface="Calibri" charset="0"/>
              </a:rPr>
              <a:t> </a:t>
            </a:r>
            <a:r>
              <a:rPr lang="pt-BR" altLang="x-none" sz="2000" dirty="0" err="1">
                <a:latin typeface="Calibri" charset="0"/>
              </a:rPr>
              <a:t>the</a:t>
            </a:r>
            <a:r>
              <a:rPr lang="pt-BR" altLang="x-none" sz="2000" dirty="0">
                <a:latin typeface="Calibri" charset="0"/>
              </a:rPr>
              <a:t> </a:t>
            </a:r>
            <a:r>
              <a:rPr lang="pt-BR" altLang="x-none" sz="2000" dirty="0" smtClean="0">
                <a:latin typeface="Calibri" charset="0"/>
                <a:hlinkClick r:id="rId3"/>
              </a:rPr>
              <a:t>PEP-8</a:t>
            </a:r>
            <a:r>
              <a:rPr lang="pt-BR" altLang="x-none" sz="2000" dirty="0">
                <a:latin typeface="Calibri" charset="0"/>
              </a:rPr>
              <a:t>.</a:t>
            </a:r>
          </a:p>
        </p:txBody>
      </p:sp>
      <p:pic>
        <p:nvPicPr>
          <p:cNvPr id="22" name="Picture 2" descr="Travel Warn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92" y="4762504"/>
            <a:ext cx="1571625" cy="130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3" name="Group 22"/>
          <p:cNvGrpSpPr/>
          <p:nvPr/>
        </p:nvGrpSpPr>
        <p:grpSpPr>
          <a:xfrm>
            <a:off x="2699792" y="2419821"/>
            <a:ext cx="6321813" cy="3195638"/>
            <a:chOff x="2555875" y="2419821"/>
            <a:chExt cx="6321813" cy="3195638"/>
          </a:xfrm>
        </p:grpSpPr>
        <p:sp>
          <p:nvSpPr>
            <p:cNvPr id="24" name="Retângulo 12"/>
            <p:cNvSpPr/>
            <p:nvPr/>
          </p:nvSpPr>
          <p:spPr>
            <a:xfrm>
              <a:off x="2555875" y="3356992"/>
              <a:ext cx="6313487" cy="444500"/>
            </a:xfrm>
            <a:prstGeom prst="rect">
              <a:avLst/>
            </a:prstGeom>
            <a:solidFill>
              <a:srgbClr val="00B05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25" name="Retângulo 13"/>
            <p:cNvSpPr/>
            <p:nvPr/>
          </p:nvSpPr>
          <p:spPr>
            <a:xfrm>
              <a:off x="2564201" y="4193059"/>
              <a:ext cx="6313487" cy="488950"/>
            </a:xfrm>
            <a:prstGeom prst="rect">
              <a:avLst/>
            </a:prstGeom>
            <a:solidFill>
              <a:srgbClr val="00B05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26" name="Retângulo 14"/>
            <p:cNvSpPr/>
            <p:nvPr/>
          </p:nvSpPr>
          <p:spPr>
            <a:xfrm>
              <a:off x="2555875" y="5089996"/>
              <a:ext cx="6313487" cy="488950"/>
            </a:xfrm>
            <a:prstGeom prst="rect">
              <a:avLst/>
            </a:prstGeom>
            <a:solidFill>
              <a:srgbClr val="00B05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27" name="TextShape 1"/>
            <p:cNvSpPr txBox="1"/>
            <p:nvPr/>
          </p:nvSpPr>
          <p:spPr>
            <a:xfrm>
              <a:off x="2555875" y="2419821"/>
              <a:ext cx="6307138" cy="3195638"/>
            </a:xfrm>
            <a:prstGeom prst="rect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txBody>
            <a:bodyPr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fruit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 = ‘banana’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pt-BR" sz="3200" dirty="0" err="1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if</a:t>
              </a:r>
              <a:r>
                <a:rPr lang="pt-BR" sz="3200" dirty="0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 </a:t>
              </a: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fruit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 </a:t>
              </a:r>
              <a:r>
                <a:rPr lang="pt-BR" sz="3200" dirty="0" err="1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is</a:t>
              </a:r>
              <a:r>
                <a:rPr lang="pt-BR" sz="3200" dirty="0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 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‘</a:t>
              </a: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apple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’: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pt-BR" sz="3200" dirty="0">
                  <a:solidFill>
                    <a:srgbClr val="008000"/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....</a:t>
              </a: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eat_it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()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pt-BR" sz="3200" dirty="0" err="1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elif</a:t>
              </a:r>
              <a:r>
                <a:rPr lang="pt-BR" sz="3200" dirty="0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 </a:t>
              </a: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fruit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 </a:t>
              </a:r>
              <a:r>
                <a:rPr lang="pt-BR" sz="3200" dirty="0" err="1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is</a:t>
              </a:r>
              <a:r>
                <a:rPr lang="pt-BR" sz="3200" dirty="0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 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‘</a:t>
              </a: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orange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’: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pt-BR" sz="3200" dirty="0">
                  <a:solidFill>
                    <a:srgbClr val="008000"/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....</a:t>
              </a: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make_a_juice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()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pt-BR" sz="3200" dirty="0" err="1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else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: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pt-BR" sz="3200" dirty="0">
                  <a:solidFill>
                    <a:srgbClr val="008000"/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....</a:t>
              </a: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leave_it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399830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99A1AF9-CC03-BF4D-94C7-3940546A5C26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7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16391" name="TextShape 1"/>
          <p:cNvSpPr txBox="1">
            <a:spLocks noChangeArrowheads="1"/>
          </p:cNvSpPr>
          <p:nvPr/>
        </p:nvSpPr>
        <p:spPr bwMode="auto">
          <a:xfrm>
            <a:off x="107504" y="1268760"/>
            <a:ext cx="4238625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7200" dirty="0" err="1">
                <a:latin typeface="Calibri" charset="0"/>
                <a:ea typeface="Courier New" charset="0"/>
                <a:cs typeface="Courier New" charset="0"/>
              </a:rPr>
              <a:t>if</a:t>
            </a:r>
            <a:r>
              <a:rPr lang="pt-BR" altLang="x-none" sz="7200" dirty="0">
                <a:latin typeface="Calibri" charset="0"/>
                <a:ea typeface="Courier New" charset="0"/>
                <a:cs typeface="Courier New" charset="0"/>
              </a:rPr>
              <a:t>/</a:t>
            </a:r>
            <a:r>
              <a:rPr lang="pt-BR" altLang="x-none" sz="7200" dirty="0" err="1">
                <a:latin typeface="Calibri" charset="0"/>
                <a:ea typeface="Courier New" charset="0"/>
                <a:cs typeface="Courier New" charset="0"/>
              </a:rPr>
              <a:t>elif</a:t>
            </a:r>
            <a:r>
              <a:rPr lang="pt-BR" altLang="x-none" sz="7200" dirty="0">
                <a:latin typeface="Calibri" charset="0"/>
                <a:ea typeface="Courier New" charset="0"/>
                <a:cs typeface="Courier New" charset="0"/>
              </a:rPr>
              <a:t>/</a:t>
            </a:r>
            <a:r>
              <a:rPr lang="pt-BR" altLang="x-none" sz="7200" dirty="0" err="1">
                <a:latin typeface="Calibri" charset="0"/>
                <a:ea typeface="Courier New" charset="0"/>
                <a:cs typeface="Courier New" charset="0"/>
              </a:rPr>
              <a:t>else</a:t>
            </a:r>
            <a:endParaRPr lang="pt-BR" altLang="x-none" sz="7200" dirty="0">
              <a:latin typeface="Calibri" charset="0"/>
              <a:ea typeface="Courier New" charset="0"/>
              <a:cs typeface="Courier New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699792" y="2419821"/>
            <a:ext cx="6313487" cy="3195638"/>
            <a:chOff x="2555875" y="2419821"/>
            <a:chExt cx="6313487" cy="3195638"/>
          </a:xfrm>
        </p:grpSpPr>
        <p:sp>
          <p:nvSpPr>
            <p:cNvPr id="13" name="Retângulo 12"/>
            <p:cNvSpPr/>
            <p:nvPr/>
          </p:nvSpPr>
          <p:spPr>
            <a:xfrm>
              <a:off x="2555875" y="3350096"/>
              <a:ext cx="6313487" cy="488950"/>
            </a:xfrm>
            <a:prstGeom prst="rect">
              <a:avLst/>
            </a:prstGeom>
            <a:solidFill>
              <a:srgbClr val="00B05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2555875" y="4237509"/>
              <a:ext cx="6313487" cy="488950"/>
            </a:xfrm>
            <a:prstGeom prst="rect">
              <a:avLst/>
            </a:prstGeom>
            <a:solidFill>
              <a:srgbClr val="00B05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2555875" y="5089996"/>
              <a:ext cx="6313487" cy="488950"/>
            </a:xfrm>
            <a:prstGeom prst="rect">
              <a:avLst/>
            </a:prstGeom>
            <a:solidFill>
              <a:srgbClr val="00B05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16" name="TextShape 1"/>
            <p:cNvSpPr txBox="1"/>
            <p:nvPr/>
          </p:nvSpPr>
          <p:spPr>
            <a:xfrm>
              <a:off x="2555875" y="2419821"/>
              <a:ext cx="6307138" cy="3195638"/>
            </a:xfrm>
            <a:prstGeom prst="rect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txBody>
            <a:bodyPr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fruit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 = ‘banana’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pt-BR" sz="3200" dirty="0" err="1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if</a:t>
              </a:r>
              <a:r>
                <a:rPr lang="pt-BR" sz="3200" dirty="0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 </a:t>
              </a: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fruit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 </a:t>
              </a:r>
              <a:r>
                <a:rPr lang="pt-BR" sz="3200" dirty="0" err="1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is</a:t>
              </a:r>
              <a:r>
                <a:rPr lang="pt-BR" sz="3200" dirty="0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 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‘</a:t>
              </a: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apple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’: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pt-BR" sz="3200" dirty="0">
                  <a:solidFill>
                    <a:srgbClr val="008000"/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....</a:t>
              </a: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eat_it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()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pt-BR" sz="3200" dirty="0" err="1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elif</a:t>
              </a:r>
              <a:r>
                <a:rPr lang="pt-BR" sz="3200" dirty="0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 </a:t>
              </a: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fruit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 </a:t>
              </a:r>
              <a:r>
                <a:rPr lang="pt-BR" sz="3200" dirty="0" err="1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is</a:t>
              </a:r>
              <a:r>
                <a:rPr lang="pt-BR" sz="3200" dirty="0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 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‘</a:t>
              </a: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orange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’: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pt-BR" sz="3200" dirty="0">
                  <a:solidFill>
                    <a:srgbClr val="008000"/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....</a:t>
              </a: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make_a_juice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()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pt-BR" sz="3200" dirty="0" err="1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else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: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pt-BR" sz="3200" dirty="0">
                  <a:solidFill>
                    <a:srgbClr val="008000"/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....</a:t>
              </a: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leave_it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()</a:t>
              </a:r>
            </a:p>
          </p:txBody>
        </p:sp>
      </p:grpSp>
      <p:sp>
        <p:nvSpPr>
          <p:cNvPr id="17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 smtClean="0">
                <a:solidFill>
                  <a:srgbClr val="000000"/>
                </a:solidFill>
                <a:latin typeface="Lato" charset="0"/>
              </a:rPr>
              <a:t>Loops </a:t>
            </a:r>
            <a:r>
              <a:rPr lang="pt-BR" altLang="x-none" dirty="0" err="1" smtClean="0">
                <a:solidFill>
                  <a:srgbClr val="000000"/>
                </a:solidFill>
                <a:latin typeface="Lato" charset="0"/>
              </a:rPr>
              <a:t>and</a:t>
            </a:r>
            <a:r>
              <a:rPr lang="pt-BR" altLang="x-none" dirty="0" smtClean="0">
                <a:solidFill>
                  <a:srgbClr val="000000"/>
                </a:solidFill>
                <a:latin typeface="Lato" charset="0"/>
              </a:rPr>
              <a:t> </a:t>
            </a:r>
            <a:r>
              <a:rPr lang="pt-BR" altLang="x-none" dirty="0" err="1" smtClean="0">
                <a:solidFill>
                  <a:srgbClr val="000000"/>
                </a:solidFill>
                <a:latin typeface="Lato" charset="0"/>
              </a:rPr>
              <a:t>control</a:t>
            </a:r>
            <a:endParaRPr lang="pt-BR" altLang="x-none" dirty="0">
              <a:latin typeface="Lato" charset="0"/>
            </a:endParaRPr>
          </a:p>
        </p:txBody>
      </p:sp>
      <p:sp>
        <p:nvSpPr>
          <p:cNvPr id="18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13/02/2017</a:t>
            </a:r>
            <a:endParaRPr lang="pt-BR" dirty="0"/>
          </a:p>
        </p:txBody>
      </p:sp>
      <p:sp>
        <p:nvSpPr>
          <p:cNvPr id="1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/>
              <a:t>Python </a:t>
            </a:r>
            <a:r>
              <a:rPr lang="pt-BR" dirty="0" err="1"/>
              <a:t>Bootcamp</a:t>
            </a:r>
            <a:r>
              <a:rPr lang="pt-BR" dirty="0"/>
              <a:t>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An</a:t>
            </a:r>
            <a:r>
              <a:rPr lang="pt-BR" dirty="0" smtClean="0"/>
              <a:t>(</a:t>
            </a:r>
            <a:r>
              <a:rPr lang="pt-BR" dirty="0" err="1" smtClean="0"/>
              <a:t>other</a:t>
            </a:r>
            <a:r>
              <a:rPr lang="pt-BR" dirty="0" smtClean="0"/>
              <a:t>) Python </a:t>
            </a:r>
            <a:r>
              <a:rPr lang="pt-BR" dirty="0" err="1" smtClean="0"/>
              <a:t>introduction</a:t>
            </a:r>
            <a:r>
              <a:rPr lang="pt-BR" dirty="0" smtClean="0"/>
              <a:t> II</a:t>
            </a:r>
            <a:endParaRPr lang="pt-BR" dirty="0"/>
          </a:p>
        </p:txBody>
      </p:sp>
      <p:sp>
        <p:nvSpPr>
          <p:cNvPr id="21" name="Retângulo 14"/>
          <p:cNvSpPr/>
          <p:nvPr/>
        </p:nvSpPr>
        <p:spPr>
          <a:xfrm>
            <a:off x="0" y="6165850"/>
            <a:ext cx="9144000" cy="338138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r">
              <a:defRPr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More </a:t>
            </a: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at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hlinkClick r:id="rId2"/>
              </a:rPr>
              <a:t>https://docs.python.org/2/tutorial/controlflow.html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671772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99A1AF9-CC03-BF4D-94C7-3940546A5C26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8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16391" name="TextShape 1"/>
          <p:cNvSpPr txBox="1">
            <a:spLocks noChangeArrowheads="1"/>
          </p:cNvSpPr>
          <p:nvPr/>
        </p:nvSpPr>
        <p:spPr bwMode="auto">
          <a:xfrm>
            <a:off x="107504" y="1268760"/>
            <a:ext cx="4238625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7200" dirty="0" err="1">
                <a:latin typeface="Calibri" charset="0"/>
                <a:ea typeface="Courier New" charset="0"/>
                <a:cs typeface="Courier New" charset="0"/>
              </a:rPr>
              <a:t>if</a:t>
            </a:r>
            <a:r>
              <a:rPr lang="pt-BR" altLang="x-none" sz="7200" dirty="0">
                <a:latin typeface="Calibri" charset="0"/>
                <a:ea typeface="Courier New" charset="0"/>
                <a:cs typeface="Courier New" charset="0"/>
              </a:rPr>
              <a:t>/</a:t>
            </a:r>
            <a:r>
              <a:rPr lang="pt-BR" altLang="x-none" sz="7200" dirty="0" err="1">
                <a:latin typeface="Calibri" charset="0"/>
                <a:ea typeface="Courier New" charset="0"/>
                <a:cs typeface="Courier New" charset="0"/>
              </a:rPr>
              <a:t>elif</a:t>
            </a:r>
            <a:r>
              <a:rPr lang="pt-BR" altLang="x-none" sz="7200" dirty="0">
                <a:latin typeface="Calibri" charset="0"/>
                <a:ea typeface="Courier New" charset="0"/>
                <a:cs typeface="Courier New" charset="0"/>
              </a:rPr>
              <a:t>/</a:t>
            </a:r>
            <a:r>
              <a:rPr lang="pt-BR" altLang="x-none" sz="7200" dirty="0" err="1">
                <a:latin typeface="Calibri" charset="0"/>
                <a:ea typeface="Courier New" charset="0"/>
                <a:cs typeface="Courier New" charset="0"/>
              </a:rPr>
              <a:t>else</a:t>
            </a:r>
            <a:endParaRPr lang="pt-BR" altLang="x-none" sz="7200" dirty="0">
              <a:latin typeface="Calibri" charset="0"/>
              <a:ea typeface="Courier New" charset="0"/>
              <a:cs typeface="Courier New" charset="0"/>
            </a:endParaRPr>
          </a:p>
        </p:txBody>
      </p:sp>
      <p:sp>
        <p:nvSpPr>
          <p:cNvPr id="17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 smtClean="0">
                <a:solidFill>
                  <a:srgbClr val="000000"/>
                </a:solidFill>
                <a:latin typeface="Lato" charset="0"/>
              </a:rPr>
              <a:t>Loops </a:t>
            </a:r>
            <a:r>
              <a:rPr lang="pt-BR" altLang="x-none" dirty="0" err="1" smtClean="0">
                <a:solidFill>
                  <a:srgbClr val="000000"/>
                </a:solidFill>
                <a:latin typeface="Lato" charset="0"/>
              </a:rPr>
              <a:t>and</a:t>
            </a:r>
            <a:r>
              <a:rPr lang="pt-BR" altLang="x-none" dirty="0" smtClean="0">
                <a:solidFill>
                  <a:srgbClr val="000000"/>
                </a:solidFill>
                <a:latin typeface="Lato" charset="0"/>
              </a:rPr>
              <a:t> </a:t>
            </a:r>
            <a:r>
              <a:rPr lang="pt-BR" altLang="x-none" dirty="0" err="1" smtClean="0">
                <a:solidFill>
                  <a:srgbClr val="000000"/>
                </a:solidFill>
                <a:latin typeface="Lato" charset="0"/>
              </a:rPr>
              <a:t>control</a:t>
            </a:r>
            <a:endParaRPr lang="pt-BR" altLang="x-none" dirty="0">
              <a:latin typeface="Lato" charset="0"/>
            </a:endParaRPr>
          </a:p>
        </p:txBody>
      </p:sp>
      <p:sp>
        <p:nvSpPr>
          <p:cNvPr id="18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13/02/2017</a:t>
            </a:r>
            <a:endParaRPr lang="pt-BR" dirty="0"/>
          </a:p>
        </p:txBody>
      </p:sp>
      <p:sp>
        <p:nvSpPr>
          <p:cNvPr id="1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/>
              <a:t>Python </a:t>
            </a:r>
            <a:r>
              <a:rPr lang="pt-BR" dirty="0" err="1"/>
              <a:t>Bootcamp</a:t>
            </a:r>
            <a:r>
              <a:rPr lang="pt-BR" dirty="0"/>
              <a:t>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An</a:t>
            </a:r>
            <a:r>
              <a:rPr lang="pt-BR" dirty="0" smtClean="0"/>
              <a:t>(</a:t>
            </a:r>
            <a:r>
              <a:rPr lang="pt-BR" dirty="0" err="1" smtClean="0"/>
              <a:t>other</a:t>
            </a:r>
            <a:r>
              <a:rPr lang="pt-BR" dirty="0" smtClean="0"/>
              <a:t>) Python </a:t>
            </a:r>
            <a:r>
              <a:rPr lang="pt-BR" dirty="0" err="1" smtClean="0"/>
              <a:t>introduction</a:t>
            </a:r>
            <a:r>
              <a:rPr lang="pt-BR" dirty="0" smtClean="0"/>
              <a:t> II</a:t>
            </a:r>
            <a:endParaRPr lang="pt-BR" dirty="0"/>
          </a:p>
        </p:txBody>
      </p:sp>
      <p:sp>
        <p:nvSpPr>
          <p:cNvPr id="21" name="Retângulo 14"/>
          <p:cNvSpPr/>
          <p:nvPr/>
        </p:nvSpPr>
        <p:spPr>
          <a:xfrm>
            <a:off x="0" y="6165850"/>
            <a:ext cx="9144000" cy="338138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r">
              <a:defRPr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More </a:t>
            </a: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at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hlinkClick r:id="rId2"/>
              </a:rPr>
              <a:t>https://docs.python.org/2/tutorial/controlflow.html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2699792" y="2419821"/>
            <a:ext cx="6321813" cy="3195638"/>
            <a:chOff x="2555875" y="2419821"/>
            <a:chExt cx="6321813" cy="3195638"/>
          </a:xfrm>
        </p:grpSpPr>
        <p:sp>
          <p:nvSpPr>
            <p:cNvPr id="27" name="Retângulo 12"/>
            <p:cNvSpPr/>
            <p:nvPr/>
          </p:nvSpPr>
          <p:spPr>
            <a:xfrm>
              <a:off x="2555875" y="3356992"/>
              <a:ext cx="6313487" cy="444500"/>
            </a:xfrm>
            <a:prstGeom prst="rect">
              <a:avLst/>
            </a:prstGeom>
            <a:solidFill>
              <a:srgbClr val="00B05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28" name="Retângulo 13"/>
            <p:cNvSpPr/>
            <p:nvPr/>
          </p:nvSpPr>
          <p:spPr>
            <a:xfrm>
              <a:off x="2564201" y="4193059"/>
              <a:ext cx="6313487" cy="488950"/>
            </a:xfrm>
            <a:prstGeom prst="rect">
              <a:avLst/>
            </a:prstGeom>
            <a:solidFill>
              <a:srgbClr val="00B05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29" name="Retângulo 14"/>
            <p:cNvSpPr/>
            <p:nvPr/>
          </p:nvSpPr>
          <p:spPr>
            <a:xfrm>
              <a:off x="2555875" y="5089996"/>
              <a:ext cx="6313487" cy="488950"/>
            </a:xfrm>
            <a:prstGeom prst="rect">
              <a:avLst/>
            </a:prstGeom>
            <a:solidFill>
              <a:srgbClr val="00B05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30" name="TextShape 1"/>
            <p:cNvSpPr txBox="1"/>
            <p:nvPr/>
          </p:nvSpPr>
          <p:spPr>
            <a:xfrm>
              <a:off x="2555875" y="2419821"/>
              <a:ext cx="6307138" cy="3195638"/>
            </a:xfrm>
            <a:prstGeom prst="rect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txBody>
            <a:bodyPr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fruit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 = ‘banana’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pt-BR" sz="3200" dirty="0" err="1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if</a:t>
              </a:r>
              <a:r>
                <a:rPr lang="pt-BR" sz="3200" dirty="0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 </a:t>
              </a: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fruit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 </a:t>
              </a:r>
              <a:r>
                <a:rPr lang="pt-BR" sz="3200" dirty="0" smtClean="0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== 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‘</a:t>
              </a: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apple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’: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pt-BR" sz="3200" dirty="0">
                  <a:solidFill>
                    <a:srgbClr val="008000"/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....</a:t>
              </a: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eat_it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()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pt-BR" sz="3200" dirty="0" err="1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elif</a:t>
              </a:r>
              <a:r>
                <a:rPr lang="pt-BR" sz="3200" dirty="0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 </a:t>
              </a: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fruit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 </a:t>
              </a:r>
              <a:r>
                <a:rPr lang="pt-BR" sz="3200" dirty="0" smtClean="0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== 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‘</a:t>
              </a: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orange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’: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pt-BR" sz="3200" dirty="0">
                  <a:solidFill>
                    <a:srgbClr val="008000"/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....</a:t>
              </a: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make_a_juice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()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pt-BR" sz="3200" dirty="0" err="1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else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: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pt-BR" sz="3200" dirty="0">
                  <a:solidFill>
                    <a:srgbClr val="008000"/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....</a:t>
              </a: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leave_it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74428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Shape 1"/>
          <p:cNvSpPr txBox="1"/>
          <p:nvPr/>
        </p:nvSpPr>
        <p:spPr>
          <a:xfrm>
            <a:off x="251520" y="2357784"/>
            <a:ext cx="8640960" cy="3194721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&gt;&gt;&gt;</a:t>
            </a:r>
            <a:r>
              <a:rPr lang="pt-BR" sz="2800" b="1" dirty="0" smtClean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pt-BR" sz="2800" b="1" dirty="0" err="1" smtClean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my_list</a:t>
            </a:r>
            <a:r>
              <a:rPr lang="pt-BR" sz="2800" b="1" dirty="0" smtClean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= [‘a’, ‘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b’ ‘</a:t>
            </a:r>
            <a:r>
              <a:rPr lang="pt-BR" sz="2800" b="1" dirty="0" err="1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c</a:t>
            </a:r>
            <a:r>
              <a:rPr lang="pt-BR" sz="2800" b="1" dirty="0" smtClean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’]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&gt;&gt;&gt;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&gt;&gt;&gt;</a:t>
            </a:r>
            <a:r>
              <a:rPr lang="pt-BR" sz="2800" b="1" dirty="0" smtClean="0">
                <a:solidFill>
                  <a:schemeClr val="accent5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for</a:t>
            </a:r>
            <a:r>
              <a:rPr lang="pt-BR" sz="2800" b="1" dirty="0" smtClean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pt-BR" sz="2800" b="1" dirty="0" err="1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my_item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pt-BR" sz="2800" b="1" dirty="0">
                <a:solidFill>
                  <a:schemeClr val="accent5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in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pt-BR" sz="2800" b="1" dirty="0" err="1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my_list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  ....</a:t>
            </a:r>
            <a:r>
              <a:rPr lang="pt-BR" sz="2800" b="1" dirty="0" err="1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print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pt-BR" sz="2800" b="1" dirty="0" err="1" smtClean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my_item</a:t>
            </a:r>
            <a:endParaRPr lang="pt-BR" sz="2800" b="1" dirty="0" smtClean="0">
              <a:latin typeface="Lucida Console" panose="020B0609040504020204" pitchFamily="49" charset="0"/>
              <a:ea typeface="+mn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....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endParaRPr lang="pt-BR" sz="2800" b="1" dirty="0" smtClean="0">
              <a:latin typeface="Lucida Console" panose="020B0609040504020204" pitchFamily="49" charset="0"/>
              <a:ea typeface="+mn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a</a:t>
            </a:r>
            <a:endParaRPr lang="pt-BR" sz="2800" b="1" dirty="0">
              <a:latin typeface="Lucida Console" panose="020B0609040504020204" pitchFamily="49" charset="0"/>
              <a:ea typeface="+mn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b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c</a:t>
            </a:r>
            <a:endParaRPr sz="2800" b="1" dirty="0">
              <a:latin typeface="Lucida Console" panose="020B06090405040202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99A1AF9-CC03-BF4D-94C7-3940546A5C26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9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16391" name="TextShape 1"/>
          <p:cNvSpPr txBox="1">
            <a:spLocks noChangeArrowheads="1"/>
          </p:cNvSpPr>
          <p:nvPr/>
        </p:nvSpPr>
        <p:spPr bwMode="auto">
          <a:xfrm>
            <a:off x="107504" y="1268760"/>
            <a:ext cx="4238625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7200" dirty="0" smtClean="0">
                <a:latin typeface="Calibri" charset="0"/>
                <a:ea typeface="Courier New" charset="0"/>
                <a:cs typeface="Courier New" charset="0"/>
              </a:rPr>
              <a:t>for</a:t>
            </a:r>
            <a:endParaRPr lang="pt-BR" altLang="x-none" sz="7200" dirty="0">
              <a:latin typeface="Calibri" charset="0"/>
              <a:ea typeface="Courier New" charset="0"/>
              <a:cs typeface="Courier New" charset="0"/>
            </a:endParaRPr>
          </a:p>
        </p:txBody>
      </p:sp>
      <p:sp>
        <p:nvSpPr>
          <p:cNvPr id="17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 smtClean="0">
                <a:solidFill>
                  <a:srgbClr val="000000"/>
                </a:solidFill>
                <a:latin typeface="Lato" charset="0"/>
              </a:rPr>
              <a:t>Loops </a:t>
            </a:r>
            <a:r>
              <a:rPr lang="pt-BR" altLang="x-none" dirty="0" err="1" smtClean="0">
                <a:solidFill>
                  <a:srgbClr val="000000"/>
                </a:solidFill>
                <a:latin typeface="Lato" charset="0"/>
              </a:rPr>
              <a:t>and</a:t>
            </a:r>
            <a:r>
              <a:rPr lang="pt-BR" altLang="x-none" dirty="0" smtClean="0">
                <a:solidFill>
                  <a:srgbClr val="000000"/>
                </a:solidFill>
                <a:latin typeface="Lato" charset="0"/>
              </a:rPr>
              <a:t> </a:t>
            </a:r>
            <a:r>
              <a:rPr lang="pt-BR" altLang="x-none" dirty="0" err="1" smtClean="0">
                <a:solidFill>
                  <a:srgbClr val="000000"/>
                </a:solidFill>
                <a:latin typeface="Lato" charset="0"/>
              </a:rPr>
              <a:t>control</a:t>
            </a:r>
            <a:endParaRPr lang="pt-BR" altLang="x-none" dirty="0">
              <a:latin typeface="Lato" charset="0"/>
            </a:endParaRPr>
          </a:p>
        </p:txBody>
      </p:sp>
      <p:sp>
        <p:nvSpPr>
          <p:cNvPr id="18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13/02/2017</a:t>
            </a:r>
            <a:endParaRPr lang="pt-BR" dirty="0"/>
          </a:p>
        </p:txBody>
      </p:sp>
      <p:sp>
        <p:nvSpPr>
          <p:cNvPr id="1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/>
              <a:t>Python </a:t>
            </a:r>
            <a:r>
              <a:rPr lang="pt-BR" dirty="0" err="1"/>
              <a:t>Bootcamp</a:t>
            </a:r>
            <a:r>
              <a:rPr lang="pt-BR" dirty="0"/>
              <a:t>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An</a:t>
            </a:r>
            <a:r>
              <a:rPr lang="pt-BR" dirty="0" smtClean="0"/>
              <a:t>(</a:t>
            </a:r>
            <a:r>
              <a:rPr lang="pt-BR" dirty="0" err="1" smtClean="0"/>
              <a:t>other</a:t>
            </a:r>
            <a:r>
              <a:rPr lang="pt-BR" dirty="0" smtClean="0"/>
              <a:t>) Python </a:t>
            </a:r>
            <a:r>
              <a:rPr lang="pt-BR" dirty="0" err="1" smtClean="0"/>
              <a:t>introduction</a:t>
            </a:r>
            <a:r>
              <a:rPr lang="pt-BR" dirty="0" smtClean="0"/>
              <a:t> II</a:t>
            </a:r>
            <a:endParaRPr lang="pt-BR" dirty="0"/>
          </a:p>
        </p:txBody>
      </p:sp>
      <p:sp>
        <p:nvSpPr>
          <p:cNvPr id="21" name="Retângulo 14"/>
          <p:cNvSpPr/>
          <p:nvPr/>
        </p:nvSpPr>
        <p:spPr>
          <a:xfrm>
            <a:off x="0" y="6165850"/>
            <a:ext cx="9144000" cy="338138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r">
              <a:defRPr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More </a:t>
            </a: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at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hlinkClick r:id="rId2"/>
              </a:rPr>
              <a:t>https://docs.python.org/2/tutorial/controlflow.html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</p:txBody>
      </p:sp>
      <p:sp>
        <p:nvSpPr>
          <p:cNvPr id="20" name="TextShape 1"/>
          <p:cNvSpPr txBox="1">
            <a:spLocks noChangeArrowheads="1"/>
          </p:cNvSpPr>
          <p:nvPr/>
        </p:nvSpPr>
        <p:spPr bwMode="auto">
          <a:xfrm>
            <a:off x="1259632" y="1379091"/>
            <a:ext cx="4238625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List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tuples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arrays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matrixes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dictionaries</a:t>
            </a:r>
            <a:endParaRPr lang="pt-BR" altLang="x-none" sz="2800" dirty="0">
              <a:latin typeface="Calibri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57490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8680</TotalTime>
  <Words>3186</Words>
  <Application>Microsoft Macintosh PowerPoint</Application>
  <PresentationFormat>On-screen Show (4:3)</PresentationFormat>
  <Paragraphs>769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55</vt:i4>
      </vt:variant>
    </vt:vector>
  </HeadingPairs>
  <TitlesOfParts>
    <vt:vector size="66" baseType="lpstr">
      <vt:lpstr>Courier New</vt:lpstr>
      <vt:lpstr>Consolas</vt:lpstr>
      <vt:lpstr>Lato</vt:lpstr>
      <vt:lpstr>Wingdings</vt:lpstr>
      <vt:lpstr>Arial</vt:lpstr>
      <vt:lpstr>Calibri Light</vt:lpstr>
      <vt:lpstr>Mangal</vt:lpstr>
      <vt:lpstr>Calibri</vt:lpstr>
      <vt:lpstr>Lucida Console</vt:lpstr>
      <vt:lpstr>Tema do Office</vt:lpstr>
      <vt:lpstr>Personalizar design</vt:lpstr>
      <vt:lpstr>Python Bootcamp An(other) Python Introduction II</vt:lpstr>
      <vt:lpstr>Table of Contents</vt:lpstr>
      <vt:lpstr>Loops and control</vt:lpstr>
      <vt:lpstr>Loops and control</vt:lpstr>
      <vt:lpstr>Loops and control</vt:lpstr>
      <vt:lpstr>Loops and control</vt:lpstr>
      <vt:lpstr>Loops and control</vt:lpstr>
      <vt:lpstr>Loops and control</vt:lpstr>
      <vt:lpstr>Loops and control</vt:lpstr>
      <vt:lpstr>Loops and control</vt:lpstr>
      <vt:lpstr>Loops and control</vt:lpstr>
      <vt:lpstr>Loops and control</vt:lpstr>
      <vt:lpstr>Loops and control</vt:lpstr>
      <vt:lpstr>Loops and control</vt:lpstr>
      <vt:lpstr>Loops and control</vt:lpstr>
      <vt:lpstr>Loops and control</vt:lpstr>
      <vt:lpstr>Loops and control</vt:lpstr>
      <vt:lpstr>Loops and control</vt:lpstr>
      <vt:lpstr>Methods Defining your own</vt:lpstr>
      <vt:lpstr>Methods Defining your own</vt:lpstr>
      <vt:lpstr>Methods Defining your own</vt:lpstr>
      <vt:lpstr>Methods Defining your own</vt:lpstr>
      <vt:lpstr>Methods Defining your own</vt:lpstr>
      <vt:lpstr>Methods Defining your own</vt:lpstr>
      <vt:lpstr>Methods Defining your own</vt:lpstr>
      <vt:lpstr>Methods Defining your own</vt:lpstr>
      <vt:lpstr>Methods Defining your own</vt:lpstr>
      <vt:lpstr>Methods Defining your own</vt:lpstr>
      <vt:lpstr>Methods Defining your own</vt:lpstr>
      <vt:lpstr>Methods Defining your own</vt:lpstr>
      <vt:lpstr>Methods Defining your own</vt:lpstr>
      <vt:lpstr>Methods Defining your own</vt:lpstr>
      <vt:lpstr>Methods Defining your own</vt:lpstr>
      <vt:lpstr>Methods Defining your own</vt:lpstr>
      <vt:lpstr>Methods Defining your own</vt:lpstr>
      <vt:lpstr>Methods Defining your own</vt:lpstr>
      <vt:lpstr>Methods Defining your own</vt:lpstr>
      <vt:lpstr>Methods Defining your own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Questions?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Bruno Quint</dc:creator>
  <cp:lastModifiedBy>Bruno Quint</cp:lastModifiedBy>
  <cp:revision>361</cp:revision>
  <dcterms:created xsi:type="dcterms:W3CDTF">2015-09-26T21:55:49Z</dcterms:created>
  <dcterms:modified xsi:type="dcterms:W3CDTF">2017-02-02T02:11:46Z</dcterms:modified>
</cp:coreProperties>
</file>