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4" r:id="rId5"/>
    <p:sldId id="263" r:id="rId6"/>
    <p:sldId id="267" r:id="rId7"/>
    <p:sldId id="265" r:id="rId8"/>
    <p:sldId id="266" r:id="rId9"/>
    <p:sldId id="260"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A2442-47E4-AF4C-A1F3-B11070FC9B2E}" v="470" dt="2022-02-07T12:22:17.385"/>
    <p1510:client id="{172A6D8F-CE82-1E4D-BA6B-3DD4AC00E2D7}" v="29" dt="2022-02-07T12:53:33.266"/>
    <p1510:client id="{1D0384D8-48A4-4885-B1C5-5E4AE98B343A}" v="2" dt="2022-02-07T09:48:38.19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木立 隼人" userId="c301f31f1cb147b4" providerId="LiveId" clId="{1D0384D8-48A4-4885-B1C5-5E4AE98B343A}"/>
    <pc:docChg chg="undo custSel modSld">
      <pc:chgData name="木立 隼人" userId="c301f31f1cb147b4" providerId="LiveId" clId="{1D0384D8-48A4-4885-B1C5-5E4AE98B343A}" dt="2022-02-07T10:29:02.525" v="1942" actId="20577"/>
      <pc:docMkLst>
        <pc:docMk/>
      </pc:docMkLst>
      <pc:sldChg chg="modNotesTx">
        <pc:chgData name="木立 隼人" userId="c301f31f1cb147b4" providerId="LiveId" clId="{1D0384D8-48A4-4885-B1C5-5E4AE98B343A}" dt="2022-02-07T10:23:14.257" v="1863" actId="20577"/>
        <pc:sldMkLst>
          <pc:docMk/>
          <pc:sldMk cId="1838337242" sldId="256"/>
        </pc:sldMkLst>
      </pc:sldChg>
      <pc:sldChg chg="modNotesTx">
        <pc:chgData name="木立 隼人" userId="c301f31f1cb147b4" providerId="LiveId" clId="{1D0384D8-48A4-4885-B1C5-5E4AE98B343A}" dt="2022-02-07T10:22:42.373" v="1848" actId="20577"/>
        <pc:sldMkLst>
          <pc:docMk/>
          <pc:sldMk cId="1982876689" sldId="257"/>
        </pc:sldMkLst>
      </pc:sldChg>
      <pc:sldChg chg="modNotesTx">
        <pc:chgData name="木立 隼人" userId="c301f31f1cb147b4" providerId="LiveId" clId="{1D0384D8-48A4-4885-B1C5-5E4AE98B343A}" dt="2022-02-07T10:16:12.146" v="1753" actId="20577"/>
        <pc:sldMkLst>
          <pc:docMk/>
          <pc:sldMk cId="157008764" sldId="260"/>
        </pc:sldMkLst>
      </pc:sldChg>
      <pc:sldChg chg="modSp mod modNotesTx">
        <pc:chgData name="木立 隼人" userId="c301f31f1cb147b4" providerId="LiveId" clId="{1D0384D8-48A4-4885-B1C5-5E4AE98B343A}" dt="2022-02-07T10:18:16.678" v="1820" actId="20577"/>
        <pc:sldMkLst>
          <pc:docMk/>
          <pc:sldMk cId="1486818630" sldId="261"/>
        </pc:sldMkLst>
        <pc:spChg chg="mod">
          <ac:chgData name="木立 隼人" userId="c301f31f1cb147b4" providerId="LiveId" clId="{1D0384D8-48A4-4885-B1C5-5E4AE98B343A}" dt="2022-02-07T10:17:10.857" v="1816" actId="20577"/>
          <ac:spMkLst>
            <pc:docMk/>
            <pc:sldMk cId="1486818630" sldId="261"/>
            <ac:spMk id="3" creationId="{8ADEBAD0-58AA-4CDB-BF8A-E73AC8C23C71}"/>
          </ac:spMkLst>
        </pc:spChg>
      </pc:sldChg>
      <pc:sldChg chg="modNotesTx">
        <pc:chgData name="木立 隼人" userId="c301f31f1cb147b4" providerId="LiveId" clId="{1D0384D8-48A4-4885-B1C5-5E4AE98B343A}" dt="2022-02-07T10:29:02.525" v="1942" actId="20577"/>
        <pc:sldMkLst>
          <pc:docMk/>
          <pc:sldMk cId="2107072130" sldId="263"/>
        </pc:sldMkLst>
      </pc:sldChg>
      <pc:sldChg chg="modNotesTx">
        <pc:chgData name="木立 隼人" userId="c301f31f1cb147b4" providerId="LiveId" clId="{1D0384D8-48A4-4885-B1C5-5E4AE98B343A}" dt="2022-02-07T09:30:20.650" v="235" actId="20577"/>
        <pc:sldMkLst>
          <pc:docMk/>
          <pc:sldMk cId="2877506590" sldId="264"/>
        </pc:sldMkLst>
      </pc:sldChg>
      <pc:sldChg chg="addSp delSp modSp mod modNotesTx">
        <pc:chgData name="木立 隼人" userId="c301f31f1cb147b4" providerId="LiveId" clId="{1D0384D8-48A4-4885-B1C5-5E4AE98B343A}" dt="2022-02-07T09:43:47.473" v="575" actId="20577"/>
        <pc:sldMkLst>
          <pc:docMk/>
          <pc:sldMk cId="2300007160" sldId="266"/>
        </pc:sldMkLst>
        <pc:spChg chg="add del mod">
          <ac:chgData name="木立 隼人" userId="c301f31f1cb147b4" providerId="LiveId" clId="{1D0384D8-48A4-4885-B1C5-5E4AE98B343A}" dt="2022-02-07T09:20:30.862" v="23" actId="11529"/>
          <ac:spMkLst>
            <pc:docMk/>
            <pc:sldMk cId="2300007160" sldId="266"/>
            <ac:spMk id="10" creationId="{4A6ED169-8718-48DF-909E-EF7FBE6305E1}"/>
          </ac:spMkLst>
        </pc:spChg>
        <pc:spChg chg="add mod">
          <ac:chgData name="木立 隼人" userId="c301f31f1cb147b4" providerId="LiveId" clId="{1D0384D8-48A4-4885-B1C5-5E4AE98B343A}" dt="2022-02-07T09:22:19.814" v="57" actId="14100"/>
          <ac:spMkLst>
            <pc:docMk/>
            <pc:sldMk cId="2300007160" sldId="266"/>
            <ac:spMk id="11" creationId="{BDBC700F-B8F1-401E-8CC4-AC90BB664E0E}"/>
          </ac:spMkLst>
        </pc:spChg>
        <pc:spChg chg="add mod">
          <ac:chgData name="木立 隼人" userId="c301f31f1cb147b4" providerId="LiveId" clId="{1D0384D8-48A4-4885-B1C5-5E4AE98B343A}" dt="2022-02-07T09:29:49.092" v="226" actId="1076"/>
          <ac:spMkLst>
            <pc:docMk/>
            <pc:sldMk cId="2300007160" sldId="266"/>
            <ac:spMk id="12" creationId="{CA8AC849-67A6-4DE3-86B7-25B4EDACB4F8}"/>
          </ac:spMkLst>
        </pc:spChg>
        <pc:picChg chg="mod">
          <ac:chgData name="木立 隼人" userId="c301f31f1cb147b4" providerId="LiveId" clId="{1D0384D8-48A4-4885-B1C5-5E4AE98B343A}" dt="2022-02-07T09:22:54.679" v="62" actId="14100"/>
          <ac:picMkLst>
            <pc:docMk/>
            <pc:sldMk cId="2300007160" sldId="266"/>
            <ac:picMk id="4" creationId="{5BDFF20F-5B20-4031-96C5-9CA64651B3DF}"/>
          </ac:picMkLst>
        </pc:picChg>
        <pc:picChg chg="mod">
          <ac:chgData name="木立 隼人" userId="c301f31f1cb147b4" providerId="LiveId" clId="{1D0384D8-48A4-4885-B1C5-5E4AE98B343A}" dt="2022-02-07T09:23:00.497" v="65" actId="14100"/>
          <ac:picMkLst>
            <pc:docMk/>
            <pc:sldMk cId="2300007160" sldId="266"/>
            <ac:picMk id="5" creationId="{A0F3BA79-B938-4EAB-B0C3-7F402A87B76F}"/>
          </ac:picMkLst>
        </pc:picChg>
      </pc:sldChg>
      <pc:sldChg chg="addSp delSp modSp mod">
        <pc:chgData name="木立 隼人" userId="c301f31f1cb147b4" providerId="LiveId" clId="{1D0384D8-48A4-4885-B1C5-5E4AE98B343A}" dt="2022-02-07T09:49:34.867" v="685" actId="1076"/>
        <pc:sldMkLst>
          <pc:docMk/>
          <pc:sldMk cId="3182265842" sldId="267"/>
        </pc:sldMkLst>
        <pc:spChg chg="add del">
          <ac:chgData name="木立 隼人" userId="c301f31f1cb147b4" providerId="LiveId" clId="{1D0384D8-48A4-4885-B1C5-5E4AE98B343A}" dt="2022-02-07T09:49:04.284" v="673" actId="478"/>
          <ac:spMkLst>
            <pc:docMk/>
            <pc:sldMk cId="3182265842" sldId="267"/>
            <ac:spMk id="3" creationId="{DBED4520-9EC2-48F9-9BDF-BCA7913D941F}"/>
          </ac:spMkLst>
        </pc:spChg>
        <pc:spChg chg="add del mod">
          <ac:chgData name="木立 隼人" userId="c301f31f1cb147b4" providerId="LiveId" clId="{1D0384D8-48A4-4885-B1C5-5E4AE98B343A}" dt="2022-02-07T09:48:29.855" v="626" actId="478"/>
          <ac:spMkLst>
            <pc:docMk/>
            <pc:sldMk cId="3182265842" sldId="267"/>
            <ac:spMk id="13" creationId="{D268FFF4-6991-411F-8A35-FB6028CAF6CC}"/>
          </ac:spMkLst>
        </pc:spChg>
        <pc:spChg chg="add mod">
          <ac:chgData name="木立 隼人" userId="c301f31f1cb147b4" providerId="LiveId" clId="{1D0384D8-48A4-4885-B1C5-5E4AE98B343A}" dt="2022-02-07T09:49:34.867" v="685" actId="1076"/>
          <ac:spMkLst>
            <pc:docMk/>
            <pc:sldMk cId="3182265842" sldId="267"/>
            <ac:spMk id="14" creationId="{C385F2D4-5E2D-48B7-8D6E-4D681FBAD1C7}"/>
          </ac:spMkLst>
        </pc:spChg>
        <pc:spChg chg="add del mod">
          <ac:chgData name="木立 隼人" userId="c301f31f1cb147b4" providerId="LiveId" clId="{1D0384D8-48A4-4885-B1C5-5E4AE98B343A}" dt="2022-02-07T09:49:09.014" v="674" actId="478"/>
          <ac:spMkLst>
            <pc:docMk/>
            <pc:sldMk cId="3182265842" sldId="267"/>
            <ac:spMk id="16" creationId="{B27C467C-C713-4C36-BC06-B11A32A03C51}"/>
          </ac:spMkLst>
        </pc:spChg>
        <pc:picChg chg="mod">
          <ac:chgData name="木立 隼人" userId="c301f31f1cb147b4" providerId="LiveId" clId="{1D0384D8-48A4-4885-B1C5-5E4AE98B343A}" dt="2022-02-07T09:49:16.227" v="678" actId="1076"/>
          <ac:picMkLst>
            <pc:docMk/>
            <pc:sldMk cId="3182265842" sldId="267"/>
            <ac:picMk id="7" creationId="{5C46E1EC-AC11-4987-A862-0F98A9B6AAC8}"/>
          </ac:picMkLst>
        </pc:picChg>
        <pc:picChg chg="mod">
          <ac:chgData name="木立 隼人" userId="c301f31f1cb147b4" providerId="LiveId" clId="{1D0384D8-48A4-4885-B1C5-5E4AE98B343A}" dt="2022-02-07T09:49:18.450" v="679" actId="1076"/>
          <ac:picMkLst>
            <pc:docMk/>
            <pc:sldMk cId="3182265842" sldId="267"/>
            <ac:picMk id="9" creationId="{30A15C8D-5987-4395-8CB4-02E2782E0D88}"/>
          </ac:picMkLst>
        </pc:picChg>
        <pc:picChg chg="mod">
          <ac:chgData name="木立 隼人" userId="c301f31f1cb147b4" providerId="LiveId" clId="{1D0384D8-48A4-4885-B1C5-5E4AE98B343A}" dt="2022-02-07T09:49:24.614" v="681" actId="1076"/>
          <ac:picMkLst>
            <pc:docMk/>
            <pc:sldMk cId="3182265842" sldId="267"/>
            <ac:picMk id="10" creationId="{FDFB8361-7D0A-46A0-A766-CF2E1C21D47B}"/>
          </ac:picMkLst>
        </pc:picChg>
        <pc:picChg chg="mod">
          <ac:chgData name="木立 隼人" userId="c301f31f1cb147b4" providerId="LiveId" clId="{1D0384D8-48A4-4885-B1C5-5E4AE98B343A}" dt="2022-02-07T09:49:29.953" v="684" actId="1076"/>
          <ac:picMkLst>
            <pc:docMk/>
            <pc:sldMk cId="3182265842" sldId="267"/>
            <ac:picMk id="11" creationId="{E7CADCE5-3463-4886-907F-90DD2B7B546C}"/>
          </ac:picMkLst>
        </pc:picChg>
      </pc:sldChg>
    </pc:docChg>
  </pc:docChgLst>
  <pc:docChgLst>
    <pc:chgData name="木立 隼人" userId="c301f31f1cb147b4" providerId="LiveId" clId="{172A6D8F-CE82-1E4D-BA6B-3DD4AC00E2D7}"/>
    <pc:docChg chg="modSld">
      <pc:chgData name="木立 隼人" userId="c301f31f1cb147b4" providerId="LiveId" clId="{172A6D8F-CE82-1E4D-BA6B-3DD4AC00E2D7}" dt="2022-02-07T12:53:33.266" v="28" actId="20577"/>
      <pc:docMkLst>
        <pc:docMk/>
      </pc:docMkLst>
      <pc:sldChg chg="modNotesTx">
        <pc:chgData name="木立 隼人" userId="c301f31f1cb147b4" providerId="LiveId" clId="{172A6D8F-CE82-1E4D-BA6B-3DD4AC00E2D7}" dt="2022-02-07T12:47:37.962" v="7" actId="20577"/>
        <pc:sldMkLst>
          <pc:docMk/>
          <pc:sldMk cId="2107072130" sldId="263"/>
        </pc:sldMkLst>
      </pc:sldChg>
      <pc:sldChg chg="modNotesTx">
        <pc:chgData name="木立 隼人" userId="c301f31f1cb147b4" providerId="LiveId" clId="{172A6D8F-CE82-1E4D-BA6B-3DD4AC00E2D7}" dt="2022-02-07T12:49:10.912" v="14" actId="20577"/>
        <pc:sldMkLst>
          <pc:docMk/>
          <pc:sldMk cId="4288886565" sldId="265"/>
        </pc:sldMkLst>
      </pc:sldChg>
      <pc:sldChg chg="modNotesTx">
        <pc:chgData name="木立 隼人" userId="c301f31f1cb147b4" providerId="LiveId" clId="{172A6D8F-CE82-1E4D-BA6B-3DD4AC00E2D7}" dt="2022-02-07T12:53:33.266" v="28" actId="20577"/>
        <pc:sldMkLst>
          <pc:docMk/>
          <pc:sldMk cId="2300007160" sldId="266"/>
        </pc:sldMkLst>
      </pc:sldChg>
    </pc:docChg>
  </pc:docChgLst>
  <pc:docChgLst>
    <pc:chgData name="木立 隼人" userId="c301f31f1cb147b4" providerId="LiveId" clId="{014A2442-47E4-AF4C-A1F3-B11070FC9B2E}"/>
    <pc:docChg chg="modSld">
      <pc:chgData name="木立 隼人" userId="c301f31f1cb147b4" providerId="LiveId" clId="{014A2442-47E4-AF4C-A1F3-B11070FC9B2E}" dt="2022-02-07T12:22:17.386" v="469" actId="20577"/>
      <pc:docMkLst>
        <pc:docMk/>
      </pc:docMkLst>
      <pc:sldChg chg="modNotesTx">
        <pc:chgData name="木立 隼人" userId="c301f31f1cb147b4" providerId="LiveId" clId="{014A2442-47E4-AF4C-A1F3-B11070FC9B2E}" dt="2022-02-07T12:22:17.386" v="469" actId="20577"/>
        <pc:sldMkLst>
          <pc:docMk/>
          <pc:sldMk cId="1486818630" sldId="261"/>
        </pc:sldMkLst>
      </pc:sldChg>
      <pc:sldChg chg="modNotesTx">
        <pc:chgData name="木立 隼人" userId="c301f31f1cb147b4" providerId="LiveId" clId="{014A2442-47E4-AF4C-A1F3-B11070FC9B2E}" dt="2022-02-07T12:08:00.163" v="215" actId="20577"/>
        <pc:sldMkLst>
          <pc:docMk/>
          <pc:sldMk cId="2877506590" sldId="264"/>
        </pc:sldMkLst>
      </pc:sldChg>
      <pc:sldChg chg="modNotesTx">
        <pc:chgData name="木立 隼人" userId="c301f31f1cb147b4" providerId="LiveId" clId="{014A2442-47E4-AF4C-A1F3-B11070FC9B2E}" dt="2022-02-07T12:14:10.761" v="287" actId="20577"/>
        <pc:sldMkLst>
          <pc:docMk/>
          <pc:sldMk cId="4288886565" sldId="265"/>
        </pc:sldMkLst>
      </pc:sldChg>
      <pc:sldChg chg="modNotesTx">
        <pc:chgData name="木立 隼人" userId="c301f31f1cb147b4" providerId="LiveId" clId="{014A2442-47E4-AF4C-A1F3-B11070FC9B2E}" dt="2022-02-07T12:16:54.918" v="307" actId="20577"/>
        <pc:sldMkLst>
          <pc:docMk/>
          <pc:sldMk cId="2300007160" sldId="266"/>
        </pc:sldMkLst>
      </pc:sldChg>
      <pc:sldChg chg="modNotesTx">
        <pc:chgData name="木立 隼人" userId="c301f31f1cb147b4" providerId="LiveId" clId="{014A2442-47E4-AF4C-A1F3-B11070FC9B2E}" dt="2022-02-07T12:20:03.496" v="443" actId="20577"/>
        <pc:sldMkLst>
          <pc:docMk/>
          <pc:sldMk cId="3182265842"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B1C6-109F-4B06-8A3F-395CA5492BC7}" type="datetimeFigureOut">
              <a:rPr kumimoji="1" lang="ja-JP" altLang="en-US" smtClean="0"/>
              <a:t>2022/2/7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3E416-9219-46BF-84AF-F91269887D44}" type="slidenum">
              <a:rPr kumimoji="1" lang="ja-JP" altLang="en-US" smtClean="0"/>
              <a:t>‹#›</a:t>
            </a:fld>
            <a:endParaRPr kumimoji="1" lang="ja-JP" altLang="en-US"/>
          </a:p>
        </p:txBody>
      </p:sp>
    </p:spTree>
    <p:extLst>
      <p:ext uri="{BB962C8B-B14F-4D97-AF65-F5344CB8AC3E}">
        <p14:creationId xmlns:p14="http://schemas.microsoft.com/office/powerpoint/2010/main" val="4279245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研究テーマはスパースモデリングを用いた光集積回路設計技術の検討になります。</a:t>
            </a:r>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1</a:t>
            </a:fld>
            <a:endParaRPr kumimoji="1" lang="ja-JP" altLang="en-US"/>
          </a:p>
        </p:txBody>
      </p:sp>
    </p:spTree>
    <p:extLst>
      <p:ext uri="{BB962C8B-B14F-4D97-AF65-F5344CB8AC3E}">
        <p14:creationId xmlns:p14="http://schemas.microsoft.com/office/powerpoint/2010/main" val="20927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研究のまとめです。</a:t>
            </a:r>
            <a:endParaRPr kumimoji="1" lang="en-US" altLang="ja-JP"/>
          </a:p>
          <a:p>
            <a:r>
              <a:rPr kumimoji="1" lang="ja-JP" altLang="en-US"/>
              <a:t>本研究では、計算時間が異なる２つの電磁場シミュレーションを行い、電磁場振幅画像にスパースモデリングを適用できるのか検証しました。</a:t>
            </a:r>
            <a:endParaRPr kumimoji="1" lang="en-US" altLang="ja-JP"/>
          </a:p>
          <a:p>
            <a:r>
              <a:rPr kumimoji="1" lang="ja-JP" altLang="en-US"/>
              <a:t>結果として、学習素材の変換によりモデルが改善されたり、超解像後の</a:t>
            </a:r>
            <a:r>
              <a:rPr kumimoji="1" lang="en-US" altLang="ja-JP"/>
              <a:t>PSNR</a:t>
            </a:r>
            <a:r>
              <a:rPr kumimoji="1" lang="ja-JP" altLang="en-US"/>
              <a:t>値の向上が見られたことから、</a:t>
            </a:r>
            <a:endParaRPr kumimoji="1" lang="en-US" altLang="ja-JP"/>
          </a:p>
          <a:p>
            <a:r>
              <a:rPr kumimoji="1" lang="ja-JP" altLang="en-US"/>
              <a:t>電磁場シミュレーションにスパースモデリングを適用するという本手法について、研究する価値があると結論づけました。以上です。</a:t>
            </a:r>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10</a:t>
            </a:fld>
            <a:endParaRPr kumimoji="1" lang="ja-JP" altLang="en-US"/>
          </a:p>
        </p:txBody>
      </p:sp>
    </p:spTree>
    <p:extLst>
      <p:ext uri="{BB962C8B-B14F-4D97-AF65-F5344CB8AC3E}">
        <p14:creationId xmlns:p14="http://schemas.microsoft.com/office/powerpoint/2010/main" val="187594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ea typeface="游ゴシック"/>
              </a:rPr>
              <a:t>研究の背景です。</a:t>
            </a:r>
            <a:endParaRPr kumimoji="1"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ea typeface="游ゴシック"/>
              </a:rPr>
              <a:t>シリコンフォトニクスの実用化により、光集積回路の大規模な製造技術が進んでいる。という一方で、設計技術は、電磁場シミュレーションを用いる従来法と同じであり、光集積回路の大規模化に対応できていないというのが現状です。</a:t>
            </a:r>
            <a:endParaRPr kumimoji="1"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游ゴシック"/>
              </a:rPr>
              <a:t>また、大規模化に向けた従来法での高速化は難しいという課題もあります。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2</a:t>
            </a:fld>
            <a:endParaRPr kumimoji="1" lang="ja-JP" altLang="en-US"/>
          </a:p>
        </p:txBody>
      </p:sp>
    </p:spTree>
    <p:extLst>
      <p:ext uri="{BB962C8B-B14F-4D97-AF65-F5344CB8AC3E}">
        <p14:creationId xmlns:p14="http://schemas.microsoft.com/office/powerpoint/2010/main" val="323663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ea typeface="游ゴシック"/>
              </a:rPr>
              <a:t>そこで</a:t>
            </a:r>
            <a:endParaRPr kumimoji="1"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ea typeface="游ゴシック"/>
              </a:rPr>
              <a:t>従来法で</a:t>
            </a:r>
            <a:r>
              <a:rPr lang="ja-JP" altLang="en-US">
                <a:ea typeface="游ゴシック"/>
              </a:rPr>
              <a:t>は大幅な時間短縮が望めない電磁場シミュレーションへスパースモデリング技術が適用可能であるか検討することを本研究の目的としました。</a:t>
            </a:r>
            <a:endParaRPr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游ゴシック"/>
              </a:rPr>
              <a:t>スパースモデリングというのは、少ない情報から全体像を復元できる科学的モデリング手法です。</a:t>
            </a:r>
            <a:endParaRPr lang="en-US" altLang="ja-JP">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3</a:t>
            </a:fld>
            <a:endParaRPr kumimoji="1" lang="ja-JP" altLang="en-US"/>
          </a:p>
        </p:txBody>
      </p:sp>
    </p:spTree>
    <p:extLst>
      <p:ext uri="{BB962C8B-B14F-4D97-AF65-F5344CB8AC3E}">
        <p14:creationId xmlns:p14="http://schemas.microsoft.com/office/powerpoint/2010/main" val="1320484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続いて、検証に使用した技術を説明します。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FDTD</a:t>
            </a:r>
            <a:r>
              <a:rPr kumimoji="1" lang="ja-JP" altLang="en-US"/>
              <a:t>法は、</a:t>
            </a:r>
            <a:r>
              <a:rPr lang="en-US" altLang="ja-JP">
                <a:ea typeface="+mn-lt"/>
                <a:cs typeface="+mn-lt"/>
              </a:rPr>
              <a:t>Maxwell</a:t>
            </a:r>
            <a:r>
              <a:rPr lang="ja-JP" altLang="ja-JP">
                <a:ea typeface="+mn-lt"/>
                <a:cs typeface="+mn-lt"/>
              </a:rPr>
              <a:t>方程式を時間と空間領域で離散化して差分方程式を解</a:t>
            </a:r>
            <a:r>
              <a:rPr lang="ja-JP" altLang="en-US">
                <a:ea typeface="+mn-lt"/>
                <a:cs typeface="+mn-lt"/>
              </a:rPr>
              <a:t>いて電場と磁場を求める方法です。これは、電磁場シミュレーションに使用されています。</a:t>
            </a:r>
            <a:endParaRPr lang="en-US" altLang="ja-JP">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mn-lt"/>
                <a:cs typeface="+mn-lt"/>
              </a:rPr>
              <a:t>超解像は、</a:t>
            </a:r>
            <a:r>
              <a:rPr kumimoji="1" lang="ja-JP" altLang="en-US">
                <a:ea typeface="游ゴシック"/>
              </a:rPr>
              <a:t>入力画像の解像度を高めて出力画像を生成する。という意味です。</a:t>
            </a:r>
            <a:endParaRPr kumimoji="1"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ea typeface="游ゴシック"/>
              </a:rPr>
              <a:t>SRCNN</a:t>
            </a:r>
            <a:r>
              <a:rPr kumimoji="1" lang="ja-JP" altLang="en-US">
                <a:ea typeface="游ゴシック"/>
              </a:rPr>
              <a:t>は、</a:t>
            </a:r>
            <a:r>
              <a:rPr lang="ja-JP" altLang="en-US">
                <a:ea typeface="+mn-lt"/>
                <a:cs typeface="+mn-lt"/>
              </a:rPr>
              <a:t>機械学習で複数の高解像度画像を予め学習し、その学習モデルをもとに低解像度画像を高解像度画像に復元する超解像技術です。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4</a:t>
            </a:fld>
            <a:endParaRPr kumimoji="1" lang="ja-JP" altLang="en-US"/>
          </a:p>
        </p:txBody>
      </p:sp>
    </p:spTree>
    <p:extLst>
      <p:ext uri="{BB962C8B-B14F-4D97-AF65-F5344CB8AC3E}">
        <p14:creationId xmlns:p14="http://schemas.microsoft.com/office/powerpoint/2010/main" val="267199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次に検証の手順について説明します。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まず、</a:t>
            </a:r>
            <a:r>
              <a:rPr lang="ja-JP" altLang="en-US">
                <a:ea typeface="游ゴシック"/>
              </a:rPr>
              <a:t>OpenFDTD（</a:t>
            </a:r>
            <a:r>
              <a:rPr lang="en-US" altLang="ja-JP">
                <a:ea typeface="游ゴシック"/>
              </a:rPr>
              <a:t>FDTD</a:t>
            </a:r>
            <a:r>
              <a:rPr lang="ja-JP" altLang="en-US">
                <a:ea typeface="游ゴシック"/>
              </a:rPr>
              <a:t>法）というフリーソフト</a:t>
            </a:r>
            <a:r>
              <a:rPr kumimoji="1" lang="ja-JP" altLang="en-US">
                <a:ea typeface="游ゴシック"/>
              </a:rPr>
              <a:t>を用いて分岐回路などの様々な光回路のシミュレーションを行い、高解像電磁場振幅画像を収集します。</a:t>
            </a:r>
            <a:endParaRPr kumimoji="1"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ea typeface="游ゴシック"/>
              </a:rPr>
              <a:t>次に、</a:t>
            </a:r>
            <a:r>
              <a:rPr kumimoji="1" lang="en-US" altLang="ja-JP">
                <a:ea typeface="游ゴシック"/>
              </a:rPr>
              <a:t>SRCNN</a:t>
            </a:r>
            <a:r>
              <a:rPr kumimoji="1" lang="ja-JP" altLang="en-US">
                <a:ea typeface="游ゴシック"/>
              </a:rPr>
              <a:t>を使用して</a:t>
            </a:r>
            <a:r>
              <a:rPr lang="ja-JP" altLang="en-US"/>
              <a:t>収集した</a:t>
            </a:r>
            <a:r>
              <a:rPr kumimoji="1" lang="ja-JP" altLang="en-US"/>
              <a:t>高解像電磁場振幅画像を学習させ、低解像電磁場振幅画像を超解像します。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最後に、</a:t>
            </a:r>
            <a:r>
              <a:rPr kumimoji="1" lang="ja-JP" altLang="en-US">
                <a:ea typeface="游ゴシック"/>
              </a:rPr>
              <a:t>２枚の画像の近似度を示す</a:t>
            </a:r>
            <a:r>
              <a:rPr kumimoji="1" lang="en-US" altLang="ja-JP">
                <a:ea typeface="游ゴシック"/>
              </a:rPr>
              <a:t>PSNR</a:t>
            </a:r>
            <a:r>
              <a:rPr lang="ja-JP" altLang="en-US">
                <a:ea typeface="游ゴシック"/>
              </a:rPr>
              <a:t>指標を用いて超解像した画像の評価を行うという手順です。</a:t>
            </a:r>
            <a:endParaRPr lang="en-US" altLang="ja-JP">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游ゴシック"/>
              </a:rPr>
              <a:t>画像２枚の近似度が高ければ、</a:t>
            </a:r>
            <a:r>
              <a:rPr lang="en-US" altLang="ja-JP">
                <a:ea typeface="游ゴシック"/>
              </a:rPr>
              <a:t>PSNR</a:t>
            </a:r>
            <a:r>
              <a:rPr lang="ja-JP" altLang="en-US">
                <a:ea typeface="游ゴシック"/>
              </a:rPr>
              <a:t>の数値も高くなります。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5</a:t>
            </a:fld>
            <a:endParaRPr kumimoji="1" lang="ja-JP" altLang="en-US"/>
          </a:p>
        </p:txBody>
      </p:sp>
    </p:spTree>
    <p:extLst>
      <p:ext uri="{BB962C8B-B14F-4D97-AF65-F5344CB8AC3E}">
        <p14:creationId xmlns:p14="http://schemas.microsoft.com/office/powerpoint/2010/main" val="387519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電磁場シミュレーションでは、学習素材として必要な画像を収集するために、直線導波路や分岐回路などの光回路を作成しました。水色の部分が電磁場振幅が高い箇所になります。</a:t>
            </a:r>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6</a:t>
            </a:fld>
            <a:endParaRPr kumimoji="1" lang="ja-JP" altLang="en-US"/>
          </a:p>
        </p:txBody>
      </p:sp>
    </p:spTree>
    <p:extLst>
      <p:ext uri="{BB962C8B-B14F-4D97-AF65-F5344CB8AC3E}">
        <p14:creationId xmlns:p14="http://schemas.microsoft.com/office/powerpoint/2010/main" val="295067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mn-lt"/>
                <a:cs typeface="+mn-lt"/>
              </a:rPr>
              <a:t>学習では、3つの学習モデルを作成し、それぞれの学習モデルを用いて超解像を行いました。</a:t>
            </a:r>
            <a:endParaRPr lang="en-US" altLang="ja-JP">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mn-lt"/>
                <a:cs typeface="+mn-lt"/>
              </a:rPr>
              <a:t>図の左は花、動物、風景画などの画像１００枚で</a:t>
            </a:r>
            <a:endParaRPr lang="en-US" altLang="ja-JP">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mn-lt"/>
                <a:cs typeface="+mn-lt"/>
              </a:rPr>
              <a:t>中央は電磁場振幅のカラー画像１０枚で</a:t>
            </a:r>
            <a:endParaRPr lang="en-US" altLang="ja-JP">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mn-lt"/>
                <a:cs typeface="+mn-lt"/>
              </a:rPr>
              <a:t>右は電磁場振幅のモノクロ画像１０枚です。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mn-lt"/>
                <a:cs typeface="+mn-lt"/>
              </a:rPr>
              <a:t>この３つのモデルを使用しました。</a:t>
            </a:r>
          </a:p>
          <a:p>
            <a:endParaRPr kumimoji="1" lang="ja-JP" altLang="en-US"/>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7</a:t>
            </a:fld>
            <a:endParaRPr kumimoji="1" lang="ja-JP" altLang="en-US"/>
          </a:p>
        </p:txBody>
      </p:sp>
    </p:spTree>
    <p:extLst>
      <p:ext uri="{BB962C8B-B14F-4D97-AF65-F5344CB8AC3E}">
        <p14:creationId xmlns:p14="http://schemas.microsoft.com/office/powerpoint/2010/main" val="336513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超解像の結果です。</a:t>
            </a:r>
            <a:endParaRPr kumimoji="1" lang="en-US" altLang="ja-JP"/>
          </a:p>
          <a:p>
            <a:r>
              <a:rPr kumimoji="1" lang="ja-JP" altLang="en-US"/>
              <a:t>図</a:t>
            </a:r>
            <a:r>
              <a:rPr kumimoji="1" lang="en-US" altLang="ja-JP"/>
              <a:t>2</a:t>
            </a:r>
            <a:r>
              <a:rPr kumimoji="1" lang="ja-JP" altLang="en-US"/>
              <a:t>は、電磁場振幅のモノクロ画像を超解像した結果で、左の低解像の電場振幅画像に、モノクロの学習モデルを用いて超解像した画像が中央の生成画像です。右の画像は比較として置いている高解像の電波振幅画像になりま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8</a:t>
            </a:fld>
            <a:endParaRPr kumimoji="1" lang="ja-JP" altLang="en-US"/>
          </a:p>
        </p:txBody>
      </p:sp>
    </p:spTree>
    <p:extLst>
      <p:ext uri="{BB962C8B-B14F-4D97-AF65-F5344CB8AC3E}">
        <p14:creationId xmlns:p14="http://schemas.microsoft.com/office/powerpoint/2010/main" val="54508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検証の結果をグラフにまとめました。</a:t>
            </a:r>
            <a:endParaRPr kumimoji="1" lang="en-US" altLang="ja-JP"/>
          </a:p>
          <a:p>
            <a:r>
              <a:rPr kumimoji="1" lang="ja-JP" altLang="en-US"/>
              <a:t>図</a:t>
            </a:r>
            <a:r>
              <a:rPr kumimoji="1" lang="en-US" altLang="ja-JP"/>
              <a:t>3</a:t>
            </a:r>
            <a:r>
              <a:rPr kumimoji="1" lang="ja-JP" altLang="en-US"/>
              <a:t>で、カラーに比べてモノクロの方が全体的に</a:t>
            </a:r>
            <a:r>
              <a:rPr kumimoji="1" lang="en-US" altLang="ja-JP"/>
              <a:t>PSNR</a:t>
            </a:r>
            <a:r>
              <a:rPr kumimoji="1" lang="ja-JP" altLang="en-US"/>
              <a:t>が上がっていることがわかると思います。</a:t>
            </a:r>
            <a:endParaRPr kumimoji="1" lang="en-US" altLang="ja-JP"/>
          </a:p>
          <a:p>
            <a:r>
              <a:rPr kumimoji="1" lang="ja-JP" altLang="en-US"/>
              <a:t>これは、学習素材の画像をモノクロに単純化していることが要因として考えられます。</a:t>
            </a:r>
            <a:endParaRPr kumimoji="1" lang="en-US" altLang="ja-JP"/>
          </a:p>
          <a:p>
            <a:r>
              <a:rPr kumimoji="1" lang="ja-JP" altLang="en-US"/>
              <a:t>図</a:t>
            </a:r>
            <a:r>
              <a:rPr kumimoji="1" lang="en-US" altLang="ja-JP"/>
              <a:t>4</a:t>
            </a:r>
            <a:r>
              <a:rPr kumimoji="1" lang="ja-JP" altLang="en-US"/>
              <a:t>は低解像度画像から超解像した時の向上値をまとめた図です。</a:t>
            </a:r>
            <a:endParaRPr kumimoji="1" lang="en-US" altLang="ja-JP"/>
          </a:p>
          <a:p>
            <a:r>
              <a:rPr kumimoji="1" lang="ja-JP" altLang="en-US"/>
              <a:t>風景画での適用効果</a:t>
            </a:r>
            <a:r>
              <a:rPr kumimoji="1" lang="en-US" altLang="ja-JP"/>
              <a:t>+2.59</a:t>
            </a:r>
            <a:r>
              <a:rPr kumimoji="1" lang="ja-JP" altLang="en-US"/>
              <a:t>、カラー電磁場振幅での適用効果</a:t>
            </a:r>
            <a:r>
              <a:rPr kumimoji="1" lang="en-US" altLang="ja-JP"/>
              <a:t>+2.52</a:t>
            </a:r>
            <a:r>
              <a:rPr kumimoji="1" lang="ja-JP" altLang="en-US"/>
              <a:t>に対して、モノクロ電磁場振幅での適用効果は</a:t>
            </a:r>
            <a:r>
              <a:rPr kumimoji="1" lang="en-US" altLang="ja-JP"/>
              <a:t>+3.12</a:t>
            </a:r>
            <a:r>
              <a:rPr kumimoji="1" lang="ja-JP" altLang="en-US"/>
              <a:t>で</a:t>
            </a:r>
            <a:endParaRPr kumimoji="1" lang="en-US" altLang="ja-JP"/>
          </a:p>
          <a:p>
            <a:r>
              <a:rPr kumimoji="1" lang="en-US" altLang="ja-JP"/>
              <a:t>+0.5</a:t>
            </a:r>
            <a:r>
              <a:rPr kumimoji="1" lang="ja-JP" altLang="en-US"/>
              <a:t>程の増加がみられました。</a:t>
            </a:r>
            <a:endParaRPr kumimoji="1" lang="en-US" altLang="ja-JP"/>
          </a:p>
        </p:txBody>
      </p:sp>
      <p:sp>
        <p:nvSpPr>
          <p:cNvPr id="4" name="スライド番号プレースホルダー 3"/>
          <p:cNvSpPr>
            <a:spLocks noGrp="1"/>
          </p:cNvSpPr>
          <p:nvPr>
            <p:ph type="sldNum" sz="quarter" idx="5"/>
          </p:nvPr>
        </p:nvSpPr>
        <p:spPr/>
        <p:txBody>
          <a:bodyPr/>
          <a:lstStyle/>
          <a:p>
            <a:fld id="{6D73E416-9219-46BF-84AF-F91269887D44}" type="slidenum">
              <a:rPr kumimoji="1" lang="ja-JP" altLang="en-US" smtClean="0"/>
              <a:t>9</a:t>
            </a:fld>
            <a:endParaRPr kumimoji="1" lang="ja-JP" altLang="en-US"/>
          </a:p>
        </p:txBody>
      </p:sp>
    </p:spTree>
    <p:extLst>
      <p:ext uri="{BB962C8B-B14F-4D97-AF65-F5344CB8AC3E}">
        <p14:creationId xmlns:p14="http://schemas.microsoft.com/office/powerpoint/2010/main" val="250597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11649-131A-430F-90D6-7780DE16EEE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49A712D-4A96-4B26-B38E-0798D0C5A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801D08-F391-4377-9C52-FA545308C39D}"/>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5F9131BC-1759-40EC-9329-62317AC60E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F152B6-F9A0-46DB-8717-87CC419A528F}"/>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197898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B4CE2-AD30-495B-8C95-BDDF1A2691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4B5B5C-4396-4720-B60E-B1479707E1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FDF388-7E43-4259-A496-4B71859F5398}"/>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F9583A84-103A-4C0B-AD34-37C9D2C1D3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217381-8DA3-4981-A515-4707A864180B}"/>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231285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EB2D11-BCE7-4E4D-B6BB-BA66A45FF1A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956584-1EC3-4C02-BA40-9C54EC7470E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7C900F-6F7B-4C62-B3C2-235634A7732D}"/>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6CA53DDE-41C3-464F-816D-75B090097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8BB424-7A1F-4466-A33E-D0F2B749781C}"/>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397047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CB02C-DAC5-44E6-8F57-8D04F038D0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F31722-4ACF-46EA-8DE5-64519EFAF8F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C7E52A-DB0A-4FA5-B201-B8F9177C5B21}"/>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7D36E2E7-5FFC-4BC3-82FF-7A58348CFE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F78340-3E51-45E5-A9DB-6210555CCD14}"/>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9691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D4460-2653-4812-877D-77BE98EC664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B18531-9866-44CC-BEFA-F577B72E76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3B58F0-EEDF-4100-BD06-365A0F466407}"/>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6CA76668-B10D-4AC2-9287-EE46E4F558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F242DF-CFC8-497F-96A1-8DC0B0B3CE9B}"/>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312388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2A477-1D3C-4AD8-A07A-2D3863BB1B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71B8F2-529D-4FC0-8C90-7D3343BDAE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E3D054-CBC0-4F98-9176-2E2BD9B031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24FE36-961A-4401-AAF7-446F039BE26B}"/>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7ED5C1FD-E03A-4914-9851-77C61E3317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EDFC8F-3B4A-443C-B668-E553129D082E}"/>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165671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574D-3C00-41F1-8283-C7429C0746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B07822-76ED-4A86-9B3F-CB4202E0E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4F8BC3-A868-4070-90F3-232EF84B82C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633713-43FA-42CB-9F65-CADE73119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B0B65F4-42C8-4A6A-9521-9FC4EB4A5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52DCB3C-7C1A-4C7C-B035-E73028DE139C}"/>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8" name="フッター プレースホルダー 7">
            <a:extLst>
              <a:ext uri="{FF2B5EF4-FFF2-40B4-BE49-F238E27FC236}">
                <a16:creationId xmlns:a16="http://schemas.microsoft.com/office/drawing/2014/main" id="{A030DDE5-2768-4F9D-A182-4F32AEC8F6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E4DC643-876C-46C4-A121-6DB50A741A58}"/>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200850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B70A2-CDBC-4D11-A7E5-283FC1320E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C674671-9CBD-4917-BB46-84F5FFB00FEB}"/>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4" name="フッター プレースホルダー 3">
            <a:extLst>
              <a:ext uri="{FF2B5EF4-FFF2-40B4-BE49-F238E27FC236}">
                <a16:creationId xmlns:a16="http://schemas.microsoft.com/office/drawing/2014/main" id="{FFD0F0C5-15A9-43F9-A95B-CB71EFCC8B5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4455AE8-56AD-4300-9018-E1BE3E9F77EF}"/>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423381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115C4C6-C6FA-478A-AAE9-AE5C77150E1C}"/>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3" name="フッター プレースホルダー 2">
            <a:extLst>
              <a:ext uri="{FF2B5EF4-FFF2-40B4-BE49-F238E27FC236}">
                <a16:creationId xmlns:a16="http://schemas.microsoft.com/office/drawing/2014/main" id="{3783CAE7-BFDB-4B89-9F49-83202C6C5D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2E4771-7723-460F-B6F2-1FBAFE50FEC6}"/>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12795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E08263-44E4-44CB-AC49-F0F45EDB87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AEEB22-3E41-4252-B5BD-B276EE01A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F92727-1F99-4CBC-9403-2F19F8E6C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D67736-9DA1-4A52-AC94-11890817A48C}"/>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E829DC42-AA81-4C3D-A23D-4A4D0F28FB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BF0F81-F810-46C4-BDFC-6CD198BBCB96}"/>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38512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361F4-13CA-4427-A771-AD3DFD1BA2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98C7F86-97AE-41EB-9E28-6A85D1BC9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7E9B8E-3900-4830-AD19-E230EF06F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9FEE4A-62D9-4B7F-A5AD-AEC0EDA75119}"/>
              </a:ext>
            </a:extLst>
          </p:cNvPr>
          <p:cNvSpPr>
            <a:spLocks noGrp="1"/>
          </p:cNvSpPr>
          <p:nvPr>
            <p:ph type="dt" sz="half" idx="10"/>
          </p:nvPr>
        </p:nvSpPr>
        <p:spPr/>
        <p:txBody>
          <a:bodyPr/>
          <a:lstStyle/>
          <a:p>
            <a:fld id="{06E4B15C-6239-4E70-A049-60611357AABE}" type="datetimeFigureOut">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A740EEF3-FC92-4587-9C66-272A6749CF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3D93C6-7FDB-419A-8ACE-AB2596BA888A}"/>
              </a:ext>
            </a:extLst>
          </p:cNvPr>
          <p:cNvSpPr>
            <a:spLocks noGrp="1"/>
          </p:cNvSpPr>
          <p:nvPr>
            <p:ph type="sldNum" sz="quarter" idx="12"/>
          </p:nvPr>
        </p:nvSpPr>
        <p:spPr/>
        <p:txBody>
          <a:body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159465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CA929A-7A32-4339-AEAB-80E9D0CEA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CFB426-FCE9-466B-924F-60D3AEA0A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EB6893-94E3-4734-A58B-213EF5C08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4B15C-6239-4E70-A049-60611357AABE}"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DCD5594D-322D-4FF4-B8AC-5B2BFEFC8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5270B6-6E54-4A83-A362-51750B743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9D960-F386-4A89-A1BF-702FFCD80CEB}" type="slidenum">
              <a:rPr kumimoji="1" lang="ja-JP" altLang="en-US" smtClean="0"/>
              <a:t>‹#›</a:t>
            </a:fld>
            <a:endParaRPr kumimoji="1" lang="ja-JP" altLang="en-US"/>
          </a:p>
        </p:txBody>
      </p:sp>
    </p:spTree>
    <p:extLst>
      <p:ext uri="{BB962C8B-B14F-4D97-AF65-F5344CB8AC3E}">
        <p14:creationId xmlns:p14="http://schemas.microsoft.com/office/powerpoint/2010/main" val="270917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02E70-ECC6-4388-B760-072F24C7343B}"/>
              </a:ext>
            </a:extLst>
          </p:cNvPr>
          <p:cNvSpPr>
            <a:spLocks noGrp="1"/>
          </p:cNvSpPr>
          <p:nvPr>
            <p:ph type="ctrTitle"/>
          </p:nvPr>
        </p:nvSpPr>
        <p:spPr/>
        <p:txBody>
          <a:bodyPr>
            <a:normAutofit fontScale="90000"/>
          </a:bodyPr>
          <a:lstStyle/>
          <a:p>
            <a:r>
              <a:rPr kumimoji="1" lang="ja-JP" altLang="en-US"/>
              <a:t>スパースモデリングを用いた光集積回路設計技術の検討</a:t>
            </a:r>
          </a:p>
        </p:txBody>
      </p:sp>
      <p:sp>
        <p:nvSpPr>
          <p:cNvPr id="3" name="字幕 2">
            <a:extLst>
              <a:ext uri="{FF2B5EF4-FFF2-40B4-BE49-F238E27FC236}">
                <a16:creationId xmlns:a16="http://schemas.microsoft.com/office/drawing/2014/main" id="{881BF027-D33D-43FF-8FFF-D639A7F44034}"/>
              </a:ext>
            </a:extLst>
          </p:cNvPr>
          <p:cNvSpPr>
            <a:spLocks noGrp="1"/>
          </p:cNvSpPr>
          <p:nvPr>
            <p:ph type="subTitle" idx="1"/>
          </p:nvPr>
        </p:nvSpPr>
        <p:spPr>
          <a:xfrm>
            <a:off x="1524000" y="4220264"/>
            <a:ext cx="9144000" cy="1655762"/>
          </a:xfrm>
        </p:spPr>
        <p:txBody>
          <a:bodyPr/>
          <a:lstStyle/>
          <a:p>
            <a:pPr algn="r"/>
            <a:r>
              <a:rPr kumimoji="1" lang="en-US" altLang="ja-JP"/>
              <a:t>B2180800</a:t>
            </a:r>
            <a:r>
              <a:rPr kumimoji="1" lang="ja-JP" altLang="en-US"/>
              <a:t>　木立隼人</a:t>
            </a:r>
          </a:p>
        </p:txBody>
      </p:sp>
    </p:spTree>
    <p:extLst>
      <p:ext uri="{BB962C8B-B14F-4D97-AF65-F5344CB8AC3E}">
        <p14:creationId xmlns:p14="http://schemas.microsoft.com/office/powerpoint/2010/main" val="183833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F184B-2F5E-4A9E-A519-45E02BE7528E}"/>
              </a:ext>
            </a:extLst>
          </p:cNvPr>
          <p:cNvSpPr>
            <a:spLocks noGrp="1"/>
          </p:cNvSpPr>
          <p:nvPr>
            <p:ph type="title"/>
          </p:nvPr>
        </p:nvSpPr>
        <p:spPr/>
        <p:txBody>
          <a:bodyPr/>
          <a:lstStyle/>
          <a:p>
            <a:r>
              <a:rPr lang="ja-JP" altLang="en-US"/>
              <a:t>研究のまとめ</a:t>
            </a:r>
            <a:endParaRPr kumimoji="1" lang="ja-JP" altLang="en-US"/>
          </a:p>
        </p:txBody>
      </p:sp>
      <p:sp>
        <p:nvSpPr>
          <p:cNvPr id="3" name="コンテンツ プレースホルダー 2">
            <a:extLst>
              <a:ext uri="{FF2B5EF4-FFF2-40B4-BE49-F238E27FC236}">
                <a16:creationId xmlns:a16="http://schemas.microsoft.com/office/drawing/2014/main" id="{8ADEBAD0-58AA-4CDB-BF8A-E73AC8C23C71}"/>
              </a:ext>
            </a:extLst>
          </p:cNvPr>
          <p:cNvSpPr>
            <a:spLocks noGrp="1"/>
          </p:cNvSpPr>
          <p:nvPr>
            <p:ph idx="1"/>
          </p:nvPr>
        </p:nvSpPr>
        <p:spPr/>
        <p:txBody>
          <a:bodyPr vert="horz" lIns="91440" tIns="45720" rIns="91440" bIns="45720" rtlCol="0" anchor="t">
            <a:normAutofit/>
          </a:bodyPr>
          <a:lstStyle/>
          <a:p>
            <a:r>
              <a:rPr kumimoji="1" lang="ja-JP" altLang="en-US">
                <a:ea typeface="游ゴシック"/>
              </a:rPr>
              <a:t>計算時間が異なる</a:t>
            </a:r>
            <a:r>
              <a:rPr kumimoji="1" lang="en-US" altLang="ja-JP">
                <a:ea typeface="游ゴシック"/>
              </a:rPr>
              <a:t>2</a:t>
            </a:r>
            <a:r>
              <a:rPr kumimoji="1" lang="ja-JP" altLang="en-US">
                <a:ea typeface="游ゴシック"/>
              </a:rPr>
              <a:t>つ（高解像、低解像）のシミュレーション</a:t>
            </a:r>
            <a:r>
              <a:rPr lang="ja-JP" altLang="en-US">
                <a:ea typeface="游ゴシック"/>
              </a:rPr>
              <a:t>　　</a:t>
            </a:r>
            <a:r>
              <a:rPr kumimoji="1" lang="ja-JP" altLang="en-US">
                <a:ea typeface="游ゴシック"/>
              </a:rPr>
              <a:t>　　　</a:t>
            </a:r>
            <a:endParaRPr kumimoji="1" lang="en-US" altLang="ja-JP">
              <a:ea typeface="游ゴシック"/>
            </a:endParaRPr>
          </a:p>
          <a:p>
            <a:pPr marL="0" indent="0">
              <a:buNone/>
            </a:pPr>
            <a:endParaRPr lang="en-US" altLang="ja-JP">
              <a:ea typeface="游ゴシック"/>
            </a:endParaRPr>
          </a:p>
          <a:p>
            <a:r>
              <a:rPr kumimoji="1" lang="ja-JP" altLang="en-US">
                <a:ea typeface="游ゴシック"/>
              </a:rPr>
              <a:t>電磁場振幅</a:t>
            </a:r>
            <a:r>
              <a:rPr lang="ja-JP" altLang="en-US">
                <a:ea typeface="游ゴシック"/>
              </a:rPr>
              <a:t>画像にスパースモデリング</a:t>
            </a:r>
            <a:r>
              <a:rPr kumimoji="1" lang="ja-JP" altLang="en-US">
                <a:ea typeface="游ゴシック"/>
              </a:rPr>
              <a:t>が適用できるか検証</a:t>
            </a:r>
          </a:p>
          <a:p>
            <a:pPr marL="0" indent="0">
              <a:buNone/>
            </a:pPr>
            <a:endParaRPr lang="en-US" altLang="ja-JP">
              <a:ea typeface="+mn-lt"/>
              <a:cs typeface="+mn-lt"/>
            </a:endParaRPr>
          </a:p>
          <a:p>
            <a:pPr marL="0" indent="0">
              <a:buNone/>
            </a:pPr>
            <a:endParaRPr lang="ja-JP" altLang="en-US">
              <a:ea typeface="+mn-lt"/>
              <a:cs typeface="+mn-lt"/>
            </a:endParaRPr>
          </a:p>
          <a:p>
            <a:r>
              <a:rPr lang="ja-JP" altLang="en-US">
                <a:ea typeface="+mn-lt"/>
                <a:cs typeface="+mn-lt"/>
              </a:rPr>
              <a:t>素材変換によるモデルの改善</a:t>
            </a:r>
            <a:endParaRPr lang="en-US" altLang="ja-JP">
              <a:ea typeface="+mn-lt"/>
              <a:cs typeface="+mn-lt"/>
            </a:endParaRPr>
          </a:p>
          <a:p>
            <a:endParaRPr lang="en-US" altLang="ja-JP">
              <a:ea typeface="+mn-lt"/>
              <a:cs typeface="+mn-lt"/>
            </a:endParaRPr>
          </a:p>
          <a:p>
            <a:r>
              <a:rPr lang="en-US" altLang="ja-JP">
                <a:ea typeface="+mn-lt"/>
                <a:cs typeface="+mn-lt"/>
              </a:rPr>
              <a:t>PSNR</a:t>
            </a:r>
            <a:r>
              <a:rPr lang="ja-JP" altLang="en-US">
                <a:ea typeface="+mn-lt"/>
                <a:cs typeface="+mn-lt"/>
              </a:rPr>
              <a:t>（</a:t>
            </a:r>
            <a:r>
              <a:rPr lang="ja-JP" altLang="ja-JP">
                <a:ea typeface="+mn-lt"/>
                <a:cs typeface="+mn-lt"/>
              </a:rPr>
              <a:t>画像近似度</a:t>
            </a:r>
            <a:r>
              <a:rPr lang="ja-JP" altLang="en-US">
                <a:ea typeface="+mn-lt"/>
                <a:cs typeface="+mn-lt"/>
              </a:rPr>
              <a:t>）</a:t>
            </a:r>
            <a:r>
              <a:rPr lang="ja-JP" altLang="ja-JP">
                <a:ea typeface="+mn-lt"/>
                <a:cs typeface="+mn-lt"/>
              </a:rPr>
              <a:t>の向上</a:t>
            </a:r>
            <a:r>
              <a:rPr lang="ja-JP" altLang="en-US">
                <a:ea typeface="+mn-lt"/>
                <a:cs typeface="+mn-lt"/>
              </a:rPr>
              <a:t>が見られた</a:t>
            </a:r>
            <a:endParaRPr lang="en-US" altLang="ja-JP">
              <a:ea typeface="+mn-lt"/>
              <a:cs typeface="+mn-lt"/>
            </a:endParaRPr>
          </a:p>
        </p:txBody>
      </p:sp>
      <p:sp>
        <p:nvSpPr>
          <p:cNvPr id="4" name="矢印: 下 3">
            <a:extLst>
              <a:ext uri="{FF2B5EF4-FFF2-40B4-BE49-F238E27FC236}">
                <a16:creationId xmlns:a16="http://schemas.microsoft.com/office/drawing/2014/main" id="{C01BC139-7EAE-409C-AC46-159E49999D5E}"/>
              </a:ext>
            </a:extLst>
          </p:cNvPr>
          <p:cNvSpPr/>
          <p:nvPr/>
        </p:nvSpPr>
        <p:spPr>
          <a:xfrm>
            <a:off x="3891778" y="3429000"/>
            <a:ext cx="501804" cy="652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681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5D584-DCC3-40B9-B7A4-650D0805687B}"/>
              </a:ext>
            </a:extLst>
          </p:cNvPr>
          <p:cNvSpPr>
            <a:spLocks noGrp="1"/>
          </p:cNvSpPr>
          <p:nvPr>
            <p:ph type="title"/>
          </p:nvPr>
        </p:nvSpPr>
        <p:spPr/>
        <p:txBody>
          <a:bodyPr/>
          <a:lstStyle/>
          <a:p>
            <a:r>
              <a:rPr kumimoji="1" lang="ja-JP" altLang="en-US"/>
              <a:t>研究の背景</a:t>
            </a:r>
          </a:p>
        </p:txBody>
      </p:sp>
      <p:sp>
        <p:nvSpPr>
          <p:cNvPr id="3" name="コンテンツ プレースホルダー 2">
            <a:extLst>
              <a:ext uri="{FF2B5EF4-FFF2-40B4-BE49-F238E27FC236}">
                <a16:creationId xmlns:a16="http://schemas.microsoft.com/office/drawing/2014/main" id="{D1D79192-24C1-426A-B9AD-61383B4F82E3}"/>
              </a:ext>
            </a:extLst>
          </p:cNvPr>
          <p:cNvSpPr>
            <a:spLocks noGrp="1"/>
          </p:cNvSpPr>
          <p:nvPr>
            <p:ph idx="1"/>
          </p:nvPr>
        </p:nvSpPr>
        <p:spPr/>
        <p:txBody>
          <a:bodyPr vert="horz" lIns="91440" tIns="45720" rIns="91440" bIns="45720" rtlCol="0" anchor="t">
            <a:normAutofit/>
          </a:bodyPr>
          <a:lstStyle/>
          <a:p>
            <a:r>
              <a:rPr lang="ja-JP" altLang="en-US">
                <a:ea typeface="游ゴシック"/>
              </a:rPr>
              <a:t>シリコンフォトニクスの製造技術は進歩している</a:t>
            </a:r>
            <a:endParaRPr lang="en-US" altLang="ja-JP">
              <a:ea typeface="游ゴシック"/>
            </a:endParaRPr>
          </a:p>
          <a:p>
            <a:pPr marL="0" indent="0">
              <a:buNone/>
            </a:pPr>
            <a:endParaRPr lang="en-US" altLang="ja-JP">
              <a:ea typeface="游ゴシック"/>
            </a:endParaRPr>
          </a:p>
          <a:p>
            <a:r>
              <a:rPr kumimoji="1" lang="ja-JP" altLang="en-US">
                <a:ea typeface="游ゴシック"/>
              </a:rPr>
              <a:t>設計技術は大規模化に対応できていない</a:t>
            </a:r>
          </a:p>
          <a:p>
            <a:pPr marL="0" indent="0">
              <a:buNone/>
            </a:pPr>
            <a:endParaRPr lang="ja-JP" altLang="en-US">
              <a:ea typeface="游ゴシック"/>
            </a:endParaRPr>
          </a:p>
          <a:p>
            <a:r>
              <a:rPr lang="ja-JP" altLang="en-US">
                <a:ea typeface="游ゴシック"/>
              </a:rPr>
              <a:t>従来法（電磁場シミュレーション）での</a:t>
            </a:r>
            <a:r>
              <a:rPr lang="ja-JP">
                <a:ea typeface="游ゴシック"/>
              </a:rPr>
              <a:t>高速化は難しい</a:t>
            </a:r>
            <a:endParaRPr lang="ja-JP" altLang="en-US">
              <a:ea typeface="游ゴシック"/>
            </a:endParaRPr>
          </a:p>
        </p:txBody>
      </p:sp>
    </p:spTree>
    <p:extLst>
      <p:ext uri="{BB962C8B-B14F-4D97-AF65-F5344CB8AC3E}">
        <p14:creationId xmlns:p14="http://schemas.microsoft.com/office/powerpoint/2010/main" val="198287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570A6-4F05-4780-9ED8-0F3B803FB29C}"/>
              </a:ext>
            </a:extLst>
          </p:cNvPr>
          <p:cNvSpPr>
            <a:spLocks noGrp="1"/>
          </p:cNvSpPr>
          <p:nvPr>
            <p:ph type="title"/>
          </p:nvPr>
        </p:nvSpPr>
        <p:spPr/>
        <p:txBody>
          <a:bodyPr/>
          <a:lstStyle/>
          <a:p>
            <a:r>
              <a:rPr kumimoji="1" lang="ja-JP" altLang="en-US"/>
              <a:t>研究の目的</a:t>
            </a:r>
          </a:p>
        </p:txBody>
      </p:sp>
      <p:sp>
        <p:nvSpPr>
          <p:cNvPr id="3" name="コンテンツ プレースホルダー 2">
            <a:extLst>
              <a:ext uri="{FF2B5EF4-FFF2-40B4-BE49-F238E27FC236}">
                <a16:creationId xmlns:a16="http://schemas.microsoft.com/office/drawing/2014/main" id="{F034BEF5-499A-478B-8AF3-460C0D269F30}"/>
              </a:ext>
            </a:extLst>
          </p:cNvPr>
          <p:cNvSpPr>
            <a:spLocks noGrp="1"/>
          </p:cNvSpPr>
          <p:nvPr>
            <p:ph idx="1"/>
          </p:nvPr>
        </p:nvSpPr>
        <p:spPr/>
        <p:txBody>
          <a:bodyPr vert="horz" lIns="91440" tIns="45720" rIns="91440" bIns="45720" rtlCol="0" anchor="t">
            <a:normAutofit/>
          </a:bodyPr>
          <a:lstStyle/>
          <a:p>
            <a:pPr marL="0" indent="0" algn="ctr">
              <a:buNone/>
            </a:pPr>
            <a:r>
              <a:rPr lang="ja-JP" altLang="en-US">
                <a:ea typeface="游ゴシック"/>
              </a:rPr>
              <a:t>設計時間を短縮したい</a:t>
            </a:r>
            <a:endParaRPr lang="en-US" altLang="ja-JP">
              <a:ea typeface="游ゴシック"/>
            </a:endParaRPr>
          </a:p>
          <a:p>
            <a:pPr marL="0" indent="0" algn="ctr">
              <a:buNone/>
            </a:pPr>
            <a:endParaRPr lang="en-US" altLang="ja-JP">
              <a:ea typeface="游ゴシック"/>
            </a:endParaRPr>
          </a:p>
          <a:p>
            <a:pPr marL="0" indent="0">
              <a:buNone/>
            </a:pPr>
            <a:endParaRPr lang="en-US" altLang="ja-JP">
              <a:ea typeface="游ゴシック"/>
            </a:endParaRPr>
          </a:p>
          <a:p>
            <a:pPr marL="0" indent="0" algn="ctr">
              <a:buNone/>
            </a:pPr>
            <a:r>
              <a:rPr lang="ja-JP" altLang="en-US">
                <a:ea typeface="游ゴシック"/>
              </a:rPr>
              <a:t>電磁場シミュレーションへスパースモデリングの適用を検討</a:t>
            </a:r>
            <a:endParaRPr lang="en-US" altLang="ja-JP">
              <a:ea typeface="游ゴシック"/>
            </a:endParaRPr>
          </a:p>
          <a:p>
            <a:pPr marL="0" indent="0">
              <a:buNone/>
            </a:pPr>
            <a:endParaRPr lang="en-US" altLang="ja-JP">
              <a:ea typeface="游ゴシック"/>
            </a:endParaRPr>
          </a:p>
          <a:p>
            <a:pPr marL="0" indent="0">
              <a:buNone/>
            </a:pPr>
            <a:endParaRPr lang="ja-JP" altLang="en-US">
              <a:ea typeface="游ゴシック"/>
            </a:endParaRPr>
          </a:p>
          <a:p>
            <a:r>
              <a:rPr lang="ja-JP" altLang="en-US">
                <a:ea typeface="游ゴシック"/>
              </a:rPr>
              <a:t>スパースモデリング</a:t>
            </a:r>
            <a:endParaRPr lang="en-US" altLang="ja-JP">
              <a:ea typeface="游ゴシック"/>
            </a:endParaRPr>
          </a:p>
          <a:p>
            <a:pPr marL="0" indent="0">
              <a:buNone/>
            </a:pPr>
            <a:r>
              <a:rPr lang="ja-JP" altLang="en-US">
                <a:ea typeface="游ゴシック"/>
              </a:rPr>
              <a:t>　</a:t>
            </a:r>
            <a:r>
              <a:rPr lang="ja-JP">
                <a:ea typeface="+mn-lt"/>
                <a:cs typeface="+mn-lt"/>
              </a:rPr>
              <a:t>少ない情報から全体像を復元</a:t>
            </a:r>
            <a:r>
              <a:rPr lang="ja-JP" altLang="en-US">
                <a:ea typeface="+mn-lt"/>
                <a:cs typeface="+mn-lt"/>
              </a:rPr>
              <a:t>できる</a:t>
            </a:r>
            <a:r>
              <a:rPr lang="ja-JP">
                <a:ea typeface="+mn-lt"/>
                <a:cs typeface="+mn-lt"/>
              </a:rPr>
              <a:t>科学的</a:t>
            </a:r>
            <a:r>
              <a:rPr lang="ja-JP" altLang="en-US">
                <a:ea typeface="+mn-lt"/>
                <a:cs typeface="+mn-lt"/>
              </a:rPr>
              <a:t>モデリ</a:t>
            </a:r>
            <a:r>
              <a:rPr lang="ja-JP">
                <a:ea typeface="+mn-lt"/>
                <a:cs typeface="+mn-lt"/>
              </a:rPr>
              <a:t>ング手法</a:t>
            </a:r>
          </a:p>
        </p:txBody>
      </p:sp>
      <p:sp>
        <p:nvSpPr>
          <p:cNvPr id="4" name="矢印: 下 3">
            <a:extLst>
              <a:ext uri="{FF2B5EF4-FFF2-40B4-BE49-F238E27FC236}">
                <a16:creationId xmlns:a16="http://schemas.microsoft.com/office/drawing/2014/main" id="{B9FD145B-34ED-4124-9C52-7379E6D4E381}"/>
              </a:ext>
            </a:extLst>
          </p:cNvPr>
          <p:cNvSpPr/>
          <p:nvPr/>
        </p:nvSpPr>
        <p:spPr>
          <a:xfrm>
            <a:off x="5783767" y="2619414"/>
            <a:ext cx="446048"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446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CEE21-1B79-4AD0-8F36-7379A70DB05C}"/>
              </a:ext>
            </a:extLst>
          </p:cNvPr>
          <p:cNvSpPr>
            <a:spLocks noGrp="1"/>
          </p:cNvSpPr>
          <p:nvPr>
            <p:ph type="title"/>
          </p:nvPr>
        </p:nvSpPr>
        <p:spPr/>
        <p:txBody>
          <a:bodyPr/>
          <a:lstStyle/>
          <a:p>
            <a:r>
              <a:rPr kumimoji="1" lang="ja-JP" altLang="en-US"/>
              <a:t>使用技術</a:t>
            </a:r>
          </a:p>
        </p:txBody>
      </p:sp>
      <p:sp>
        <p:nvSpPr>
          <p:cNvPr id="3" name="コンテンツ プレースホルダー 2">
            <a:extLst>
              <a:ext uri="{FF2B5EF4-FFF2-40B4-BE49-F238E27FC236}">
                <a16:creationId xmlns:a16="http://schemas.microsoft.com/office/drawing/2014/main" id="{FA50E239-6C31-4E00-8C0E-502E411EDB68}"/>
              </a:ext>
            </a:extLst>
          </p:cNvPr>
          <p:cNvSpPr>
            <a:spLocks noGrp="1"/>
          </p:cNvSpPr>
          <p:nvPr>
            <p:ph idx="1"/>
          </p:nvPr>
        </p:nvSpPr>
        <p:spPr/>
        <p:txBody>
          <a:bodyPr vert="horz" lIns="91440" tIns="45720" rIns="91440" bIns="45720" rtlCol="0" anchor="t">
            <a:normAutofit/>
          </a:bodyPr>
          <a:lstStyle/>
          <a:p>
            <a:r>
              <a:rPr lang="ja-JP" altLang="en-US">
                <a:ea typeface="游ゴシック"/>
              </a:rPr>
              <a:t>FDTD法</a:t>
            </a:r>
            <a:r>
              <a:rPr lang="ja-JP" altLang="en-US">
                <a:ea typeface="+mn-lt"/>
                <a:cs typeface="+mn-lt"/>
              </a:rPr>
              <a:t>ー</a:t>
            </a:r>
            <a:r>
              <a:rPr lang="en-US" altLang="ja-JP">
                <a:ea typeface="+mn-lt"/>
                <a:cs typeface="+mn-lt"/>
              </a:rPr>
              <a:t>Maxwell</a:t>
            </a:r>
            <a:r>
              <a:rPr lang="ja-JP">
                <a:ea typeface="+mn-lt"/>
                <a:cs typeface="+mn-lt"/>
              </a:rPr>
              <a:t>方程式を時間と空間領域で離散化して差分方程式を解</a:t>
            </a:r>
            <a:r>
              <a:rPr lang="ja-JP" altLang="en-US">
                <a:ea typeface="+mn-lt"/>
                <a:cs typeface="+mn-lt"/>
              </a:rPr>
              <a:t>いて電場と磁場を求める。</a:t>
            </a:r>
            <a:endParaRPr lang="ja-JP" altLang="en-US">
              <a:ea typeface="游ゴシック"/>
            </a:endParaRPr>
          </a:p>
          <a:p>
            <a:pPr marL="0" indent="0">
              <a:buNone/>
            </a:pPr>
            <a:endParaRPr lang="ja-JP" altLang="en-US">
              <a:ea typeface="游ゴシック"/>
            </a:endParaRPr>
          </a:p>
          <a:p>
            <a:r>
              <a:rPr kumimoji="1" lang="ja-JP" altLang="en-US">
                <a:ea typeface="游ゴシック"/>
              </a:rPr>
              <a:t>超解像</a:t>
            </a:r>
            <a:r>
              <a:rPr lang="ja-JP" altLang="en-US">
                <a:ea typeface="游ゴシック"/>
              </a:rPr>
              <a:t>ー</a:t>
            </a:r>
            <a:r>
              <a:rPr kumimoji="1" lang="ja-JP" altLang="en-US">
                <a:ea typeface="游ゴシック"/>
              </a:rPr>
              <a:t>入力画像の解像度を高めて出力画像を生成する。</a:t>
            </a:r>
            <a:endParaRPr lang="en-US" altLang="ja-JP">
              <a:ea typeface="游ゴシック"/>
            </a:endParaRPr>
          </a:p>
          <a:p>
            <a:pPr marL="0" indent="0">
              <a:buNone/>
            </a:pPr>
            <a:endParaRPr lang="en-US" altLang="ja-JP"/>
          </a:p>
          <a:p>
            <a:r>
              <a:rPr lang="en-US" altLang="ja-JP">
                <a:ea typeface="游ゴシック"/>
              </a:rPr>
              <a:t>SRCNNー</a:t>
            </a:r>
            <a:r>
              <a:rPr lang="ja-JP" altLang="en-US">
                <a:ea typeface="+mn-lt"/>
                <a:cs typeface="+mn-lt"/>
              </a:rPr>
              <a:t>機械学習で複数の高解像度画像を予め学習し、その学習モデルをもとに低解像度画像を復元する。</a:t>
            </a:r>
          </a:p>
          <a:p>
            <a:pPr marL="0" indent="0">
              <a:buNone/>
            </a:pPr>
            <a:endParaRPr lang="ja-JP" altLang="en-US">
              <a:ea typeface="游ゴシック" panose="020B0400000000000000" pitchFamily="34" charset="-128"/>
            </a:endParaRPr>
          </a:p>
        </p:txBody>
      </p:sp>
    </p:spTree>
    <p:extLst>
      <p:ext uri="{BB962C8B-B14F-4D97-AF65-F5344CB8AC3E}">
        <p14:creationId xmlns:p14="http://schemas.microsoft.com/office/powerpoint/2010/main" val="287750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C70E0-9034-4FB1-AC5E-5ED4F8F39263}"/>
              </a:ext>
            </a:extLst>
          </p:cNvPr>
          <p:cNvSpPr>
            <a:spLocks noGrp="1"/>
          </p:cNvSpPr>
          <p:nvPr>
            <p:ph type="title"/>
          </p:nvPr>
        </p:nvSpPr>
        <p:spPr/>
        <p:txBody>
          <a:bodyPr/>
          <a:lstStyle/>
          <a:p>
            <a:r>
              <a:rPr lang="ja-JP" altLang="en-US">
                <a:ea typeface="游ゴシック Light"/>
              </a:rPr>
              <a:t>検証方法</a:t>
            </a:r>
            <a:endParaRPr kumimoji="1" lang="ja-JP" altLang="en-US"/>
          </a:p>
        </p:txBody>
      </p:sp>
      <p:sp>
        <p:nvSpPr>
          <p:cNvPr id="3" name="コンテンツ プレースホルダー 2">
            <a:extLst>
              <a:ext uri="{FF2B5EF4-FFF2-40B4-BE49-F238E27FC236}">
                <a16:creationId xmlns:a16="http://schemas.microsoft.com/office/drawing/2014/main" id="{344E80C3-29E3-41F8-8CE6-DD42166C6622}"/>
              </a:ext>
            </a:extLst>
          </p:cNvPr>
          <p:cNvSpPr>
            <a:spLocks noGrp="1"/>
          </p:cNvSpPr>
          <p:nvPr>
            <p:ph idx="1"/>
          </p:nvPr>
        </p:nvSpPr>
        <p:spPr/>
        <p:txBody>
          <a:bodyPr vert="horz" lIns="91440" tIns="45720" rIns="91440" bIns="45720" rtlCol="0" anchor="t">
            <a:normAutofit/>
          </a:bodyPr>
          <a:lstStyle/>
          <a:p>
            <a:pPr marL="0" indent="0" algn="ctr">
              <a:buNone/>
            </a:pPr>
            <a:r>
              <a:rPr kumimoji="1" lang="ja-JP" altLang="en-US">
                <a:ea typeface="游ゴシック"/>
              </a:rPr>
              <a:t>電磁場シミュレーションで高解像度画像を収集</a:t>
            </a:r>
            <a:endParaRPr kumimoji="1" lang="en-US" altLang="ja-JP">
              <a:ea typeface="游ゴシック"/>
            </a:endParaRPr>
          </a:p>
          <a:p>
            <a:pPr marL="0" indent="0" algn="ctr">
              <a:buNone/>
            </a:pPr>
            <a:endParaRPr lang="en-US" altLang="ja-JP">
              <a:ea typeface="游ゴシック"/>
            </a:endParaRPr>
          </a:p>
          <a:p>
            <a:pPr marL="0" indent="0" algn="ctr">
              <a:buNone/>
            </a:pPr>
            <a:endParaRPr kumimoji="1" lang="en-US" altLang="ja-JP"/>
          </a:p>
          <a:p>
            <a:pPr marL="0" indent="0" algn="ctr">
              <a:buNone/>
            </a:pPr>
            <a:r>
              <a:rPr lang="ja-JP" altLang="en-US"/>
              <a:t>収集した</a:t>
            </a:r>
            <a:r>
              <a:rPr kumimoji="1" lang="ja-JP" altLang="en-US"/>
              <a:t>高解像度画像を学習、低解像度画像を超解像</a:t>
            </a:r>
            <a:endParaRPr kumimoji="1" lang="en-US" altLang="ja-JP"/>
          </a:p>
          <a:p>
            <a:pPr marL="0" indent="0" algn="ctr">
              <a:buNone/>
            </a:pPr>
            <a:endParaRPr kumimoji="1" lang="en-US" altLang="ja-JP"/>
          </a:p>
          <a:p>
            <a:pPr marL="0" indent="0">
              <a:buNone/>
            </a:pPr>
            <a:endParaRPr lang="en-US" altLang="ja-JP"/>
          </a:p>
          <a:p>
            <a:pPr marL="0" indent="0" algn="ctr">
              <a:buNone/>
            </a:pPr>
            <a:r>
              <a:rPr kumimoji="1" lang="ja-JP" altLang="en-US">
                <a:ea typeface="游ゴシック"/>
              </a:rPr>
              <a:t>２枚の画像の近似度を示す</a:t>
            </a:r>
            <a:r>
              <a:rPr kumimoji="1" lang="en-US" altLang="ja-JP">
                <a:ea typeface="游ゴシック"/>
              </a:rPr>
              <a:t>PSNR</a:t>
            </a:r>
            <a:r>
              <a:rPr lang="ja-JP" altLang="en-US">
                <a:ea typeface="游ゴシック"/>
              </a:rPr>
              <a:t>を用いて超解像した画像を評価</a:t>
            </a:r>
          </a:p>
        </p:txBody>
      </p:sp>
      <p:sp>
        <p:nvSpPr>
          <p:cNvPr id="4" name="矢印: 下 3">
            <a:extLst>
              <a:ext uri="{FF2B5EF4-FFF2-40B4-BE49-F238E27FC236}">
                <a16:creationId xmlns:a16="http://schemas.microsoft.com/office/drawing/2014/main" id="{AEE9FF6F-22F3-4845-B33A-D5BC0F366A31}"/>
              </a:ext>
            </a:extLst>
          </p:cNvPr>
          <p:cNvSpPr/>
          <p:nvPr/>
        </p:nvSpPr>
        <p:spPr>
          <a:xfrm>
            <a:off x="5870795" y="2618971"/>
            <a:ext cx="402566" cy="445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矢印: 下 5">
            <a:extLst>
              <a:ext uri="{FF2B5EF4-FFF2-40B4-BE49-F238E27FC236}">
                <a16:creationId xmlns:a16="http://schemas.microsoft.com/office/drawing/2014/main" id="{629E5B47-FF74-4FDA-AA61-09A4D4EE7890}"/>
              </a:ext>
            </a:extLst>
          </p:cNvPr>
          <p:cNvSpPr/>
          <p:nvPr/>
        </p:nvSpPr>
        <p:spPr>
          <a:xfrm>
            <a:off x="5870795" y="4175118"/>
            <a:ext cx="402566" cy="445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10707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CB24F3-370E-450E-9BB7-F05875FDCA8A}"/>
              </a:ext>
            </a:extLst>
          </p:cNvPr>
          <p:cNvSpPr>
            <a:spLocks noGrp="1"/>
          </p:cNvSpPr>
          <p:nvPr>
            <p:ph type="title"/>
          </p:nvPr>
        </p:nvSpPr>
        <p:spPr/>
        <p:txBody>
          <a:bodyPr/>
          <a:lstStyle/>
          <a:p>
            <a:r>
              <a:rPr lang="ja-JP" altLang="en-US"/>
              <a:t>電磁場シミュレーション</a:t>
            </a:r>
            <a:endParaRPr kumimoji="1" lang="ja-JP" altLang="en-US"/>
          </a:p>
        </p:txBody>
      </p:sp>
      <p:pic>
        <p:nvPicPr>
          <p:cNvPr id="7" name="図 6">
            <a:extLst>
              <a:ext uri="{FF2B5EF4-FFF2-40B4-BE49-F238E27FC236}">
                <a16:creationId xmlns:a16="http://schemas.microsoft.com/office/drawing/2014/main" id="{5C46E1EC-AC11-4987-A862-0F98A9B6AAC8}"/>
              </a:ext>
            </a:extLst>
          </p:cNvPr>
          <p:cNvPicPr>
            <a:picLocks noChangeAspect="1"/>
          </p:cNvPicPr>
          <p:nvPr/>
        </p:nvPicPr>
        <p:blipFill rotWithShape="1">
          <a:blip r:embed="rId3"/>
          <a:srcRect l="-118" t="1661"/>
          <a:stretch/>
        </p:blipFill>
        <p:spPr>
          <a:xfrm>
            <a:off x="2037622" y="1273646"/>
            <a:ext cx="3982133" cy="3088851"/>
          </a:xfrm>
          <a:prstGeom prst="rect">
            <a:avLst/>
          </a:prstGeom>
        </p:spPr>
      </p:pic>
      <p:pic>
        <p:nvPicPr>
          <p:cNvPr id="9" name="図 8">
            <a:extLst>
              <a:ext uri="{FF2B5EF4-FFF2-40B4-BE49-F238E27FC236}">
                <a16:creationId xmlns:a16="http://schemas.microsoft.com/office/drawing/2014/main" id="{30A15C8D-5987-4395-8CB4-02E2782E0D88}"/>
              </a:ext>
            </a:extLst>
          </p:cNvPr>
          <p:cNvPicPr>
            <a:picLocks noChangeAspect="1"/>
          </p:cNvPicPr>
          <p:nvPr/>
        </p:nvPicPr>
        <p:blipFill>
          <a:blip r:embed="rId4"/>
          <a:stretch>
            <a:fillRect/>
          </a:stretch>
        </p:blipFill>
        <p:spPr>
          <a:xfrm>
            <a:off x="617040" y="4397629"/>
            <a:ext cx="6465889" cy="1748130"/>
          </a:xfrm>
          <a:prstGeom prst="rect">
            <a:avLst/>
          </a:prstGeom>
        </p:spPr>
      </p:pic>
      <p:pic>
        <p:nvPicPr>
          <p:cNvPr id="10" name="図 9">
            <a:extLst>
              <a:ext uri="{FF2B5EF4-FFF2-40B4-BE49-F238E27FC236}">
                <a16:creationId xmlns:a16="http://schemas.microsoft.com/office/drawing/2014/main" id="{FDFB8361-7D0A-46A0-A766-CF2E1C21D47B}"/>
              </a:ext>
            </a:extLst>
          </p:cNvPr>
          <p:cNvPicPr>
            <a:picLocks noChangeAspect="1"/>
          </p:cNvPicPr>
          <p:nvPr/>
        </p:nvPicPr>
        <p:blipFill rotWithShape="1">
          <a:blip r:embed="rId5"/>
          <a:srcRect l="410" t="-2143"/>
          <a:stretch/>
        </p:blipFill>
        <p:spPr>
          <a:xfrm>
            <a:off x="7510911" y="50003"/>
            <a:ext cx="3560844" cy="3305169"/>
          </a:xfrm>
          <a:prstGeom prst="rect">
            <a:avLst/>
          </a:prstGeom>
        </p:spPr>
      </p:pic>
      <p:pic>
        <p:nvPicPr>
          <p:cNvPr id="11" name="図 10">
            <a:extLst>
              <a:ext uri="{FF2B5EF4-FFF2-40B4-BE49-F238E27FC236}">
                <a16:creationId xmlns:a16="http://schemas.microsoft.com/office/drawing/2014/main" id="{E7CADCE5-3463-4886-907F-90DD2B7B546C}"/>
              </a:ext>
            </a:extLst>
          </p:cNvPr>
          <p:cNvPicPr>
            <a:picLocks noChangeAspect="1"/>
          </p:cNvPicPr>
          <p:nvPr/>
        </p:nvPicPr>
        <p:blipFill>
          <a:blip r:embed="rId6"/>
          <a:stretch>
            <a:fillRect/>
          </a:stretch>
        </p:blipFill>
        <p:spPr>
          <a:xfrm>
            <a:off x="6982562" y="3508021"/>
            <a:ext cx="4592398" cy="2826091"/>
          </a:xfrm>
          <a:prstGeom prst="rect">
            <a:avLst/>
          </a:prstGeom>
        </p:spPr>
      </p:pic>
      <p:sp>
        <p:nvSpPr>
          <p:cNvPr id="14" name="テキスト ボックス 13">
            <a:extLst>
              <a:ext uri="{FF2B5EF4-FFF2-40B4-BE49-F238E27FC236}">
                <a16:creationId xmlns:a16="http://schemas.microsoft.com/office/drawing/2014/main" id="{C385F2D4-5E2D-48B7-8D6E-4D681FBAD1C7}"/>
              </a:ext>
            </a:extLst>
          </p:cNvPr>
          <p:cNvSpPr txBox="1"/>
          <p:nvPr/>
        </p:nvSpPr>
        <p:spPr>
          <a:xfrm>
            <a:off x="4682687" y="6334112"/>
            <a:ext cx="3183466" cy="677108"/>
          </a:xfrm>
          <a:prstGeom prst="rect">
            <a:avLst/>
          </a:prstGeom>
          <a:noFill/>
        </p:spPr>
        <p:txBody>
          <a:bodyPr wrap="square" lIns="91440" tIns="45720" rIns="91440" bIns="45720" rtlCol="0" anchor="t">
            <a:spAutoFit/>
          </a:bodyPr>
          <a:lstStyle/>
          <a:p>
            <a:r>
              <a:rPr lang="ja-JP" altLang="ja-JP" sz="1800" kern="100">
                <a:effectLst/>
                <a:latin typeface="Century"/>
                <a:ea typeface="ＭＳ 明朝"/>
                <a:cs typeface="ＭＳ 明朝" panose="02020609040205080304" pitchFamily="17" charset="-128"/>
              </a:rPr>
              <a:t>図</a:t>
            </a:r>
            <a:r>
              <a:rPr lang="ja-JP" altLang="ja-JP" kern="100">
                <a:latin typeface="Century"/>
                <a:ea typeface="ＭＳ 明朝"/>
                <a:cs typeface="ＭＳ 明朝" panose="02020609040205080304" pitchFamily="17" charset="-128"/>
              </a:rPr>
              <a:t>3</a:t>
            </a:r>
            <a:r>
              <a:rPr lang="ja-JP" altLang="en-US" kern="100">
                <a:latin typeface="Century"/>
                <a:ea typeface="ＭＳ 明朝"/>
                <a:cs typeface="ＭＳ 明朝" panose="02020609040205080304" pitchFamily="17" charset="-128"/>
              </a:rPr>
              <a:t>　作成した光回路</a:t>
            </a:r>
            <a:endParaRPr lang="ja-JP" altLang="ja-JP" sz="1800" kern="100">
              <a:effectLst/>
              <a:latin typeface="Century"/>
              <a:ea typeface="ＭＳ 明朝"/>
              <a:cs typeface="Times New Roman" panose="02020603050405020304" pitchFamily="18" charset="0"/>
            </a:endParaRPr>
          </a:p>
          <a:p>
            <a:endParaRPr kumimoji="1" lang="ja-JP" altLang="en-US" sz="2000"/>
          </a:p>
        </p:txBody>
      </p:sp>
    </p:spTree>
    <p:extLst>
      <p:ext uri="{BB962C8B-B14F-4D97-AF65-F5344CB8AC3E}">
        <p14:creationId xmlns:p14="http://schemas.microsoft.com/office/powerpoint/2010/main" val="318226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43583-FBF0-4BC0-8F0F-00F0B9F97422}"/>
              </a:ext>
            </a:extLst>
          </p:cNvPr>
          <p:cNvSpPr>
            <a:spLocks noGrp="1"/>
          </p:cNvSpPr>
          <p:nvPr>
            <p:ph type="title"/>
          </p:nvPr>
        </p:nvSpPr>
        <p:spPr/>
        <p:txBody>
          <a:bodyPr/>
          <a:lstStyle/>
          <a:p>
            <a:r>
              <a:rPr lang="ja-JP" altLang="en-US">
                <a:ea typeface="游ゴシック Light"/>
              </a:rPr>
              <a:t>学習</a:t>
            </a:r>
          </a:p>
        </p:txBody>
      </p:sp>
      <p:sp>
        <p:nvSpPr>
          <p:cNvPr id="8" name="テキスト ボックス 7">
            <a:extLst>
              <a:ext uri="{FF2B5EF4-FFF2-40B4-BE49-F238E27FC236}">
                <a16:creationId xmlns:a16="http://schemas.microsoft.com/office/drawing/2014/main" id="{7D67326C-85F2-4444-B51F-0BE0DF204790}"/>
              </a:ext>
            </a:extLst>
          </p:cNvPr>
          <p:cNvSpPr txBox="1"/>
          <p:nvPr/>
        </p:nvSpPr>
        <p:spPr>
          <a:xfrm>
            <a:off x="1065442" y="3829847"/>
            <a:ext cx="10314634" cy="954107"/>
          </a:xfrm>
          <a:prstGeom prst="rect">
            <a:avLst/>
          </a:prstGeom>
          <a:noFill/>
        </p:spPr>
        <p:txBody>
          <a:bodyPr wrap="square" lIns="91440" tIns="45720" rIns="91440" bIns="45720" rtlCol="0" anchor="t">
            <a:spAutoFit/>
          </a:bodyPr>
          <a:lstStyle/>
          <a:p>
            <a:pPr algn="ctr"/>
            <a:r>
              <a:rPr lang="ja-JP" altLang="ja-JP" sz="1800" kern="100">
                <a:effectLst/>
                <a:latin typeface="Century"/>
                <a:ea typeface="ＭＳ 明朝"/>
                <a:cs typeface="ＭＳ 明朝" panose="02020609040205080304" pitchFamily="17" charset="-128"/>
              </a:rPr>
              <a:t>図</a:t>
            </a:r>
            <a:r>
              <a:rPr lang="ja-JP" altLang="ja-JP" kern="100">
                <a:latin typeface="Century"/>
                <a:ea typeface="ＭＳ 明朝"/>
                <a:cs typeface="ＭＳ 明朝" panose="02020609040205080304" pitchFamily="17" charset="-128"/>
              </a:rPr>
              <a:t>1</a:t>
            </a:r>
            <a:r>
              <a:rPr lang="ja-JP" altLang="ja-JP" sz="1800" kern="100">
                <a:effectLst/>
                <a:latin typeface="Century"/>
                <a:ea typeface="ＭＳ 明朝"/>
                <a:cs typeface="ＭＳ 明朝" panose="02020609040205080304" pitchFamily="17" charset="-128"/>
              </a:rPr>
              <a:t>　</a:t>
            </a:r>
            <a:r>
              <a:rPr lang="ja-JP" altLang="ja-JP" kern="100">
                <a:latin typeface="Century"/>
                <a:ea typeface="ＭＳ 明朝"/>
                <a:cs typeface="ＭＳ 明朝" panose="02020609040205080304" pitchFamily="17" charset="-128"/>
              </a:rPr>
              <a:t>学習素材</a:t>
            </a:r>
            <a:endParaRPr lang="ja-JP" altLang="ja-JP" sz="1800" kern="100">
              <a:effectLst/>
              <a:latin typeface="Century"/>
              <a:ea typeface="ＭＳ 明朝"/>
              <a:cs typeface="Times New Roman" panose="02020603050405020304" pitchFamily="18" charset="0"/>
            </a:endParaRPr>
          </a:p>
          <a:p>
            <a:pPr algn="ctr"/>
            <a:r>
              <a:rPr lang="ja-JP" altLang="ja-JP" kern="100">
                <a:latin typeface="Century"/>
                <a:ea typeface="ＭＳ 明朝"/>
              </a:rPr>
              <a:t>（左：風景画　中央：電磁場振幅（カラー）画像　右：電磁場振幅（モノクロ）画像）</a:t>
            </a:r>
          </a:p>
          <a:p>
            <a:pPr algn="ctr"/>
            <a:endParaRPr lang="ja-JP" altLang="en-US" sz="2000"/>
          </a:p>
        </p:txBody>
      </p:sp>
      <p:sp>
        <p:nvSpPr>
          <p:cNvPr id="10" name="コンテンツ プレースホルダー 2">
            <a:extLst>
              <a:ext uri="{FF2B5EF4-FFF2-40B4-BE49-F238E27FC236}">
                <a16:creationId xmlns:a16="http://schemas.microsoft.com/office/drawing/2014/main" id="{BB47312C-0942-4240-BF66-B0D0B3953EC0}"/>
              </a:ext>
            </a:extLst>
          </p:cNvPr>
          <p:cNvSpPr txBox="1">
            <a:spLocks/>
          </p:cNvSpPr>
          <p:nvPr/>
        </p:nvSpPr>
        <p:spPr>
          <a:xfrm>
            <a:off x="1151864" y="5048176"/>
            <a:ext cx="10141789" cy="12889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ea typeface="+mn-lt"/>
                <a:cs typeface="+mn-lt"/>
              </a:rPr>
              <a:t>それぞれの学習モデルで超解像</a:t>
            </a:r>
          </a:p>
        </p:txBody>
      </p:sp>
      <p:pic>
        <p:nvPicPr>
          <p:cNvPr id="11" name="図 10">
            <a:extLst>
              <a:ext uri="{FF2B5EF4-FFF2-40B4-BE49-F238E27FC236}">
                <a16:creationId xmlns:a16="http://schemas.microsoft.com/office/drawing/2014/main" id="{970DF276-7CC6-4705-9110-6D68BCFEFF7A}"/>
              </a:ext>
            </a:extLst>
          </p:cNvPr>
          <p:cNvPicPr>
            <a:picLocks noChangeAspect="1"/>
          </p:cNvPicPr>
          <p:nvPr/>
        </p:nvPicPr>
        <p:blipFill>
          <a:blip r:embed="rId3"/>
          <a:stretch>
            <a:fillRect/>
          </a:stretch>
        </p:blipFill>
        <p:spPr>
          <a:xfrm>
            <a:off x="4610329" y="1657056"/>
            <a:ext cx="3731892" cy="2099189"/>
          </a:xfrm>
          <a:prstGeom prst="rect">
            <a:avLst/>
          </a:prstGeom>
        </p:spPr>
      </p:pic>
      <p:pic>
        <p:nvPicPr>
          <p:cNvPr id="12" name="図 11">
            <a:extLst>
              <a:ext uri="{FF2B5EF4-FFF2-40B4-BE49-F238E27FC236}">
                <a16:creationId xmlns:a16="http://schemas.microsoft.com/office/drawing/2014/main" id="{2B670E32-9320-48E4-BC6C-6BBD1A4E102D}"/>
              </a:ext>
            </a:extLst>
          </p:cNvPr>
          <p:cNvPicPr>
            <a:picLocks noChangeAspect="1"/>
          </p:cNvPicPr>
          <p:nvPr/>
        </p:nvPicPr>
        <p:blipFill>
          <a:blip r:embed="rId4"/>
          <a:stretch>
            <a:fillRect/>
          </a:stretch>
        </p:blipFill>
        <p:spPr>
          <a:xfrm>
            <a:off x="8342221" y="1765984"/>
            <a:ext cx="3407395" cy="1916660"/>
          </a:xfrm>
          <a:prstGeom prst="rect">
            <a:avLst/>
          </a:prstGeom>
        </p:spPr>
      </p:pic>
      <p:pic>
        <p:nvPicPr>
          <p:cNvPr id="15" name="コンテンツ プレースホルダー 14">
            <a:extLst>
              <a:ext uri="{FF2B5EF4-FFF2-40B4-BE49-F238E27FC236}">
                <a16:creationId xmlns:a16="http://schemas.microsoft.com/office/drawing/2014/main" id="{29A03C34-59DB-4FEE-9C89-CE013CCAF4AE}"/>
              </a:ext>
            </a:extLst>
          </p:cNvPr>
          <p:cNvPicPr>
            <a:picLocks noGrp="1" noChangeAspect="1"/>
          </p:cNvPicPr>
          <p:nvPr>
            <p:ph idx="1"/>
          </p:nvPr>
        </p:nvPicPr>
        <p:blipFill>
          <a:blip r:embed="rId5"/>
          <a:stretch>
            <a:fillRect/>
          </a:stretch>
        </p:blipFill>
        <p:spPr>
          <a:xfrm>
            <a:off x="957901" y="1769086"/>
            <a:ext cx="3532727" cy="1987159"/>
          </a:xfrm>
          <a:prstGeom prst="rect">
            <a:avLst/>
          </a:prstGeom>
        </p:spPr>
      </p:pic>
    </p:spTree>
    <p:extLst>
      <p:ext uri="{BB962C8B-B14F-4D97-AF65-F5344CB8AC3E}">
        <p14:creationId xmlns:p14="http://schemas.microsoft.com/office/powerpoint/2010/main" val="428888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1C8CED-1EE8-4F32-9F61-87F81D2EAAB7}"/>
              </a:ext>
            </a:extLst>
          </p:cNvPr>
          <p:cNvSpPr>
            <a:spLocks noGrp="1"/>
          </p:cNvSpPr>
          <p:nvPr>
            <p:ph type="title"/>
          </p:nvPr>
        </p:nvSpPr>
        <p:spPr/>
        <p:txBody>
          <a:bodyPr/>
          <a:lstStyle/>
          <a:p>
            <a:r>
              <a:rPr lang="ja-JP" altLang="en-US">
                <a:ea typeface="游ゴシック Light"/>
              </a:rPr>
              <a:t>検証結果１</a:t>
            </a:r>
            <a:endParaRPr kumimoji="1" lang="ja-JP" altLang="en-US"/>
          </a:p>
        </p:txBody>
      </p:sp>
      <p:pic>
        <p:nvPicPr>
          <p:cNvPr id="4" name="図 4">
            <a:extLst>
              <a:ext uri="{FF2B5EF4-FFF2-40B4-BE49-F238E27FC236}">
                <a16:creationId xmlns:a16="http://schemas.microsoft.com/office/drawing/2014/main" id="{5BDFF20F-5B20-4031-96C5-9CA64651B3DF}"/>
              </a:ext>
            </a:extLst>
          </p:cNvPr>
          <p:cNvPicPr>
            <a:picLocks noChangeAspect="1"/>
          </p:cNvPicPr>
          <p:nvPr/>
        </p:nvPicPr>
        <p:blipFill>
          <a:blip r:embed="rId3"/>
          <a:stretch>
            <a:fillRect/>
          </a:stretch>
        </p:blipFill>
        <p:spPr>
          <a:xfrm>
            <a:off x="838200" y="2392382"/>
            <a:ext cx="6967776" cy="3253108"/>
          </a:xfrm>
          <a:prstGeom prst="rect">
            <a:avLst/>
          </a:prstGeom>
        </p:spPr>
      </p:pic>
      <p:pic>
        <p:nvPicPr>
          <p:cNvPr id="5" name="図 5" descr="ブラシ が含まれている画像&#10;&#10;説明は自動で生成されたものです">
            <a:extLst>
              <a:ext uri="{FF2B5EF4-FFF2-40B4-BE49-F238E27FC236}">
                <a16:creationId xmlns:a16="http://schemas.microsoft.com/office/drawing/2014/main" id="{A0F3BA79-B938-4EAB-B0C3-7F402A87B76F}"/>
              </a:ext>
            </a:extLst>
          </p:cNvPr>
          <p:cNvPicPr>
            <a:picLocks noChangeAspect="1"/>
          </p:cNvPicPr>
          <p:nvPr/>
        </p:nvPicPr>
        <p:blipFill>
          <a:blip r:embed="rId4"/>
          <a:stretch>
            <a:fillRect/>
          </a:stretch>
        </p:blipFill>
        <p:spPr>
          <a:xfrm>
            <a:off x="8146300" y="2392382"/>
            <a:ext cx="3253108" cy="3253108"/>
          </a:xfrm>
          <a:prstGeom prst="rect">
            <a:avLst/>
          </a:prstGeom>
        </p:spPr>
      </p:pic>
      <p:sp>
        <p:nvSpPr>
          <p:cNvPr id="6" name="テキスト ボックス 5">
            <a:extLst>
              <a:ext uri="{FF2B5EF4-FFF2-40B4-BE49-F238E27FC236}">
                <a16:creationId xmlns:a16="http://schemas.microsoft.com/office/drawing/2014/main" id="{ADB643B0-4FA3-4B48-B950-7B3C729F3942}"/>
              </a:ext>
            </a:extLst>
          </p:cNvPr>
          <p:cNvSpPr txBox="1"/>
          <p:nvPr/>
        </p:nvSpPr>
        <p:spPr>
          <a:xfrm>
            <a:off x="8577532" y="2064588"/>
            <a:ext cx="2182483" cy="2686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ja-JP"/>
          </a:p>
        </p:txBody>
      </p:sp>
      <p:sp>
        <p:nvSpPr>
          <p:cNvPr id="9" name="テキスト ボックス 8">
            <a:extLst>
              <a:ext uri="{FF2B5EF4-FFF2-40B4-BE49-F238E27FC236}">
                <a16:creationId xmlns:a16="http://schemas.microsoft.com/office/drawing/2014/main" id="{6FFD8118-FDAF-417A-8FBB-E2CA334DB669}"/>
              </a:ext>
            </a:extLst>
          </p:cNvPr>
          <p:cNvSpPr txBox="1"/>
          <p:nvPr/>
        </p:nvSpPr>
        <p:spPr>
          <a:xfrm>
            <a:off x="838200" y="5846544"/>
            <a:ext cx="10648907" cy="646331"/>
          </a:xfrm>
          <a:prstGeom prst="rect">
            <a:avLst/>
          </a:prstGeom>
          <a:noFill/>
        </p:spPr>
        <p:txBody>
          <a:bodyPr wrap="square" lIns="91440" tIns="45720" rIns="91440" bIns="45720" rtlCol="0" anchor="t">
            <a:spAutoFit/>
          </a:bodyPr>
          <a:lstStyle/>
          <a:p>
            <a:pPr algn="ctr"/>
            <a:r>
              <a:rPr lang="ja-JP" sz="1800" kern="100">
                <a:effectLst/>
                <a:latin typeface="MS Mincho"/>
                <a:ea typeface="MS Mincho"/>
                <a:cs typeface="+mn-lt"/>
              </a:rPr>
              <a:t>図</a:t>
            </a:r>
            <a:r>
              <a:rPr lang="ja-JP" kern="100">
                <a:latin typeface="MS Mincho"/>
                <a:ea typeface="MS Mincho"/>
                <a:cs typeface="+mn-lt"/>
              </a:rPr>
              <a:t>2</a:t>
            </a:r>
            <a:r>
              <a:rPr lang="ja-JP" altLang="en-US" kern="100">
                <a:latin typeface="MS Mincho"/>
                <a:ea typeface="MS Mincho"/>
                <a:cs typeface="+mn-lt"/>
              </a:rPr>
              <a:t>　電磁場振幅（モノクロ）学習モデルでの超解像</a:t>
            </a:r>
            <a:endParaRPr lang="ja-JP" sz="1800" kern="100">
              <a:effectLst/>
              <a:latin typeface="MS Mincho"/>
              <a:ea typeface="MS Mincho"/>
              <a:cs typeface="+mn-lt"/>
            </a:endParaRPr>
          </a:p>
          <a:p>
            <a:pPr algn="ctr"/>
            <a:r>
              <a:rPr lang="ja-JP" kern="100">
                <a:latin typeface="MS Mincho"/>
                <a:ea typeface="MS Mincho"/>
                <a:cs typeface="+mn-lt"/>
              </a:rPr>
              <a:t>（左：計算メッシュ40 nm低解像</a:t>
            </a:r>
            <a:r>
              <a:rPr lang="ja-JP" altLang="en-US" kern="100">
                <a:latin typeface="MS Mincho"/>
                <a:ea typeface="MS Mincho"/>
                <a:cs typeface="+mn-lt"/>
              </a:rPr>
              <a:t>画像</a:t>
            </a:r>
            <a:r>
              <a:rPr lang="ja-JP" kern="100">
                <a:latin typeface="MS Mincho"/>
                <a:ea typeface="MS Mincho"/>
                <a:cs typeface="+mn-lt"/>
              </a:rPr>
              <a:t>、中央：生成画像、右：計算メッシュ20 nm高解像</a:t>
            </a:r>
            <a:r>
              <a:rPr lang="ja-JP" altLang="en-US" kern="100">
                <a:latin typeface="MS Mincho"/>
                <a:ea typeface="MS Mincho"/>
                <a:cs typeface="+mn-lt"/>
              </a:rPr>
              <a:t>画</a:t>
            </a:r>
            <a:r>
              <a:rPr lang="ja-JP" kern="100">
                <a:latin typeface="MS Mincho"/>
                <a:ea typeface="MS Mincho"/>
                <a:cs typeface="+mn-lt"/>
              </a:rPr>
              <a:t>像）</a:t>
            </a:r>
          </a:p>
        </p:txBody>
      </p:sp>
      <p:sp>
        <p:nvSpPr>
          <p:cNvPr id="11" name="矢印: 下カーブ 10">
            <a:extLst>
              <a:ext uri="{FF2B5EF4-FFF2-40B4-BE49-F238E27FC236}">
                <a16:creationId xmlns:a16="http://schemas.microsoft.com/office/drawing/2014/main" id="{BDBC700F-B8F1-401E-8CC4-AC90BB664E0E}"/>
              </a:ext>
            </a:extLst>
          </p:cNvPr>
          <p:cNvSpPr/>
          <p:nvPr/>
        </p:nvSpPr>
        <p:spPr>
          <a:xfrm>
            <a:off x="3378820" y="1432917"/>
            <a:ext cx="2877014" cy="9003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CA8AC849-67A6-4DE3-86B7-25B4EDACB4F8}"/>
              </a:ext>
            </a:extLst>
          </p:cNvPr>
          <p:cNvSpPr txBox="1"/>
          <p:nvPr/>
        </p:nvSpPr>
        <p:spPr>
          <a:xfrm>
            <a:off x="4322088" y="1591160"/>
            <a:ext cx="2453268" cy="400110"/>
          </a:xfrm>
          <a:prstGeom prst="rect">
            <a:avLst/>
          </a:prstGeom>
          <a:noFill/>
        </p:spPr>
        <p:txBody>
          <a:bodyPr wrap="square" rtlCol="0">
            <a:spAutoFit/>
          </a:bodyPr>
          <a:lstStyle/>
          <a:p>
            <a:r>
              <a:rPr kumimoji="1" lang="ja-JP" altLang="en-US" sz="2000" b="1"/>
              <a:t>超解像</a:t>
            </a:r>
          </a:p>
        </p:txBody>
      </p:sp>
    </p:spTree>
    <p:extLst>
      <p:ext uri="{BB962C8B-B14F-4D97-AF65-F5344CB8AC3E}">
        <p14:creationId xmlns:p14="http://schemas.microsoft.com/office/powerpoint/2010/main" val="230000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C0F0A-EE0E-4D1B-B91C-EBB23BE4A723}"/>
              </a:ext>
            </a:extLst>
          </p:cNvPr>
          <p:cNvSpPr>
            <a:spLocks noGrp="1"/>
          </p:cNvSpPr>
          <p:nvPr>
            <p:ph type="title"/>
          </p:nvPr>
        </p:nvSpPr>
        <p:spPr/>
        <p:txBody>
          <a:bodyPr/>
          <a:lstStyle/>
          <a:p>
            <a:r>
              <a:rPr kumimoji="1" lang="ja-JP" altLang="en-US">
                <a:ea typeface="游ゴシック Light"/>
              </a:rPr>
              <a:t>検証結果</a:t>
            </a:r>
            <a:r>
              <a:rPr lang="ja-JP" altLang="en-US">
                <a:ea typeface="游ゴシック Light"/>
              </a:rPr>
              <a:t>２</a:t>
            </a:r>
            <a:endParaRPr kumimoji="1" lang="ja-JP" altLang="en-US"/>
          </a:p>
        </p:txBody>
      </p:sp>
      <p:pic>
        <p:nvPicPr>
          <p:cNvPr id="4" name="コンテンツ プレースホルダー 3">
            <a:extLst>
              <a:ext uri="{FF2B5EF4-FFF2-40B4-BE49-F238E27FC236}">
                <a16:creationId xmlns:a16="http://schemas.microsoft.com/office/drawing/2014/main" id="{BDB78C5F-C6F2-4817-BAC8-446C9B33BC4C}"/>
              </a:ext>
            </a:extLst>
          </p:cNvPr>
          <p:cNvPicPr>
            <a:picLocks noGrp="1" noChangeAspect="1"/>
          </p:cNvPicPr>
          <p:nvPr>
            <p:ph idx="1"/>
          </p:nvPr>
        </p:nvPicPr>
        <p:blipFill>
          <a:blip r:embed="rId3"/>
          <a:stretch>
            <a:fillRect/>
          </a:stretch>
        </p:blipFill>
        <p:spPr>
          <a:xfrm>
            <a:off x="865687" y="1690688"/>
            <a:ext cx="5230313" cy="3994736"/>
          </a:xfrm>
          <a:prstGeom prst="rect">
            <a:avLst/>
          </a:prstGeom>
        </p:spPr>
      </p:pic>
      <p:sp>
        <p:nvSpPr>
          <p:cNvPr id="5" name="テキスト ボックス 4">
            <a:extLst>
              <a:ext uri="{FF2B5EF4-FFF2-40B4-BE49-F238E27FC236}">
                <a16:creationId xmlns:a16="http://schemas.microsoft.com/office/drawing/2014/main" id="{8306AC0A-904F-4A76-B479-3976BB1A69C8}"/>
              </a:ext>
            </a:extLst>
          </p:cNvPr>
          <p:cNvSpPr txBox="1"/>
          <p:nvPr/>
        </p:nvSpPr>
        <p:spPr>
          <a:xfrm>
            <a:off x="2490051" y="5815767"/>
            <a:ext cx="3183466" cy="677108"/>
          </a:xfrm>
          <a:prstGeom prst="rect">
            <a:avLst/>
          </a:prstGeom>
          <a:noFill/>
        </p:spPr>
        <p:txBody>
          <a:bodyPr wrap="square" lIns="91440" tIns="45720" rIns="91440" bIns="45720" rtlCol="0" anchor="t">
            <a:spAutoFit/>
          </a:bodyPr>
          <a:lstStyle/>
          <a:p>
            <a:r>
              <a:rPr lang="ja-JP" altLang="ja-JP" sz="1800" kern="100">
                <a:effectLst/>
                <a:latin typeface="Century"/>
                <a:ea typeface="ＭＳ 明朝"/>
                <a:cs typeface="ＭＳ 明朝" panose="02020609040205080304" pitchFamily="17" charset="-128"/>
              </a:rPr>
              <a:t>図</a:t>
            </a:r>
            <a:r>
              <a:rPr lang="ja-JP" altLang="ja-JP" kern="100">
                <a:latin typeface="Century"/>
                <a:ea typeface="ＭＳ 明朝"/>
                <a:cs typeface="ＭＳ 明朝" panose="02020609040205080304" pitchFamily="17" charset="-128"/>
              </a:rPr>
              <a:t>3</a:t>
            </a:r>
            <a:r>
              <a:rPr lang="ja-JP" altLang="en-US" kern="100">
                <a:latin typeface="Century"/>
                <a:ea typeface="ＭＳ 明朝"/>
                <a:cs typeface="ＭＳ 明朝" panose="02020609040205080304" pitchFamily="17" charset="-128"/>
              </a:rPr>
              <a:t>　</a:t>
            </a:r>
            <a:r>
              <a:rPr lang="en-US" altLang="ja-JP" kern="100">
                <a:latin typeface="Century"/>
                <a:ea typeface="ＭＳ 明朝"/>
                <a:cs typeface="ＭＳ 明朝" panose="02020609040205080304" pitchFamily="17" charset="-128"/>
              </a:rPr>
              <a:t>PSNR</a:t>
            </a:r>
            <a:r>
              <a:rPr lang="ja-JP" altLang="en-US" sz="1800" kern="100">
                <a:effectLst/>
                <a:latin typeface="Century"/>
                <a:ea typeface="ＭＳ 明朝"/>
                <a:cs typeface="ＭＳ 明朝" panose="02020609040205080304" pitchFamily="17" charset="-128"/>
              </a:rPr>
              <a:t>まとめ</a:t>
            </a:r>
            <a:endParaRPr lang="ja-JP" altLang="ja-JP" sz="1800" kern="100">
              <a:effectLst/>
              <a:latin typeface="Century"/>
              <a:ea typeface="ＭＳ 明朝"/>
              <a:cs typeface="Times New Roman" panose="02020603050405020304" pitchFamily="18" charset="0"/>
            </a:endParaRPr>
          </a:p>
          <a:p>
            <a:endParaRPr kumimoji="1" lang="ja-JP" altLang="en-US" sz="2000"/>
          </a:p>
        </p:txBody>
      </p:sp>
      <p:sp>
        <p:nvSpPr>
          <p:cNvPr id="8" name="テキスト ボックス 7">
            <a:extLst>
              <a:ext uri="{FF2B5EF4-FFF2-40B4-BE49-F238E27FC236}">
                <a16:creationId xmlns:a16="http://schemas.microsoft.com/office/drawing/2014/main" id="{E1981842-D353-4303-B742-456E5E5D34FD}"/>
              </a:ext>
            </a:extLst>
          </p:cNvPr>
          <p:cNvSpPr txBox="1"/>
          <p:nvPr/>
        </p:nvSpPr>
        <p:spPr>
          <a:xfrm>
            <a:off x="8021006" y="5815767"/>
            <a:ext cx="3183466" cy="677108"/>
          </a:xfrm>
          <a:prstGeom prst="rect">
            <a:avLst/>
          </a:prstGeom>
          <a:noFill/>
        </p:spPr>
        <p:txBody>
          <a:bodyPr wrap="square" lIns="91440" tIns="45720" rIns="91440" bIns="45720" rtlCol="0" anchor="t">
            <a:spAutoFit/>
          </a:bodyPr>
          <a:lstStyle/>
          <a:p>
            <a:r>
              <a:rPr lang="ja-JP" altLang="ja-JP" sz="1800" kern="100">
                <a:effectLst/>
                <a:latin typeface="Century"/>
                <a:ea typeface="ＭＳ 明朝"/>
                <a:cs typeface="ＭＳ 明朝" panose="02020609040205080304" pitchFamily="17" charset="-128"/>
              </a:rPr>
              <a:t>図</a:t>
            </a:r>
            <a:r>
              <a:rPr lang="ja-JP" altLang="en-US" sz="1800" kern="100">
                <a:effectLst/>
                <a:latin typeface="Century"/>
                <a:ea typeface="ＭＳ 明朝"/>
                <a:cs typeface="ＭＳ 明朝" panose="02020609040205080304" pitchFamily="17" charset="-128"/>
              </a:rPr>
              <a:t>４</a:t>
            </a:r>
            <a:r>
              <a:rPr lang="ja-JP" altLang="en-US" kern="100">
                <a:latin typeface="Century"/>
                <a:ea typeface="ＭＳ 明朝"/>
                <a:cs typeface="ＭＳ 明朝" panose="02020609040205080304" pitchFamily="17" charset="-128"/>
              </a:rPr>
              <a:t>　超解像の結果</a:t>
            </a:r>
            <a:endParaRPr lang="ja-JP" altLang="ja-JP" sz="1800" kern="100">
              <a:effectLst/>
              <a:latin typeface="Century"/>
              <a:ea typeface="ＭＳ 明朝"/>
              <a:cs typeface="Times New Roman" panose="02020603050405020304" pitchFamily="18" charset="0"/>
            </a:endParaRPr>
          </a:p>
          <a:p>
            <a:endParaRPr kumimoji="1" lang="ja-JP" altLang="en-US" sz="2000"/>
          </a:p>
        </p:txBody>
      </p:sp>
      <p:pic>
        <p:nvPicPr>
          <p:cNvPr id="6" name="図 5">
            <a:extLst>
              <a:ext uri="{FF2B5EF4-FFF2-40B4-BE49-F238E27FC236}">
                <a16:creationId xmlns:a16="http://schemas.microsoft.com/office/drawing/2014/main" id="{DF86C480-4147-4171-B8B3-33448757E16C}"/>
              </a:ext>
            </a:extLst>
          </p:cNvPr>
          <p:cNvPicPr>
            <a:picLocks noChangeAspect="1"/>
          </p:cNvPicPr>
          <p:nvPr/>
        </p:nvPicPr>
        <p:blipFill>
          <a:blip r:embed="rId4"/>
          <a:stretch>
            <a:fillRect/>
          </a:stretch>
        </p:blipFill>
        <p:spPr>
          <a:xfrm>
            <a:off x="6332243" y="2263900"/>
            <a:ext cx="5692446" cy="3421524"/>
          </a:xfrm>
          <a:prstGeom prst="rect">
            <a:avLst/>
          </a:prstGeom>
        </p:spPr>
      </p:pic>
    </p:spTree>
    <p:extLst>
      <p:ext uri="{BB962C8B-B14F-4D97-AF65-F5344CB8AC3E}">
        <p14:creationId xmlns:p14="http://schemas.microsoft.com/office/powerpoint/2010/main" val="1570087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テーマ</vt:lpstr>
      <vt:lpstr>スパースモデリングを用いた光集積回路設計技術の検討</vt:lpstr>
      <vt:lpstr>研究の背景</vt:lpstr>
      <vt:lpstr>研究の目的</vt:lpstr>
      <vt:lpstr>使用技術</vt:lpstr>
      <vt:lpstr>検証方法</vt:lpstr>
      <vt:lpstr>電磁場シミュレーション</vt:lpstr>
      <vt:lpstr>学習</vt:lpstr>
      <vt:lpstr>検証結果１</vt:lpstr>
      <vt:lpstr>検証結果２</vt:lpstr>
      <vt:lpstr>研究のまとめ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スパースモデリングを用いた光集積回路設計技術の検討</dc:title>
  <dc:creator>木立 隼人</dc:creator>
  <cp:revision>1</cp:revision>
  <dcterms:created xsi:type="dcterms:W3CDTF">2022-02-02T05:52:11Z</dcterms:created>
  <dcterms:modified xsi:type="dcterms:W3CDTF">2022-02-07T12:54:12Z</dcterms:modified>
</cp:coreProperties>
</file>