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71" r:id="rId3"/>
    <p:sldId id="272" r:id="rId4"/>
    <p:sldId id="277" r:id="rId5"/>
    <p:sldId id="276" r:id="rId6"/>
    <p:sldId id="274" r:id="rId7"/>
    <p:sldId id="275" r:id="rId8"/>
    <p:sldId id="278" r:id="rId9"/>
    <p:sldId id="280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0"/>
  </p:normalViewPr>
  <p:slideViewPr>
    <p:cSldViewPr snapToGrid="0">
      <p:cViewPr varScale="1">
        <p:scale>
          <a:sx n="118" d="100"/>
          <a:sy n="118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C60CA-A968-9D4C-963D-EA3C94D9601C}" type="datetimeFigureOut">
              <a:rPr lang="tr-TR" smtClean="0"/>
              <a:t>3.01.2025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B1F59-10E8-3047-9204-F290E11E7D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7869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B1F59-10E8-3047-9204-F290E11E7DE4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8908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B1F59-10E8-3047-9204-F290E11E7DE4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0271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4F785C-1055-BA9B-1DCC-32C9F8052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D46309B-30D9-F0C4-9DC4-2CF5D005D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A9FCBFB-7358-15B6-D264-3AB90922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D3FD-BD5E-E84D-B147-BBAC90E60E2B}" type="datetimeFigureOut">
              <a:rPr lang="tr-TR" smtClean="0"/>
              <a:t>3.01.2025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04B64EE-1C6F-8A93-8F9D-F5B8657AD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1D2B10F-C4DB-0391-A01B-64165459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53A3-F94D-A243-AC99-ABD1A4E5A8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932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C23315-F2C5-D274-230F-5BAB0E98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6153173-377D-FDF4-FC36-4F5C9034D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8E559EE-EF13-4B01-6066-218D68A24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D3FD-BD5E-E84D-B147-BBAC90E60E2B}" type="datetimeFigureOut">
              <a:rPr lang="tr-TR" smtClean="0"/>
              <a:t>3.01.2025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2D9CA9E-6748-CFEC-2475-6B947D40D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B9CE8D9-6B94-B9C3-D383-2342ABFB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53A3-F94D-A243-AC99-ABD1A4E5A8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68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5A57B7EE-4818-2516-778E-FC8198B30E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74B5857-2800-3C9C-2359-2A9A76404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CD78064-DB0B-5573-F613-FD8EC4B73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D3FD-BD5E-E84D-B147-BBAC90E60E2B}" type="datetimeFigureOut">
              <a:rPr lang="tr-TR" smtClean="0"/>
              <a:t>3.01.2025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1EF7A28-4D50-56DF-6DEA-A3C6EB034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3C904E2-EADF-F762-7E00-37A37D53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53A3-F94D-A243-AC99-ABD1A4E5A8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497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023DF5-E5CB-0186-777D-BC96B7A83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C76C52-5E33-72D1-6295-C436D463A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14F38DA-1CE3-BCF0-3006-FEE78B564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D3FD-BD5E-E84D-B147-BBAC90E60E2B}" type="datetimeFigureOut">
              <a:rPr lang="tr-TR" smtClean="0"/>
              <a:t>3.01.2025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BCB1191-5A1E-2E64-9A3D-3F2076F5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B128ED2-A243-CDBF-81D2-25EBCB181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53A3-F94D-A243-AC99-ABD1A4E5A8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710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A11B245-5364-A892-0616-5B900793A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135F6CB-EA7B-48E1-437F-CDE829CC1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3BA7878-93EE-EBEF-D240-070C90E75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D3FD-BD5E-E84D-B147-BBAC90E60E2B}" type="datetimeFigureOut">
              <a:rPr lang="tr-TR" smtClean="0"/>
              <a:t>3.01.2025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5FB5198-7BE7-39A7-6650-CFB11417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2F636B8-2831-C95E-9146-E65D409D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53A3-F94D-A243-AC99-ABD1A4E5A8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200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6B04C2-2806-264C-E659-9CDC97E6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843149-1DC3-44D0-2766-C0C4E1B55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0DF24C7-37AB-FEC1-012D-04DAAC53E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96A31CE-2A8B-D27A-5C97-5A38D39BF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D3FD-BD5E-E84D-B147-BBAC90E60E2B}" type="datetimeFigureOut">
              <a:rPr lang="tr-TR" smtClean="0"/>
              <a:t>3.01.2025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9F4DFA2-3EA9-FE03-62B2-216EE1BEB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A3095F9-8049-1BD3-43DD-4E2593E75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53A3-F94D-A243-AC99-ABD1A4E5A8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782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1C0D5C9-DDC9-04D4-6F32-F2996D15C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4F9BEA6-DAA5-00D7-4050-54B4A3541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EA529EE-CDF3-0E36-39D3-1344C53D8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693ABD7-5420-0263-C5C3-E04E1F51E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0A220BF-8125-DED4-3478-433A81F9E9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A2597E7-26A5-FF82-F1CE-8B9FA46B7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D3FD-BD5E-E84D-B147-BBAC90E60E2B}" type="datetimeFigureOut">
              <a:rPr lang="tr-TR" smtClean="0"/>
              <a:t>3.01.2025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FF1BCA66-2E98-A12C-8D95-BE60F865F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8E662DB-90AF-4363-00E1-F9D4F0240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53A3-F94D-A243-AC99-ABD1A4E5A8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469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7C25ED-F994-D1FC-1727-E20BE1A90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8F3C91C-33C2-A5B5-0AC4-EBBD2DD86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D3FD-BD5E-E84D-B147-BBAC90E60E2B}" type="datetimeFigureOut">
              <a:rPr lang="tr-TR" smtClean="0"/>
              <a:t>3.01.2025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24C0B3D-64F4-43DA-9A36-A1F2C5B17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0A4EA05-2A67-322B-86C8-0E874500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53A3-F94D-A243-AC99-ABD1A4E5A8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126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21B4EBD-5915-D7AA-3BD7-7E0915E02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D3FD-BD5E-E84D-B147-BBAC90E60E2B}" type="datetimeFigureOut">
              <a:rPr lang="tr-TR" smtClean="0"/>
              <a:t>3.01.2025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970D246-E11E-F05A-E8BE-5C3B2B83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3D901C8-9032-CD8A-3B1A-E82E138EE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53A3-F94D-A243-AC99-ABD1A4E5A8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809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580F56-FF2F-D62C-822E-6591C8E37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2459946-B50B-E66C-B914-1A089EDBB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7C5BAC8-F58C-FEE8-9AB8-B64C17698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3A07843-044A-EC76-10AB-1375ECCC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D3FD-BD5E-E84D-B147-BBAC90E60E2B}" type="datetimeFigureOut">
              <a:rPr lang="tr-TR" smtClean="0"/>
              <a:t>3.01.2025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8FBCBE5-874D-26C7-B9F0-A75203316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FD15AE6-B456-ED98-09BA-F90E8C395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53A3-F94D-A243-AC99-ABD1A4E5A8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850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897775-FB08-6950-69AD-90E1724D9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DE2478E-9BD4-E2F6-7AB7-4A5ADA9C0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2BFDEB7-7877-A782-2424-5CF6FE368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A6EABBF-38C6-979D-4D1F-34715A38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D3FD-BD5E-E84D-B147-BBAC90E60E2B}" type="datetimeFigureOut">
              <a:rPr lang="tr-TR" smtClean="0"/>
              <a:t>3.01.2025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15724A2-D89A-7C7F-F482-C69B5BA8D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CB14F49-5B3D-8526-4ABF-418C09DA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53A3-F94D-A243-AC99-ABD1A4E5A8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590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EB04881-0151-38E0-7DDC-13E73A3D5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D781BDB-421B-0F6A-8629-58B49C03F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DB62FE3-4065-74BD-A0D5-9300F8471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98D3FD-BD5E-E84D-B147-BBAC90E60E2B}" type="datetimeFigureOut">
              <a:rPr lang="tr-TR" smtClean="0"/>
              <a:t>3.01.2025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5BCB4A1-6F69-EF5C-A5E2-75005B457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D36894E-7A1F-2026-CB98-E23C20AB8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5E53A3-F94D-A243-AC99-ABD1A4E5A8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837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29C7F5-2AC3-6FBB-3965-527B5957A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4514" y="670151"/>
            <a:ext cx="9906000" cy="930049"/>
          </a:xfrm>
        </p:spPr>
        <p:txBody>
          <a:bodyPr/>
          <a:lstStyle/>
          <a:p>
            <a:r>
              <a:rPr lang="tr-TR" dirty="0"/>
              <a:t>Data </a:t>
            </a:r>
            <a:r>
              <a:rPr lang="tr-TR" dirty="0" err="1"/>
              <a:t>Science</a:t>
            </a:r>
            <a:r>
              <a:rPr lang="tr-TR" dirty="0"/>
              <a:t> </a:t>
            </a:r>
            <a:r>
              <a:rPr lang="tr-TR" dirty="0" err="1"/>
              <a:t>Capstone</a:t>
            </a:r>
            <a:r>
              <a:rPr lang="tr-TR" dirty="0"/>
              <a:t> Project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A18D051-3A9C-7EC2-FD3A-085A0B0F6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08667"/>
            <a:ext cx="9144000" cy="1655762"/>
          </a:xfrm>
        </p:spPr>
        <p:txBody>
          <a:bodyPr/>
          <a:lstStyle/>
          <a:p>
            <a:r>
              <a:rPr lang="tr-TR" dirty="0"/>
              <a:t>Doğukan Aytekin – 2200356003</a:t>
            </a:r>
          </a:p>
          <a:p>
            <a:r>
              <a:rPr lang="tr-TR" dirty="0"/>
              <a:t>Yurdaer Özdağ - </a:t>
            </a:r>
          </a:p>
        </p:txBody>
      </p:sp>
    </p:spTree>
    <p:extLst>
      <p:ext uri="{BB962C8B-B14F-4D97-AF65-F5344CB8AC3E}">
        <p14:creationId xmlns:p14="http://schemas.microsoft.com/office/powerpoint/2010/main" val="227456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33FC64-D186-30EE-0C24-7817B149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				</a:t>
            </a:r>
            <a:r>
              <a:rPr lang="tr-TR" dirty="0" err="1"/>
              <a:t>Methodology</a:t>
            </a:r>
            <a:r>
              <a:rPr lang="tr-TR" dirty="0"/>
              <a:t> 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A325A2-B6A4-9CF0-26D8-A58EDFB97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43" y="1253331"/>
            <a:ext cx="10515600" cy="51148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1-Remove </a:t>
            </a:r>
            <a:r>
              <a:rPr lang="tr-TR" dirty="0" err="1"/>
              <a:t>Noise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Artifacts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Data (</a:t>
            </a:r>
            <a:r>
              <a:rPr lang="tr-TR" dirty="0" err="1"/>
              <a:t>Wavelet</a:t>
            </a:r>
            <a:r>
              <a:rPr lang="tr-TR" dirty="0"/>
              <a:t> </a:t>
            </a:r>
            <a:r>
              <a:rPr lang="tr-TR" dirty="0" err="1"/>
              <a:t>Transform</a:t>
            </a:r>
            <a:r>
              <a:rPr lang="tr-TR" dirty="0"/>
              <a:t>)</a:t>
            </a:r>
          </a:p>
          <a:p>
            <a:pPr marL="0" indent="0">
              <a:buNone/>
            </a:pPr>
            <a:r>
              <a:rPr lang="tr-TR" dirty="0"/>
              <a:t>2-Segment Data</a:t>
            </a:r>
          </a:p>
          <a:p>
            <a:pPr marL="0" indent="0">
              <a:buNone/>
            </a:pPr>
            <a:r>
              <a:rPr lang="tr-TR" dirty="0"/>
              <a:t>3-Balance Data</a:t>
            </a:r>
          </a:p>
          <a:p>
            <a:pPr marL="0" indent="0">
              <a:buNone/>
            </a:pPr>
            <a:r>
              <a:rPr lang="tr-TR" dirty="0"/>
              <a:t>4-Feature </a:t>
            </a:r>
            <a:r>
              <a:rPr lang="tr-TR" dirty="0" err="1"/>
              <a:t>Extraction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5-Feature </a:t>
            </a:r>
            <a:r>
              <a:rPr lang="tr-TR" dirty="0" err="1"/>
              <a:t>Reduction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6-Classification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03483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A2B9A8-7A09-D9A7-2E20-8E221A38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1-Remove </a:t>
            </a:r>
            <a:r>
              <a:rPr lang="tr-TR" dirty="0" err="1"/>
              <a:t>Noise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Artifacts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Data (</a:t>
            </a:r>
            <a:r>
              <a:rPr lang="tr-TR" dirty="0" err="1"/>
              <a:t>Wavelet</a:t>
            </a:r>
            <a:r>
              <a:rPr lang="tr-TR" dirty="0"/>
              <a:t> </a:t>
            </a:r>
            <a:r>
              <a:rPr lang="tr-TR" dirty="0" err="1"/>
              <a:t>Transform</a:t>
            </a:r>
            <a:r>
              <a:rPr lang="tr-TR" dirty="0"/>
              <a:t>)</a:t>
            </a:r>
            <a:br>
              <a:rPr lang="tr-TR" dirty="0"/>
            </a:br>
            <a:endParaRPr lang="tr-TR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DE38F3A-29B4-3571-7AEA-5734B4EF2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implemented</a:t>
            </a:r>
            <a:r>
              <a:rPr lang="tr-TR" dirty="0"/>
              <a:t> </a:t>
            </a:r>
            <a:r>
              <a:rPr lang="tr-TR" dirty="0" err="1"/>
              <a:t>wavelet-based</a:t>
            </a:r>
            <a:r>
              <a:rPr lang="tr-TR" dirty="0"/>
              <a:t> </a:t>
            </a:r>
            <a:r>
              <a:rPr lang="tr-TR" dirty="0" err="1"/>
              <a:t>denoising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Symlet-4 (sym4) </a:t>
            </a:r>
            <a:r>
              <a:rPr lang="tr-TR" dirty="0" err="1"/>
              <a:t>wavelet</a:t>
            </a:r>
            <a:r>
              <a:rPr lang="tr-TR" dirty="0"/>
              <a:t> </a:t>
            </a:r>
            <a:r>
              <a:rPr lang="tr-TR" dirty="0" err="1"/>
              <a:t>transform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is </a:t>
            </a:r>
            <a:r>
              <a:rPr lang="tr-TR" dirty="0" err="1"/>
              <a:t>specifically</a:t>
            </a:r>
            <a:r>
              <a:rPr lang="tr-TR" dirty="0"/>
              <a:t> </a:t>
            </a:r>
            <a:r>
              <a:rPr lang="tr-TR" dirty="0" err="1"/>
              <a:t>optimized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ECG </a:t>
            </a:r>
            <a:r>
              <a:rPr lang="tr-TR" dirty="0" err="1"/>
              <a:t>signal</a:t>
            </a:r>
            <a:r>
              <a:rPr lang="tr-TR" dirty="0"/>
              <a:t> </a:t>
            </a:r>
            <a:r>
              <a:rPr lang="tr-TR" dirty="0" err="1"/>
              <a:t>processing</a:t>
            </a:r>
            <a:r>
              <a:rPr lang="tr-TR" dirty="0"/>
              <a:t>. </a:t>
            </a:r>
          </a:p>
          <a:p>
            <a:endParaRPr lang="tr-TR" dirty="0"/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 </a:t>
            </a:r>
            <a:r>
              <a:rPr lang="tr-TR" dirty="0" err="1"/>
              <a:t>involves</a:t>
            </a:r>
            <a:r>
              <a:rPr lang="tr-TR" dirty="0"/>
              <a:t> </a:t>
            </a:r>
            <a:r>
              <a:rPr lang="tr-TR" dirty="0" err="1"/>
              <a:t>decomposing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signal</a:t>
            </a:r>
            <a:r>
              <a:rPr lang="tr-TR" dirty="0"/>
              <a:t> </a:t>
            </a:r>
            <a:r>
              <a:rPr lang="tr-TR" dirty="0" err="1"/>
              <a:t>into</a:t>
            </a:r>
            <a:r>
              <a:rPr lang="tr-TR" dirty="0"/>
              <a:t> multiple </a:t>
            </a:r>
            <a:r>
              <a:rPr lang="tr-TR" dirty="0" err="1"/>
              <a:t>frequency</a:t>
            </a:r>
            <a:r>
              <a:rPr lang="tr-TR" dirty="0"/>
              <a:t> </a:t>
            </a:r>
            <a:r>
              <a:rPr lang="tr-TR" dirty="0" err="1"/>
              <a:t>bands</a:t>
            </a:r>
            <a:r>
              <a:rPr lang="tr-TR" dirty="0"/>
              <a:t>, </a:t>
            </a:r>
            <a:r>
              <a:rPr lang="tr-TR" dirty="0" err="1"/>
              <a:t>applying</a:t>
            </a:r>
            <a:r>
              <a:rPr lang="tr-TR" dirty="0"/>
              <a:t> a </a:t>
            </a:r>
            <a:r>
              <a:rPr lang="tr-TR" dirty="0" err="1"/>
              <a:t>threshold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remove</a:t>
            </a:r>
            <a:r>
              <a:rPr lang="tr-TR" dirty="0"/>
              <a:t> </a:t>
            </a:r>
            <a:r>
              <a:rPr lang="tr-TR" dirty="0" err="1"/>
              <a:t>noise</a:t>
            </a:r>
            <a:r>
              <a:rPr lang="tr-TR" dirty="0"/>
              <a:t> </a:t>
            </a:r>
            <a:r>
              <a:rPr lang="tr-TR" dirty="0" err="1"/>
              <a:t>components</a:t>
            </a:r>
            <a:r>
              <a:rPr lang="tr-TR" dirty="0"/>
              <a:t> 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preserving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important</a:t>
            </a:r>
            <a:r>
              <a:rPr lang="tr-TR" dirty="0"/>
              <a:t> ECG </a:t>
            </a:r>
            <a:r>
              <a:rPr lang="tr-TR" dirty="0" err="1"/>
              <a:t>characteristics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then</a:t>
            </a:r>
            <a:r>
              <a:rPr lang="tr-TR" dirty="0"/>
              <a:t> </a:t>
            </a:r>
            <a:r>
              <a:rPr lang="tr-TR" dirty="0" err="1"/>
              <a:t>reconstructing</a:t>
            </a:r>
            <a:r>
              <a:rPr lang="tr-TR" dirty="0"/>
              <a:t> 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clean</a:t>
            </a:r>
            <a:r>
              <a:rPr lang="tr-TR" dirty="0"/>
              <a:t> </a:t>
            </a:r>
            <a:r>
              <a:rPr lang="tr-TR" dirty="0" err="1"/>
              <a:t>signal</a:t>
            </a:r>
            <a:r>
              <a:rPr lang="tr-TR" dirty="0"/>
              <a:t>. </a:t>
            </a:r>
          </a:p>
          <a:p>
            <a:endParaRPr lang="tr-TR" dirty="0"/>
          </a:p>
          <a:p>
            <a:r>
              <a:rPr lang="tr-TR" dirty="0"/>
              <a:t>Using a </a:t>
            </a:r>
            <a:r>
              <a:rPr lang="tr-TR" dirty="0" err="1"/>
              <a:t>threshold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 of 0.04 </a:t>
            </a:r>
            <a:r>
              <a:rPr lang="tr-TR" dirty="0" err="1"/>
              <a:t>and</a:t>
            </a:r>
            <a:r>
              <a:rPr lang="tr-TR" dirty="0"/>
              <a:t> sym4 is a </a:t>
            </a:r>
            <a:r>
              <a:rPr lang="tr-TR" dirty="0" err="1"/>
              <a:t>best</a:t>
            </a:r>
            <a:r>
              <a:rPr lang="tr-TR" dirty="0"/>
              <a:t> </a:t>
            </a:r>
            <a:r>
              <a:rPr lang="tr-TR" dirty="0" err="1"/>
              <a:t>practice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cleaning</a:t>
            </a:r>
            <a:r>
              <a:rPr lang="tr-TR" dirty="0"/>
              <a:t> </a:t>
            </a:r>
            <a:r>
              <a:rPr lang="tr-TR" dirty="0" err="1"/>
              <a:t>noise</a:t>
            </a:r>
            <a:r>
              <a:rPr lang="tr-TR" dirty="0"/>
              <a:t> in ECG </a:t>
            </a:r>
            <a:r>
              <a:rPr lang="tr-TR" dirty="0" err="1"/>
              <a:t>signals</a:t>
            </a:r>
            <a:r>
              <a:rPr lang="tr-TR" dirty="0"/>
              <a:t>.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effectively</a:t>
            </a:r>
            <a:r>
              <a:rPr lang="tr-TR" dirty="0"/>
              <a:t> </a:t>
            </a:r>
            <a:r>
              <a:rPr lang="tr-TR" dirty="0" err="1"/>
              <a:t>removed</a:t>
            </a:r>
            <a:r>
              <a:rPr lang="tr-TR" dirty="0"/>
              <a:t> </a:t>
            </a:r>
            <a:r>
              <a:rPr lang="tr-TR" dirty="0" err="1"/>
              <a:t>high-frequency</a:t>
            </a:r>
            <a:r>
              <a:rPr lang="tr-TR" dirty="0"/>
              <a:t> </a:t>
            </a:r>
            <a:r>
              <a:rPr lang="tr-TR" dirty="0" err="1"/>
              <a:t>noise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88439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7DD6AE-FAD2-EBF5-48C7-B38D0A87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5EDD6590-ED71-EC8D-94D5-076282337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53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76BB3D-E1E3-9B44-9301-095304089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2-Segment Data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CFA84F4-71C3-2E64-A922-5EF993607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signal</a:t>
            </a:r>
            <a:r>
              <a:rPr lang="tr-TR" dirty="0"/>
              <a:t> </a:t>
            </a:r>
            <a:r>
              <a:rPr lang="tr-TR" dirty="0" err="1"/>
              <a:t>segmentation</a:t>
            </a:r>
            <a:r>
              <a:rPr lang="tr-TR" dirty="0"/>
              <a:t> </a:t>
            </a:r>
            <a:r>
              <a:rPr lang="tr-TR" dirty="0" err="1"/>
              <a:t>phase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implemented</a:t>
            </a:r>
            <a:r>
              <a:rPr lang="tr-TR" dirty="0"/>
              <a:t> a </a:t>
            </a:r>
            <a:r>
              <a:rPr lang="tr-TR" dirty="0" err="1"/>
              <a:t>window-based</a:t>
            </a:r>
            <a:r>
              <a:rPr lang="tr-TR" dirty="0"/>
              <a:t> </a:t>
            </a:r>
            <a:r>
              <a:rPr lang="tr-TR" dirty="0" err="1"/>
              <a:t>approach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extract</a:t>
            </a:r>
            <a:r>
              <a:rPr lang="tr-TR" dirty="0"/>
              <a:t> </a:t>
            </a:r>
            <a:r>
              <a:rPr lang="tr-TR" dirty="0" err="1"/>
              <a:t>individual</a:t>
            </a:r>
            <a:r>
              <a:rPr lang="tr-TR" dirty="0"/>
              <a:t> </a:t>
            </a:r>
            <a:r>
              <a:rPr lang="tr-TR" dirty="0" err="1"/>
              <a:t>heartbeat</a:t>
            </a:r>
            <a:r>
              <a:rPr lang="tr-TR" dirty="0"/>
              <a:t> </a:t>
            </a:r>
            <a:r>
              <a:rPr lang="tr-TR" dirty="0" err="1"/>
              <a:t>segments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continuous</a:t>
            </a:r>
            <a:r>
              <a:rPr lang="tr-TR" dirty="0"/>
              <a:t> ECG </a:t>
            </a:r>
            <a:r>
              <a:rPr lang="tr-TR" dirty="0" err="1"/>
              <a:t>recordings</a:t>
            </a:r>
            <a:r>
              <a:rPr lang="tr-TR" dirty="0"/>
              <a:t>. 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 err="1"/>
              <a:t>We</a:t>
            </a:r>
            <a:r>
              <a:rPr lang="tr-TR" dirty="0"/>
              <a:t> </a:t>
            </a:r>
            <a:r>
              <a:rPr lang="tr-TR" dirty="0" err="1"/>
              <a:t>used</a:t>
            </a:r>
            <a:r>
              <a:rPr lang="tr-TR" dirty="0"/>
              <a:t> a </a:t>
            </a:r>
            <a:r>
              <a:rPr lang="tr-TR" dirty="0" err="1"/>
              <a:t>window</a:t>
            </a:r>
            <a:r>
              <a:rPr lang="tr-TR" dirty="0"/>
              <a:t> size of 180 </a:t>
            </a:r>
            <a:r>
              <a:rPr lang="tr-TR" dirty="0" err="1"/>
              <a:t>samples</a:t>
            </a:r>
            <a:r>
              <a:rPr lang="tr-TR" dirty="0"/>
              <a:t> on 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side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detected</a:t>
            </a:r>
            <a:r>
              <a:rPr lang="tr-TR" dirty="0"/>
              <a:t> R-</a:t>
            </a:r>
            <a:r>
              <a:rPr lang="tr-TR" dirty="0" err="1"/>
              <a:t>peaks</a:t>
            </a:r>
            <a:r>
              <a:rPr lang="tr-TR" dirty="0"/>
              <a:t> (360 </a:t>
            </a:r>
            <a:r>
              <a:rPr lang="tr-TR" dirty="0" err="1"/>
              <a:t>samples</a:t>
            </a:r>
            <a:r>
              <a:rPr lang="tr-TR" dirty="0"/>
              <a:t> total),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determined</a:t>
            </a:r>
            <a:r>
              <a:rPr lang="tr-TR" dirty="0"/>
              <a:t> </a:t>
            </a:r>
            <a:r>
              <a:rPr lang="tr-TR" dirty="0" err="1"/>
              <a:t>through</a:t>
            </a:r>
            <a:r>
              <a:rPr lang="tr-TR" dirty="0"/>
              <a:t> </a:t>
            </a:r>
            <a:r>
              <a:rPr lang="tr-TR" dirty="0" err="1"/>
              <a:t>research</a:t>
            </a:r>
            <a:r>
              <a:rPr lang="tr-TR" dirty="0"/>
              <a:t> </a:t>
            </a:r>
            <a:r>
              <a:rPr lang="tr-TR" dirty="0" err="1"/>
              <a:t>to</a:t>
            </a:r>
            <a:r>
              <a:rPr lang="tr-TR" dirty="0"/>
              <a:t> be optimal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capturing</a:t>
            </a:r>
            <a:r>
              <a:rPr lang="tr-TR" dirty="0"/>
              <a:t> </a:t>
            </a:r>
            <a:r>
              <a:rPr lang="tr-TR" dirty="0" err="1"/>
              <a:t>complete</a:t>
            </a:r>
            <a:r>
              <a:rPr lang="tr-TR" dirty="0"/>
              <a:t> </a:t>
            </a:r>
            <a:r>
              <a:rPr lang="tr-TR" dirty="0" err="1"/>
              <a:t>heartbeat</a:t>
            </a:r>
            <a:r>
              <a:rPr lang="tr-TR" dirty="0"/>
              <a:t> </a:t>
            </a:r>
            <a:r>
              <a:rPr lang="tr-TR" dirty="0" err="1"/>
              <a:t>morphology</a:t>
            </a:r>
            <a:r>
              <a:rPr lang="tr-TR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994900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89FE94-9EFA-9C33-2B28-F1EC4770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3-Balance Data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624FCE0-9F25-B5D8-B80C-629B1E17C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initial</a:t>
            </a:r>
            <a:r>
              <a:rPr lang="tr-TR" dirty="0"/>
              <a:t> </a:t>
            </a:r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exhibited</a:t>
            </a:r>
            <a:r>
              <a:rPr lang="tr-TR" dirty="0"/>
              <a:t> </a:t>
            </a:r>
            <a:r>
              <a:rPr lang="tr-TR" dirty="0" err="1"/>
              <a:t>significant</a:t>
            </a:r>
            <a:r>
              <a:rPr lang="tr-TR" dirty="0"/>
              <a:t> </a:t>
            </a:r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imbalance</a:t>
            </a:r>
            <a:r>
              <a:rPr lang="tr-TR" dirty="0"/>
              <a:t>,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normal </a:t>
            </a:r>
            <a:r>
              <a:rPr lang="tr-TR" dirty="0" err="1"/>
              <a:t>beats</a:t>
            </a:r>
            <a:r>
              <a:rPr lang="tr-TR" dirty="0"/>
              <a:t> (N) </a:t>
            </a:r>
            <a:r>
              <a:rPr lang="tr-TR" dirty="0" err="1"/>
              <a:t>being</a:t>
            </a:r>
            <a:r>
              <a:rPr lang="tr-TR" dirty="0"/>
              <a:t> </a:t>
            </a:r>
            <a:r>
              <a:rPr lang="tr-TR" dirty="0" err="1"/>
              <a:t>heavily</a:t>
            </a:r>
            <a:r>
              <a:rPr lang="tr-TR" dirty="0"/>
              <a:t> </a:t>
            </a:r>
            <a:r>
              <a:rPr lang="tr-TR" dirty="0" err="1"/>
              <a:t>overrepresented</a:t>
            </a:r>
            <a:r>
              <a:rPr lang="tr-TR" dirty="0"/>
              <a:t> (75,011 </a:t>
            </a:r>
            <a:r>
              <a:rPr lang="tr-TR" dirty="0" err="1"/>
              <a:t>samples</a:t>
            </a:r>
            <a:r>
              <a:rPr lang="tr-TR" dirty="0"/>
              <a:t>) </a:t>
            </a:r>
            <a:r>
              <a:rPr lang="tr-TR" dirty="0" err="1"/>
              <a:t>compared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 </a:t>
            </a:r>
            <a:r>
              <a:rPr lang="tr-TR" dirty="0" err="1"/>
              <a:t>classes</a:t>
            </a:r>
            <a:r>
              <a:rPr lang="tr-TR" dirty="0"/>
              <a:t> 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fusion</a:t>
            </a:r>
            <a:r>
              <a:rPr lang="tr-TR" dirty="0"/>
              <a:t> </a:t>
            </a:r>
            <a:r>
              <a:rPr lang="tr-TR" dirty="0" err="1"/>
              <a:t>beats</a:t>
            </a:r>
            <a:r>
              <a:rPr lang="tr-TR" dirty="0"/>
              <a:t> (F) </a:t>
            </a:r>
            <a:r>
              <a:rPr lang="tr-TR" dirty="0" err="1"/>
              <a:t>with</a:t>
            </a:r>
            <a:r>
              <a:rPr lang="tr-TR" dirty="0"/>
              <a:t> </a:t>
            </a:r>
            <a:r>
              <a:rPr lang="tr-TR" dirty="0" err="1"/>
              <a:t>only</a:t>
            </a:r>
            <a:r>
              <a:rPr lang="tr-TR" dirty="0"/>
              <a:t> 802 </a:t>
            </a:r>
            <a:r>
              <a:rPr lang="tr-TR" dirty="0" err="1"/>
              <a:t>samples</a:t>
            </a:r>
            <a:r>
              <a:rPr lang="tr-TR" dirty="0"/>
              <a:t>. </a:t>
            </a:r>
          </a:p>
          <a:p>
            <a:endParaRPr lang="tr-TR" dirty="0"/>
          </a:p>
          <a:p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address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imbalance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implemented</a:t>
            </a:r>
            <a:r>
              <a:rPr lang="tr-TR" dirty="0"/>
              <a:t> a </a:t>
            </a:r>
            <a:r>
              <a:rPr lang="tr-TR" dirty="0" err="1"/>
              <a:t>strategic</a:t>
            </a:r>
            <a:r>
              <a:rPr lang="tr-TR" dirty="0"/>
              <a:t> </a:t>
            </a:r>
            <a:r>
              <a:rPr lang="tr-TR" dirty="0" err="1"/>
              <a:t>resampling</a:t>
            </a:r>
            <a:r>
              <a:rPr lang="tr-TR" dirty="0"/>
              <a:t> </a:t>
            </a:r>
            <a:r>
              <a:rPr lang="tr-TR" dirty="0" err="1"/>
              <a:t>approach</a:t>
            </a:r>
            <a:r>
              <a:rPr lang="tr-TR" dirty="0"/>
              <a:t>. </a:t>
            </a:r>
            <a:r>
              <a:rPr lang="tr-TR" dirty="0" err="1"/>
              <a:t>We</a:t>
            </a:r>
            <a:r>
              <a:rPr lang="tr-TR" dirty="0"/>
              <a:t> set a </a:t>
            </a:r>
            <a:r>
              <a:rPr lang="tr-TR" dirty="0" err="1"/>
              <a:t>target</a:t>
            </a:r>
            <a:r>
              <a:rPr lang="tr-TR" dirty="0"/>
              <a:t> of 7,000 </a:t>
            </a:r>
            <a:r>
              <a:rPr lang="tr-TR" dirty="0" err="1"/>
              <a:t>samples</a:t>
            </a:r>
            <a:r>
              <a:rPr lang="tr-TR" dirty="0"/>
              <a:t> </a:t>
            </a:r>
            <a:r>
              <a:rPr lang="tr-TR" dirty="0" err="1"/>
              <a:t>per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 </a:t>
            </a:r>
            <a:r>
              <a:rPr lang="tr-TR" dirty="0" err="1"/>
              <a:t>determined</a:t>
            </a:r>
            <a:r>
              <a:rPr lang="tr-TR" dirty="0"/>
              <a:t> </a:t>
            </a:r>
            <a:r>
              <a:rPr lang="tr-TR" dirty="0" err="1"/>
              <a:t>through</a:t>
            </a:r>
            <a:r>
              <a:rPr lang="tr-TR" dirty="0"/>
              <a:t> </a:t>
            </a:r>
            <a:r>
              <a:rPr lang="tr-TR" dirty="0" err="1"/>
              <a:t>experimental</a:t>
            </a:r>
            <a:r>
              <a:rPr lang="tr-TR" dirty="0"/>
              <a:t> </a:t>
            </a:r>
            <a:r>
              <a:rPr lang="tr-TR" dirty="0" err="1"/>
              <a:t>optimization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us. </a:t>
            </a:r>
          </a:p>
        </p:txBody>
      </p:sp>
    </p:spTree>
    <p:extLst>
      <p:ext uri="{BB962C8B-B14F-4D97-AF65-F5344CB8AC3E}">
        <p14:creationId xmlns:p14="http://schemas.microsoft.com/office/powerpoint/2010/main" val="1684228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İçerik Yer Tutucusu 4">
            <a:extLst>
              <a:ext uri="{FF2B5EF4-FFF2-40B4-BE49-F238E27FC236}">
                <a16:creationId xmlns:a16="http://schemas.microsoft.com/office/drawing/2014/main" id="{4792F4FE-4A2E-B553-D798-1D8936027A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0319154"/>
              </p:ext>
            </p:extLst>
          </p:nvPr>
        </p:nvGraphicFramePr>
        <p:xfrm>
          <a:off x="821871" y="1444624"/>
          <a:ext cx="10548258" cy="3803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043">
                  <a:extLst>
                    <a:ext uri="{9D8B030D-6E8A-4147-A177-3AD203B41FA5}">
                      <a16:colId xmlns:a16="http://schemas.microsoft.com/office/drawing/2014/main" val="3140076923"/>
                    </a:ext>
                  </a:extLst>
                </a:gridCol>
                <a:gridCol w="1758043">
                  <a:extLst>
                    <a:ext uri="{9D8B030D-6E8A-4147-A177-3AD203B41FA5}">
                      <a16:colId xmlns:a16="http://schemas.microsoft.com/office/drawing/2014/main" val="213583658"/>
                    </a:ext>
                  </a:extLst>
                </a:gridCol>
                <a:gridCol w="1758043">
                  <a:extLst>
                    <a:ext uri="{9D8B030D-6E8A-4147-A177-3AD203B41FA5}">
                      <a16:colId xmlns:a16="http://schemas.microsoft.com/office/drawing/2014/main" val="2803408023"/>
                    </a:ext>
                  </a:extLst>
                </a:gridCol>
                <a:gridCol w="1758043">
                  <a:extLst>
                    <a:ext uri="{9D8B030D-6E8A-4147-A177-3AD203B41FA5}">
                      <a16:colId xmlns:a16="http://schemas.microsoft.com/office/drawing/2014/main" val="794350610"/>
                    </a:ext>
                  </a:extLst>
                </a:gridCol>
                <a:gridCol w="1758043">
                  <a:extLst>
                    <a:ext uri="{9D8B030D-6E8A-4147-A177-3AD203B41FA5}">
                      <a16:colId xmlns:a16="http://schemas.microsoft.com/office/drawing/2014/main" val="1249873195"/>
                    </a:ext>
                  </a:extLst>
                </a:gridCol>
                <a:gridCol w="1758043">
                  <a:extLst>
                    <a:ext uri="{9D8B030D-6E8A-4147-A177-3AD203B41FA5}">
                      <a16:colId xmlns:a16="http://schemas.microsoft.com/office/drawing/2014/main" val="980726538"/>
                    </a:ext>
                  </a:extLst>
                </a:gridCol>
              </a:tblGrid>
              <a:tr h="836937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N (Normal)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 (</a:t>
                      </a:r>
                      <a:r>
                        <a:rPr lang="tr-TR" dirty="0" err="1"/>
                        <a:t>Atrial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Premature</a:t>
                      </a:r>
                      <a:r>
                        <a:rPr lang="tr-TR" dirty="0"/>
                        <a:t> Beat)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 (</a:t>
                      </a:r>
                      <a:r>
                        <a:rPr lang="tr-TR" dirty="0" err="1"/>
                        <a:t>Ventricular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Premature</a:t>
                      </a:r>
                      <a:r>
                        <a:rPr lang="tr-TR" dirty="0"/>
                        <a:t> Beat)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 (</a:t>
                      </a:r>
                      <a:r>
                        <a:rPr lang="tr-TR" dirty="0" err="1"/>
                        <a:t>Fusion</a:t>
                      </a:r>
                      <a:r>
                        <a:rPr lang="tr-TR" dirty="0"/>
                        <a:t> Beat)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 (</a:t>
                      </a:r>
                      <a:r>
                        <a:rPr lang="tr-TR" dirty="0" err="1"/>
                        <a:t>Undefined</a:t>
                      </a:r>
                      <a:r>
                        <a:rPr lang="tr-TR" dirty="0"/>
                        <a:t> Beat)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608620"/>
                  </a:ext>
                </a:extLst>
              </a:tr>
              <a:tr h="1444576">
                <a:tc>
                  <a:txBody>
                    <a:bodyPr/>
                    <a:lstStyle/>
                    <a:p>
                      <a:r>
                        <a:rPr lang="tr-TR" dirty="0" err="1"/>
                        <a:t>Before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Resampling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75011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982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407702"/>
                  </a:ext>
                </a:extLst>
              </a:tr>
              <a:tr h="1444576">
                <a:tc>
                  <a:txBody>
                    <a:bodyPr/>
                    <a:lstStyle/>
                    <a:p>
                      <a:r>
                        <a:rPr lang="tr-TR" dirty="0" err="1"/>
                        <a:t>After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Resampling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7000</a:t>
                      </a:r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7000</a:t>
                      </a:r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7000</a:t>
                      </a:r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7000</a:t>
                      </a:r>
                    </a:p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546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092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B8F61E-E60B-F28C-9ECB-D78D981E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4-Feature </a:t>
            </a:r>
            <a:r>
              <a:rPr lang="tr-TR" dirty="0" err="1"/>
              <a:t>Extraction</a:t>
            </a:r>
            <a:br>
              <a:rPr lang="tr-TR" dirty="0"/>
            </a:br>
            <a:endParaRPr lang="tr-T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790EB5A-9690-648A-7E2C-3714AD420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extract</a:t>
            </a:r>
            <a:r>
              <a:rPr lang="tr-TR" dirty="0"/>
              <a:t> </a:t>
            </a:r>
            <a:r>
              <a:rPr lang="tr-TR" dirty="0" err="1"/>
              <a:t>meaningful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signal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implemented</a:t>
            </a:r>
            <a:r>
              <a:rPr lang="tr-TR" dirty="0"/>
              <a:t> a </a:t>
            </a:r>
            <a:r>
              <a:rPr lang="tr-TR" dirty="0" err="1"/>
              <a:t>BiLSTM-based</a:t>
            </a:r>
            <a:r>
              <a:rPr lang="tr-TR" dirty="0"/>
              <a:t> model. </a:t>
            </a:r>
            <a:r>
              <a:rPr lang="tr-TR" dirty="0" err="1"/>
              <a:t>This</a:t>
            </a:r>
            <a:r>
              <a:rPr lang="tr-TR" dirty="0"/>
              <a:t> model </a:t>
            </a:r>
            <a:r>
              <a:rPr lang="tr-TR" dirty="0" err="1"/>
              <a:t>utilizes</a:t>
            </a:r>
            <a:r>
              <a:rPr lang="tr-TR" dirty="0"/>
              <a:t> two </a:t>
            </a:r>
            <a:r>
              <a:rPr lang="tr-TR" dirty="0" err="1"/>
              <a:t>Bidirectional</a:t>
            </a:r>
            <a:r>
              <a:rPr lang="tr-TR" dirty="0"/>
              <a:t> LSTM </a:t>
            </a:r>
            <a:r>
              <a:rPr lang="tr-TR" dirty="0" err="1"/>
              <a:t>layers</a:t>
            </a:r>
            <a:r>
              <a:rPr lang="tr-TR" dirty="0"/>
              <a:t>,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designed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capture</a:t>
            </a:r>
            <a:r>
              <a:rPr lang="tr-TR" dirty="0"/>
              <a:t> temporal </a:t>
            </a:r>
            <a:r>
              <a:rPr lang="tr-TR" dirty="0" err="1"/>
              <a:t>dependencies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bidirectional</a:t>
            </a:r>
            <a:r>
              <a:rPr lang="tr-TR" dirty="0"/>
              <a:t> </a:t>
            </a:r>
            <a:r>
              <a:rPr lang="tr-TR" dirty="0" err="1"/>
              <a:t>patterns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data.</a:t>
            </a:r>
          </a:p>
          <a:p>
            <a:endParaRPr lang="tr-TR" dirty="0"/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final </a:t>
            </a:r>
            <a:r>
              <a:rPr lang="tr-TR" dirty="0" err="1"/>
              <a:t>BiLSTM</a:t>
            </a:r>
            <a:r>
              <a:rPr lang="tr-TR" dirty="0"/>
              <a:t> </a:t>
            </a:r>
            <a:r>
              <a:rPr lang="tr-TR" dirty="0" err="1"/>
              <a:t>layer</a:t>
            </a:r>
            <a:r>
              <a:rPr lang="tr-TR" dirty="0"/>
              <a:t> is </a:t>
            </a:r>
            <a:r>
              <a:rPr lang="tr-TR" dirty="0" err="1"/>
              <a:t>flattened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a </a:t>
            </a:r>
            <a:r>
              <a:rPr lang="tr-TR" dirty="0" err="1"/>
              <a:t>Flatten</a:t>
            </a:r>
            <a:r>
              <a:rPr lang="tr-TR" dirty="0"/>
              <a:t> </a:t>
            </a:r>
            <a:r>
              <a:rPr lang="tr-TR" dirty="0" err="1"/>
              <a:t>Layer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reshapes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data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downstream</a:t>
            </a:r>
            <a:r>
              <a:rPr lang="tr-TR" dirty="0"/>
              <a:t> </a:t>
            </a:r>
            <a:r>
              <a:rPr lang="tr-TR" dirty="0" err="1"/>
              <a:t>processing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 err="1"/>
              <a:t>The</a:t>
            </a:r>
            <a:r>
              <a:rPr lang="tr-TR" dirty="0"/>
              <a:t> model </a:t>
            </a:r>
            <a:r>
              <a:rPr lang="tr-TR" dirty="0" err="1"/>
              <a:t>outputs</a:t>
            </a:r>
            <a:r>
              <a:rPr lang="tr-TR" dirty="0"/>
              <a:t> a total of 2800 </a:t>
            </a:r>
            <a:r>
              <a:rPr lang="tr-TR" dirty="0" err="1"/>
              <a:t>features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serve</a:t>
            </a:r>
            <a:r>
              <a:rPr lang="tr-TR" dirty="0"/>
              <a:t> as </a:t>
            </a:r>
            <a:r>
              <a:rPr lang="tr-TR" dirty="0" err="1"/>
              <a:t>high-dimensional</a:t>
            </a:r>
            <a:r>
              <a:rPr lang="tr-TR" dirty="0"/>
              <a:t> </a:t>
            </a:r>
            <a:r>
              <a:rPr lang="tr-TR" dirty="0" err="1"/>
              <a:t>representations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signals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 err="1"/>
              <a:t>Accuracy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BiLSTM</a:t>
            </a:r>
            <a:r>
              <a:rPr lang="tr-TR" dirty="0"/>
              <a:t> model : %</a:t>
            </a:r>
            <a:r>
              <a:rPr lang="tr-TR" i="0" dirty="0">
                <a:effectLst/>
                <a:latin typeface="Menlo" panose="020B0609030804020204" pitchFamily="49" charset="0"/>
              </a:rPr>
              <a:t>93.90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54743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Çıktı görseli">
            <a:extLst>
              <a:ext uri="{FF2B5EF4-FFF2-40B4-BE49-F238E27FC236}">
                <a16:creationId xmlns:a16="http://schemas.microsoft.com/office/drawing/2014/main" id="{AE29D6B0-DBCC-4E4D-58AC-9D98736874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244" y="464911"/>
            <a:ext cx="9099785" cy="577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277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E4D0E1-55E5-2B6E-6D99-C356CD95C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5- 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Reduction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1FA1FE7-151E-4B79-8B30-09FD8FD7A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reduce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dimensionality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extracted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employed</a:t>
            </a:r>
            <a:r>
              <a:rPr lang="tr-TR" dirty="0"/>
              <a:t> </a:t>
            </a:r>
            <a:r>
              <a:rPr lang="tr-TR" dirty="0" err="1"/>
              <a:t>Principal</a:t>
            </a:r>
            <a:r>
              <a:rPr lang="tr-TR" dirty="0"/>
              <a:t> Component Analysis (PCA). </a:t>
            </a:r>
          </a:p>
          <a:p>
            <a:endParaRPr lang="tr-TR" dirty="0"/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primary</a:t>
            </a:r>
            <a:r>
              <a:rPr lang="tr-TR" dirty="0"/>
              <a:t> </a:t>
            </a:r>
            <a:r>
              <a:rPr lang="tr-TR" dirty="0" err="1"/>
              <a:t>goal</a:t>
            </a:r>
            <a:r>
              <a:rPr lang="tr-TR" dirty="0"/>
              <a:t> of </a:t>
            </a:r>
            <a:r>
              <a:rPr lang="tr-TR" dirty="0" err="1"/>
              <a:t>this</a:t>
            </a:r>
            <a:r>
              <a:rPr lang="tr-TR" dirty="0"/>
              <a:t> step is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maintain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significant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eliminating</a:t>
            </a:r>
            <a:r>
              <a:rPr lang="tr-TR" dirty="0"/>
              <a:t> </a:t>
            </a:r>
            <a:r>
              <a:rPr lang="tr-TR" dirty="0" err="1"/>
              <a:t>redundancy</a:t>
            </a:r>
            <a:r>
              <a:rPr lang="tr-TR" dirty="0"/>
              <a:t>, </a:t>
            </a:r>
            <a:r>
              <a:rPr lang="tr-TR" dirty="0" err="1"/>
              <a:t>thereby</a:t>
            </a:r>
            <a:r>
              <a:rPr lang="tr-TR" dirty="0"/>
              <a:t> </a:t>
            </a:r>
            <a:r>
              <a:rPr lang="tr-TR" dirty="0" err="1"/>
              <a:t>optimizing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model's</a:t>
            </a:r>
            <a:r>
              <a:rPr lang="tr-TR" dirty="0"/>
              <a:t> </a:t>
            </a:r>
            <a:r>
              <a:rPr lang="tr-TR" dirty="0" err="1"/>
              <a:t>performance</a:t>
            </a:r>
            <a:r>
              <a:rPr lang="tr-TR" dirty="0"/>
              <a:t> in </a:t>
            </a:r>
            <a:r>
              <a:rPr lang="tr-TR" dirty="0" err="1"/>
              <a:t>terms</a:t>
            </a:r>
            <a:r>
              <a:rPr lang="tr-TR" dirty="0"/>
              <a:t> of </a:t>
            </a:r>
            <a:r>
              <a:rPr lang="tr-TR" dirty="0" err="1"/>
              <a:t>accuracy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processing</a:t>
            </a:r>
            <a:r>
              <a:rPr lang="tr-TR" dirty="0"/>
              <a:t> time.</a:t>
            </a:r>
          </a:p>
          <a:p>
            <a:endParaRPr lang="tr-TR" dirty="0"/>
          </a:p>
          <a:p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applying</a:t>
            </a:r>
            <a:r>
              <a:rPr lang="tr-TR" dirty="0"/>
              <a:t> PCA,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space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reduced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2800 </a:t>
            </a:r>
            <a:r>
              <a:rPr lang="tr-TR" dirty="0" err="1"/>
              <a:t>dimensions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63 </a:t>
            </a:r>
            <a:r>
              <a:rPr lang="tr-TR" dirty="0" err="1"/>
              <a:t>dimensions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22287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430198-8ECA-EFB2-D99D-FAC860090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6- </a:t>
            </a:r>
            <a:r>
              <a:rPr lang="tr-TR" dirty="0" err="1"/>
              <a:t>Classification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54EAA69-6BC2-5A70-D61F-278C00812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final </a:t>
            </a:r>
            <a:r>
              <a:rPr lang="tr-TR" dirty="0" err="1"/>
              <a:t>stage</a:t>
            </a:r>
            <a:r>
              <a:rPr lang="tr-TR" dirty="0"/>
              <a:t> of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hybrid</a:t>
            </a:r>
            <a:r>
              <a:rPr lang="tr-TR" dirty="0"/>
              <a:t> model,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a </a:t>
            </a:r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Forest</a:t>
            </a:r>
            <a:r>
              <a:rPr lang="tr-TR" dirty="0"/>
              <a:t> </a:t>
            </a:r>
            <a:r>
              <a:rPr lang="tr-TR" dirty="0" err="1"/>
              <a:t>Classifier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classify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processed</a:t>
            </a:r>
            <a:r>
              <a:rPr lang="tr-TR" dirty="0"/>
              <a:t> </a:t>
            </a:r>
            <a:r>
              <a:rPr lang="tr-TR" dirty="0" err="1"/>
              <a:t>signals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 err="1"/>
              <a:t>We</a:t>
            </a:r>
            <a:r>
              <a:rPr lang="tr-TR" dirty="0"/>
              <a:t> set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n_estimators</a:t>
            </a:r>
            <a:r>
              <a:rPr lang="tr-TR" dirty="0"/>
              <a:t> </a:t>
            </a:r>
            <a:r>
              <a:rPr lang="tr-TR" dirty="0" err="1"/>
              <a:t>parameter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180,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represents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decision</a:t>
            </a:r>
            <a:r>
              <a:rPr lang="tr-TR" dirty="0"/>
              <a:t> </a:t>
            </a:r>
            <a:r>
              <a:rPr lang="tr-TR" dirty="0" err="1"/>
              <a:t>trees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forest</a:t>
            </a:r>
            <a:r>
              <a:rPr lang="tr-TR" dirty="0"/>
              <a:t>.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selected</a:t>
            </a:r>
            <a:r>
              <a:rPr lang="tr-TR" dirty="0"/>
              <a:t> </a:t>
            </a:r>
            <a:r>
              <a:rPr lang="tr-TR" dirty="0" err="1"/>
              <a:t>based</a:t>
            </a:r>
            <a:r>
              <a:rPr lang="tr-TR" dirty="0"/>
              <a:t> on </a:t>
            </a:r>
            <a:r>
              <a:rPr lang="tr-TR" dirty="0" err="1"/>
              <a:t>experimental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, </a:t>
            </a:r>
            <a:r>
              <a:rPr lang="tr-TR" dirty="0" err="1"/>
              <a:t>balancing</a:t>
            </a:r>
            <a:r>
              <a:rPr lang="tr-TR" dirty="0"/>
              <a:t> </a:t>
            </a:r>
            <a:r>
              <a:rPr lang="tr-TR" dirty="0" err="1"/>
              <a:t>accuracy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computational</a:t>
            </a:r>
            <a:r>
              <a:rPr lang="tr-TR" dirty="0"/>
              <a:t> </a:t>
            </a:r>
            <a:r>
              <a:rPr lang="tr-TR" dirty="0" err="1"/>
              <a:t>efficiency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classifier</a:t>
            </a:r>
            <a:r>
              <a:rPr lang="tr-TR" dirty="0"/>
              <a:t> </a:t>
            </a:r>
            <a:r>
              <a:rPr lang="tr-TR" dirty="0" err="1"/>
              <a:t>takes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63-dimensional </a:t>
            </a:r>
            <a:r>
              <a:rPr lang="tr-TR" dirty="0" err="1"/>
              <a:t>feature</a:t>
            </a:r>
            <a:r>
              <a:rPr lang="tr-TR" dirty="0"/>
              <a:t> set </a:t>
            </a:r>
            <a:r>
              <a:rPr lang="tr-TR" dirty="0" err="1"/>
              <a:t>obtained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PCA step as </a:t>
            </a:r>
            <a:r>
              <a:rPr lang="tr-TR" dirty="0" err="1"/>
              <a:t>input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981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C9AB7F-6D74-EBAA-249C-F262E2BB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Purpose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Project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4F65C31-402B-1BDD-C3F4-4D9E903F7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Detect</a:t>
            </a:r>
            <a:r>
              <a:rPr lang="tr-TR" dirty="0"/>
              <a:t> </a:t>
            </a:r>
            <a:r>
              <a:rPr lang="tr-TR" dirty="0" err="1"/>
              <a:t>anomalies</a:t>
            </a:r>
            <a:r>
              <a:rPr lang="tr-TR" dirty="0"/>
              <a:t> in ECG </a:t>
            </a:r>
            <a:r>
              <a:rPr lang="tr-TR" dirty="0" err="1"/>
              <a:t>signals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analyzing</a:t>
            </a:r>
            <a:r>
              <a:rPr lang="tr-TR" dirty="0"/>
              <a:t> </a:t>
            </a:r>
            <a:r>
              <a:rPr lang="tr-TR" dirty="0" err="1"/>
              <a:t>heartbeat</a:t>
            </a:r>
            <a:r>
              <a:rPr lang="tr-TR" dirty="0"/>
              <a:t> </a:t>
            </a:r>
            <a:r>
              <a:rPr lang="tr-TR" dirty="0" err="1"/>
              <a:t>patterns</a:t>
            </a:r>
            <a:r>
              <a:rPr lang="tr-TR" dirty="0"/>
              <a:t>. 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Using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anomalies</a:t>
            </a:r>
            <a:r>
              <a:rPr lang="tr-TR" dirty="0"/>
              <a:t> </a:t>
            </a:r>
            <a:r>
              <a:rPr lang="tr-TR" dirty="0" err="1"/>
              <a:t>help</a:t>
            </a:r>
            <a:r>
              <a:rPr lang="tr-TR" dirty="0"/>
              <a:t> </a:t>
            </a:r>
            <a:r>
              <a:rPr lang="tr-TR" dirty="0" err="1"/>
              <a:t>professionals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identify</a:t>
            </a:r>
            <a:r>
              <a:rPr lang="tr-TR" dirty="0"/>
              <a:t> </a:t>
            </a:r>
            <a:r>
              <a:rPr lang="tr-TR" dirty="0" err="1"/>
              <a:t>potential</a:t>
            </a:r>
            <a:r>
              <a:rPr lang="tr-TR" dirty="0"/>
              <a:t> </a:t>
            </a:r>
            <a:r>
              <a:rPr lang="tr-TR" dirty="0" err="1"/>
              <a:t>arrhythmias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underlying</a:t>
            </a:r>
            <a:r>
              <a:rPr lang="tr-TR" dirty="0"/>
              <a:t> </a:t>
            </a:r>
            <a:r>
              <a:rPr lang="tr-TR" dirty="0" err="1"/>
              <a:t>heart</a:t>
            </a:r>
            <a:r>
              <a:rPr lang="tr-TR" dirty="0"/>
              <a:t> </a:t>
            </a:r>
            <a:r>
              <a:rPr lang="tr-TR" dirty="0" err="1"/>
              <a:t>conditions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8741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9148E770-F9AB-32FE-A11E-689CE87FDA56}"/>
              </a:ext>
            </a:extLst>
          </p:cNvPr>
          <p:cNvSpPr/>
          <p:nvPr/>
        </p:nvSpPr>
        <p:spPr>
          <a:xfrm>
            <a:off x="2204720" y="1828800"/>
            <a:ext cx="1564640" cy="472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Extraction</a:t>
            </a:r>
            <a:endParaRPr lang="tr-TR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6B484480-143A-7F0D-5B4B-88F8DE239487}"/>
              </a:ext>
            </a:extLst>
          </p:cNvPr>
          <p:cNvSpPr/>
          <p:nvPr/>
        </p:nvSpPr>
        <p:spPr>
          <a:xfrm>
            <a:off x="5232400" y="1828800"/>
            <a:ext cx="1564640" cy="472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Reduction</a:t>
            </a:r>
            <a:endParaRPr lang="tr-TR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4DDDD411-FB52-EFE4-7494-3E3397F3A914}"/>
              </a:ext>
            </a:extLst>
          </p:cNvPr>
          <p:cNvSpPr/>
          <p:nvPr/>
        </p:nvSpPr>
        <p:spPr>
          <a:xfrm>
            <a:off x="8260080" y="1828800"/>
            <a:ext cx="1564640" cy="472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Classification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43992DC5-4A85-1BF8-0A73-DF0A77B3569D}"/>
              </a:ext>
            </a:extLst>
          </p:cNvPr>
          <p:cNvSpPr txBox="1"/>
          <p:nvPr/>
        </p:nvSpPr>
        <p:spPr>
          <a:xfrm>
            <a:off x="2537397" y="1341120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BiLTSM</a:t>
            </a:r>
            <a:endParaRPr lang="tr-TR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8E1F9629-FCC7-CCA4-FC4A-2A840B7551C7}"/>
              </a:ext>
            </a:extLst>
          </p:cNvPr>
          <p:cNvSpPr txBox="1"/>
          <p:nvPr/>
        </p:nvSpPr>
        <p:spPr>
          <a:xfrm>
            <a:off x="5138988" y="1181874"/>
            <a:ext cx="2694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 </a:t>
            </a:r>
            <a:r>
              <a:rPr lang="tr-TR" sz="1600" dirty="0"/>
              <a:t>PCA</a:t>
            </a:r>
          </a:p>
          <a:p>
            <a:r>
              <a:rPr lang="tr-TR" sz="1600" b="0" i="1" dirty="0">
                <a:effectLst/>
                <a:latin typeface="Menlo" panose="020B0609030804020204" pitchFamily="49" charset="0"/>
              </a:rPr>
              <a:t>(</a:t>
            </a:r>
            <a:r>
              <a:rPr lang="tr-TR" sz="1600" b="0" i="1" dirty="0" err="1">
                <a:effectLst/>
                <a:latin typeface="Menlo" panose="020B0609030804020204" pitchFamily="49" charset="0"/>
              </a:rPr>
              <a:t>n_components</a:t>
            </a:r>
            <a:r>
              <a:rPr lang="tr-TR" sz="1600" b="0" dirty="0">
                <a:effectLst/>
                <a:latin typeface="Menlo" panose="020B0609030804020204" pitchFamily="49" charset="0"/>
              </a:rPr>
              <a:t>=0.9)</a:t>
            </a:r>
          </a:p>
          <a:p>
            <a:endParaRPr lang="tr-TR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DB211533-F98D-325C-1A70-CA0851CE922F}"/>
              </a:ext>
            </a:extLst>
          </p:cNvPr>
          <p:cNvSpPr txBox="1"/>
          <p:nvPr/>
        </p:nvSpPr>
        <p:spPr>
          <a:xfrm>
            <a:off x="8175916" y="1182469"/>
            <a:ext cx="2253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RandomForest</a:t>
            </a:r>
            <a:endParaRPr lang="tr-TR" dirty="0"/>
          </a:p>
          <a:p>
            <a:r>
              <a:rPr lang="tr-TR" dirty="0"/>
              <a:t>(</a:t>
            </a:r>
            <a:r>
              <a:rPr lang="tr-TR" dirty="0" err="1"/>
              <a:t>n_estimators</a:t>
            </a:r>
            <a:r>
              <a:rPr lang="tr-TR" dirty="0"/>
              <a:t> = 180) </a:t>
            </a:r>
          </a:p>
        </p:txBody>
      </p: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9067B408-20E6-4766-F5F5-DD7F9A758A0E}"/>
              </a:ext>
            </a:extLst>
          </p:cNvPr>
          <p:cNvCxnSpPr/>
          <p:nvPr/>
        </p:nvCxnSpPr>
        <p:spPr>
          <a:xfrm>
            <a:off x="406400" y="4043680"/>
            <a:ext cx="14528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3BB2D3C9-BD37-F85E-9CBE-C6863403238B}"/>
              </a:ext>
            </a:extLst>
          </p:cNvPr>
          <p:cNvSpPr txBox="1"/>
          <p:nvPr/>
        </p:nvSpPr>
        <p:spPr>
          <a:xfrm>
            <a:off x="305530" y="3200400"/>
            <a:ext cx="1654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Balanced</a:t>
            </a:r>
            <a:r>
              <a:rPr lang="tr-TR" dirty="0"/>
              <a:t> Data</a:t>
            </a:r>
          </a:p>
          <a:p>
            <a:r>
              <a:rPr lang="tr-TR" dirty="0"/>
              <a:t>(360 </a:t>
            </a:r>
            <a:r>
              <a:rPr lang="tr-TR" dirty="0" err="1"/>
              <a:t>features</a:t>
            </a:r>
            <a:r>
              <a:rPr lang="tr-TR" dirty="0"/>
              <a:t>)</a:t>
            </a:r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20F1543E-7988-C9A1-F235-3C6C18CD1C25}"/>
              </a:ext>
            </a:extLst>
          </p:cNvPr>
          <p:cNvCxnSpPr>
            <a:cxnSpLocks/>
          </p:cNvCxnSpPr>
          <p:nvPr/>
        </p:nvCxnSpPr>
        <p:spPr>
          <a:xfrm>
            <a:off x="4064000" y="4043680"/>
            <a:ext cx="9347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E04E5CEC-02DC-FA29-8911-8A6B73743AA3}"/>
              </a:ext>
            </a:extLst>
          </p:cNvPr>
          <p:cNvCxnSpPr>
            <a:cxnSpLocks/>
          </p:cNvCxnSpPr>
          <p:nvPr/>
        </p:nvCxnSpPr>
        <p:spPr>
          <a:xfrm>
            <a:off x="7142480" y="3962400"/>
            <a:ext cx="863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70EEFD5A-C371-67B8-120A-D74BE5E726A4}"/>
              </a:ext>
            </a:extLst>
          </p:cNvPr>
          <p:cNvSpPr txBox="1"/>
          <p:nvPr/>
        </p:nvSpPr>
        <p:spPr>
          <a:xfrm>
            <a:off x="3769360" y="3333076"/>
            <a:ext cx="1512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         Data </a:t>
            </a:r>
          </a:p>
          <a:p>
            <a:r>
              <a:rPr lang="tr-TR" sz="1600" dirty="0"/>
              <a:t>(7200 </a:t>
            </a:r>
            <a:r>
              <a:rPr lang="tr-TR" sz="1600" dirty="0" err="1"/>
              <a:t>features</a:t>
            </a:r>
            <a:r>
              <a:rPr lang="tr-TR" sz="1600" dirty="0"/>
              <a:t>)</a:t>
            </a:r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95C1B871-A4A1-FA1C-E548-BEF45F69E449}"/>
              </a:ext>
            </a:extLst>
          </p:cNvPr>
          <p:cNvSpPr txBox="1"/>
          <p:nvPr/>
        </p:nvSpPr>
        <p:spPr>
          <a:xfrm>
            <a:off x="6881203" y="3319007"/>
            <a:ext cx="1294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         Data </a:t>
            </a:r>
          </a:p>
          <a:p>
            <a:r>
              <a:rPr lang="tr-TR" sz="1600" dirty="0"/>
              <a:t>(63 </a:t>
            </a:r>
            <a:r>
              <a:rPr lang="tr-TR" sz="1600" dirty="0" err="1"/>
              <a:t>features</a:t>
            </a:r>
            <a:r>
              <a:rPr lang="tr-TR" sz="1600" dirty="0"/>
              <a:t>)</a:t>
            </a:r>
          </a:p>
        </p:txBody>
      </p:sp>
      <p:cxnSp>
        <p:nvCxnSpPr>
          <p:cNvPr id="22" name="Düz Ok Bağlayıcısı 21">
            <a:extLst>
              <a:ext uri="{FF2B5EF4-FFF2-40B4-BE49-F238E27FC236}">
                <a16:creationId xmlns:a16="http://schemas.microsoft.com/office/drawing/2014/main" id="{560BA1CE-1CA6-AD5B-2505-E9A66199B38C}"/>
              </a:ext>
            </a:extLst>
          </p:cNvPr>
          <p:cNvCxnSpPr>
            <a:cxnSpLocks/>
          </p:cNvCxnSpPr>
          <p:nvPr/>
        </p:nvCxnSpPr>
        <p:spPr>
          <a:xfrm>
            <a:off x="10135035" y="3962400"/>
            <a:ext cx="15784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C21EE37D-190E-DB9F-E334-85A76EB2D9C7}"/>
              </a:ext>
            </a:extLst>
          </p:cNvPr>
          <p:cNvSpPr txBox="1"/>
          <p:nvPr/>
        </p:nvSpPr>
        <p:spPr>
          <a:xfrm>
            <a:off x="10007600" y="3546227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Classified</a:t>
            </a:r>
            <a:r>
              <a:rPr lang="tr-TR" dirty="0"/>
              <a:t> Data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8079FB0A-DD23-767F-9B83-F439FE4CBE5E}"/>
              </a:ext>
            </a:extLst>
          </p:cNvPr>
          <p:cNvSpPr txBox="1"/>
          <p:nvPr/>
        </p:nvSpPr>
        <p:spPr>
          <a:xfrm>
            <a:off x="2296160" y="264160"/>
            <a:ext cx="6654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/>
              <a:t>	        </a:t>
            </a:r>
            <a:r>
              <a:rPr lang="tr-TR" sz="2800" dirty="0" err="1"/>
              <a:t>Hybrid</a:t>
            </a:r>
            <a:r>
              <a:rPr lang="tr-TR" sz="2800" dirty="0"/>
              <a:t> Model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3412623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546393-1B58-1CB5-8466-E59664DF5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Evaluation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75447B-5D38-679D-5FDE-48DB50249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tr-TR" dirty="0"/>
          </a:p>
          <a:p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comparison</a:t>
            </a:r>
            <a:r>
              <a:rPr lang="tr-TR" dirty="0"/>
              <a:t> </a:t>
            </a:r>
            <a:r>
              <a:rPr lang="tr-TR" dirty="0" err="1"/>
              <a:t>clearly</a:t>
            </a:r>
            <a:r>
              <a:rPr lang="tr-TR" dirty="0"/>
              <a:t> </a:t>
            </a:r>
            <a:r>
              <a:rPr lang="tr-TR" dirty="0" err="1"/>
              <a:t>demonstrates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advantages</a:t>
            </a:r>
            <a:r>
              <a:rPr lang="tr-TR" dirty="0"/>
              <a:t> of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hybrid</a:t>
            </a:r>
            <a:r>
              <a:rPr lang="tr-TR" dirty="0"/>
              <a:t> model, </a:t>
            </a:r>
            <a:r>
              <a:rPr lang="tr-TR" dirty="0" err="1"/>
              <a:t>which</a:t>
            </a:r>
            <a:r>
              <a:rPr lang="tr-TR" dirty="0"/>
              <a:t> not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improves</a:t>
            </a:r>
            <a:r>
              <a:rPr lang="tr-TR" dirty="0"/>
              <a:t> </a:t>
            </a:r>
            <a:r>
              <a:rPr lang="tr-TR" dirty="0" err="1"/>
              <a:t>processing</a:t>
            </a:r>
            <a:r>
              <a:rPr lang="tr-TR" dirty="0"/>
              <a:t> </a:t>
            </a:r>
            <a:r>
              <a:rPr lang="tr-TR" dirty="0" err="1"/>
              <a:t>speed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approximately</a:t>
            </a:r>
            <a:r>
              <a:rPr lang="tr-TR" dirty="0"/>
              <a:t> 2.5 </a:t>
            </a:r>
            <a:r>
              <a:rPr lang="tr-TR" dirty="0" err="1"/>
              <a:t>times</a:t>
            </a:r>
            <a:r>
              <a:rPr lang="tr-TR" dirty="0"/>
              <a:t> but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achieves</a:t>
            </a:r>
            <a:r>
              <a:rPr lang="tr-TR" dirty="0"/>
              <a:t> </a:t>
            </a:r>
            <a:r>
              <a:rPr lang="tr-TR" dirty="0" err="1"/>
              <a:t>higher</a:t>
            </a:r>
            <a:r>
              <a:rPr lang="tr-TR" dirty="0"/>
              <a:t> </a:t>
            </a:r>
            <a:r>
              <a:rPr lang="tr-TR" dirty="0" err="1"/>
              <a:t>accuracy</a:t>
            </a:r>
            <a:r>
              <a:rPr lang="tr-TR" dirty="0"/>
              <a:t>, </a:t>
            </a:r>
            <a:r>
              <a:rPr lang="tr-TR" dirty="0" err="1"/>
              <a:t>making</a:t>
            </a:r>
            <a:r>
              <a:rPr lang="tr-TR" dirty="0"/>
              <a:t> it an optimal </a:t>
            </a:r>
            <a:r>
              <a:rPr lang="tr-TR" dirty="0" err="1"/>
              <a:t>choice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real-world</a:t>
            </a:r>
            <a:r>
              <a:rPr lang="tr-TR" dirty="0"/>
              <a:t> </a:t>
            </a:r>
            <a:r>
              <a:rPr lang="tr-TR" dirty="0" err="1"/>
              <a:t>applications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combination</a:t>
            </a:r>
            <a:r>
              <a:rPr lang="tr-TR" dirty="0"/>
              <a:t> of </a:t>
            </a:r>
            <a:r>
              <a:rPr lang="tr-TR" dirty="0" err="1"/>
              <a:t>balancing</a:t>
            </a:r>
            <a:r>
              <a:rPr lang="tr-TR" dirty="0"/>
              <a:t> data , </a:t>
            </a:r>
            <a:r>
              <a:rPr lang="tr-TR" dirty="0" err="1"/>
              <a:t>BiLSTM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extraction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PCA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dimensionality</a:t>
            </a:r>
            <a:r>
              <a:rPr lang="tr-TR" dirty="0"/>
              <a:t> </a:t>
            </a:r>
            <a:r>
              <a:rPr lang="tr-TR" dirty="0" err="1"/>
              <a:t>reduction</a:t>
            </a:r>
            <a:r>
              <a:rPr lang="tr-TR" dirty="0"/>
              <a:t> </a:t>
            </a:r>
            <a:r>
              <a:rPr lang="tr-TR" dirty="0" err="1"/>
              <a:t>significantly</a:t>
            </a:r>
            <a:r>
              <a:rPr lang="tr-TR" dirty="0"/>
              <a:t> </a:t>
            </a:r>
            <a:r>
              <a:rPr lang="tr-TR" dirty="0" err="1"/>
              <a:t>enhances</a:t>
            </a:r>
            <a:r>
              <a:rPr lang="tr-TR" dirty="0"/>
              <a:t> </a:t>
            </a:r>
            <a:r>
              <a:rPr lang="tr-TR" dirty="0" err="1"/>
              <a:t>efficiency</a:t>
            </a:r>
            <a:r>
              <a:rPr lang="tr-TR" dirty="0"/>
              <a:t> </a:t>
            </a:r>
            <a:r>
              <a:rPr lang="tr-TR" dirty="0" err="1"/>
              <a:t>without</a:t>
            </a:r>
            <a:r>
              <a:rPr lang="tr-TR" dirty="0"/>
              <a:t> </a:t>
            </a:r>
            <a:r>
              <a:rPr lang="tr-TR" dirty="0" err="1"/>
              <a:t>compromising</a:t>
            </a:r>
            <a:r>
              <a:rPr lang="tr-TR" dirty="0"/>
              <a:t> </a:t>
            </a:r>
            <a:r>
              <a:rPr lang="tr-TR" dirty="0" err="1"/>
              <a:t>accuracy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79937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98374B5B-93B9-9B1D-D3EF-957FDB694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527843"/>
              </p:ext>
            </p:extLst>
          </p:nvPr>
        </p:nvGraphicFramePr>
        <p:xfrm>
          <a:off x="1378857" y="1170215"/>
          <a:ext cx="9779001" cy="4517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9667">
                  <a:extLst>
                    <a:ext uri="{9D8B030D-6E8A-4147-A177-3AD203B41FA5}">
                      <a16:colId xmlns:a16="http://schemas.microsoft.com/office/drawing/2014/main" val="3485091145"/>
                    </a:ext>
                  </a:extLst>
                </a:gridCol>
                <a:gridCol w="3259667">
                  <a:extLst>
                    <a:ext uri="{9D8B030D-6E8A-4147-A177-3AD203B41FA5}">
                      <a16:colId xmlns:a16="http://schemas.microsoft.com/office/drawing/2014/main" val="3021940952"/>
                    </a:ext>
                  </a:extLst>
                </a:gridCol>
                <a:gridCol w="3259667">
                  <a:extLst>
                    <a:ext uri="{9D8B030D-6E8A-4147-A177-3AD203B41FA5}">
                      <a16:colId xmlns:a16="http://schemas.microsoft.com/office/drawing/2014/main" val="466821210"/>
                    </a:ext>
                  </a:extLst>
                </a:gridCol>
              </a:tblGrid>
              <a:tr h="1328697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 </a:t>
                      </a:r>
                      <a:r>
                        <a:rPr lang="tr-TR" dirty="0" err="1"/>
                        <a:t>Accuracy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Training </a:t>
                      </a:r>
                      <a:r>
                        <a:rPr lang="tr-TR" dirty="0" err="1"/>
                        <a:t>and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Prediction</a:t>
                      </a:r>
                      <a:r>
                        <a:rPr lang="tr-TR" dirty="0"/>
                        <a:t> time</a:t>
                      </a:r>
                    </a:p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30735"/>
                  </a:ext>
                </a:extLst>
              </a:tr>
              <a:tr h="930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Hybrid</a:t>
                      </a:r>
                      <a:r>
                        <a:rPr lang="tr-TR" dirty="0"/>
                        <a:t> Model</a:t>
                      </a:r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98.59%</a:t>
                      </a:r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/>
                        <a:t>19.75 </a:t>
                      </a:r>
                      <a:r>
                        <a:rPr lang="tr-TR" dirty="0" err="1"/>
                        <a:t>seconds</a:t>
                      </a:r>
                      <a:endParaRPr lang="tr-TR" dirty="0"/>
                    </a:p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327394"/>
                  </a:ext>
                </a:extLst>
              </a:tr>
              <a:tr h="13286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Baseline</a:t>
                      </a:r>
                      <a:r>
                        <a:rPr lang="tr-TR" dirty="0"/>
                        <a:t> Model (</a:t>
                      </a:r>
                      <a:r>
                        <a:rPr lang="tr-TR" dirty="0" err="1"/>
                        <a:t>Balanced</a:t>
                      </a:r>
                      <a:r>
                        <a:rPr lang="tr-TR" dirty="0"/>
                        <a:t> Data)</a:t>
                      </a:r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98.56%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46.87 </a:t>
                      </a:r>
                      <a:r>
                        <a:rPr lang="tr-TR" dirty="0" err="1"/>
                        <a:t>seconds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389275"/>
                  </a:ext>
                </a:extLst>
              </a:tr>
              <a:tr h="930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Baseline</a:t>
                      </a:r>
                      <a:r>
                        <a:rPr lang="tr-TR" dirty="0"/>
                        <a:t> Model</a:t>
                      </a:r>
                    </a:p>
                    <a:p>
                      <a:r>
                        <a:rPr lang="tr-TR" dirty="0"/>
                        <a:t>(</a:t>
                      </a:r>
                      <a:r>
                        <a:rPr lang="tr-TR" dirty="0" err="1"/>
                        <a:t>Raw</a:t>
                      </a:r>
                      <a:r>
                        <a:rPr lang="tr-TR" dirty="0"/>
                        <a:t>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98.07%</a:t>
                      </a:r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584.91 </a:t>
                      </a:r>
                      <a:r>
                        <a:rPr lang="tr-TR" dirty="0" err="1"/>
                        <a:t>seconds</a:t>
                      </a:r>
                      <a:endParaRPr lang="tr-TR" dirty="0"/>
                    </a:p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834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085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3DF07122-288F-9973-7F04-11588CA2F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54529"/>
            <a:ext cx="5464629" cy="4779838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1A0390FC-D94E-AC6B-40F3-85B1D5981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260" y="854528"/>
            <a:ext cx="5464628" cy="473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9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98447255-D51D-9A13-62C0-C37D71DC9C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486" y="1159328"/>
            <a:ext cx="4152716" cy="453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CE29A363-6DD2-31C4-1267-EE275A6292F5}"/>
              </a:ext>
            </a:extLst>
          </p:cNvPr>
          <p:cNvSpPr txBox="1"/>
          <p:nvPr/>
        </p:nvSpPr>
        <p:spPr>
          <a:xfrm>
            <a:off x="87086" y="1714500"/>
            <a:ext cx="785948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err="1"/>
              <a:t>Heartbeat</a:t>
            </a:r>
            <a:r>
              <a:rPr lang="tr-TR" sz="3200" dirty="0"/>
              <a:t> </a:t>
            </a:r>
            <a:r>
              <a:rPr lang="tr-TR" sz="3200" dirty="0" err="1"/>
              <a:t>and</a:t>
            </a:r>
            <a:r>
              <a:rPr lang="tr-TR" sz="3200" dirty="0"/>
              <a:t> ECG </a:t>
            </a:r>
            <a:r>
              <a:rPr lang="tr-TR" sz="3200" dirty="0" err="1"/>
              <a:t>Signal</a:t>
            </a:r>
            <a:r>
              <a:rPr lang="tr-TR" sz="3200" dirty="0"/>
              <a:t> </a:t>
            </a:r>
            <a:r>
              <a:rPr lang="tr-TR" sz="3200" dirty="0" err="1"/>
              <a:t>Structure</a:t>
            </a:r>
            <a:endParaRPr lang="tr-TR" sz="3200" dirty="0"/>
          </a:p>
          <a:p>
            <a:endParaRPr lang="tr-TR" sz="3200" dirty="0"/>
          </a:p>
          <a:p>
            <a:r>
              <a:rPr lang="tr-TR" dirty="0"/>
              <a:t>An ECG (</a:t>
            </a:r>
            <a:r>
              <a:rPr lang="tr-TR" dirty="0" err="1"/>
              <a:t>Electrocardiogram</a:t>
            </a:r>
            <a:r>
              <a:rPr lang="tr-TR" dirty="0"/>
              <a:t>) </a:t>
            </a:r>
            <a:r>
              <a:rPr lang="tr-TR" dirty="0" err="1"/>
              <a:t>shows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heart's</a:t>
            </a:r>
            <a:r>
              <a:rPr lang="tr-TR" dirty="0"/>
              <a:t> </a:t>
            </a:r>
            <a:r>
              <a:rPr lang="tr-TR" dirty="0" err="1"/>
              <a:t>electrical</a:t>
            </a:r>
            <a:r>
              <a:rPr lang="tr-TR" dirty="0"/>
              <a:t> </a:t>
            </a:r>
            <a:r>
              <a:rPr lang="tr-TR" dirty="0" err="1"/>
              <a:t>activity</a:t>
            </a:r>
            <a:r>
              <a:rPr lang="tr-TR" dirty="0"/>
              <a:t>. </a:t>
            </a:r>
            <a:r>
              <a:rPr lang="tr-TR" dirty="0" err="1"/>
              <a:t>It</a:t>
            </a:r>
            <a:r>
              <a:rPr lang="tr-TR" dirty="0"/>
              <a:t> has </a:t>
            </a:r>
            <a:r>
              <a:rPr lang="tr-TR" dirty="0" err="1"/>
              <a:t>three</a:t>
            </a:r>
            <a:r>
              <a:rPr lang="tr-TR" dirty="0"/>
              <a:t> main </a:t>
            </a:r>
            <a:r>
              <a:rPr lang="tr-TR" dirty="0" err="1"/>
              <a:t>parts</a:t>
            </a:r>
            <a:r>
              <a:rPr lang="tr-TR" dirty="0"/>
              <a:t>.</a:t>
            </a:r>
          </a:p>
          <a:p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P </a:t>
            </a:r>
            <a:r>
              <a:rPr lang="tr-TR" b="1" dirty="0" err="1"/>
              <a:t>Wave</a:t>
            </a:r>
            <a:r>
              <a:rPr lang="tr-TR" dirty="0"/>
              <a:t>: </a:t>
            </a:r>
            <a:r>
              <a:rPr lang="tr-TR" dirty="0" err="1"/>
              <a:t>Shows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atria</a:t>
            </a:r>
            <a:r>
              <a:rPr lang="tr-TR" dirty="0"/>
              <a:t> </a:t>
            </a:r>
            <a:r>
              <a:rPr lang="tr-TR" dirty="0" err="1"/>
              <a:t>contracting</a:t>
            </a:r>
            <a:r>
              <a:rPr lang="tr-TR" dirty="0"/>
              <a:t> (top </a:t>
            </a:r>
            <a:r>
              <a:rPr lang="tr-TR" dirty="0" err="1"/>
              <a:t>part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heart</a:t>
            </a:r>
            <a:r>
              <a:rPr lang="tr-TR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QRS </a:t>
            </a:r>
            <a:r>
              <a:rPr lang="tr-TR" b="1" dirty="0" err="1"/>
              <a:t>Complex</a:t>
            </a:r>
            <a:r>
              <a:rPr lang="tr-TR" dirty="0"/>
              <a:t>: </a:t>
            </a:r>
            <a:r>
              <a:rPr lang="tr-TR" dirty="0" err="1"/>
              <a:t>Shows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ventricles</a:t>
            </a:r>
            <a:r>
              <a:rPr lang="tr-TR" dirty="0"/>
              <a:t> </a:t>
            </a:r>
            <a:r>
              <a:rPr lang="tr-TR" dirty="0" err="1"/>
              <a:t>contracting</a:t>
            </a:r>
            <a:r>
              <a:rPr lang="tr-TR" dirty="0"/>
              <a:t> (</a:t>
            </a:r>
            <a:r>
              <a:rPr lang="tr-TR" dirty="0" err="1"/>
              <a:t>bottom</a:t>
            </a:r>
            <a:r>
              <a:rPr lang="tr-TR" dirty="0"/>
              <a:t> </a:t>
            </a:r>
            <a:r>
              <a:rPr lang="tr-TR" dirty="0" err="1"/>
              <a:t>part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heart</a:t>
            </a:r>
            <a:r>
              <a:rPr lang="tr-TR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T </a:t>
            </a:r>
            <a:r>
              <a:rPr lang="tr-TR" b="1" dirty="0" err="1"/>
              <a:t>Wave</a:t>
            </a:r>
            <a:r>
              <a:rPr lang="tr-TR" dirty="0"/>
              <a:t>: </a:t>
            </a:r>
            <a:r>
              <a:rPr lang="tr-TR" dirty="0" err="1"/>
              <a:t>Shows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ventricles</a:t>
            </a:r>
            <a:r>
              <a:rPr lang="tr-TR" dirty="0"/>
              <a:t> </a:t>
            </a:r>
            <a:r>
              <a:rPr lang="tr-TR" dirty="0" err="1"/>
              <a:t>resting</a:t>
            </a:r>
            <a:r>
              <a:rPr lang="tr-TR" dirty="0"/>
              <a:t> </a:t>
            </a:r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contraction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51727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31197FE-84E6-FB40-2688-E89D74DB2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0482"/>
            <a:ext cx="10515600" cy="5163004"/>
          </a:xfrm>
        </p:spPr>
        <p:txBody>
          <a:bodyPr>
            <a:normAutofit fontScale="92500" lnSpcReduction="10000"/>
          </a:bodyPr>
          <a:lstStyle/>
          <a:p>
            <a:r>
              <a:rPr lang="tr-TR" b="1" dirty="0" err="1"/>
              <a:t>Types</a:t>
            </a:r>
            <a:r>
              <a:rPr lang="tr-TR" b="1" dirty="0"/>
              <a:t> of </a:t>
            </a:r>
            <a:r>
              <a:rPr lang="tr-TR" b="1" dirty="0" err="1"/>
              <a:t>Heartbeats</a:t>
            </a:r>
            <a:r>
              <a:rPr lang="tr-TR" b="1" dirty="0"/>
              <a:t> :</a:t>
            </a:r>
          </a:p>
          <a:p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N (Normal): </a:t>
            </a:r>
            <a:r>
              <a:rPr lang="tr-TR" dirty="0" err="1"/>
              <a:t>Represents</a:t>
            </a:r>
            <a:r>
              <a:rPr lang="tr-TR" dirty="0"/>
              <a:t> a normal </a:t>
            </a:r>
            <a:r>
              <a:rPr lang="tr-TR" dirty="0" err="1"/>
              <a:t>heartbeat</a:t>
            </a:r>
            <a:r>
              <a:rPr lang="tr-TR" dirty="0"/>
              <a:t> </a:t>
            </a:r>
            <a:r>
              <a:rPr lang="tr-TR" dirty="0" err="1"/>
              <a:t>where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heart</a:t>
            </a:r>
            <a:r>
              <a:rPr lang="tr-TR" dirty="0"/>
              <a:t> </a:t>
            </a:r>
            <a:r>
              <a:rPr lang="tr-TR" dirty="0" err="1"/>
              <a:t>functions</a:t>
            </a:r>
            <a:r>
              <a:rPr lang="tr-TR" dirty="0"/>
              <a:t> </a:t>
            </a:r>
            <a:r>
              <a:rPr lang="tr-TR" dirty="0" err="1"/>
              <a:t>properly</a:t>
            </a:r>
            <a:r>
              <a:rPr lang="tr-T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A (</a:t>
            </a:r>
            <a:r>
              <a:rPr lang="tr-TR" dirty="0" err="1"/>
              <a:t>Atrial</a:t>
            </a:r>
            <a:r>
              <a:rPr lang="tr-TR" dirty="0"/>
              <a:t> </a:t>
            </a:r>
            <a:r>
              <a:rPr lang="tr-TR" dirty="0" err="1"/>
              <a:t>Premature</a:t>
            </a:r>
            <a:r>
              <a:rPr lang="tr-TR" dirty="0"/>
              <a:t> Beat): An </a:t>
            </a:r>
            <a:r>
              <a:rPr lang="tr-TR" dirty="0" err="1"/>
              <a:t>early</a:t>
            </a:r>
            <a:r>
              <a:rPr lang="tr-TR" dirty="0"/>
              <a:t> </a:t>
            </a:r>
            <a:r>
              <a:rPr lang="tr-TR" dirty="0" err="1"/>
              <a:t>heartbeat</a:t>
            </a:r>
            <a:r>
              <a:rPr lang="tr-TR" dirty="0"/>
              <a:t> </a:t>
            </a:r>
            <a:r>
              <a:rPr lang="tr-TR" dirty="0" err="1"/>
              <a:t>originating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atria</a:t>
            </a:r>
            <a:r>
              <a:rPr lang="tr-T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V (</a:t>
            </a:r>
            <a:r>
              <a:rPr lang="tr-TR" dirty="0" err="1"/>
              <a:t>Ventricular</a:t>
            </a:r>
            <a:r>
              <a:rPr lang="tr-TR" dirty="0"/>
              <a:t> </a:t>
            </a:r>
            <a:r>
              <a:rPr lang="tr-TR" dirty="0" err="1"/>
              <a:t>Premature</a:t>
            </a:r>
            <a:r>
              <a:rPr lang="tr-TR" dirty="0"/>
              <a:t> Beat): An </a:t>
            </a:r>
            <a:r>
              <a:rPr lang="tr-TR" dirty="0" err="1"/>
              <a:t>early</a:t>
            </a:r>
            <a:r>
              <a:rPr lang="tr-TR" dirty="0"/>
              <a:t> </a:t>
            </a:r>
            <a:r>
              <a:rPr lang="tr-TR" dirty="0" err="1"/>
              <a:t>heartbeat</a:t>
            </a:r>
            <a:r>
              <a:rPr lang="tr-TR" dirty="0"/>
              <a:t> </a:t>
            </a:r>
            <a:r>
              <a:rPr lang="tr-TR" dirty="0" err="1"/>
              <a:t>originating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ventricles</a:t>
            </a:r>
            <a:r>
              <a:rPr lang="tr-TR" dirty="0"/>
              <a:t>, </a:t>
            </a:r>
            <a:r>
              <a:rPr lang="tr-TR" dirty="0" err="1"/>
              <a:t>often</a:t>
            </a:r>
            <a:r>
              <a:rPr lang="tr-TR" dirty="0"/>
              <a:t> </a:t>
            </a:r>
            <a:r>
              <a:rPr lang="tr-TR" dirty="0" err="1"/>
              <a:t>associated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heart</a:t>
            </a:r>
            <a:r>
              <a:rPr lang="tr-TR" dirty="0"/>
              <a:t> </a:t>
            </a:r>
            <a:r>
              <a:rPr lang="tr-TR" dirty="0" err="1"/>
              <a:t>conditions</a:t>
            </a:r>
            <a:r>
              <a:rPr lang="tr-T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F (</a:t>
            </a:r>
            <a:r>
              <a:rPr lang="tr-TR" dirty="0" err="1"/>
              <a:t>Fusion</a:t>
            </a:r>
            <a:r>
              <a:rPr lang="tr-TR" dirty="0"/>
              <a:t> Beat): A </a:t>
            </a:r>
            <a:r>
              <a:rPr lang="tr-TR" dirty="0" err="1"/>
              <a:t>combination</a:t>
            </a:r>
            <a:r>
              <a:rPr lang="tr-TR" dirty="0"/>
              <a:t> of a normal </a:t>
            </a:r>
            <a:r>
              <a:rPr lang="tr-TR" dirty="0" err="1"/>
              <a:t>heartbeat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a </a:t>
            </a:r>
            <a:r>
              <a:rPr lang="tr-TR" dirty="0" err="1"/>
              <a:t>premature</a:t>
            </a:r>
            <a:r>
              <a:rPr lang="tr-TR" dirty="0"/>
              <a:t> </a:t>
            </a:r>
            <a:r>
              <a:rPr lang="tr-TR" dirty="0" err="1"/>
              <a:t>beat</a:t>
            </a:r>
            <a:r>
              <a:rPr lang="tr-TR" dirty="0"/>
              <a:t>, </a:t>
            </a:r>
            <a:r>
              <a:rPr lang="tr-TR" dirty="0" err="1"/>
              <a:t>typically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ventricles</a:t>
            </a:r>
            <a:r>
              <a:rPr lang="tr-TR" dirty="0"/>
              <a:t>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5324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FE7950A-6E4B-5685-16B9-2A58E515B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9" y="443140"/>
            <a:ext cx="10515600" cy="5663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/>
              <a:t>Heartbeat</a:t>
            </a:r>
            <a:r>
              <a:rPr lang="tr-TR" dirty="0"/>
              <a:t> </a:t>
            </a:r>
            <a:r>
              <a:rPr lang="tr-TR" dirty="0" err="1"/>
              <a:t>Types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Potential</a:t>
            </a:r>
            <a:r>
              <a:rPr lang="tr-TR" dirty="0"/>
              <a:t> </a:t>
            </a:r>
            <a:r>
              <a:rPr lang="tr-TR" dirty="0" err="1"/>
              <a:t>Diseases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r>
              <a:rPr lang="tr-TR" b="1" dirty="0"/>
              <a:t>A (</a:t>
            </a:r>
            <a:r>
              <a:rPr lang="tr-TR" b="1" dirty="0" err="1"/>
              <a:t>Atrial</a:t>
            </a:r>
            <a:r>
              <a:rPr lang="tr-TR" b="1" dirty="0"/>
              <a:t> </a:t>
            </a:r>
            <a:r>
              <a:rPr lang="tr-TR" b="1" dirty="0" err="1"/>
              <a:t>Premature</a:t>
            </a:r>
            <a:r>
              <a:rPr lang="tr-TR" b="1" dirty="0"/>
              <a:t> Beat):</a:t>
            </a:r>
            <a:r>
              <a:rPr lang="tr-TR" dirty="0"/>
              <a:t> Can </a:t>
            </a:r>
            <a:r>
              <a:rPr lang="tr-TR" dirty="0" err="1"/>
              <a:t>indicate</a:t>
            </a:r>
            <a:r>
              <a:rPr lang="tr-TR" dirty="0"/>
              <a:t> </a:t>
            </a:r>
            <a:r>
              <a:rPr lang="tr-TR" dirty="0" err="1"/>
              <a:t>atrial</a:t>
            </a:r>
            <a:r>
              <a:rPr lang="tr-TR" dirty="0"/>
              <a:t> </a:t>
            </a:r>
            <a:r>
              <a:rPr lang="tr-TR" dirty="0" err="1"/>
              <a:t>fibrillation</a:t>
            </a:r>
            <a:r>
              <a:rPr lang="tr-TR" dirty="0"/>
              <a:t>, </a:t>
            </a:r>
            <a:r>
              <a:rPr lang="tr-TR" dirty="0" err="1"/>
              <a:t>atrial</a:t>
            </a:r>
            <a:r>
              <a:rPr lang="tr-TR" dirty="0"/>
              <a:t> </a:t>
            </a:r>
            <a:r>
              <a:rPr lang="tr-TR" dirty="0" err="1"/>
              <a:t>flutter</a:t>
            </a:r>
            <a:r>
              <a:rPr lang="tr-TR" dirty="0"/>
              <a:t>,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atrial</a:t>
            </a:r>
            <a:r>
              <a:rPr lang="tr-TR" dirty="0"/>
              <a:t> </a:t>
            </a:r>
            <a:r>
              <a:rPr lang="tr-TR" dirty="0" err="1"/>
              <a:t>arrhythmias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b="1" dirty="0"/>
              <a:t>V (</a:t>
            </a:r>
            <a:r>
              <a:rPr lang="tr-TR" b="1" dirty="0" err="1"/>
              <a:t>Ventricular</a:t>
            </a:r>
            <a:r>
              <a:rPr lang="tr-TR" b="1" dirty="0"/>
              <a:t> </a:t>
            </a:r>
            <a:r>
              <a:rPr lang="tr-TR" b="1" dirty="0" err="1"/>
              <a:t>Premature</a:t>
            </a:r>
            <a:r>
              <a:rPr lang="tr-TR" b="1" dirty="0"/>
              <a:t> Beat):</a:t>
            </a:r>
            <a:r>
              <a:rPr lang="tr-TR" dirty="0"/>
              <a:t> Can be a </a:t>
            </a:r>
            <a:r>
              <a:rPr lang="tr-TR" dirty="0" err="1"/>
              <a:t>sign</a:t>
            </a:r>
            <a:r>
              <a:rPr lang="tr-TR" dirty="0"/>
              <a:t> of </a:t>
            </a:r>
            <a:r>
              <a:rPr lang="tr-TR" dirty="0" err="1"/>
              <a:t>ventricular</a:t>
            </a:r>
            <a:r>
              <a:rPr lang="tr-TR" dirty="0"/>
              <a:t> </a:t>
            </a:r>
            <a:r>
              <a:rPr lang="tr-TR" dirty="0" err="1"/>
              <a:t>arrhythmias</a:t>
            </a:r>
            <a:r>
              <a:rPr lang="tr-TR" dirty="0"/>
              <a:t>, </a:t>
            </a:r>
            <a:r>
              <a:rPr lang="tr-TR" dirty="0" err="1"/>
              <a:t>heart</a:t>
            </a:r>
            <a:r>
              <a:rPr lang="tr-TR" dirty="0"/>
              <a:t> </a:t>
            </a:r>
            <a:r>
              <a:rPr lang="tr-TR" dirty="0" err="1"/>
              <a:t>failure</a:t>
            </a:r>
            <a:r>
              <a:rPr lang="tr-TR" dirty="0"/>
              <a:t>,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ischemic</a:t>
            </a:r>
            <a:r>
              <a:rPr lang="tr-TR" dirty="0"/>
              <a:t> </a:t>
            </a:r>
            <a:r>
              <a:rPr lang="tr-TR" dirty="0" err="1"/>
              <a:t>heart</a:t>
            </a:r>
            <a:r>
              <a:rPr lang="tr-TR" dirty="0"/>
              <a:t> </a:t>
            </a:r>
            <a:r>
              <a:rPr lang="tr-TR" dirty="0" err="1"/>
              <a:t>disease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b="1" dirty="0"/>
              <a:t>F (</a:t>
            </a:r>
            <a:r>
              <a:rPr lang="tr-TR" b="1" dirty="0" err="1"/>
              <a:t>Fusion</a:t>
            </a:r>
            <a:r>
              <a:rPr lang="tr-TR" b="1" dirty="0"/>
              <a:t> Beat):</a:t>
            </a:r>
            <a:r>
              <a:rPr lang="tr-TR" dirty="0"/>
              <a:t> May </a:t>
            </a:r>
            <a:r>
              <a:rPr lang="tr-TR" dirty="0" err="1"/>
              <a:t>occur</a:t>
            </a:r>
            <a:r>
              <a:rPr lang="tr-TR" dirty="0"/>
              <a:t> in </a:t>
            </a:r>
            <a:r>
              <a:rPr lang="tr-TR" dirty="0" err="1"/>
              <a:t>various</a:t>
            </a:r>
            <a:r>
              <a:rPr lang="tr-TR" dirty="0"/>
              <a:t> </a:t>
            </a:r>
            <a:r>
              <a:rPr lang="tr-TR" dirty="0" err="1"/>
              <a:t>conditions</a:t>
            </a:r>
            <a:r>
              <a:rPr lang="tr-TR" dirty="0"/>
              <a:t>, </a:t>
            </a:r>
            <a:r>
              <a:rPr lang="tr-TR" dirty="0" err="1"/>
              <a:t>including</a:t>
            </a:r>
            <a:r>
              <a:rPr lang="tr-TR" dirty="0"/>
              <a:t> </a:t>
            </a:r>
            <a:r>
              <a:rPr lang="tr-TR" dirty="0" err="1"/>
              <a:t>heart</a:t>
            </a:r>
            <a:r>
              <a:rPr lang="tr-TR" dirty="0"/>
              <a:t> </a:t>
            </a:r>
            <a:r>
              <a:rPr lang="tr-TR" dirty="0" err="1"/>
              <a:t>disease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during</a:t>
            </a:r>
            <a:r>
              <a:rPr lang="tr-TR" dirty="0"/>
              <a:t> </a:t>
            </a:r>
            <a:r>
              <a:rPr lang="tr-TR" dirty="0" err="1"/>
              <a:t>arrhythmia</a:t>
            </a:r>
            <a:r>
              <a:rPr lang="tr-TR" dirty="0"/>
              <a:t> </a:t>
            </a:r>
            <a:r>
              <a:rPr lang="tr-TR" dirty="0" err="1"/>
              <a:t>treatments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38107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C2F135-94E8-EDB2-682C-90DA3CA7E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>
              <a:lnSpc>
                <a:spcPts val="2400"/>
              </a:lnSpc>
            </a:pPr>
            <a:r>
              <a:rPr lang="tr-TR" b="1" i="0" dirty="0">
                <a:solidFill>
                  <a:srgbClr val="202124"/>
                </a:solidFill>
                <a:effectLst/>
                <a:latin typeface="Inter"/>
              </a:rPr>
              <a:t>MIT-BIH </a:t>
            </a:r>
            <a:r>
              <a:rPr lang="tr-TR" b="1" i="0" dirty="0" err="1">
                <a:solidFill>
                  <a:srgbClr val="202124"/>
                </a:solidFill>
                <a:effectLst/>
                <a:latin typeface="Inter"/>
              </a:rPr>
              <a:t>Arrhythmia</a:t>
            </a:r>
            <a:r>
              <a:rPr lang="tr-TR" b="1" i="0" dirty="0">
                <a:solidFill>
                  <a:srgbClr val="202124"/>
                </a:solidFill>
                <a:effectLst/>
                <a:latin typeface="Inter"/>
              </a:rPr>
              <a:t> Database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FA4E085-7B9F-48D1-454D-45AAC881B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39142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tr-TR" dirty="0"/>
          </a:p>
          <a:p>
            <a:r>
              <a:rPr lang="tr-TR" dirty="0" err="1"/>
              <a:t>The</a:t>
            </a:r>
            <a:r>
              <a:rPr lang="tr-TR" dirty="0"/>
              <a:t> MIT-BIH </a:t>
            </a:r>
            <a:r>
              <a:rPr lang="tr-TR" dirty="0" err="1"/>
              <a:t>Arrhythmia</a:t>
            </a:r>
            <a:r>
              <a:rPr lang="tr-TR" dirty="0"/>
              <a:t> </a:t>
            </a:r>
            <a:r>
              <a:rPr lang="tr-TR" dirty="0" err="1"/>
              <a:t>dataset</a:t>
            </a:r>
            <a:r>
              <a:rPr lang="tr-TR" dirty="0"/>
              <a:t> is </a:t>
            </a:r>
            <a:r>
              <a:rPr lang="tr-TR" dirty="0" err="1"/>
              <a:t>widely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heart</a:t>
            </a:r>
            <a:r>
              <a:rPr lang="tr-TR" dirty="0"/>
              <a:t> </a:t>
            </a:r>
            <a:r>
              <a:rPr lang="tr-TR" dirty="0" err="1"/>
              <a:t>disease</a:t>
            </a:r>
            <a:r>
              <a:rPr lang="tr-TR" dirty="0"/>
              <a:t> </a:t>
            </a:r>
            <a:r>
              <a:rPr lang="tr-TR" dirty="0" err="1"/>
              <a:t>detection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arrhythmia</a:t>
            </a:r>
            <a:r>
              <a:rPr lang="tr-TR" dirty="0"/>
              <a:t> </a:t>
            </a:r>
            <a:r>
              <a:rPr lang="tr-TR" dirty="0" err="1"/>
              <a:t>classification</a:t>
            </a:r>
            <a:r>
              <a:rPr lang="tr-TR" dirty="0"/>
              <a:t>. </a:t>
            </a:r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includes</a:t>
            </a:r>
            <a:r>
              <a:rPr lang="tr-TR" dirty="0"/>
              <a:t> ECG </a:t>
            </a:r>
            <a:r>
              <a:rPr lang="tr-TR" dirty="0" err="1"/>
              <a:t>recordings</a:t>
            </a:r>
            <a:r>
              <a:rPr lang="tr-TR" dirty="0"/>
              <a:t> of 48 </a:t>
            </a:r>
            <a:r>
              <a:rPr lang="tr-TR" dirty="0" err="1"/>
              <a:t>patients</a:t>
            </a:r>
            <a:r>
              <a:rPr lang="tr-TR" dirty="0"/>
              <a:t>, </a:t>
            </a:r>
            <a:r>
              <a:rPr lang="tr-TR" dirty="0" err="1"/>
              <a:t>containing</a:t>
            </a:r>
            <a:r>
              <a:rPr lang="tr-TR" dirty="0"/>
              <a:t> </a:t>
            </a:r>
            <a:r>
              <a:rPr lang="tr-TR" dirty="0" err="1"/>
              <a:t>various</a:t>
            </a:r>
            <a:r>
              <a:rPr lang="tr-TR" dirty="0"/>
              <a:t> </a:t>
            </a:r>
            <a:r>
              <a:rPr lang="tr-TR" dirty="0" err="1"/>
              <a:t>types</a:t>
            </a:r>
            <a:r>
              <a:rPr lang="tr-TR" dirty="0"/>
              <a:t> of </a:t>
            </a:r>
            <a:r>
              <a:rPr lang="tr-TR" dirty="0" err="1"/>
              <a:t>arrhythmias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dataset</a:t>
            </a:r>
            <a:r>
              <a:rPr lang="tr-TR" dirty="0"/>
              <a:t> is </a:t>
            </a:r>
            <a:r>
              <a:rPr lang="tr-TR" dirty="0" err="1"/>
              <a:t>provided</a:t>
            </a:r>
            <a:r>
              <a:rPr lang="tr-TR" dirty="0"/>
              <a:t> in two main file </a:t>
            </a:r>
            <a:r>
              <a:rPr lang="tr-TR" dirty="0" err="1"/>
              <a:t>formats</a:t>
            </a:r>
            <a:r>
              <a:rPr lang="tr-TR" dirty="0"/>
              <a:t> : CSV </a:t>
            </a:r>
            <a:r>
              <a:rPr lang="tr-TR" dirty="0" err="1"/>
              <a:t>and</a:t>
            </a:r>
            <a:r>
              <a:rPr lang="tr-TR" dirty="0"/>
              <a:t> TXT.</a:t>
            </a:r>
          </a:p>
          <a:p>
            <a:endParaRPr lang="tr-TR" dirty="0"/>
          </a:p>
          <a:p>
            <a:r>
              <a:rPr lang="tr-TR" b="0" i="0" dirty="0" err="1">
                <a:solidFill>
                  <a:srgbClr val="3C4043"/>
                </a:solidFill>
                <a:effectLst/>
                <a:latin typeface="Inter"/>
              </a:rPr>
              <a:t>Each</a:t>
            </a:r>
            <a:r>
              <a:rPr lang="tr-TR" b="0" i="0" dirty="0">
                <a:solidFill>
                  <a:srgbClr val="3C4043"/>
                </a:solidFill>
                <a:effectLst/>
                <a:latin typeface="Inter"/>
              </a:rPr>
              <a:t> of </a:t>
            </a:r>
            <a:r>
              <a:rPr lang="tr-TR" b="0" i="0" dirty="0" err="1">
                <a:solidFill>
                  <a:srgbClr val="3C4043"/>
                </a:solidFill>
                <a:effectLst/>
                <a:latin typeface="Inter"/>
              </a:rPr>
              <a:t>which</a:t>
            </a:r>
            <a:r>
              <a:rPr lang="tr-TR" b="0" i="0" dirty="0">
                <a:solidFill>
                  <a:srgbClr val="3C4043"/>
                </a:solidFill>
                <a:effectLst/>
                <a:latin typeface="Inter"/>
              </a:rPr>
              <a:t> is a 30-minute </a:t>
            </a:r>
            <a:r>
              <a:rPr lang="tr-TR" b="0" i="0" dirty="0" err="1">
                <a:solidFill>
                  <a:srgbClr val="3C4043"/>
                </a:solidFill>
                <a:effectLst/>
                <a:latin typeface="Inter"/>
              </a:rPr>
              <a:t>echocardiogram</a:t>
            </a:r>
            <a:r>
              <a:rPr lang="tr-TR" b="0" i="0" dirty="0">
                <a:solidFill>
                  <a:srgbClr val="3C4043"/>
                </a:solidFill>
                <a:effectLst/>
                <a:latin typeface="Inter"/>
              </a:rPr>
              <a:t> </a:t>
            </a:r>
            <a:r>
              <a:rPr lang="tr-TR" b="0" i="0" dirty="0" err="1">
                <a:solidFill>
                  <a:srgbClr val="3C4043"/>
                </a:solidFill>
                <a:effectLst/>
                <a:latin typeface="Inter"/>
              </a:rPr>
              <a:t>from</a:t>
            </a:r>
            <a:r>
              <a:rPr lang="tr-TR" b="0" i="0" dirty="0">
                <a:solidFill>
                  <a:srgbClr val="3C4043"/>
                </a:solidFill>
                <a:effectLst/>
                <a:latin typeface="Inter"/>
              </a:rPr>
              <a:t> a </a:t>
            </a:r>
            <a:r>
              <a:rPr lang="tr-TR" b="0" i="0" dirty="0" err="1">
                <a:solidFill>
                  <a:srgbClr val="3C4043"/>
                </a:solidFill>
                <a:effectLst/>
                <a:latin typeface="Inter"/>
              </a:rPr>
              <a:t>single</a:t>
            </a:r>
            <a:r>
              <a:rPr lang="tr-TR" b="0" i="0" dirty="0">
                <a:solidFill>
                  <a:srgbClr val="3C4043"/>
                </a:solidFill>
                <a:effectLst/>
                <a:latin typeface="Inter"/>
              </a:rPr>
              <a:t> </a:t>
            </a:r>
            <a:r>
              <a:rPr lang="tr-TR" b="0" i="0" dirty="0" err="1">
                <a:solidFill>
                  <a:srgbClr val="3C4043"/>
                </a:solidFill>
                <a:effectLst/>
                <a:latin typeface="Inter"/>
              </a:rPr>
              <a:t>patient</a:t>
            </a:r>
            <a:r>
              <a:rPr lang="tr-TR" b="0" i="0" dirty="0">
                <a:solidFill>
                  <a:srgbClr val="3C4043"/>
                </a:solidFill>
                <a:effectLst/>
                <a:latin typeface="Inter"/>
              </a:rPr>
              <a:t> .</a:t>
            </a:r>
          </a:p>
          <a:p>
            <a:endParaRPr lang="tr-TR" b="0" i="0" dirty="0">
              <a:solidFill>
                <a:srgbClr val="3C4043"/>
              </a:solidFill>
              <a:effectLst/>
              <a:latin typeface="Inter"/>
            </a:endParaRPr>
          </a:p>
          <a:p>
            <a:r>
              <a:rPr lang="tr-TR" b="0" i="0" dirty="0">
                <a:solidFill>
                  <a:srgbClr val="3C4043"/>
                </a:solidFill>
                <a:effectLst/>
                <a:latin typeface="Inter"/>
              </a:rPr>
              <a:t>Data </a:t>
            </a:r>
            <a:r>
              <a:rPr lang="tr-TR" b="0" i="0" dirty="0" err="1">
                <a:solidFill>
                  <a:srgbClr val="3C4043"/>
                </a:solidFill>
                <a:effectLst/>
                <a:latin typeface="Inter"/>
              </a:rPr>
              <a:t>was</a:t>
            </a:r>
            <a:r>
              <a:rPr lang="tr-TR" b="0" i="0" dirty="0">
                <a:solidFill>
                  <a:srgbClr val="3C4043"/>
                </a:solidFill>
                <a:effectLst/>
                <a:latin typeface="Inter"/>
              </a:rPr>
              <a:t> </a:t>
            </a:r>
            <a:r>
              <a:rPr lang="tr-TR" b="0" i="0" dirty="0" err="1">
                <a:solidFill>
                  <a:srgbClr val="3C4043"/>
                </a:solidFill>
                <a:effectLst/>
                <a:latin typeface="Inter"/>
              </a:rPr>
              <a:t>collected</a:t>
            </a:r>
            <a:r>
              <a:rPr lang="tr-TR" b="0" i="0" dirty="0">
                <a:solidFill>
                  <a:srgbClr val="3C4043"/>
                </a:solidFill>
                <a:effectLst/>
                <a:latin typeface="Inter"/>
              </a:rPr>
              <a:t> at 360 Hz, </a:t>
            </a:r>
            <a:r>
              <a:rPr lang="tr-TR" b="0" i="0" dirty="0" err="1">
                <a:solidFill>
                  <a:srgbClr val="3C4043"/>
                </a:solidFill>
                <a:effectLst/>
                <a:latin typeface="Inter"/>
              </a:rPr>
              <a:t>meaning</a:t>
            </a:r>
            <a:r>
              <a:rPr lang="tr-TR" b="0" i="0" dirty="0">
                <a:solidFill>
                  <a:srgbClr val="3C4043"/>
                </a:solidFill>
                <a:effectLst/>
                <a:latin typeface="Inter"/>
              </a:rPr>
              <a:t> </a:t>
            </a:r>
            <a:r>
              <a:rPr lang="tr-TR" b="0" i="0" dirty="0" err="1">
                <a:solidFill>
                  <a:srgbClr val="3C4043"/>
                </a:solidFill>
                <a:effectLst/>
                <a:latin typeface="Inter"/>
              </a:rPr>
              <a:t>that</a:t>
            </a:r>
            <a:r>
              <a:rPr lang="tr-TR" b="0" i="0" dirty="0">
                <a:solidFill>
                  <a:srgbClr val="3C4043"/>
                </a:solidFill>
                <a:effectLst/>
                <a:latin typeface="Inter"/>
              </a:rPr>
              <a:t> 360 data </a:t>
            </a:r>
            <a:r>
              <a:rPr lang="tr-TR" b="0" i="0" dirty="0" err="1">
                <a:solidFill>
                  <a:srgbClr val="3C4043"/>
                </a:solidFill>
                <a:effectLst/>
                <a:latin typeface="Inter"/>
              </a:rPr>
              <a:t>points</a:t>
            </a:r>
            <a:r>
              <a:rPr lang="tr-TR" b="0" i="0" dirty="0">
                <a:solidFill>
                  <a:srgbClr val="3C4043"/>
                </a:solidFill>
                <a:effectLst/>
                <a:latin typeface="Inter"/>
              </a:rPr>
              <a:t> is </a:t>
            </a:r>
            <a:r>
              <a:rPr lang="tr-TR" b="0" i="0" dirty="0" err="1">
                <a:solidFill>
                  <a:srgbClr val="3C4043"/>
                </a:solidFill>
                <a:effectLst/>
                <a:latin typeface="Inter"/>
              </a:rPr>
              <a:t>equal</a:t>
            </a:r>
            <a:r>
              <a:rPr lang="tr-TR" b="0" i="0" dirty="0">
                <a:solidFill>
                  <a:srgbClr val="3C4043"/>
                </a:solidFill>
                <a:effectLst/>
                <a:latin typeface="Inter"/>
              </a:rPr>
              <a:t> </a:t>
            </a:r>
            <a:r>
              <a:rPr lang="tr-TR" b="0" i="0" dirty="0" err="1">
                <a:solidFill>
                  <a:srgbClr val="3C4043"/>
                </a:solidFill>
                <a:effectLst/>
                <a:latin typeface="Inter"/>
              </a:rPr>
              <a:t>to</a:t>
            </a:r>
            <a:r>
              <a:rPr lang="tr-TR" b="0" i="0" dirty="0">
                <a:solidFill>
                  <a:srgbClr val="3C4043"/>
                </a:solidFill>
                <a:effectLst/>
                <a:latin typeface="Inter"/>
              </a:rPr>
              <a:t> 1 </a:t>
            </a:r>
            <a:r>
              <a:rPr lang="tr-TR" b="0" i="0" dirty="0" err="1">
                <a:solidFill>
                  <a:srgbClr val="3C4043"/>
                </a:solidFill>
                <a:effectLst/>
                <a:latin typeface="Inter"/>
              </a:rPr>
              <a:t>second</a:t>
            </a:r>
            <a:r>
              <a:rPr lang="tr-TR" b="0" i="0" dirty="0">
                <a:solidFill>
                  <a:srgbClr val="3C4043"/>
                </a:solidFill>
                <a:effectLst/>
                <a:latin typeface="Inter"/>
              </a:rPr>
              <a:t> of time.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7F39C83-E6E2-4A8C-F55B-E38307B68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001" y="5302703"/>
            <a:ext cx="2692400" cy="1397000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F258B5C7-90AB-DCB5-12CF-6080EE91C46F}"/>
              </a:ext>
            </a:extLst>
          </p:cNvPr>
          <p:cNvSpPr txBox="1"/>
          <p:nvPr/>
        </p:nvSpPr>
        <p:spPr>
          <a:xfrm>
            <a:off x="838200" y="5302703"/>
            <a:ext cx="8494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Dataset</a:t>
            </a:r>
            <a:r>
              <a:rPr lang="tr-TR" dirty="0"/>
              <a:t> Link:</a:t>
            </a:r>
          </a:p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www.kaggle.com</a:t>
            </a:r>
            <a:r>
              <a:rPr lang="tr-TR" dirty="0"/>
              <a:t>/</a:t>
            </a:r>
            <a:r>
              <a:rPr lang="tr-TR" dirty="0" err="1"/>
              <a:t>datasets</a:t>
            </a:r>
            <a:r>
              <a:rPr lang="tr-TR" dirty="0"/>
              <a:t>/</a:t>
            </a:r>
            <a:r>
              <a:rPr lang="tr-TR" dirty="0" err="1"/>
              <a:t>protobioengineering</a:t>
            </a:r>
            <a:r>
              <a:rPr lang="tr-TR" dirty="0"/>
              <a:t>/mit-bih-arrhythmia-database-modern-2023/data</a:t>
            </a:r>
          </a:p>
        </p:txBody>
      </p:sp>
    </p:spTree>
    <p:extLst>
      <p:ext uri="{BB962C8B-B14F-4D97-AF65-F5344CB8AC3E}">
        <p14:creationId xmlns:p14="http://schemas.microsoft.com/office/powerpoint/2010/main" val="3131949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B01C28-D9AC-E575-5503-7C3BCEB62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CSV </a:t>
            </a:r>
            <a:r>
              <a:rPr lang="tr-TR" dirty="0" err="1"/>
              <a:t>files</a:t>
            </a:r>
            <a:r>
              <a:rPr lang="tr-TR" dirty="0"/>
              <a:t>	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C2E0722-122B-4FC0-AF5C-A0B3E7A55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CSV </a:t>
            </a:r>
            <a:r>
              <a:rPr lang="tr-TR" dirty="0" err="1"/>
              <a:t>files</a:t>
            </a:r>
            <a:r>
              <a:rPr lang="tr-TR" dirty="0"/>
              <a:t> </a:t>
            </a:r>
            <a:r>
              <a:rPr lang="tr-TR" dirty="0" err="1"/>
              <a:t>contain</a:t>
            </a:r>
            <a:r>
              <a:rPr lang="tr-TR" dirty="0"/>
              <a:t> ECG data </a:t>
            </a:r>
            <a:r>
              <a:rPr lang="tr-TR" dirty="0" err="1"/>
              <a:t>with</a:t>
            </a:r>
            <a:r>
              <a:rPr lang="tr-TR" dirty="0"/>
              <a:t> two main </a:t>
            </a:r>
            <a:r>
              <a:rPr lang="tr-TR" dirty="0" err="1"/>
              <a:t>columns</a:t>
            </a:r>
            <a:r>
              <a:rPr lang="tr-TR" dirty="0"/>
              <a:t>: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ECG </a:t>
            </a:r>
            <a:r>
              <a:rPr lang="tr-TR" dirty="0" err="1"/>
              <a:t>signals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MLII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another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V5 </a:t>
            </a:r>
            <a:r>
              <a:rPr lang="tr-TR" dirty="0" err="1"/>
              <a:t>lead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rows</a:t>
            </a:r>
            <a:r>
              <a:rPr lang="tr-TR" dirty="0"/>
              <a:t> </a:t>
            </a:r>
            <a:r>
              <a:rPr lang="tr-TR" dirty="0" err="1"/>
              <a:t>represent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samples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time </a:t>
            </a:r>
            <a:r>
              <a:rPr lang="tr-TR" dirty="0" err="1"/>
              <a:t>points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sample</a:t>
            </a:r>
            <a:r>
              <a:rPr lang="tr-TR" dirty="0"/>
              <a:t> </a:t>
            </a:r>
            <a:r>
              <a:rPr lang="tr-TR" dirty="0" err="1"/>
              <a:t>contains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signal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at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particular</a:t>
            </a:r>
            <a:r>
              <a:rPr lang="tr-TR" dirty="0"/>
              <a:t> moment.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437C489-126D-8536-824D-A9F864880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4476" y="3439886"/>
            <a:ext cx="1360359" cy="343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20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24945C-8656-0C0A-F0FE-827C9D70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TXT files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B423A5F-A48B-AC37-3DCF-E35D80022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54489"/>
          </a:xfrm>
        </p:spPr>
        <p:txBody>
          <a:bodyPr/>
          <a:lstStyle/>
          <a:p>
            <a:r>
              <a:rPr lang="tr-TR"/>
              <a:t>The TXT files contain annotations with timestamps for each R-peak in the ECG signal and the corresponding beat type</a:t>
            </a:r>
          </a:p>
          <a:p>
            <a:endParaRPr lang="tr-TR"/>
          </a:p>
          <a:p>
            <a:r>
              <a:rPr lang="tr-TR"/>
              <a:t>These annotations allow the classification of different types of arrhythmias.</a:t>
            </a:r>
            <a:endParaRPr lang="tr-TR" dirty="0"/>
          </a:p>
        </p:txBody>
      </p:sp>
      <p:pic>
        <p:nvPicPr>
          <p:cNvPr id="2050" name="Picture 2" descr="A Comprehensive Review of Computer-based Techniques for R-Peaks/QRS Complex  Detection in ECG Signal | Archives of Computational Methods in Engineering">
            <a:extLst>
              <a:ext uri="{FF2B5EF4-FFF2-40B4-BE49-F238E27FC236}">
                <a16:creationId xmlns:a16="http://schemas.microsoft.com/office/drawing/2014/main" id="{05C3B55C-0284-913C-3D74-0A61FE8AE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495800"/>
            <a:ext cx="3373437" cy="222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D11ECDF2-A8F2-5D56-8E36-876ADA0FE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156" y="4180114"/>
            <a:ext cx="1863272" cy="264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60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0D3B714-7307-3136-0924-E686631E5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3139"/>
            <a:ext cx="10515600" cy="4351338"/>
          </a:xfrm>
        </p:spPr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CSV </a:t>
            </a:r>
            <a:r>
              <a:rPr lang="tr-TR" dirty="0" err="1"/>
              <a:t>files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models</a:t>
            </a:r>
            <a:r>
              <a:rPr lang="tr-TR" dirty="0"/>
              <a:t>, </a:t>
            </a:r>
            <a:r>
              <a:rPr lang="tr-TR" dirty="0" err="1"/>
              <a:t>containing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raw</a:t>
            </a:r>
            <a:r>
              <a:rPr lang="tr-TR" dirty="0"/>
              <a:t> ECG </a:t>
            </a:r>
            <a:r>
              <a:rPr lang="tr-TR" dirty="0" err="1"/>
              <a:t>signals</a:t>
            </a:r>
            <a:r>
              <a:rPr lang="tr-TR" dirty="0"/>
              <a:t>, 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TXT </a:t>
            </a:r>
            <a:r>
              <a:rPr lang="tr-TR" dirty="0" err="1"/>
              <a:t>files</a:t>
            </a:r>
            <a:r>
              <a:rPr lang="tr-TR" dirty="0"/>
              <a:t> </a:t>
            </a:r>
            <a:r>
              <a:rPr lang="tr-TR" dirty="0" err="1"/>
              <a:t>provide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ground</a:t>
            </a:r>
            <a:r>
              <a:rPr lang="tr-TR" dirty="0"/>
              <a:t> </a:t>
            </a:r>
            <a:r>
              <a:rPr lang="tr-TR" dirty="0" err="1"/>
              <a:t>truth</a:t>
            </a:r>
            <a:r>
              <a:rPr lang="tr-TR" dirty="0"/>
              <a:t> </a:t>
            </a:r>
            <a:r>
              <a:rPr lang="tr-TR" dirty="0" err="1"/>
              <a:t>labels</a:t>
            </a:r>
            <a:r>
              <a:rPr lang="tr-TR" dirty="0"/>
              <a:t> (</a:t>
            </a:r>
            <a:r>
              <a:rPr lang="tr-TR" dirty="0" err="1"/>
              <a:t>beat</a:t>
            </a:r>
            <a:r>
              <a:rPr lang="tr-TR" dirty="0"/>
              <a:t> </a:t>
            </a:r>
            <a:r>
              <a:rPr lang="tr-TR" dirty="0" err="1"/>
              <a:t>types</a:t>
            </a:r>
            <a:r>
              <a:rPr lang="tr-TR" dirty="0"/>
              <a:t>)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evaluation</a:t>
            </a:r>
            <a:r>
              <a:rPr lang="tr-TR" dirty="0"/>
              <a:t>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D0564E0-583F-6C3C-33A0-BCD679C77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1896"/>
            <a:ext cx="3595352" cy="4446104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23D22F0E-260B-1770-1528-372852CB1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9027" y="2411896"/>
            <a:ext cx="2019300" cy="444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04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1101</Words>
  <Application>Microsoft Macintosh PowerPoint</Application>
  <PresentationFormat>Geniş ekran</PresentationFormat>
  <Paragraphs>144</Paragraphs>
  <Slides>23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9" baseType="lpstr">
      <vt:lpstr>Aptos</vt:lpstr>
      <vt:lpstr>Aptos Display</vt:lpstr>
      <vt:lpstr>Arial</vt:lpstr>
      <vt:lpstr>Inter</vt:lpstr>
      <vt:lpstr>Menlo</vt:lpstr>
      <vt:lpstr>Office Teması</vt:lpstr>
      <vt:lpstr>Data Science Capstone Project</vt:lpstr>
      <vt:lpstr>Purpose of the Project</vt:lpstr>
      <vt:lpstr>PowerPoint Sunusu</vt:lpstr>
      <vt:lpstr>PowerPoint Sunusu</vt:lpstr>
      <vt:lpstr>PowerPoint Sunusu</vt:lpstr>
      <vt:lpstr>MIT-BIH Arrhythmia Database</vt:lpstr>
      <vt:lpstr>CSV files </vt:lpstr>
      <vt:lpstr>TXT files</vt:lpstr>
      <vt:lpstr>PowerPoint Sunusu</vt:lpstr>
      <vt:lpstr>    Methodology  </vt:lpstr>
      <vt:lpstr>1-Remove Noise and Artifacts from Data (Wavelet Transform) </vt:lpstr>
      <vt:lpstr>PowerPoint Sunusu</vt:lpstr>
      <vt:lpstr>2-Segment Data </vt:lpstr>
      <vt:lpstr>3-Balance Data </vt:lpstr>
      <vt:lpstr>PowerPoint Sunusu</vt:lpstr>
      <vt:lpstr>4-Feature Extraction </vt:lpstr>
      <vt:lpstr>PowerPoint Sunusu</vt:lpstr>
      <vt:lpstr>5- Feature Reduction</vt:lpstr>
      <vt:lpstr>6- Classification</vt:lpstr>
      <vt:lpstr>PowerPoint Sunusu</vt:lpstr>
      <vt:lpstr>Evaluation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DOGUKAN AYTEKIN</dc:creator>
  <cp:lastModifiedBy>DOGUKAN AYTEKIN</cp:lastModifiedBy>
  <cp:revision>7</cp:revision>
  <dcterms:created xsi:type="dcterms:W3CDTF">2025-01-01T16:28:04Z</dcterms:created>
  <dcterms:modified xsi:type="dcterms:W3CDTF">2025-01-02T22:20:37Z</dcterms:modified>
</cp:coreProperties>
</file>