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64" r:id="rId5"/>
    <p:sldId id="274" r:id="rId6"/>
    <p:sldId id="263" r:id="rId7"/>
    <p:sldId id="262" r:id="rId8"/>
    <p:sldId id="276" r:id="rId9"/>
    <p:sldId id="261" r:id="rId10"/>
    <p:sldId id="260" r:id="rId11"/>
    <p:sldId id="259" r:id="rId12"/>
    <p:sldId id="266" r:id="rId13"/>
    <p:sldId id="265" r:id="rId14"/>
    <p:sldId id="272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CFC"/>
    <a:srgbClr val="A99BC1"/>
    <a:srgbClr val="70458B"/>
    <a:srgbClr val="D9B6FC"/>
    <a:srgbClr val="E8D3F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82" autoAdjust="0"/>
    <p:restoredTop sz="94700" autoAdjust="0"/>
  </p:normalViewPr>
  <p:slideViewPr>
    <p:cSldViewPr>
      <p:cViewPr varScale="1">
        <p:scale>
          <a:sx n="91" d="100"/>
          <a:sy n="91" d="100"/>
        </p:scale>
        <p:origin x="-138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7DAB-1E96-427F-B658-878093AA1D55}" type="doc">
      <dgm:prSet loTypeId="urn:microsoft.com/office/officeart/2005/8/layout/vList2" loCatId="list" qsTypeId="urn:microsoft.com/office/officeart/2005/8/quickstyle/simple1#1" qsCatId="simple" csTypeId="urn:microsoft.com/office/officeart/2005/8/colors/accent1_2#2" csCatId="accent1" phldr="1"/>
      <dgm:spPr/>
      <dgm:t>
        <a:bodyPr/>
        <a:lstStyle/>
        <a:p>
          <a:endParaRPr lang="ru-RU"/>
        </a:p>
      </dgm:t>
    </dgm:pt>
    <dgm:pt modelId="{405F6E51-39F3-459D-90DF-41B7F2590D27}">
      <dgm:prSet phldrT="[Текст]"/>
      <dgm:spPr/>
      <dgm:t>
        <a:bodyPr/>
        <a:lstStyle/>
        <a:p>
          <a:pPr algn="ctr"/>
          <a:r>
            <a:rPr lang="ru-RU" dirty="0" smtClean="0"/>
            <a:t>Лекции</a:t>
          </a:r>
          <a:r>
            <a:rPr lang="en-US" dirty="0" smtClean="0"/>
            <a:t> – 36 </a:t>
          </a:r>
          <a:r>
            <a:rPr lang="ru-RU" dirty="0" smtClean="0"/>
            <a:t>час..</a:t>
          </a:r>
          <a:r>
            <a:rPr lang="en-US" dirty="0" smtClean="0"/>
            <a:t>  </a:t>
          </a:r>
          <a:endParaRPr lang="ru-RU" dirty="0"/>
        </a:p>
      </dgm:t>
    </dgm:pt>
    <dgm:pt modelId="{175AEE17-6ABE-4393-A3DA-D2A49A7C2F0E}" type="parTrans" cxnId="{A3049688-FDE3-45FA-A1C1-6BC1BC13E2F7}">
      <dgm:prSet/>
      <dgm:spPr/>
      <dgm:t>
        <a:bodyPr/>
        <a:lstStyle/>
        <a:p>
          <a:endParaRPr lang="ru-RU"/>
        </a:p>
      </dgm:t>
    </dgm:pt>
    <dgm:pt modelId="{4C78B5EF-BB7E-4F00-ACD0-E102A9AC1026}" type="sibTrans" cxnId="{A3049688-FDE3-45FA-A1C1-6BC1BC13E2F7}">
      <dgm:prSet/>
      <dgm:spPr/>
      <dgm:t>
        <a:bodyPr/>
        <a:lstStyle/>
        <a:p>
          <a:endParaRPr lang="ru-RU"/>
        </a:p>
      </dgm:t>
    </dgm:pt>
    <dgm:pt modelId="{257047BD-919D-46B3-BD09-8FE97F836B7A}">
      <dgm:prSet phldrT="[Текст]"/>
      <dgm:spPr/>
      <dgm:t>
        <a:bodyPr/>
        <a:lstStyle/>
        <a:p>
          <a:pPr algn="ctr"/>
          <a:r>
            <a:rPr lang="ru-RU" dirty="0" smtClean="0"/>
            <a:t>Лабораторных работ -36 час.</a:t>
          </a:r>
          <a:endParaRPr lang="ru-RU" dirty="0"/>
        </a:p>
      </dgm:t>
    </dgm:pt>
    <dgm:pt modelId="{5043F317-115A-4A25-881C-B894D1274C4E}" type="parTrans" cxnId="{8C954E69-86F5-4CB3-9E09-CD11C3557EB7}">
      <dgm:prSet/>
      <dgm:spPr/>
      <dgm:t>
        <a:bodyPr/>
        <a:lstStyle/>
        <a:p>
          <a:endParaRPr lang="ru-RU"/>
        </a:p>
      </dgm:t>
    </dgm:pt>
    <dgm:pt modelId="{B766DAD2-8311-408F-8E00-770C656759AF}" type="sibTrans" cxnId="{8C954E69-86F5-4CB3-9E09-CD11C3557EB7}">
      <dgm:prSet/>
      <dgm:spPr/>
      <dgm:t>
        <a:bodyPr/>
        <a:lstStyle/>
        <a:p>
          <a:endParaRPr lang="ru-RU"/>
        </a:p>
      </dgm:t>
    </dgm:pt>
    <dgm:pt modelId="{C91A9E5B-3E24-43C2-BF57-F81DFDCE95C0}">
      <dgm:prSet phldrT="[Текст]"/>
      <dgm:spPr/>
      <dgm:t>
        <a:bodyPr/>
        <a:lstStyle/>
        <a:p>
          <a:pPr algn="ctr"/>
          <a:r>
            <a:rPr lang="ru-RU" dirty="0" smtClean="0"/>
            <a:t>Самостоятельная работа -76 </a:t>
          </a:r>
          <a:r>
            <a:rPr lang="ru-RU" dirty="0" smtClean="0"/>
            <a:t>час</a:t>
          </a:r>
          <a:r>
            <a:rPr lang="en-US" dirty="0" smtClean="0"/>
            <a:t>.</a:t>
          </a:r>
          <a:endParaRPr lang="ru-RU" dirty="0"/>
        </a:p>
      </dgm:t>
    </dgm:pt>
    <dgm:pt modelId="{487D993E-49BB-46CD-B251-C5F37522DC81}" type="parTrans" cxnId="{9D458B81-0001-4DBE-9A73-3798437B66A3}">
      <dgm:prSet/>
      <dgm:spPr/>
      <dgm:t>
        <a:bodyPr/>
        <a:lstStyle/>
        <a:p>
          <a:endParaRPr lang="ru-RU"/>
        </a:p>
      </dgm:t>
    </dgm:pt>
    <dgm:pt modelId="{AEC8A7C3-0A2A-4521-A69B-A1CB8DD3A84C}" type="sibTrans" cxnId="{9D458B81-0001-4DBE-9A73-3798437B66A3}">
      <dgm:prSet/>
      <dgm:spPr/>
      <dgm:t>
        <a:bodyPr/>
        <a:lstStyle/>
        <a:p>
          <a:endParaRPr lang="ru-RU"/>
        </a:p>
      </dgm:t>
    </dgm:pt>
    <dgm:pt modelId="{CEF2852D-0DE0-42D8-AAD1-1A9C1D534E36}">
      <dgm:prSet phldrT="[Текст]"/>
      <dgm:spPr/>
      <dgm:t>
        <a:bodyPr/>
        <a:lstStyle/>
        <a:p>
          <a:pPr algn="ctr"/>
          <a:r>
            <a:rPr lang="ru-RU" dirty="0" smtClean="0"/>
            <a:t>Экзамен (зачёт)</a:t>
          </a:r>
          <a:endParaRPr lang="ru-RU" dirty="0"/>
        </a:p>
      </dgm:t>
    </dgm:pt>
    <dgm:pt modelId="{E3B4515D-04A1-4560-9EE4-26FD2D9EAC0D}" type="parTrans" cxnId="{6CE0242C-1637-4083-BFBA-C45B32853094}">
      <dgm:prSet/>
      <dgm:spPr/>
      <dgm:t>
        <a:bodyPr/>
        <a:lstStyle/>
        <a:p>
          <a:endParaRPr lang="ru-RU"/>
        </a:p>
      </dgm:t>
    </dgm:pt>
    <dgm:pt modelId="{824C274A-1832-45B2-A0EE-A3459CB57F72}" type="sibTrans" cxnId="{6CE0242C-1637-4083-BFBA-C45B32853094}">
      <dgm:prSet/>
      <dgm:spPr/>
      <dgm:t>
        <a:bodyPr/>
        <a:lstStyle/>
        <a:p>
          <a:endParaRPr lang="ru-RU"/>
        </a:p>
      </dgm:t>
    </dgm:pt>
    <dgm:pt modelId="{14349410-2B4B-4F76-9CB0-9C31905A5CB6}" type="pres">
      <dgm:prSet presAssocID="{A2C17DAB-1E96-427F-B658-878093AA1D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A642A8-0431-4769-B5D0-5D8B2B53E165}" type="pres">
      <dgm:prSet presAssocID="{405F6E51-39F3-459D-90DF-41B7F2590D27}" presName="parentText" presStyleLbl="node1" presStyleIdx="0" presStyleCnt="4" custLinFactY="-6867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4D43ED-BD55-4564-88D6-615B80DF9903}" type="pres">
      <dgm:prSet presAssocID="{4C78B5EF-BB7E-4F00-ACD0-E102A9AC1026}" presName="spacer" presStyleCnt="0"/>
      <dgm:spPr/>
    </dgm:pt>
    <dgm:pt modelId="{7AB192C5-B668-4301-8F16-41BA1D8F56A8}" type="pres">
      <dgm:prSet presAssocID="{257047BD-919D-46B3-BD09-8FE97F836B7A}" presName="parentText" presStyleLbl="node1" presStyleIdx="1" presStyleCnt="4" custLinFactY="-1254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C3133D-9484-45EB-8BBB-861919ACB3AF}" type="pres">
      <dgm:prSet presAssocID="{B766DAD2-8311-408F-8E00-770C656759AF}" presName="spacer" presStyleCnt="0"/>
      <dgm:spPr/>
    </dgm:pt>
    <dgm:pt modelId="{B460F9CC-DAD0-4DC4-AB7D-A890F3E73D5F}" type="pres">
      <dgm:prSet presAssocID="{C91A9E5B-3E24-43C2-BF57-F81DFDCE95C0}" presName="parentText" presStyleLbl="node1" presStyleIdx="2" presStyleCnt="4" custLinFactY="1897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B83AA-D8F3-4557-9C6A-C763E9EFFE0C}" type="pres">
      <dgm:prSet presAssocID="{AEC8A7C3-0A2A-4521-A69B-A1CB8DD3A84C}" presName="spacer" presStyleCnt="0"/>
      <dgm:spPr/>
    </dgm:pt>
    <dgm:pt modelId="{69B7FF34-5EA4-468E-99BF-B335D240BF38}" type="pres">
      <dgm:prSet presAssocID="{CEF2852D-0DE0-42D8-AAD1-1A9C1D534E36}" presName="parentText" presStyleLbl="node1" presStyleIdx="3" presStyleCnt="4" custLinFactY="6457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D458B81-0001-4DBE-9A73-3798437B66A3}" srcId="{A2C17DAB-1E96-427F-B658-878093AA1D55}" destId="{C91A9E5B-3E24-43C2-BF57-F81DFDCE95C0}" srcOrd="2" destOrd="0" parTransId="{487D993E-49BB-46CD-B251-C5F37522DC81}" sibTransId="{AEC8A7C3-0A2A-4521-A69B-A1CB8DD3A84C}"/>
    <dgm:cxn modelId="{6CE0242C-1637-4083-BFBA-C45B32853094}" srcId="{A2C17DAB-1E96-427F-B658-878093AA1D55}" destId="{CEF2852D-0DE0-42D8-AAD1-1A9C1D534E36}" srcOrd="3" destOrd="0" parTransId="{E3B4515D-04A1-4560-9EE4-26FD2D9EAC0D}" sibTransId="{824C274A-1832-45B2-A0EE-A3459CB57F72}"/>
    <dgm:cxn modelId="{A690BF77-7A94-4A59-AB22-B606F1171409}" type="presOf" srcId="{405F6E51-39F3-459D-90DF-41B7F2590D27}" destId="{33A642A8-0431-4769-B5D0-5D8B2B53E165}" srcOrd="0" destOrd="0" presId="urn:microsoft.com/office/officeart/2005/8/layout/vList2"/>
    <dgm:cxn modelId="{B0C159DD-D3B8-4F54-88FE-8073CDE08D5D}" type="presOf" srcId="{CEF2852D-0DE0-42D8-AAD1-1A9C1D534E36}" destId="{69B7FF34-5EA4-468E-99BF-B335D240BF38}" srcOrd="0" destOrd="0" presId="urn:microsoft.com/office/officeart/2005/8/layout/vList2"/>
    <dgm:cxn modelId="{8C954E69-86F5-4CB3-9E09-CD11C3557EB7}" srcId="{A2C17DAB-1E96-427F-B658-878093AA1D55}" destId="{257047BD-919D-46B3-BD09-8FE97F836B7A}" srcOrd="1" destOrd="0" parTransId="{5043F317-115A-4A25-881C-B894D1274C4E}" sibTransId="{B766DAD2-8311-408F-8E00-770C656759AF}"/>
    <dgm:cxn modelId="{A3049688-FDE3-45FA-A1C1-6BC1BC13E2F7}" srcId="{A2C17DAB-1E96-427F-B658-878093AA1D55}" destId="{405F6E51-39F3-459D-90DF-41B7F2590D27}" srcOrd="0" destOrd="0" parTransId="{175AEE17-6ABE-4393-A3DA-D2A49A7C2F0E}" sibTransId="{4C78B5EF-BB7E-4F00-ACD0-E102A9AC1026}"/>
    <dgm:cxn modelId="{DEC34429-64EA-4FE3-B3A5-A9FE3295DDE6}" type="presOf" srcId="{C91A9E5B-3E24-43C2-BF57-F81DFDCE95C0}" destId="{B460F9CC-DAD0-4DC4-AB7D-A890F3E73D5F}" srcOrd="0" destOrd="0" presId="urn:microsoft.com/office/officeart/2005/8/layout/vList2"/>
    <dgm:cxn modelId="{50E32854-2DB3-4BBD-BD26-AC4550EAB1B3}" type="presOf" srcId="{A2C17DAB-1E96-427F-B658-878093AA1D55}" destId="{14349410-2B4B-4F76-9CB0-9C31905A5CB6}" srcOrd="0" destOrd="0" presId="urn:microsoft.com/office/officeart/2005/8/layout/vList2"/>
    <dgm:cxn modelId="{369F1B10-286C-4820-B105-6521A479AA97}" type="presOf" srcId="{257047BD-919D-46B3-BD09-8FE97F836B7A}" destId="{7AB192C5-B668-4301-8F16-41BA1D8F56A8}" srcOrd="0" destOrd="0" presId="urn:microsoft.com/office/officeart/2005/8/layout/vList2"/>
    <dgm:cxn modelId="{EB78F2F9-9F81-4EAE-B03F-8FFD282DEF4E}" type="presParOf" srcId="{14349410-2B4B-4F76-9CB0-9C31905A5CB6}" destId="{33A642A8-0431-4769-B5D0-5D8B2B53E165}" srcOrd="0" destOrd="0" presId="urn:microsoft.com/office/officeart/2005/8/layout/vList2"/>
    <dgm:cxn modelId="{703F5153-49D4-4F85-B4A6-23750839CAE3}" type="presParOf" srcId="{14349410-2B4B-4F76-9CB0-9C31905A5CB6}" destId="{9A4D43ED-BD55-4564-88D6-615B80DF9903}" srcOrd="1" destOrd="0" presId="urn:microsoft.com/office/officeart/2005/8/layout/vList2"/>
    <dgm:cxn modelId="{FAD4927C-715F-47AF-B4B8-457F959A77CE}" type="presParOf" srcId="{14349410-2B4B-4F76-9CB0-9C31905A5CB6}" destId="{7AB192C5-B668-4301-8F16-41BA1D8F56A8}" srcOrd="2" destOrd="0" presId="urn:microsoft.com/office/officeart/2005/8/layout/vList2"/>
    <dgm:cxn modelId="{8FABCCA9-CE58-48DD-9BCD-013B6E739F86}" type="presParOf" srcId="{14349410-2B4B-4F76-9CB0-9C31905A5CB6}" destId="{12C3133D-9484-45EB-8BBB-861919ACB3AF}" srcOrd="3" destOrd="0" presId="urn:microsoft.com/office/officeart/2005/8/layout/vList2"/>
    <dgm:cxn modelId="{B392D606-82BF-4F1C-B671-8B1EA8001162}" type="presParOf" srcId="{14349410-2B4B-4F76-9CB0-9C31905A5CB6}" destId="{B460F9CC-DAD0-4DC4-AB7D-A890F3E73D5F}" srcOrd="4" destOrd="0" presId="urn:microsoft.com/office/officeart/2005/8/layout/vList2"/>
    <dgm:cxn modelId="{948253C6-583D-41C5-AB23-AF1EEF9391AA}" type="presParOf" srcId="{14349410-2B4B-4F76-9CB0-9C31905A5CB6}" destId="{D78B83AA-D8F3-4557-9C6A-C763E9EFFE0C}" srcOrd="5" destOrd="0" presId="urn:microsoft.com/office/officeart/2005/8/layout/vList2"/>
    <dgm:cxn modelId="{B3363F6F-94B3-4A62-9FEE-8251B5CF8586}" type="presParOf" srcId="{14349410-2B4B-4F76-9CB0-9C31905A5CB6}" destId="{69B7FF34-5EA4-468E-99BF-B335D240BF38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1096F-1D6C-4962-A341-62C98FB7F5C5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0726A-CC4C-4026-8B5E-798B3AD54DF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2E71F0-78A8-4F9B-9868-BDC6FF7518B7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3D786-D39F-4C72-B34F-85C85E1E6B5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5CA9F-0D9E-41F8-BC5D-4D14B2CCE5C7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340DC-6CFB-4450-B70E-9948A0FA4F1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C7A26-1CD1-470A-B7DC-57B0BA4167C9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6F87D-C959-4342-B395-2E525285B21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80D8EF-B325-4BA2-8113-66230D6E37EE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3D1E7-556A-4038-98F5-447874E0245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DAC95-F0D7-4E68-9CF2-F4632B8AD4DC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8896D-F227-46BC-8687-1E407866C0A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1A63E-E0C5-4FC3-A6C8-8D8508E85004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0BB08-3482-4813-8DB6-F1C484B6A90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7D8CA-31A1-486B-B75D-33DDF1B9B768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25ED5-C8A2-41F2-8817-47DB60B22D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45798-2703-4C9D-9D07-B2B5D8B546FB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B8C78-211A-4E1C-AC0B-3BDD20CF33C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3371D-7BAC-42F5-960F-B9FDFD585745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BDE54850-21AB-4BB8-BA15-010EF9AF7F3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65341908-7C77-4A81-8418-00795615C2CF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A4FD1-0570-4F97-A207-C058D39FBB1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7577F61-3567-42C6-B6EB-A8149AB84137}" type="datetimeFigureOut">
              <a:rPr lang="ru-RU" smtClean="0"/>
              <a:pPr>
                <a:defRPr/>
              </a:pPr>
              <a:t>30.05.2012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4933140-0827-42F7-91AE-08225A106DC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Office_PowerPoint1.sl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______Microsoft_Office_PowerPoint2.sld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0" y="500042"/>
            <a:ext cx="8929718" cy="350046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Разработка и стандартизация программных средств и информационных </a:t>
            </a:r>
            <a:r>
              <a:rPr lang="ru-RU" sz="4000" dirty="0" smtClean="0"/>
              <a:t>технологий</a:t>
            </a:r>
            <a:r>
              <a:rPr sz="4000" smtClean="0"/>
              <a:t> .</a:t>
            </a:r>
            <a:br>
              <a:rPr sz="4000" smtClean="0"/>
            </a:br>
            <a:r>
              <a:rPr lang="ru-RU" sz="3600" dirty="0" smtClean="0"/>
              <a:t>кафедра Информационных технологий</a:t>
            </a:r>
            <a:r>
              <a:rPr sz="3600" smtClean="0"/>
              <a:t>.</a:t>
            </a:r>
            <a:endParaRPr lang="ru-RU" sz="36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5715008" y="3714752"/>
          <a:ext cx="3158594" cy="2357454"/>
        </p:xfrm>
        <a:graphic>
          <a:graphicData uri="http://schemas.openxmlformats.org/presentationml/2006/ole">
            <p:oleObj spid="_x0000_s14337" name="Слайд" r:id="rId3" imgW="4570530" imgH="3427618" progId="PowerPoint.Slide.12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00034" y="3714752"/>
          <a:ext cx="3158594" cy="2357454"/>
        </p:xfrm>
        <a:graphic>
          <a:graphicData uri="http://schemas.openxmlformats.org/presentationml/2006/ole">
            <p:oleObj spid="_x0000_s14339" name="Слайд" r:id="rId4" imgW="4570530" imgH="3427618" progId="PowerPoint.Slide.12">
              <p:embed/>
            </p:oleObj>
          </a:graphicData>
        </a:graphic>
      </p:graphicFrame>
      <p:sp>
        <p:nvSpPr>
          <p:cNvPr id="14" name="Стрелка вправо 13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500" y="281813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Разделы курса</a:t>
            </a:r>
            <a:endParaRPr lang="ru-RU" dirty="0"/>
          </a:p>
        </p:txBody>
      </p:sp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894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Понятие о метрологии программных средств и информационных технологий</a:t>
            </a:r>
          </a:p>
          <a:p>
            <a:pPr lvl="0"/>
            <a:r>
              <a:rPr lang="ru-RU" dirty="0" smtClean="0"/>
              <a:t>Стандартизация и сертификация</a:t>
            </a:r>
          </a:p>
          <a:p>
            <a:pPr lvl="0"/>
            <a:r>
              <a:rPr lang="ru-RU" dirty="0" smtClean="0"/>
              <a:t>Методы оценки корректности программных средств</a:t>
            </a:r>
          </a:p>
          <a:p>
            <a:pPr lvl="0"/>
            <a:r>
              <a:rPr lang="ru-RU" dirty="0" smtClean="0"/>
              <a:t>Методы оценки надежности программных средств</a:t>
            </a:r>
          </a:p>
          <a:p>
            <a:pPr lvl="0"/>
            <a:r>
              <a:rPr lang="ru-RU" dirty="0" smtClean="0"/>
              <a:t>Методы оценки сложности программных средств</a:t>
            </a:r>
          </a:p>
          <a:p>
            <a:pPr lvl="0"/>
            <a:r>
              <a:rPr lang="ru-RU" dirty="0" smtClean="0"/>
              <a:t>Методы оценки экономической эффективности программных средств</a:t>
            </a:r>
          </a:p>
          <a:p>
            <a:pPr lvl="0"/>
            <a:r>
              <a:rPr lang="ru-RU" dirty="0" smtClean="0"/>
              <a:t>Использование Надстройки в EXCEL для решения оптимизационных задач при разработке ПС и ИТ</a:t>
            </a:r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210376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Организация контроля</a:t>
            </a:r>
            <a:endParaRPr lang="ru-RU" dirty="0"/>
          </a:p>
        </p:txBody>
      </p:sp>
      <p:sp>
        <p:nvSpPr>
          <p:cNvPr id="21508" name="Содержимое 2"/>
          <p:cNvSpPr>
            <a:spLocks noGrp="1"/>
          </p:cNvSpPr>
          <p:nvPr>
            <p:ph idx="1"/>
          </p:nvPr>
        </p:nvSpPr>
        <p:spPr>
          <a:xfrm>
            <a:off x="323850" y="1052513"/>
            <a:ext cx="8229600" cy="4389437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Контролируется усвоение материалов в виде лабораторных, контрольных, самостоятельных работ, тестирования</a:t>
            </a:r>
          </a:p>
          <a:p>
            <a:pPr lvl="0"/>
            <a:r>
              <a:rPr lang="ru-RU" dirty="0" smtClean="0"/>
              <a:t>Промежуточный контроль в каждом модуле</a:t>
            </a:r>
          </a:p>
          <a:p>
            <a:pPr lvl="0"/>
            <a:r>
              <a:rPr lang="ru-RU" dirty="0" smtClean="0"/>
              <a:t>Контроль самостоятельной работы студентов</a:t>
            </a:r>
          </a:p>
          <a:p>
            <a:pPr lvl="0"/>
            <a:r>
              <a:rPr lang="ru-RU" dirty="0" smtClean="0"/>
              <a:t>Итоговый контроль – экзамен или зачет в конце семестра</a:t>
            </a:r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285884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Программно-информационные обучающие материалы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Содержимое 2"/>
          <p:cNvSpPr>
            <a:spLocks noGrp="1"/>
          </p:cNvSpPr>
          <p:nvPr>
            <p:ph idx="1"/>
          </p:nvPr>
        </p:nvSpPr>
        <p:spPr>
          <a:xfrm>
            <a:off x="500034" y="2500306"/>
            <a:ext cx="6972320" cy="3840171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Операционную систему</a:t>
            </a:r>
            <a:r>
              <a:rPr lang="en-US" sz="1800" dirty="0" smtClean="0"/>
              <a:t> Windows 7 (Windows XP Professional </a:t>
            </a:r>
            <a:r>
              <a:rPr lang="ru-RU" sz="1800" dirty="0" smtClean="0"/>
              <a:t>с</a:t>
            </a:r>
            <a:r>
              <a:rPr lang="en-US" sz="1800" dirty="0" smtClean="0"/>
              <a:t> Internet Explorer 7.0)</a:t>
            </a:r>
            <a:endParaRPr lang="ru-RU" sz="1800" dirty="0" smtClean="0"/>
          </a:p>
          <a:p>
            <a:pPr lvl="0"/>
            <a:r>
              <a:rPr lang="ru-RU" sz="1800" dirty="0" smtClean="0"/>
              <a:t>Табличный процессор </a:t>
            </a:r>
            <a:r>
              <a:rPr lang="en-US" sz="1800" dirty="0" smtClean="0"/>
              <a:t>MS Excel</a:t>
            </a:r>
            <a:r>
              <a:rPr lang="ru-RU" sz="1800" dirty="0" smtClean="0"/>
              <a:t> (EXCEL-Надстройки – Пакеты </a:t>
            </a:r>
            <a:r>
              <a:rPr lang="ru-RU" sz="1800" b="1" dirty="0" smtClean="0"/>
              <a:t>Статистика</a:t>
            </a:r>
            <a:r>
              <a:rPr lang="ru-RU" sz="1800" dirty="0" smtClean="0"/>
              <a:t> и </a:t>
            </a:r>
            <a:r>
              <a:rPr lang="ru-RU" sz="1800" b="1" dirty="0" smtClean="0"/>
              <a:t>Поиск решения)</a:t>
            </a:r>
            <a:endParaRPr lang="ru-RU" sz="1800" dirty="0" smtClean="0"/>
          </a:p>
          <a:p>
            <a:pPr lvl="0"/>
            <a:r>
              <a:rPr lang="ru-RU" sz="1800" dirty="0" smtClean="0"/>
              <a:t>Текстовый процессор </a:t>
            </a:r>
            <a:r>
              <a:rPr lang="en-US" sz="1800" dirty="0" smtClean="0"/>
              <a:t>MS Word</a:t>
            </a:r>
            <a:endParaRPr lang="ru-RU" sz="1800" dirty="0" smtClean="0"/>
          </a:p>
          <a:p>
            <a:pPr lvl="0"/>
            <a:r>
              <a:rPr lang="ru-RU" sz="1800" dirty="0" smtClean="0"/>
              <a:t>Литература по разделам курса: Метрология и стандартизация ПС и ИТ, Методы надежности ПС и ИТ, Методы эффективности ПС и ИТ</a:t>
            </a:r>
          </a:p>
          <a:p>
            <a:pPr lvl="0"/>
            <a:r>
              <a:rPr lang="ru-RU" sz="1800" dirty="0" smtClean="0"/>
              <a:t>Пакет EXCEL-Надстройки – Пакеты </a:t>
            </a:r>
            <a:r>
              <a:rPr lang="ru-RU" sz="1800" b="1" dirty="0" smtClean="0"/>
              <a:t>Статистика</a:t>
            </a:r>
            <a:r>
              <a:rPr lang="ru-RU" sz="1800" dirty="0" smtClean="0"/>
              <a:t> и </a:t>
            </a:r>
            <a:r>
              <a:rPr lang="ru-RU" sz="1800" b="1" dirty="0" smtClean="0"/>
              <a:t>Поиск решения</a:t>
            </a:r>
            <a:endParaRPr lang="ru-RU" sz="1800" dirty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pic>
        <p:nvPicPr>
          <p:cNvPr id="9" name="Рисунок 8" descr="exc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1357298"/>
            <a:ext cx="1549912" cy="1468871"/>
          </a:xfrm>
          <a:prstGeom prst="rect">
            <a:avLst/>
          </a:prstGeom>
        </p:spPr>
      </p:pic>
      <p:pic>
        <p:nvPicPr>
          <p:cNvPr id="10" name="Рисунок 9" descr="windows72011011422041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9520" y="4643446"/>
            <a:ext cx="1524011" cy="1143008"/>
          </a:xfrm>
          <a:prstGeom prst="rect">
            <a:avLst/>
          </a:prstGeom>
        </p:spPr>
      </p:pic>
      <p:pic>
        <p:nvPicPr>
          <p:cNvPr id="11" name="Рисунок 10" descr="aztwl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2396" y="2857496"/>
            <a:ext cx="1214446" cy="15972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7158" y="1857364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Программное обеспечение на каждом рабочем месте должно включать:</a:t>
            </a:r>
          </a:p>
        </p:txBody>
      </p:sp>
      <p:sp>
        <p:nvSpPr>
          <p:cNvPr id="13" name="Стрелка вправо 12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лево 13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426276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Информационные ресурсы</a:t>
            </a:r>
            <a:endParaRPr lang="ru-RU" dirty="0"/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err="1" smtClean="0"/>
              <a:t>Благодатских</a:t>
            </a:r>
            <a:r>
              <a:rPr lang="ru-RU" dirty="0" smtClean="0"/>
              <a:t> В.А., </a:t>
            </a:r>
            <a:r>
              <a:rPr lang="ru-RU" dirty="0" err="1" smtClean="0"/>
              <a:t>Волнин</a:t>
            </a:r>
            <a:r>
              <a:rPr lang="ru-RU" dirty="0" smtClean="0"/>
              <a:t> В.А., </a:t>
            </a:r>
            <a:r>
              <a:rPr lang="ru-RU" dirty="0" err="1" smtClean="0"/>
              <a:t>Поскалов</a:t>
            </a:r>
            <a:r>
              <a:rPr lang="ru-RU" dirty="0" smtClean="0"/>
              <a:t> К.Ф. Стандартизация разработки программных средств/ В.А. </a:t>
            </a:r>
            <a:r>
              <a:rPr lang="ru-RU" dirty="0" err="1" smtClean="0"/>
              <a:t>Благодатских</a:t>
            </a:r>
            <a:r>
              <a:rPr lang="ru-RU" dirty="0" smtClean="0"/>
              <a:t>, В.А. </a:t>
            </a:r>
            <a:r>
              <a:rPr lang="ru-RU" dirty="0" err="1" smtClean="0"/>
              <a:t>Волнин</a:t>
            </a:r>
            <a:r>
              <a:rPr lang="ru-RU" dirty="0" smtClean="0"/>
              <a:t>, К.Ф. </a:t>
            </a:r>
            <a:r>
              <a:rPr lang="ru-RU" dirty="0" err="1" smtClean="0"/>
              <a:t>Поскалов.-М</a:t>
            </a:r>
            <a:r>
              <a:rPr lang="ru-RU" dirty="0" smtClean="0"/>
              <a:t>: Финансы и статистика, 2004.</a:t>
            </a:r>
          </a:p>
          <a:p>
            <a:pPr lvl="0"/>
            <a:r>
              <a:rPr lang="ru-RU" dirty="0" smtClean="0"/>
              <a:t>Харитонова С.В., </a:t>
            </a:r>
            <a:r>
              <a:rPr lang="ru-RU" dirty="0" err="1" smtClean="0"/>
              <a:t>Вольман</a:t>
            </a:r>
            <a:r>
              <a:rPr lang="ru-RU" dirty="0" smtClean="0"/>
              <a:t> Н.К. Программирование на ACCESS2. Учебный курс/ С.В. Харитонова, Н.К. </a:t>
            </a:r>
            <a:r>
              <a:rPr lang="ru-RU" dirty="0" err="1" smtClean="0"/>
              <a:t>Вольман</a:t>
            </a:r>
            <a:r>
              <a:rPr lang="ru-RU" dirty="0" smtClean="0"/>
              <a:t>.- СПб: Питер, 2006.</a:t>
            </a:r>
          </a:p>
          <a:p>
            <a:pPr lvl="0"/>
            <a:r>
              <a:rPr lang="ru-RU" dirty="0" smtClean="0"/>
              <a:t>Ковалевская Е.В. Метрология, качество и сертификация программного обеспечения/ Е.В. Ковалевская.- М: Изд-во МГУ, 2004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500042"/>
            <a:ext cx="7467600" cy="4525963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ru-RU" dirty="0" smtClean="0"/>
          </a:p>
          <a:p>
            <a:pPr marL="274320" indent="-274320" algn="ctr">
              <a:buClr>
                <a:schemeClr val="accent3"/>
              </a:buClr>
              <a:buNone/>
              <a:defRPr/>
            </a:pPr>
            <a:r>
              <a:rPr lang="ru-RU" sz="6000" dirty="0" smtClean="0"/>
              <a:t> Благодарю за внимание.  До встречи на следующей </a:t>
            </a:r>
            <a:r>
              <a:rPr lang="ru-RU" sz="6000" dirty="0" smtClean="0"/>
              <a:t>лекции</a:t>
            </a:r>
            <a:r>
              <a:rPr lang="en-US" sz="6000" dirty="0" smtClean="0"/>
              <a:t>.</a:t>
            </a:r>
            <a:r>
              <a:rPr lang="ru-RU" sz="6000" dirty="0" smtClean="0"/>
              <a:t> </a:t>
            </a:r>
            <a:endParaRPr lang="ru-RU" sz="5600" dirty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лево 6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 преподавателе</a:t>
            </a:r>
            <a:endParaRPr lang="ru-RU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286116" y="2285992"/>
            <a:ext cx="56896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Остроух Евгений </a:t>
            </a:r>
            <a:r>
              <a:rPr lang="ru-RU" sz="2800" dirty="0" smtClean="0"/>
              <a:t>Николаевич </a:t>
            </a:r>
            <a:r>
              <a:rPr lang="ru-RU" sz="2000" dirty="0"/>
              <a:t>доцент кафедры “Информационные технологии” ДГТУ, кандидат  технических наук.</a:t>
            </a:r>
            <a:endParaRPr lang="ru-RU" sz="2000" dirty="0" smtClean="0">
              <a:latin typeface="Corbel" pitchFamily="34" charset="0"/>
            </a:endParaRPr>
          </a:p>
          <a:p>
            <a:endParaRPr lang="ru-RU" sz="2000" dirty="0">
              <a:latin typeface="Corbel" pitchFamily="34" charset="0"/>
            </a:endParaRPr>
          </a:p>
          <a:p>
            <a:endParaRPr lang="ru-RU" sz="2000" dirty="0">
              <a:latin typeface="Corbel" pitchFamily="34" charset="0"/>
            </a:endParaRPr>
          </a:p>
          <a:p>
            <a:r>
              <a:rPr lang="en-US" sz="2000" dirty="0" smtClean="0">
                <a:latin typeface="Gill Sans MT" pitchFamily="34" charset="0"/>
              </a:rPr>
              <a:t>Email </a:t>
            </a:r>
            <a:r>
              <a:rPr lang="ru-RU" sz="2000" dirty="0" smtClean="0">
                <a:latin typeface="Gill Sans MT" pitchFamily="34" charset="0"/>
              </a:rPr>
              <a:t>:</a:t>
            </a:r>
            <a:r>
              <a:rPr lang="en-US" sz="2000" dirty="0" smtClean="0">
                <a:latin typeface="Gill Sans MT" pitchFamily="34" charset="0"/>
              </a:rPr>
              <a:t> </a:t>
            </a:r>
            <a:r>
              <a:rPr lang="en-US" sz="2000" dirty="0"/>
              <a:t>eostr@donpac.ru</a:t>
            </a:r>
            <a:endParaRPr lang="ru-RU" sz="2000" dirty="0">
              <a:latin typeface="Corbel" pitchFamily="34" charset="0"/>
            </a:endParaRPr>
          </a:p>
        </p:txBody>
      </p:sp>
      <p:pic>
        <p:nvPicPr>
          <p:cNvPr id="6" name="Рисунок 5" descr="DSC044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285992"/>
            <a:ext cx="2952770" cy="2214578"/>
          </a:xfrm>
          <a:prstGeom prst="rect">
            <a:avLst/>
          </a:prstGeom>
        </p:spPr>
      </p:pic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3521" y="495281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9138"/>
            <a:ext cx="7686675" cy="41767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hlinkClick r:id="rId2" action="ppaction://hlinksldjump"/>
              </a:rPr>
              <a:t>Цели и задачи курса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err="1" smtClean="0">
                <a:hlinkClick r:id="rId3" action="ppaction://hlinksldjump"/>
              </a:rPr>
              <a:t>Межпредметные</a:t>
            </a:r>
            <a:r>
              <a:rPr lang="ru-RU" sz="2800" dirty="0" smtClean="0">
                <a:hlinkClick r:id="rId3" action="ppaction://hlinksldjump"/>
              </a:rPr>
              <a:t> связи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4" action="ppaction://hlinksldjump"/>
              </a:rPr>
              <a:t>Требования к уровню подготовки студента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5" action="ppaction://hlinksldjump"/>
              </a:rPr>
              <a:t>Структура курса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6" action="ppaction://hlinksldjump"/>
              </a:rPr>
              <a:t>Разделы курса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7" action="ppaction://hlinksldjump"/>
              </a:rPr>
              <a:t>Организация контроля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8" action="ppaction://hlinksldjump"/>
              </a:rPr>
              <a:t>Программно-информационные обучающие материалы</a:t>
            </a:r>
            <a:endParaRPr lang="ru-RU" sz="2800" dirty="0" smtClean="0"/>
          </a:p>
          <a:p>
            <a:pPr>
              <a:lnSpc>
                <a:spcPct val="80000"/>
              </a:lnSpc>
            </a:pPr>
            <a:r>
              <a:rPr lang="ru-RU" sz="2800" dirty="0" smtClean="0">
                <a:hlinkClick r:id="rId9" action="ppaction://hlinksldjump"/>
              </a:rPr>
              <a:t>Информационные ресурсы</a:t>
            </a:r>
            <a:endParaRPr lang="ru-RU" sz="2800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10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10" name="TextBox 9">
            <a:hlinkClick r:id="rId11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497713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soft" dir="t"/>
          </a:scene3d>
          <a:sp3d prstMaterial="metal"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Цели курса</a:t>
            </a:r>
            <a:endParaRPr lang="ru-RU" dirty="0"/>
          </a:p>
        </p:txBody>
      </p:sp>
      <p:sp>
        <p:nvSpPr>
          <p:cNvPr id="16388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    Цель изучения дисциплины «Разработка и стандартизация программных средств и информационных технологий» -  обучение студентов  основополагающим принципам, методам и средствам обеспечения качества на каждом этапе жизненного цикла программных средств и информационных технологий, сертификации соответствия программного обеспечения, с учетом действующей в Российской Федерации законодательной базы и требований государственных и международных стандартов. Изучение методики применения стандартов (международных и национальных) при разработке программных средств (ПС).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Стрелка вправо 6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497713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soft" dir="t"/>
          </a:scene3d>
          <a:sp3d prstMaterial="metal"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Задачи курса</a:t>
            </a:r>
            <a:endParaRPr lang="ru-RU" dirty="0"/>
          </a:p>
        </p:txBody>
      </p:sp>
      <p:sp>
        <p:nvSpPr>
          <p:cNvPr id="16388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7467600" cy="3911609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- современные мировые тенденции  в области обеспечения качества и безопасности продукции и услуг;</a:t>
            </a:r>
          </a:p>
          <a:p>
            <a:r>
              <a:rPr lang="ru-RU" dirty="0" smtClean="0"/>
              <a:t> - требования международных стандартов серии ИСО 9000 в части создания систем качества;</a:t>
            </a:r>
          </a:p>
          <a:p>
            <a:r>
              <a:rPr lang="ru-RU" dirty="0" smtClean="0"/>
              <a:t> - структуры и основные требования государственных и международных стандартов в области средств информационных технологий;</a:t>
            </a:r>
          </a:p>
          <a:p>
            <a:r>
              <a:rPr lang="ru-RU" dirty="0" smtClean="0"/>
              <a:t> - методы оценки качества и управления качеством в жизненном цикле программного обеспечения;</a:t>
            </a:r>
          </a:p>
          <a:p>
            <a:r>
              <a:rPr lang="ru-RU" dirty="0" smtClean="0"/>
              <a:t> - организационно-методические принципы функционирования систем сертификации средств информационных технологий;</a:t>
            </a:r>
          </a:p>
          <a:p>
            <a:r>
              <a:rPr lang="ru-RU" dirty="0" smtClean="0"/>
              <a:t> - нормативно-техническую базу и процедуры  сертификационных испытаний программного обеспечения. 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571612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Основные задачи – изучить и использовать:</a:t>
            </a:r>
          </a:p>
        </p:txBody>
      </p:sp>
      <p:sp>
        <p:nvSpPr>
          <p:cNvPr id="9" name="Стрелка вправо 8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570738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err="1" smtClean="0"/>
              <a:t>Межпредметные</a:t>
            </a:r>
            <a:r>
              <a:rPr lang="ru-RU" dirty="0" smtClean="0"/>
              <a:t> связи</a:t>
            </a:r>
            <a:endParaRPr lang="ru-RU" dirty="0"/>
          </a:p>
        </p:txBody>
      </p:sp>
      <p:sp>
        <p:nvSpPr>
          <p:cNvPr id="17412" name="Содержимое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3894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42844" y="1857364"/>
            <a:ext cx="900115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Данный курс базируется на знаниях дисциплин: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Информатика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Технология программирования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Информационные технологии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Высокоуровневые методы информатики и программирование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Знания, приобретенные в данном курсе, будут использованы студентами в курсе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Проектирование информационных систем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курсовом и  дипломном проектировании.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bel" pitchFamily="34" charset="0"/>
            </a:endParaRPr>
          </a:p>
        </p:txBody>
      </p:sp>
      <p:sp>
        <p:nvSpPr>
          <p:cNvPr id="10" name="Стрелка вправо 9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0108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Требования к уровню подготовки студентов</a:t>
            </a:r>
          </a:p>
        </p:txBody>
      </p:sp>
      <p:sp>
        <p:nvSpPr>
          <p:cNvPr id="18436" name="Содержимое 2"/>
          <p:cNvSpPr>
            <a:spLocks noGrp="1"/>
          </p:cNvSpPr>
          <p:nvPr>
            <p:ph idx="1"/>
          </p:nvPr>
        </p:nvSpPr>
        <p:spPr>
          <a:xfrm>
            <a:off x="714348" y="1928802"/>
            <a:ext cx="7467600" cy="376873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-  мировые тенденции в области разработки программного обеспечения сложной структуры обеспечения качества и безопасности программных продуктов;</a:t>
            </a:r>
          </a:p>
          <a:p>
            <a:r>
              <a:rPr lang="ru-RU" dirty="0" smtClean="0"/>
              <a:t> - принципы функционирования систем качества в рамках нормативных требований международных стандартов серии ИСО 9000;</a:t>
            </a:r>
          </a:p>
          <a:p>
            <a:r>
              <a:rPr lang="ru-RU" dirty="0" smtClean="0"/>
              <a:t> - основы законодательства РФ в области стандартизации, сертификации, обеспечения качества и безопасности продукции и услуг;</a:t>
            </a:r>
          </a:p>
          <a:p>
            <a:r>
              <a:rPr lang="ru-RU" dirty="0" smtClean="0"/>
              <a:t> - структуру и основные требования государственных и международных стандартов в области средств информационных технологий.</a:t>
            </a:r>
            <a:endParaRPr lang="ru-RU" dirty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5720" y="1142984"/>
            <a:ext cx="8858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В результате изучения дисциплины студент должен</a:t>
            </a:r>
            <a:r>
              <a:rPr lang="ru-RU" sz="2400" b="1" dirty="0" smtClean="0">
                <a:latin typeface="+mn-lt"/>
              </a:rPr>
              <a:t> </a:t>
            </a:r>
            <a:r>
              <a:rPr lang="ru-RU" sz="2400" b="1" dirty="0" smtClean="0">
                <a:latin typeface="+mn-lt"/>
                <a:cs typeface="Times New Roman" pitchFamily="18" charset="0"/>
              </a:rPr>
              <a:t>знать</a:t>
            </a:r>
            <a:r>
              <a:rPr lang="ru-RU" sz="2400" b="1" dirty="0" smtClean="0">
                <a:latin typeface="+mn-lt"/>
              </a:rPr>
              <a:t>: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Стрелка вправо 8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40108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 prstMaterial="metal">
            <a:bevelT prst="relaxedInset"/>
            <a:bevelB prst="relaxedInset"/>
          </a:sp3d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Требования к уровню подготовки студентов</a:t>
            </a:r>
          </a:p>
        </p:txBody>
      </p:sp>
      <p:sp>
        <p:nvSpPr>
          <p:cNvPr id="18436" name="Содержимое 2"/>
          <p:cNvSpPr>
            <a:spLocks noGrp="1"/>
          </p:cNvSpPr>
          <p:nvPr>
            <p:ph idx="1"/>
          </p:nvPr>
        </p:nvSpPr>
        <p:spPr>
          <a:xfrm>
            <a:off x="428596" y="1857365"/>
            <a:ext cx="7467600" cy="1143008"/>
          </a:xfrm>
        </p:spPr>
        <p:txBody>
          <a:bodyPr>
            <a:normAutofit/>
          </a:bodyPr>
          <a:lstStyle/>
          <a:p>
            <a:pPr lvl="0" hangingPunct="0"/>
            <a:r>
              <a:rPr lang="ru-RU" sz="2000" dirty="0" smtClean="0"/>
              <a:t>выбирать методы оценки качества информационных  систем, правильно использовать алгоритмы вычисления надежности, корректности и эффективности.</a:t>
            </a:r>
            <a:endParaRPr lang="ru-RU" sz="2000" dirty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135729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  </a:t>
            </a:r>
            <a:r>
              <a:rPr lang="ru-RU" sz="2400" dirty="0" smtClean="0"/>
              <a:t>В результате изучения дисциплины студент должен  </a:t>
            </a:r>
            <a:r>
              <a:rPr lang="ru-RU" sz="2400" b="1" dirty="0" smtClean="0"/>
              <a:t>уметь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285749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  </a:t>
            </a:r>
            <a:r>
              <a:rPr lang="ru-RU" sz="2400" dirty="0" smtClean="0"/>
              <a:t>В результате изучения дисциплины студент должен </a:t>
            </a:r>
            <a:r>
              <a:rPr lang="ru-RU" sz="2400" b="1" dirty="0" smtClean="0"/>
              <a:t>владеть</a:t>
            </a:r>
            <a:r>
              <a:rPr lang="ru-RU" sz="2400" i="1" dirty="0" smtClean="0"/>
              <a:t>:</a:t>
            </a:r>
            <a:endParaRPr lang="ru-RU" sz="2400" dirty="0"/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71472" y="3500438"/>
            <a:ext cx="7467600" cy="27146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ru-RU" sz="2000" dirty="0" smtClean="0"/>
              <a:t>   общими принципами оценивания и обеспечения качества на всех основных стадиях жизненного цикла программного обеспечения;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ru-RU" sz="2000" dirty="0" smtClean="0"/>
              <a:t>  навыками проведения сертификационных испытаний программного обеспечения в соответствии с требованиями одной из систем добровольной сертификации.</a:t>
            </a:r>
            <a:endParaRPr lang="ru-RU" sz="2000" dirty="0"/>
          </a:p>
        </p:txBody>
      </p:sp>
      <p:sp>
        <p:nvSpPr>
          <p:cNvPr id="10" name="Стрелка вправо 9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63" y="426276"/>
            <a:ext cx="8229600" cy="1143000"/>
          </a:xfrm>
          <a:noFill/>
          <a:ln/>
          <a:effectLst>
            <a:outerShdw blurRad="50800" dist="50800" dir="5400000" algn="ctr" rotWithShape="0">
              <a:schemeClr val="accent3">
                <a:lumMod val="5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19460" name="Содержимое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389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ru-RU" smtClean="0"/>
          </a:p>
          <a:p>
            <a:pPr>
              <a:buFont typeface="Wingdings 2" pitchFamily="18" charset="2"/>
              <a:buNone/>
            </a:pPr>
            <a:endParaRPr lang="ru-RU" smtClean="0"/>
          </a:p>
        </p:txBody>
      </p:sp>
      <p:sp>
        <p:nvSpPr>
          <p:cNvPr id="4" name="TextBox 3">
            <a:hlinkClick r:id="" action="ppaction://hlinkshowjump?jump=endshow"/>
          </p:cNvPr>
          <p:cNvSpPr txBox="1"/>
          <p:nvPr/>
        </p:nvSpPr>
        <p:spPr>
          <a:xfrm>
            <a:off x="8572528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" action="ppaction://hlinkshowjump?jump=endshow"/>
              </a:rPr>
              <a:t>х</a:t>
            </a:r>
            <a:endParaRPr lang="ru-RU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hlinkClick r:id="" action="ppaction://hlinkshowjump?jump=previousslide"/>
          </p:cNvPr>
          <p:cNvSpPr txBox="1"/>
          <p:nvPr/>
        </p:nvSpPr>
        <p:spPr>
          <a:xfrm>
            <a:off x="8143900" y="142852"/>
            <a:ext cx="285752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  <a:hlinkClick r:id="rId2" action="ppaction://hlinksldjump"/>
              </a:rPr>
              <a:t>i</a:t>
            </a:r>
            <a:endParaRPr lang="ru-RU" i="1" dirty="0">
              <a:latin typeface="Georgia" pitchFamily="18" charset="0"/>
            </a:endParaRPr>
          </a:p>
        </p:txBody>
      </p:sp>
      <p:graphicFrame>
        <p:nvGraphicFramePr>
          <p:cNvPr id="7" name="Схема 6"/>
          <p:cNvGraphicFramePr/>
          <p:nvPr/>
        </p:nvGraphicFramePr>
        <p:xfrm>
          <a:off x="1357290" y="17144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7643834" y="6215082"/>
            <a:ext cx="1071570" cy="369332"/>
          </a:xfrm>
          <a:prstGeom prst="rect">
            <a:avLst/>
          </a:prstGeom>
          <a:gradFill>
            <a:gsLst>
              <a:gs pos="0">
                <a:schemeClr val="accent3"/>
              </a:gs>
              <a:gs pos="0">
                <a:schemeClr val="accent3"/>
              </a:gs>
              <a:gs pos="0">
                <a:schemeClr val="accent3">
                  <a:lumMod val="50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75000"/>
                <a:lumOff val="25000"/>
              </a:schemeClr>
            </a:outerShdw>
          </a:effectLst>
          <a:scene3d>
            <a:camera prst="orthographicFront"/>
            <a:lightRig rig="soft" dir="t"/>
          </a:scene3d>
          <a:sp3d contourW="19050" prstMaterial="softEdge"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i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Georgia" pitchFamily="18" charset="0"/>
              </a:rPr>
              <a:t>меню</a:t>
            </a:r>
            <a:endParaRPr lang="ru-RU" i="1" dirty="0">
              <a:latin typeface="Georgia" pitchFamily="18" charset="0"/>
            </a:endParaRPr>
          </a:p>
        </p:txBody>
      </p:sp>
      <p:sp>
        <p:nvSpPr>
          <p:cNvPr id="9" name="Стрелка вправо 8">
            <a:hlinkClick r:id="" action="ppaction://hlinkshowjump?jump=nextslide"/>
          </p:cNvPr>
          <p:cNvSpPr/>
          <p:nvPr/>
        </p:nvSpPr>
        <p:spPr>
          <a:xfrm>
            <a:off x="1142976" y="6357958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4400" cy="28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920</TotalTime>
  <Words>726</Words>
  <Application>Microsoft Office PowerPoint</Application>
  <PresentationFormat>Экран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Техническая</vt:lpstr>
      <vt:lpstr>Слайд Microsoft Office PowerPoint</vt:lpstr>
      <vt:lpstr>Разработка и стандартизация программных средств и информационных технологий . кафедра Информационных технологий.</vt:lpstr>
      <vt:lpstr>О преподавателе</vt:lpstr>
      <vt:lpstr>Содержание</vt:lpstr>
      <vt:lpstr>Цели курса</vt:lpstr>
      <vt:lpstr>Задачи курса</vt:lpstr>
      <vt:lpstr>Межпредметные связи</vt:lpstr>
      <vt:lpstr>Требования к уровню подготовки студентов</vt:lpstr>
      <vt:lpstr>Требования к уровню подготовки студентов</vt:lpstr>
      <vt:lpstr>Структура курса</vt:lpstr>
      <vt:lpstr>Разделы курса</vt:lpstr>
      <vt:lpstr>Организация контроля</vt:lpstr>
      <vt:lpstr>Программно-информационные обучающие материалы</vt:lpstr>
      <vt:lpstr>Информационные ресурсы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=)</dc:creator>
  <cp:lastModifiedBy>Стас</cp:lastModifiedBy>
  <cp:revision>93</cp:revision>
  <dcterms:created xsi:type="dcterms:W3CDTF">2011-03-01T16:22:47Z</dcterms:created>
  <dcterms:modified xsi:type="dcterms:W3CDTF">2012-05-29T22:42:56Z</dcterms:modified>
</cp:coreProperties>
</file>