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2" r:id="rId16"/>
    <p:sldId id="270" r:id="rId17"/>
    <p:sldId id="271" r:id="rId18"/>
    <p:sldId id="273" r:id="rId1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1326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8886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2329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9816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6069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9974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22.03.2024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2061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22.03.2024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9563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22.03.2024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6908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991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2597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  <a:alpha val="2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22.03.2024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4536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E:\ДГТУ\Тестирование_ПО\рис\650179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36211"/>
            <a:ext cx="755576" cy="622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Daron\Downloads\icons8-no-bug-6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9" y="6343710"/>
            <a:ext cx="503808" cy="5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755576" y="1772816"/>
            <a:ext cx="784887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Тестирование (</a:t>
            </a:r>
            <a:r>
              <a:rPr lang="ru-RU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testing</a:t>
            </a:r>
            <a:r>
              <a:rPr lang="ru-R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)</a:t>
            </a:r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- Процесс, содержащий в себе все активности жизненного цикла, как динамические, так и статические, касающиеся планирования, подготовки и оценки программного продукта и связанных с этим результатов работ с целью определить, что они соответствуют описанным требованиям, показать, что они подходят для заявленных целей и для определения дефектов</a:t>
            </a:r>
          </a:p>
        </p:txBody>
      </p:sp>
    </p:spTree>
    <p:extLst>
      <p:ext uri="{BB962C8B-B14F-4D97-AF65-F5344CB8AC3E}">
        <p14:creationId xmlns:p14="http://schemas.microsoft.com/office/powerpoint/2010/main" val="1058710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Daron\Downloads\icons8-no-bug-6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9" y="6343710"/>
            <a:ext cx="503808" cy="5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5">
            <a:extLst>
              <a:ext uri="{FF2B5EF4-FFF2-40B4-BE49-F238E27FC236}">
                <a16:creationId xmlns="" xmlns:a16="http://schemas.microsoft.com/office/drawing/2014/main" xmlns:lc="http://schemas.openxmlformats.org/drawingml/2006/lockedCanvas" id="{BA960CBD-8A62-85D7-A316-21770F2B93FC}"/>
              </a:ext>
            </a:extLst>
          </p:cNvPr>
          <p:cNvSpPr txBox="1"/>
          <p:nvPr/>
        </p:nvSpPr>
        <p:spPr>
          <a:xfrm>
            <a:off x="395535" y="2613392"/>
            <a:ext cx="842493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Управление качеством (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QM) - 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Скоординированные действия по руководству и контролю организации в отношении качества, которые включают в себя установление политики качества и целей качества, планирование качества, контроль качества, обеспечение качества и повышение качества.</a:t>
            </a:r>
            <a:endParaRPr lang="ru-RU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3" descr="E:\ДГТУ\Тестирование_ПО\рис\65017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36211"/>
            <a:ext cx="755576" cy="622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5974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Daron\Downloads\icons8-no-bug-6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9" y="6343710"/>
            <a:ext cx="503808" cy="5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E:\ДГТУ\Тестирование_ПО\рис\65017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36211"/>
            <a:ext cx="755576" cy="622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E:\ДГТУ\Тестирование_ПО\рис\Рисунок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9419" y="1916832"/>
            <a:ext cx="4405313" cy="298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876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Daron\Downloads\icons8-no-bug-6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9" y="6343710"/>
            <a:ext cx="503808" cy="5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E:\ДГТУ\Тестирование_ПО\рис\65017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36211"/>
            <a:ext cx="755576" cy="622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5">
            <a:extLst>
              <a:ext uri="{FF2B5EF4-FFF2-40B4-BE49-F238E27FC236}">
                <a16:creationId xmlns="" xmlns:a16="http://schemas.microsoft.com/office/drawing/2014/main" xmlns:lc="http://schemas.openxmlformats.org/drawingml/2006/lockedCanvas" id="{BA960CBD-8A62-85D7-A316-21770F2B93FC}"/>
              </a:ext>
            </a:extLst>
          </p:cNvPr>
          <p:cNvSpPr txBox="1"/>
          <p:nvPr/>
        </p:nvSpPr>
        <p:spPr>
          <a:xfrm>
            <a:off x="395535" y="2613392"/>
            <a:ext cx="8424937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Верификация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(verification) 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Доказанное объективными результатами исследования подтверждение того, что определенные требования были выполнены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68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Daron\Downloads\icons8-no-bug-6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9" y="6343710"/>
            <a:ext cx="503808" cy="5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E:\ДГТУ\Тестирование_ПО\рис\65017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36211"/>
            <a:ext cx="755576" cy="622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5">
            <a:extLst>
              <a:ext uri="{FF2B5EF4-FFF2-40B4-BE49-F238E27FC236}">
                <a16:creationId xmlns="" xmlns:a16="http://schemas.microsoft.com/office/drawing/2014/main" xmlns:lc="http://schemas.openxmlformats.org/drawingml/2006/lockedCanvas" id="{BA960CBD-8A62-85D7-A316-21770F2B93FC}"/>
              </a:ext>
            </a:extLst>
          </p:cNvPr>
          <p:cNvSpPr txBox="1"/>
          <p:nvPr/>
        </p:nvSpPr>
        <p:spPr>
          <a:xfrm>
            <a:off x="395535" y="2613392"/>
            <a:ext cx="8424937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Валидация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(validation) 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Подтверждение путем экспертизы того, что рабочий продукт соответствует потребностям заинтересованной стороны.</a:t>
            </a:r>
            <a:endParaRPr lang="ru-RU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158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Daron\Downloads\icons8-no-bug-6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9" y="6343710"/>
            <a:ext cx="503808" cy="5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5">
            <a:extLst>
              <a:ext uri="{FF2B5EF4-FFF2-40B4-BE49-F238E27FC236}">
                <a16:creationId xmlns="" xmlns:a16="http://schemas.microsoft.com/office/drawing/2014/main" xmlns:lc="http://schemas.openxmlformats.org/drawingml/2006/lockedCanvas" id="{BA960CBD-8A62-85D7-A316-21770F2B93FC}"/>
              </a:ext>
            </a:extLst>
          </p:cNvPr>
          <p:cNvSpPr txBox="1"/>
          <p:nvPr/>
        </p:nvSpPr>
        <p:spPr>
          <a:xfrm>
            <a:off x="820224" y="2492896"/>
            <a:ext cx="3549446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Верификация</a:t>
            </a:r>
            <a:endParaRPr lang="ru-RU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Нужды заказчика</a:t>
            </a:r>
          </a:p>
          <a:p>
            <a:pPr algn="ctr"/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Делаем ли мы продукт правильно?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4">
            <a:extLst>
              <a:ext uri="{FF2B5EF4-FFF2-40B4-BE49-F238E27FC236}">
                <a16:creationId xmlns="" xmlns:a16="http://schemas.microsoft.com/office/drawing/2014/main" xmlns:lc="http://schemas.openxmlformats.org/drawingml/2006/lockedCanvas" id="{4C154710-6D7F-07ED-9762-2DA31EE3B948}"/>
              </a:ext>
            </a:extLst>
          </p:cNvPr>
          <p:cNvSpPr txBox="1"/>
          <p:nvPr/>
        </p:nvSpPr>
        <p:spPr>
          <a:xfrm>
            <a:off x="5201553" y="2492896"/>
            <a:ext cx="3549446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Валидация</a:t>
            </a:r>
            <a:endParaRPr lang="ru-RU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Нужды пользователя</a:t>
            </a:r>
          </a:p>
          <a:p>
            <a:pPr algn="ctr"/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Делаем ли мы правильный продукт.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3" descr="E:\ДГТУ\Тестирование_ПО\рис\65017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36211"/>
            <a:ext cx="755576" cy="622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2018635" y="1278063"/>
            <a:ext cx="11526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Ver</a:t>
            </a:r>
            <a:endParaRPr lang="ru-RU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6442989" y="1278063"/>
            <a:ext cx="10665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Val</a:t>
            </a:r>
            <a:endParaRPr lang="ru-RU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3818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Daron\Downloads\icons8-no-bug-6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9" y="6343710"/>
            <a:ext cx="503808" cy="5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5">
            <a:extLst>
              <a:ext uri="{FF2B5EF4-FFF2-40B4-BE49-F238E27FC236}">
                <a16:creationId xmlns="" xmlns:a16="http://schemas.microsoft.com/office/drawing/2014/main" xmlns:lc="http://schemas.openxmlformats.org/drawingml/2006/lockedCanvas" id="{BA960CBD-8A62-85D7-A316-21770F2B93FC}"/>
              </a:ext>
            </a:extLst>
          </p:cNvPr>
          <p:cNvSpPr txBox="1"/>
          <p:nvPr/>
        </p:nvSpPr>
        <p:spPr>
          <a:xfrm>
            <a:off x="820224" y="2492896"/>
            <a:ext cx="354944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Верификация</a:t>
            </a:r>
            <a:endParaRPr lang="ru-RU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Соответствует требованиям</a:t>
            </a:r>
          </a:p>
          <a:p>
            <a:pPr algn="ctr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(нужный цвет, размер, детали,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материалл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4">
            <a:extLst>
              <a:ext uri="{FF2B5EF4-FFF2-40B4-BE49-F238E27FC236}">
                <a16:creationId xmlns="" xmlns:a16="http://schemas.microsoft.com/office/drawing/2014/main" xmlns:lc="http://schemas.openxmlformats.org/drawingml/2006/lockedCanvas" id="{4C154710-6D7F-07ED-9762-2DA31EE3B948}"/>
              </a:ext>
            </a:extLst>
          </p:cNvPr>
          <p:cNvSpPr txBox="1"/>
          <p:nvPr/>
        </p:nvSpPr>
        <p:spPr>
          <a:xfrm>
            <a:off x="5201553" y="2492896"/>
            <a:ext cx="3549446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Валидация</a:t>
            </a:r>
            <a:endParaRPr lang="ru-RU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 подходит детям до 3 лет</a:t>
            </a:r>
          </a:p>
        </p:txBody>
      </p:sp>
      <p:pic>
        <p:nvPicPr>
          <p:cNvPr id="4099" name="Picture 3" descr="E:\ДГТУ\Тестирование_ПО\рис\png-clipart-bicycle-cranks-road-bicycle-racing-cycling-bianchi-bicycles-bicycle-frame-bicycl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4255" y="908720"/>
            <a:ext cx="1701383" cy="1584176"/>
          </a:xfrm>
          <a:prstGeom prst="rect">
            <a:avLst/>
          </a:prstGeom>
          <a:noFill/>
          <a:effectLst>
            <a:innerShdw blurRad="114300">
              <a:prstClr val="black"/>
            </a:innerShdw>
            <a:softEdge rad="25400"/>
          </a:effectLst>
        </p:spPr>
      </p:pic>
      <p:pic>
        <p:nvPicPr>
          <p:cNvPr id="4101" name="Picture 5" descr="E:\ДГТУ\Тестирование_ПО\рис\1674102195_papik-pro-p-risunok-velosiped-37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888990"/>
            <a:ext cx="1702426" cy="1603906"/>
          </a:xfrm>
          <a:prstGeom prst="rect">
            <a:avLst/>
          </a:prstGeom>
          <a:noFill/>
          <a:effectLst>
            <a:innerShdw blurRad="114300">
              <a:prstClr val="black"/>
            </a:innerShdw>
            <a:softEdge rad="25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918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Daron\Downloads\icons8-no-bug-6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9" y="6343710"/>
            <a:ext cx="503808" cy="5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5">
            <a:extLst>
              <a:ext uri="{FF2B5EF4-FFF2-40B4-BE49-F238E27FC236}">
                <a16:creationId xmlns="" xmlns:a16="http://schemas.microsoft.com/office/drawing/2014/main" xmlns:lc="http://schemas.openxmlformats.org/drawingml/2006/lockedCanvas" id="{BA960CBD-8A62-85D7-A316-21770F2B93FC}"/>
              </a:ext>
            </a:extLst>
          </p:cNvPr>
          <p:cNvSpPr txBox="1"/>
          <p:nvPr/>
        </p:nvSpPr>
        <p:spPr>
          <a:xfrm>
            <a:off x="787712" y="1474942"/>
            <a:ext cx="3549446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Верификация</a:t>
            </a:r>
            <a:endParaRPr lang="ru-RU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компонента системы на предмет соответствия требованиям</a:t>
            </a:r>
          </a:p>
          <a:p>
            <a:pPr algn="ctr"/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Готовый вариант соответствует макету</a:t>
            </a:r>
          </a:p>
          <a:p>
            <a:pPr algn="ctr"/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Проверка наличия полей ввода</a:t>
            </a:r>
          </a:p>
          <a:p>
            <a:pPr algn="ctr"/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2" name="Picture 4" descr="C:\Users\Daron\Documents\ShareX\Screenshots\2024-03\browser_AcHMA3UtM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620688"/>
            <a:ext cx="3462536" cy="5309495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1009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Daron\Downloads\icons8-no-bug-6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9" y="6343710"/>
            <a:ext cx="503808" cy="5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5">
            <a:extLst>
              <a:ext uri="{FF2B5EF4-FFF2-40B4-BE49-F238E27FC236}">
                <a16:creationId xmlns="" xmlns:a16="http://schemas.microsoft.com/office/drawing/2014/main" xmlns:lc="http://schemas.openxmlformats.org/drawingml/2006/lockedCanvas" id="{BA960CBD-8A62-85D7-A316-21770F2B93FC}"/>
              </a:ext>
            </a:extLst>
          </p:cNvPr>
          <p:cNvSpPr txBox="1"/>
          <p:nvPr/>
        </p:nvSpPr>
        <p:spPr>
          <a:xfrm>
            <a:off x="787712" y="1474942"/>
            <a:ext cx="3549446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Валидация</a:t>
            </a:r>
            <a:endParaRPr lang="ru-RU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Валидация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 введения различных символов поля ввода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Проверка того, что данная функция действительно нужна пользователю</a:t>
            </a:r>
          </a:p>
          <a:p>
            <a:pPr algn="ctr"/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C:\Users\Daron\Documents\ShareX\Screenshots\2024-03\browser_3yeTwWStE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404664"/>
            <a:ext cx="2892804" cy="5683027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746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Daron\Downloads\icons8-no-bug-6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9" y="6343710"/>
            <a:ext cx="503808" cy="5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E:\ДГТУ\Тестирование_ПО\рис\scale_120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44624"/>
            <a:ext cx="3356808" cy="2952328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107504" y="332656"/>
            <a:ext cx="583264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Какой из процессов является процессно-ориентированным</a:t>
            </a:r>
            <a:r>
              <a:rPr lang="ru-RU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Контроль качества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Обеспечение качества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Тестирование</a:t>
            </a:r>
          </a:p>
          <a:p>
            <a:endParaRPr lang="ru-RU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Какой процесс состоит из рутинных операций и чаще всего вовлекает начинающих специалистов</a:t>
            </a:r>
            <a:r>
              <a:rPr lang="ru-RU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Контроль качества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Обеспечение качества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Тестирование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07504" y="2967335"/>
            <a:ext cx="8973432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… отвечает на вопрос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: “</a:t>
            </a: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Делаем ли мы правильный продукт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”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Валидация</a:t>
            </a: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Авторизация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Аутентификация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Верификация</a:t>
            </a:r>
          </a:p>
          <a:p>
            <a:pPr marL="285750" indent="-285750">
              <a:buFont typeface="Wingdings" pitchFamily="2" charset="2"/>
              <a:buChar char="ü"/>
            </a:pPr>
            <a:endParaRPr lang="ru-RU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Обеспечение качества представляет собой…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Корректирующие меры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Превентивные меры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Превентивные и корректирующие меры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Меры направленные только на продукт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5" descr="C:\Users\Daron\Downloads\icons8-no-bug-6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836712"/>
            <a:ext cx="345765" cy="345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5" descr="C:\Users\Daron\Downloads\icons8-no-bug-6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541436"/>
            <a:ext cx="345765" cy="345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5" descr="C:\Users\Daron\Downloads\icons8-no-bug-6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5955" y="3256106"/>
            <a:ext cx="345765" cy="345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5" descr="C:\Users\Daron\Downloads\icons8-no-bug-6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4941168"/>
            <a:ext cx="345765" cy="345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8999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Daron\Downloads\icons8-no-bug-6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9" y="6343710"/>
            <a:ext cx="503808" cy="5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Daron\Documents\ShareX\Screenshots\2024-03\AcroRd32_vVb0YN1uj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7" y="1340768"/>
            <a:ext cx="7598371" cy="43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2843808" y="332655"/>
            <a:ext cx="381142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ЖИЗНЕННЫЙ ЦИКЛ ТЕСТИРОВАНИЯ</a:t>
            </a:r>
          </a:p>
          <a:p>
            <a:pPr algn="ctr"/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STLS</a:t>
            </a:r>
            <a:endParaRPr lang="ru-RU" sz="28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842793" y="6508530"/>
            <a:ext cx="42203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Святослав Куликов. Тестирование ПО. Базовый курс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945140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Daron\Downloads\icons8-no-bug-6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9" y="6343710"/>
            <a:ext cx="503808" cy="5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755576" y="2132856"/>
            <a:ext cx="7848872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Тестирование программного обеспечения</a:t>
            </a:r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процесс анализа программного средства и сопутствующей документации с целью выявления дефектов и повышения качества продукта.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4825816" y="6508529"/>
            <a:ext cx="42203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Святослав Куликов. Тестирование ПО. Базовый курс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332816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Daron\Downloads\icons8-no-bug-6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9" y="6343710"/>
            <a:ext cx="503808" cy="5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755576" y="2132856"/>
            <a:ext cx="7848872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Тестирование программного </a:t>
            </a:r>
            <a:r>
              <a:rPr lang="ru-R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обеспечения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способ оценить качество программного обеспечения и снизить риск отказа программного обеспечения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580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Daron\Downloads\icons8-no-bug-6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9" y="6343710"/>
            <a:ext cx="503808" cy="5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755576" y="2132856"/>
            <a:ext cx="78488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Тестирование программного </a:t>
            </a:r>
            <a:r>
              <a:rPr lang="ru-R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обеспечения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проверка соответствия между реальным и ожидаемым поведением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266723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E:\ДГТУ\Тестирование_ПО\рис\650179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36211"/>
            <a:ext cx="755576" cy="622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Daron\Downloads\icons8-no-bug-6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9" y="6343710"/>
            <a:ext cx="503808" cy="5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731966" y="764704"/>
            <a:ext cx="784887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Ц</a:t>
            </a:r>
            <a:r>
              <a:rPr lang="ru-R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ели тестирования</a:t>
            </a:r>
          </a:p>
          <a:p>
            <a:pPr algn="ctr"/>
            <a:endParaRPr lang="ru-RU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Arial" pitchFamily="34" charset="0"/>
              <a:buChar char="•"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Оценка рабочих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продуктов, требования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, пользовательские истории, проекты и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код.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Провоцирование отказов и обнаружение дефектов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Обеспечение необходимого покрытия объекта тестирования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Снижение уровня риска ненадлежащего качества программного обеспечения. 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Arial" pitchFamily="34" charset="0"/>
              <a:buChar char="•"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Проверка выполнения зафиксированных требований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Проверка того, что объект тестирования соответствует контрактным, юридическим и нормативным требованиям. 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Arial" pitchFamily="34" charset="0"/>
              <a:buChar char="•"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Предоставление информации заинтересованным сторонам для принятия обоснованных решений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Создание уверенности в качестве объекта тестирования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Проверка того, завершен ли объект тестирования и работает ли он так, как ожидают заинтересованные стороны.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6228184" y="6410948"/>
            <a:ext cx="28370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ISTQB CTFL Syllabus 2023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20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E:\ДГТУ\Тестирование_ПО\рис\650179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36211"/>
            <a:ext cx="755576" cy="622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Daron\Downloads\icons8-no-bug-6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9" y="6343710"/>
            <a:ext cx="503808" cy="5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755576" y="1772816"/>
            <a:ext cx="78488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Контроль качества (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quality control</a:t>
            </a:r>
            <a:r>
              <a:rPr lang="ru-R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)</a:t>
            </a:r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- набор действий, предназначенных для оценивания качества компонента или системы</a:t>
            </a:r>
          </a:p>
        </p:txBody>
      </p:sp>
    </p:spTree>
    <p:extLst>
      <p:ext uri="{BB962C8B-B14F-4D97-AF65-F5344CB8AC3E}">
        <p14:creationId xmlns:p14="http://schemas.microsoft.com/office/powerpoint/2010/main" val="378314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E:\ДГТУ\Тестирование_ПО\рис\650179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36211"/>
            <a:ext cx="755576" cy="622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Daron\Downloads\icons8-no-bug-6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9" y="6343710"/>
            <a:ext cx="503808" cy="5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755576" y="1772816"/>
            <a:ext cx="7848872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Обеспечение качества (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quality assurance</a:t>
            </a:r>
            <a:r>
              <a:rPr lang="ru-R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)</a:t>
            </a:r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- активности, направленные на обеспечение уверенности в том, что требования к качеству будут выполнены</a:t>
            </a:r>
          </a:p>
        </p:txBody>
      </p:sp>
    </p:spTree>
    <p:extLst>
      <p:ext uri="{BB962C8B-B14F-4D97-AF65-F5344CB8AC3E}">
        <p14:creationId xmlns:p14="http://schemas.microsoft.com/office/powerpoint/2010/main" val="59394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Daron\Downloads\icons8-no-bug-6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9" y="6343710"/>
            <a:ext cx="503808" cy="5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5">
            <a:extLst>
              <a:ext uri="{FF2B5EF4-FFF2-40B4-BE49-F238E27FC236}">
                <a16:creationId xmlns="" xmlns:a16="http://schemas.microsoft.com/office/drawing/2014/main" xmlns:lc="http://schemas.openxmlformats.org/drawingml/2006/lockedCanvas" id="{BA960CBD-8A62-85D7-A316-21770F2B93FC}"/>
              </a:ext>
            </a:extLst>
          </p:cNvPr>
          <p:cNvSpPr txBox="1"/>
          <p:nvPr/>
        </p:nvSpPr>
        <p:spPr>
          <a:xfrm>
            <a:off x="820224" y="2492896"/>
            <a:ext cx="3549446" cy="298543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Обеспечение качества</a:t>
            </a:r>
          </a:p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 </a:t>
            </a:r>
            <a:r>
              <a:rPr lang="ru-RU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превентивный подход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ориентированный на </a:t>
            </a:r>
            <a:r>
              <a:rPr lang="ru-RU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сосредоточенный на внедрении и улучшении процессов. Он предполагает, что если правильно следовать хорошему процессу, то будет создан хороший продукт</a:t>
            </a:r>
          </a:p>
        </p:txBody>
      </p:sp>
      <p:sp>
        <p:nvSpPr>
          <p:cNvPr id="6" name="TextBox 4">
            <a:extLst>
              <a:ext uri="{FF2B5EF4-FFF2-40B4-BE49-F238E27FC236}">
                <a16:creationId xmlns="" xmlns:a16="http://schemas.microsoft.com/office/drawing/2014/main" xmlns:lc="http://schemas.openxmlformats.org/drawingml/2006/lockedCanvas" id="{4C154710-6D7F-07ED-9762-2DA31EE3B948}"/>
              </a:ext>
            </a:extLst>
          </p:cNvPr>
          <p:cNvSpPr txBox="1"/>
          <p:nvPr/>
        </p:nvSpPr>
        <p:spPr>
          <a:xfrm>
            <a:off x="5201553" y="2492896"/>
            <a:ext cx="3549446" cy="236988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Контроль качества</a:t>
            </a:r>
          </a:p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 </a:t>
            </a:r>
            <a:r>
              <a:rPr lang="ru-RU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корректирующий подход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ориентированный на </a:t>
            </a:r>
            <a:r>
              <a:rPr lang="ru-RU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продукт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сосредоточенный на действиях, поддерживающих достижение надлежащего уровня качества</a:t>
            </a:r>
          </a:p>
        </p:txBody>
      </p:sp>
      <p:pic>
        <p:nvPicPr>
          <p:cNvPr id="7" name="Picture 3" descr="E:\ДГТУ\Тестирование_ПО\рис\65017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36211"/>
            <a:ext cx="755576" cy="622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2055375" y="1278063"/>
            <a:ext cx="107914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QA</a:t>
            </a:r>
            <a:endParaRPr lang="ru-RU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6463154" y="1278063"/>
            <a:ext cx="10262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QC</a:t>
            </a:r>
            <a:endParaRPr lang="ru-RU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83876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</TotalTime>
  <Words>520</Words>
  <Application>Microsoft Office PowerPoint</Application>
  <PresentationFormat>Экран (4:3)</PresentationFormat>
  <Paragraphs>82</Paragraphs>
  <Slides>18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19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Denis Fatkhi</dc:creator>
  <cp:lastModifiedBy>Denis Fatkhi</cp:lastModifiedBy>
  <cp:revision>17</cp:revision>
  <dcterms:created xsi:type="dcterms:W3CDTF">2024-03-21T20:31:03Z</dcterms:created>
  <dcterms:modified xsi:type="dcterms:W3CDTF">2024-03-22T19:18:03Z</dcterms:modified>
</cp:coreProperties>
</file>