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</p:sldMasterIdLst>
  <p:sldIdLst>
    <p:sldId id="256" r:id="rId2"/>
    <p:sldId id="275" r:id="rId3"/>
    <p:sldId id="274" r:id="rId4"/>
    <p:sldId id="276" r:id="rId5"/>
    <p:sldId id="277" r:id="rId6"/>
    <p:sldId id="273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1326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8886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2329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9816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6069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9974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23.03.2024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2061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23.03.2024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9563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23.03.2024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6908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991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2597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  <a:alpha val="2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23.03.2024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4536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E:\ДГТУ\Тестирование_ПО\рис\650179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36211"/>
            <a:ext cx="755576" cy="622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Daron\Downloads\icons8-no-bug-6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9" y="6343710"/>
            <a:ext cx="503808" cy="5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1979712" y="764704"/>
            <a:ext cx="57606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ПРИНЦИПЫ ТЕСТИРОВАНИЯ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228184" y="6410948"/>
            <a:ext cx="28370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ISTQB CTFL Syllabus 2023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971600" y="1484784"/>
            <a:ext cx="793515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Тестирование демонстрирует наличие дефектов, а не их отсутствие</a:t>
            </a:r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1600" i="1" dirty="0" smtClean="0">
                <a:latin typeface="Times New Roman" pitchFamily="18" charset="0"/>
                <a:cs typeface="Times New Roman" pitchFamily="18" charset="0"/>
              </a:rPr>
              <a:t>Тестирование </a:t>
            </a:r>
            <a:r>
              <a:rPr lang="ru-RU" sz="1600" i="1" dirty="0">
                <a:latin typeface="Times New Roman" pitchFamily="18" charset="0"/>
                <a:cs typeface="Times New Roman" pitchFamily="18" charset="0"/>
              </a:rPr>
              <a:t>снижает вероятность того, что дефекты в объекте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1600" i="1" dirty="0" smtClean="0">
                <a:latin typeface="Times New Roman" pitchFamily="18" charset="0"/>
                <a:cs typeface="Times New Roman" pitchFamily="18" charset="0"/>
              </a:rPr>
              <a:t>тестирования </a:t>
            </a:r>
            <a:r>
              <a:rPr lang="ru-RU" sz="1600" i="1" dirty="0">
                <a:latin typeface="Times New Roman" pitchFamily="18" charset="0"/>
                <a:cs typeface="Times New Roman" pitchFamily="18" charset="0"/>
              </a:rPr>
              <a:t>останутся необнаруженными, но даже если дефекты не были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1600" i="1" dirty="0" smtClean="0">
                <a:latin typeface="Times New Roman" pitchFamily="18" charset="0"/>
                <a:cs typeface="Times New Roman" pitchFamily="18" charset="0"/>
              </a:rPr>
              <a:t>обнаружены</a:t>
            </a:r>
            <a:r>
              <a:rPr lang="ru-RU" sz="1600" i="1" dirty="0">
                <a:latin typeface="Times New Roman" pitchFamily="18" charset="0"/>
                <a:cs typeface="Times New Roman" pitchFamily="18" charset="0"/>
              </a:rPr>
              <a:t>, тестирование не доказывает корректности объекта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1600" i="1" dirty="0" smtClean="0">
                <a:latin typeface="Times New Roman" pitchFamily="18" charset="0"/>
                <a:cs typeface="Times New Roman" pitchFamily="18" charset="0"/>
              </a:rPr>
              <a:t>тестирования</a:t>
            </a:r>
            <a:r>
              <a:rPr lang="ru-RU" sz="1600" i="1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3" name="32-конечная звезда 2"/>
          <p:cNvSpPr/>
          <p:nvPr/>
        </p:nvSpPr>
        <p:spPr>
          <a:xfrm>
            <a:off x="931640" y="1916832"/>
            <a:ext cx="720080" cy="747663"/>
          </a:xfrm>
          <a:prstGeom prst="star32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1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971599" y="2896699"/>
            <a:ext cx="7935155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Исчерпывающее тестирование невозможно.</a:t>
            </a:r>
            <a:endParaRPr lang="en-US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1600" i="1" dirty="0">
                <a:latin typeface="Times New Roman" pitchFamily="18" charset="0"/>
                <a:cs typeface="Times New Roman" pitchFamily="18" charset="0"/>
              </a:rPr>
              <a:t>Полное тестирование с использованием всех комбинаций вводов и предусловий </a:t>
            </a:r>
            <a:r>
              <a:rPr lang="ru-RU" sz="1600" i="1" dirty="0" smtClean="0">
                <a:latin typeface="Times New Roman" pitchFamily="18" charset="0"/>
                <a:cs typeface="Times New Roman" pitchFamily="18" charset="0"/>
              </a:rPr>
              <a:t>	физически </a:t>
            </a:r>
            <a:r>
              <a:rPr lang="ru-RU" sz="1600" i="1" dirty="0">
                <a:latin typeface="Times New Roman" pitchFamily="18" charset="0"/>
                <a:cs typeface="Times New Roman" pitchFamily="18" charset="0"/>
              </a:rPr>
              <a:t>невыполнимо.</a:t>
            </a:r>
          </a:p>
        </p:txBody>
      </p:sp>
      <p:sp>
        <p:nvSpPr>
          <p:cNvPr id="9" name="32-конечная звезда 8"/>
          <p:cNvSpPr/>
          <p:nvPr/>
        </p:nvSpPr>
        <p:spPr>
          <a:xfrm>
            <a:off x="931640" y="3284984"/>
            <a:ext cx="720080" cy="747663"/>
          </a:xfrm>
          <a:prstGeom prst="star32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2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995936" y="4077072"/>
            <a:ext cx="793515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Раннее тестирование экономит время и деньги.</a:t>
            </a:r>
            <a:endParaRPr lang="en-US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1600" i="1" dirty="0">
                <a:latin typeface="Times New Roman" pitchFamily="18" charset="0"/>
                <a:cs typeface="Times New Roman" pitchFamily="18" charset="0"/>
              </a:rPr>
              <a:t>Дефекты, устраненные на ранней стадии процесса, не вызовут последующих </a:t>
            </a:r>
            <a:r>
              <a:rPr lang="ru-RU" sz="1600" i="1" dirty="0" smtClean="0">
                <a:latin typeface="Times New Roman" pitchFamily="18" charset="0"/>
                <a:cs typeface="Times New Roman" pitchFamily="18" charset="0"/>
              </a:rPr>
              <a:t>	дефектов </a:t>
            </a:r>
            <a:r>
              <a:rPr lang="ru-RU" sz="1600" i="1" dirty="0">
                <a:latin typeface="Times New Roman" pitchFamily="18" charset="0"/>
                <a:cs typeface="Times New Roman" pitchFamily="18" charset="0"/>
              </a:rPr>
              <a:t>в производных рабочих продуктах. Для раннего обнаружения </a:t>
            </a:r>
            <a:r>
              <a:rPr lang="ru-RU" sz="1600" i="1" dirty="0" smtClean="0">
                <a:latin typeface="Times New Roman" pitchFamily="18" charset="0"/>
                <a:cs typeface="Times New Roman" pitchFamily="18" charset="0"/>
              </a:rPr>
              <a:t>	дефектов </a:t>
            </a:r>
            <a:r>
              <a:rPr lang="ru-RU" sz="1600" i="1" dirty="0">
                <a:latin typeface="Times New Roman" pitchFamily="18" charset="0"/>
                <a:cs typeface="Times New Roman" pitchFamily="18" charset="0"/>
              </a:rPr>
              <a:t>как можно раньше следует начинать как статическое </a:t>
            </a:r>
            <a:r>
              <a:rPr lang="ru-RU" sz="1600" i="1" dirty="0" smtClean="0">
                <a:latin typeface="Times New Roman" pitchFamily="18" charset="0"/>
                <a:cs typeface="Times New Roman" pitchFamily="18" charset="0"/>
              </a:rPr>
              <a:t>	тестирование так </a:t>
            </a:r>
            <a:r>
              <a:rPr lang="ru-RU" sz="1600" i="1" dirty="0">
                <a:latin typeface="Times New Roman" pitchFamily="18" charset="0"/>
                <a:cs typeface="Times New Roman" pitchFamily="18" charset="0"/>
              </a:rPr>
              <a:t>и динамическое тестирование</a:t>
            </a:r>
          </a:p>
        </p:txBody>
      </p:sp>
      <p:sp>
        <p:nvSpPr>
          <p:cNvPr id="13" name="32-конечная звезда 12"/>
          <p:cNvSpPr/>
          <p:nvPr/>
        </p:nvSpPr>
        <p:spPr>
          <a:xfrm>
            <a:off x="955977" y="4465357"/>
            <a:ext cx="720080" cy="747663"/>
          </a:xfrm>
          <a:prstGeom prst="star32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3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710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Daron\Downloads\icons8-no-bug-6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9" y="6343710"/>
            <a:ext cx="503808" cy="5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Daron\Documents\ShareX\Screenshots\2024-03\browser_UdIHTsZQjv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412776"/>
            <a:ext cx="6621462" cy="4333875"/>
          </a:xfrm>
          <a:prstGeom prst="rect">
            <a:avLst/>
          </a:prstGeom>
          <a:noFill/>
          <a:effectLst>
            <a:innerShdw blurRad="114300">
              <a:prstClr val="black"/>
            </a:innerShdw>
            <a:softEdge rad="25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Прямоугольник 13"/>
          <p:cNvSpPr/>
          <p:nvPr/>
        </p:nvSpPr>
        <p:spPr>
          <a:xfrm>
            <a:off x="3598255" y="770283"/>
            <a:ext cx="23762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Кривая Боэма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893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E:\ДГТУ\Тестирование_ПО\рис\650179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36211"/>
            <a:ext cx="755576" cy="622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Daron\Downloads\icons8-no-bug-6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9" y="6343710"/>
            <a:ext cx="503808" cy="5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1979712" y="764704"/>
            <a:ext cx="57606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ПРИНЦИПЫ ТЕСТИРОВАНИЯ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228184" y="6410948"/>
            <a:ext cx="28370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ISTQB CTFL Syllabus 2023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971600" y="1484784"/>
            <a:ext cx="793515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Кластеризация дефектов.</a:t>
            </a:r>
            <a:endParaRPr lang="en-US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1600" i="1" dirty="0">
                <a:latin typeface="Times New Roman" pitchFamily="18" charset="0"/>
                <a:cs typeface="Times New Roman" pitchFamily="18" charset="0"/>
              </a:rPr>
              <a:t>Обычно небольшое количество системных компонентов содержит </a:t>
            </a:r>
            <a:r>
              <a:rPr lang="ru-RU" sz="1600" i="1" dirty="0" smtClean="0">
                <a:latin typeface="Times New Roman" pitchFamily="18" charset="0"/>
                <a:cs typeface="Times New Roman" pitchFamily="18" charset="0"/>
              </a:rPr>
              <a:t>	большинство </a:t>
            </a:r>
            <a:r>
              <a:rPr lang="ru-RU" sz="1600" i="1" dirty="0">
                <a:latin typeface="Times New Roman" pitchFamily="18" charset="0"/>
                <a:cs typeface="Times New Roman" pitchFamily="18" charset="0"/>
              </a:rPr>
              <a:t>обнаруженных дефектов или порождает большинство </a:t>
            </a:r>
            <a:r>
              <a:rPr lang="ru-RU" sz="1600" i="1" dirty="0" smtClean="0">
                <a:latin typeface="Times New Roman" pitchFamily="18" charset="0"/>
                <a:cs typeface="Times New Roman" pitchFamily="18" charset="0"/>
              </a:rPr>
              <a:t>	эксплуатационных </a:t>
            </a:r>
            <a:r>
              <a:rPr lang="ru-RU" sz="1600" i="1" dirty="0">
                <a:latin typeface="Times New Roman" pitchFamily="18" charset="0"/>
                <a:cs typeface="Times New Roman" pitchFamily="18" charset="0"/>
              </a:rPr>
              <a:t>отказов. Это явление является иллюстрацией принципа </a:t>
            </a:r>
            <a:r>
              <a:rPr lang="ru-RU" sz="1600" i="1" dirty="0" smtClean="0">
                <a:latin typeface="Times New Roman" pitchFamily="18" charset="0"/>
                <a:cs typeface="Times New Roman" pitchFamily="18" charset="0"/>
              </a:rPr>
              <a:t>	Парето</a:t>
            </a:r>
            <a:endParaRPr lang="ru-RU" sz="16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32-конечная звезда 2"/>
          <p:cNvSpPr/>
          <p:nvPr/>
        </p:nvSpPr>
        <p:spPr>
          <a:xfrm>
            <a:off x="931640" y="1916832"/>
            <a:ext cx="720080" cy="747663"/>
          </a:xfrm>
          <a:prstGeom prst="star32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4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971599" y="2896699"/>
            <a:ext cx="793515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Тесты устаревают.</a:t>
            </a:r>
            <a:endParaRPr lang="en-US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1600" i="1" dirty="0">
                <a:latin typeface="Times New Roman" pitchFamily="18" charset="0"/>
                <a:cs typeface="Times New Roman" pitchFamily="18" charset="0"/>
              </a:rPr>
              <a:t>Если одни и те же тесты повторяются много раз, они становятся все </a:t>
            </a:r>
            <a:r>
              <a:rPr lang="ru-RU" sz="1600" i="1" dirty="0" smtClean="0">
                <a:latin typeface="Times New Roman" pitchFamily="18" charset="0"/>
                <a:cs typeface="Times New Roman" pitchFamily="18" charset="0"/>
              </a:rPr>
              <a:t>более	неэффективными </a:t>
            </a:r>
            <a:r>
              <a:rPr lang="ru-RU" sz="1600" i="1" dirty="0">
                <a:latin typeface="Times New Roman" pitchFamily="18" charset="0"/>
                <a:cs typeface="Times New Roman" pitchFamily="18" charset="0"/>
              </a:rPr>
              <a:t>в обнаружении новых </a:t>
            </a:r>
            <a:r>
              <a:rPr lang="ru-RU" sz="1600" i="1" dirty="0" smtClean="0">
                <a:latin typeface="Times New Roman" pitchFamily="18" charset="0"/>
                <a:cs typeface="Times New Roman" pitchFamily="18" charset="0"/>
              </a:rPr>
              <a:t>дефектов. Для </a:t>
            </a:r>
            <a:r>
              <a:rPr lang="ru-RU" sz="1600" i="1" dirty="0">
                <a:latin typeface="Times New Roman" pitchFamily="18" charset="0"/>
                <a:cs typeface="Times New Roman" pitchFamily="18" charset="0"/>
              </a:rPr>
              <a:t>обнаружения новых </a:t>
            </a:r>
            <a:r>
              <a:rPr lang="ru-RU" sz="1600" i="1" dirty="0" smtClean="0">
                <a:latin typeface="Times New Roman" pitchFamily="18" charset="0"/>
                <a:cs typeface="Times New Roman" pitchFamily="18" charset="0"/>
              </a:rPr>
              <a:t>	дефектов </a:t>
            </a:r>
            <a:r>
              <a:rPr lang="ru-RU" sz="1600" i="1" dirty="0">
                <a:latin typeface="Times New Roman" pitchFamily="18" charset="0"/>
                <a:cs typeface="Times New Roman" pitchFamily="18" charset="0"/>
              </a:rPr>
              <a:t>может потребоваться изменение существующих тестов и </a:t>
            </a:r>
            <a:r>
              <a:rPr lang="ru-RU" sz="1600" i="1" dirty="0" smtClean="0">
                <a:latin typeface="Times New Roman" pitchFamily="18" charset="0"/>
                <a:cs typeface="Times New Roman" pitchFamily="18" charset="0"/>
              </a:rPr>
              <a:t>	тестовых </a:t>
            </a:r>
            <a:r>
              <a:rPr lang="ru-RU" sz="1600" i="1" dirty="0">
                <a:latin typeface="Times New Roman" pitchFamily="18" charset="0"/>
                <a:cs typeface="Times New Roman" pitchFamily="18" charset="0"/>
              </a:rPr>
              <a:t>данных, а также написание новых тестов.</a:t>
            </a:r>
          </a:p>
        </p:txBody>
      </p:sp>
      <p:sp>
        <p:nvSpPr>
          <p:cNvPr id="9" name="32-конечная звезда 8"/>
          <p:cNvSpPr/>
          <p:nvPr/>
        </p:nvSpPr>
        <p:spPr>
          <a:xfrm>
            <a:off x="931640" y="3284984"/>
            <a:ext cx="720080" cy="747663"/>
          </a:xfrm>
          <a:prstGeom prst="star32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5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971598" y="4365104"/>
            <a:ext cx="793515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Тестирование зависит от контекста</a:t>
            </a:r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1600" i="1" dirty="0">
                <a:latin typeface="Times New Roman" pitchFamily="18" charset="0"/>
                <a:cs typeface="Times New Roman" pitchFamily="18" charset="0"/>
              </a:rPr>
              <a:t>Не существует единого универсального подхода к тестированию. </a:t>
            </a:r>
            <a:r>
              <a:rPr lang="ru-RU" sz="1600" i="1" dirty="0" smtClean="0">
                <a:latin typeface="Times New Roman" pitchFamily="18" charset="0"/>
                <a:cs typeface="Times New Roman" pitchFamily="18" charset="0"/>
              </a:rPr>
              <a:t>	Тестирование </a:t>
            </a:r>
            <a:r>
              <a:rPr lang="ru-RU" sz="1600" i="1" dirty="0">
                <a:latin typeface="Times New Roman" pitchFamily="18" charset="0"/>
                <a:cs typeface="Times New Roman" pitchFamily="18" charset="0"/>
              </a:rPr>
              <a:t>выполняется по-разному в зависимости от </a:t>
            </a:r>
            <a:r>
              <a:rPr lang="ru-RU" sz="1600" i="1" dirty="0" smtClean="0">
                <a:latin typeface="Times New Roman" pitchFamily="18" charset="0"/>
                <a:cs typeface="Times New Roman" pitchFamily="18" charset="0"/>
              </a:rPr>
              <a:t>контекста. 	Например, программное обеспечение управления производством, в котором 	критически важна безопасность, тестируется иначе, чем мобильное 	приложение.</a:t>
            </a:r>
            <a:endParaRPr lang="ru-RU" sz="16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32-конечная звезда 12"/>
          <p:cNvSpPr/>
          <p:nvPr/>
        </p:nvSpPr>
        <p:spPr>
          <a:xfrm>
            <a:off x="931639" y="4753389"/>
            <a:ext cx="720080" cy="747663"/>
          </a:xfrm>
          <a:prstGeom prst="star32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6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274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E:\ДГТУ\Тестирование_ПО\рис\650179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36211"/>
            <a:ext cx="755576" cy="622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Daron\Downloads\icons8-no-bug-6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9" y="6343710"/>
            <a:ext cx="503808" cy="5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1979712" y="764704"/>
            <a:ext cx="57606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ПРИНЦИПЫ ТЕСТИРОВАНИЯ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228184" y="6410948"/>
            <a:ext cx="28370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ISTQB CTFL Syllabus 2023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971600" y="1484784"/>
            <a:ext cx="793515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Заблуждение об отсутствии </a:t>
            </a:r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ошибок.</a:t>
            </a:r>
          </a:p>
          <a:p>
            <a:pPr algn="just"/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1600" i="1" dirty="0">
                <a:latin typeface="Times New Roman" pitchFamily="18" charset="0"/>
                <a:cs typeface="Times New Roman" pitchFamily="18" charset="0"/>
              </a:rPr>
              <a:t>Тщательное тестирование всех указанных требований и исправление всех </a:t>
            </a:r>
            <a:r>
              <a:rPr lang="ru-RU" sz="1600" i="1" dirty="0" smtClean="0">
                <a:latin typeface="Times New Roman" pitchFamily="18" charset="0"/>
                <a:cs typeface="Times New Roman" pitchFamily="18" charset="0"/>
              </a:rPr>
              <a:t>	обнаруженных </a:t>
            </a:r>
            <a:r>
              <a:rPr lang="ru-RU" sz="1600" i="1" dirty="0">
                <a:latin typeface="Times New Roman" pitchFamily="18" charset="0"/>
                <a:cs typeface="Times New Roman" pitchFamily="18" charset="0"/>
              </a:rPr>
              <a:t>дефектов может привести к созданию системы, которая не </a:t>
            </a:r>
            <a:r>
              <a:rPr lang="ru-RU" sz="1600" i="1" dirty="0" smtClean="0">
                <a:latin typeface="Times New Roman" pitchFamily="18" charset="0"/>
                <a:cs typeface="Times New Roman" pitchFamily="18" charset="0"/>
              </a:rPr>
              <a:t>	будет </a:t>
            </a:r>
            <a:r>
              <a:rPr lang="ru-RU" sz="1600" i="1" dirty="0">
                <a:latin typeface="Times New Roman" pitchFamily="18" charset="0"/>
                <a:cs typeface="Times New Roman" pitchFamily="18" charset="0"/>
              </a:rPr>
              <a:t>соответствовать потребностям и ожиданиям пользователей, не </a:t>
            </a:r>
            <a:r>
              <a:rPr lang="ru-RU" sz="1600" i="1" dirty="0" smtClean="0">
                <a:latin typeface="Times New Roman" pitchFamily="18" charset="0"/>
                <a:cs typeface="Times New Roman" pitchFamily="18" charset="0"/>
              </a:rPr>
              <a:t>	будет помогать </a:t>
            </a:r>
            <a:r>
              <a:rPr lang="ru-RU" sz="1600" i="1" dirty="0">
                <a:latin typeface="Times New Roman" pitchFamily="18" charset="0"/>
                <a:cs typeface="Times New Roman" pitchFamily="18" charset="0"/>
              </a:rPr>
              <a:t>в достижении бизнес-целей заказчика и будет уступать </a:t>
            </a:r>
            <a:r>
              <a:rPr lang="ru-RU" sz="1600" i="1" dirty="0" smtClean="0">
                <a:latin typeface="Times New Roman" pitchFamily="18" charset="0"/>
                <a:cs typeface="Times New Roman" pitchFamily="18" charset="0"/>
              </a:rPr>
              <a:t>	другим конкурирующим </a:t>
            </a:r>
            <a:r>
              <a:rPr lang="ru-RU" sz="1600" i="1" dirty="0">
                <a:latin typeface="Times New Roman" pitchFamily="18" charset="0"/>
                <a:cs typeface="Times New Roman" pitchFamily="18" charset="0"/>
              </a:rPr>
              <a:t>системам.</a:t>
            </a:r>
          </a:p>
        </p:txBody>
      </p:sp>
      <p:sp>
        <p:nvSpPr>
          <p:cNvPr id="3" name="32-конечная звезда 2"/>
          <p:cNvSpPr/>
          <p:nvPr/>
        </p:nvSpPr>
        <p:spPr>
          <a:xfrm>
            <a:off x="931640" y="1916832"/>
            <a:ext cx="720080" cy="747663"/>
          </a:xfrm>
          <a:prstGeom prst="star32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7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1666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Daron\Downloads\icons8-no-bug-6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9" y="6343710"/>
            <a:ext cx="503808" cy="5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3203848" y="770283"/>
            <a:ext cx="33123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Парадокс пестицида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 descr="C:\Users\Daron\Documents\ShareX\Screenshots\2024-03\opera_28dAoxp0Q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0238" y="1772816"/>
            <a:ext cx="6859587" cy="2162175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009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Daron\Downloads\icons8-no-bug-6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9" y="6343710"/>
            <a:ext cx="503808" cy="5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107504" y="332656"/>
            <a:ext cx="583264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Какого принципа тестирования не существует</a:t>
            </a:r>
            <a:r>
              <a:rPr lang="ru-RU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Заблуждение об отсутствии ошибок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Скопление дефектов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Тестирование зависит от контекста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Исчерпывающее тестирование возможно</a:t>
            </a:r>
          </a:p>
          <a:p>
            <a:endParaRPr lang="ru-RU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80% дефектов находится в 20% функциональности. Как называется данный принцип</a:t>
            </a:r>
            <a:r>
              <a:rPr lang="ru-RU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?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Тестирование показывает наличие дефектов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Скопление дефектов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Ранее тестирование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Парадокс пестицида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81800" y="3375570"/>
            <a:ext cx="8973432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Что не относится к способам борьбы с эффектом пестицида</a:t>
            </a: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Работа с постоянным набором тестовых данных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Использование различных видов тестирования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Ротация членов команды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Изменение тестовой документации</a:t>
            </a:r>
          </a:p>
          <a:p>
            <a:endParaRPr lang="ru-RU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Выбор методологии, техники и типа тестирования будет напрямую зависеть от природы самой программы. Какой это принцип тестирования</a:t>
            </a:r>
            <a:r>
              <a:rPr lang="ru-RU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Тестирование не зависит от окружающей среды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Тестирование зависит от навыков команды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Тестирование зависит от настроения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тестировщика</a:t>
            </a: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Тестирование зависит от контекста</a:t>
            </a:r>
          </a:p>
        </p:txBody>
      </p:sp>
      <p:pic>
        <p:nvPicPr>
          <p:cNvPr id="8" name="Picture 5" descr="C:\Users\Daron\Downloads\icons8-no-bug-6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751" y="1340768"/>
            <a:ext cx="345765" cy="345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5" descr="C:\Users\Daron\Downloads\icons8-no-bug-6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564904"/>
            <a:ext cx="345765" cy="345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5" descr="C:\Users\Daron\Downloads\icons8-no-bug-6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645024"/>
            <a:ext cx="345765" cy="345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5" descr="C:\Users\Daron\Downloads\icons8-no-bug-6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6107571"/>
            <a:ext cx="345765" cy="345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E:\ДГТУ\Тестирование_ПО\рис\GettyImages_16581598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158446"/>
            <a:ext cx="3047686" cy="3047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8999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275</TotalTime>
  <Words>175</Words>
  <Application>Microsoft Office PowerPoint</Application>
  <PresentationFormat>Экран (4:3)</PresentationFormat>
  <Paragraphs>51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Denis Fatkhi</dc:creator>
  <cp:lastModifiedBy>Denis Fatkhi</cp:lastModifiedBy>
  <cp:revision>25</cp:revision>
  <dcterms:created xsi:type="dcterms:W3CDTF">2024-03-21T20:31:03Z</dcterms:created>
  <dcterms:modified xsi:type="dcterms:W3CDTF">2024-03-23T18:25:15Z</dcterms:modified>
</cp:coreProperties>
</file>