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85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73" r:id="rId28"/>
    <p:sldId id="31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39752" y="397120"/>
            <a:ext cx="432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ТИПЫ ТЕСТИРОВАНИЯ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степени важности тестируемых функций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aron\Documents\ShareX\Screenshots\2024-03\Xmind_ggt0kRFNI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1" y="1988840"/>
            <a:ext cx="8630720" cy="35365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aron\Documents\ShareX\Screenshots\2024-03\Xmind_Bspc2237c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8589"/>
            <a:ext cx="8757096" cy="43060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принципам работы с приложением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Позитивное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(positive testing)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исследование приложения в ситуации, когда все действия выполняются строго по инструкции без каких бы то ни было ошибок, отклонений, ввода неверных данных и т.д.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(negative testing)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направлено на исследование работы приложения в ситуациях, когда с ним выполняются (некорректные) операции и/или используются данные, потенциально приводящие к ошибкам.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Деструктивное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destructive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одна из форм негативного тестирования с целью нарушить работоспособность приложения и обнаружить точку отказа.</a:t>
            </a:r>
          </a:p>
          <a:p>
            <a:pPr algn="just"/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Позитивное тестирование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 со всеми заполненными полями и верными данными.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Негативное тестирование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 с пустыми полями и/или неверными данными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Деструктивное тестирование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 с отправкой очень длинного имени и/или загрузкой очень большого файла</a:t>
            </a:r>
          </a:p>
          <a:p>
            <a:pPr algn="just"/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природе приложения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веб-приложения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 – applications testing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мобильных приложений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mobile – applications testing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настольных приложений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desktop – application testing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игр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games – testing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Встроенное тестирование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Embedded – testing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тестируется не только программного обеспечение, но и его работа на определенном аппаратном обеспечении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по бизнес-доменам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Например банки, медицина, 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372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степени формализации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на основе тест-кейсов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scripted testing, test case based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формализованный подход, в котором тестирование производится на основе заранее подготовленных тест-кейсов, наборов тест-кейсов и иной документации.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Исследовательское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testing)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частично формализованных подход, в рамках которого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тестировщик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выполняет работу с приложением по выбранному сценарию, который в свою очередь, дорабатывается в процессе выполнения с цель более полного исследования приложения.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Свободное (интуитивное)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 hoc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полностью неформализованных подход, в котором не предполагается использование ни тест-кейсов, ни чек-листов, ни сценариев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тестировщик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полностью опирается на свой профессионализм и интуицию для спонтанного выполнения с приложением действий, которые, как он считает, могут обнаружить ошибку.</a:t>
            </a:r>
          </a:p>
        </p:txBody>
      </p:sp>
    </p:spTree>
    <p:extLst>
      <p:ext uri="{BB962C8B-B14F-4D97-AF65-F5344CB8AC3E}">
        <p14:creationId xmlns:p14="http://schemas.microsoft.com/office/powerpoint/2010/main" val="1803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Инсталляционное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installation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выявление дефектов, влияющих на протекание стадии инсталляции (установки) приложения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Включает в себя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Установка ПО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Удаление ПО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ПО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Откат на предыдущую версию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Повторный запуск установки после возникновения ошибки или исправления уже возникших проблем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Автоматическая установка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Установка отдельного компонента или общего пакета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0133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удобства использования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usability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исследование того, насколько конечному пользователю понятно, как работать с продуктом, а также на то, насколько ему нравится использовать продукт.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Включает в себя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Общая доступность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Скорость, производительность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Удобство навигации и интерфейс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Плавность</a:t>
            </a:r>
          </a:p>
        </p:txBody>
      </p:sp>
    </p:spTree>
    <p:extLst>
      <p:ext uri="{BB962C8B-B14F-4D97-AF65-F5344CB8AC3E}">
        <p14:creationId xmlns:p14="http://schemas.microsoft.com/office/powerpoint/2010/main" val="24348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доступности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accessibility testing, A11Y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исследование пригодности продукта к использованию людьми с ограниченными возможностями (слабое зрение и т.д.).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Включает в себя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вспомогательных технологий в ПО (распознавание речи, экранная клавиатура и лупа,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скринридеры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использовать приложение одной рукой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Настройки специальной цветопередаче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Наличие понятных инструкций и руководства пользователя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Доступность сайта тестируется специальными инструментами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WAVE, TAV, Accessibility Valet, Accessibility Developer Tools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безопасности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проверку способности приложения противостоять злонамеренным попыткам получения доступа к данным или функциям, прав на доступ к которым у злоумышленника нет.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Включает в себя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инъекции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XSS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инъекции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Перехват трафика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Брутфорсинг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(полный перебор данных для получения доступа)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7057" y="126876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Типы тестирования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 types)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совокупность активностей тестирования, направленных на тестирование заданных характеристик системы или ее части, основываясь на конкретных целях.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996952"/>
            <a:ext cx="864096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Цели тестирования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Оценка функциональных характеристик качества системы, таких как полнота, корректность целесообразность.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 Оценка нефункциональных характеристик качества, таких как надежность, продуктивность работы, безопасность, совместимость и удобство использования.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3. Оценка правильности, полноты структуры или архитектуры компонента или системы, их соответствие спецификации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4. Оценка влияния изменений, например, подтверждение того, что дефекты были исправлены (</a:t>
            </a:r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подтверждающее тестировании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 и поиск непреднамеренных изменений в поведении, вызванных изменениями в программном обеспечении или окружении (</a:t>
            </a:r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регрессионное тестирование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интернационализации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internationalization testing, i18n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проверку готовности продукта к работе с использованием различных языков и с учетом различных национальных и культурных особенностей.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локализации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localization testing, l10n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тестирование, направленное на проверку корректности и качества адаптации продукта к использованию на том или ином языке с учетом национальных и культурных особенностей.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123728" y="2420888"/>
            <a:ext cx="1224136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i18n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Ромб 7"/>
          <p:cNvSpPr/>
          <p:nvPr/>
        </p:nvSpPr>
        <p:spPr>
          <a:xfrm>
            <a:off x="6084168" y="2419375"/>
            <a:ext cx="1224136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l10n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09244" y="3573721"/>
            <a:ext cx="304673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Интернационализации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Готовность к адаптации в новых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локалях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Направление текста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использования разных кодировок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Конечный вид интерфейса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172870" y="3573721"/>
            <a:ext cx="304673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Локализации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Сама адаптация 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локалям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Перевод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Валюта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Единицы измерения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 даты и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1718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совместимости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compatibility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направленное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способности приложения работать в указанном окружении.</a:t>
            </a:r>
          </a:p>
        </p:txBody>
      </p:sp>
      <p:pic>
        <p:nvPicPr>
          <p:cNvPr id="3075" name="Picture 3" descr="C:\Users\Daron\Documents\ShareX\Screenshots\2024-03\Xmind_931uqbk9z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3" y="3140968"/>
            <a:ext cx="8610877" cy="2688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надежности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reliability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способности приложения выполнять свои функции в заданных условиях на протяжении заданного времени или заданного количества операций.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восстанавливаемости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recoverability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способности приложения восстанавливать свои функции и заданный уровень производительности, а также восстанавливать данные в случае возникновения критической ситуации, приводящей к временной (частичной) утрате работоспособности приложения.</a:t>
            </a:r>
          </a:p>
          <a:p>
            <a:pPr algn="just"/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отказоустойчивости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failover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заключающееся в эмуляции или реальном создании критических ситуаций с целью проверки способности приложения задействовать соответствующие механизмы, предотвращения нарушений работоспособности, производительности и повреждения данных.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целям и задачам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производительности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performance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исследование показателей скорости реакции приложения на внешние воздействия при различной по характеру и интенсивности нагрузке.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Подвиды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Нагрузочное тестирование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testing)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масштабируемости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testing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Объемное тестирование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volume testing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Стрессовое тестирование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(stress testing)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Конкурентное тестирование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testing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90615CC-44E1-AA59-ED54-C19057C67BC4}"/>
              </a:ext>
            </a:extLst>
          </p:cNvPr>
          <p:cNvSpPr/>
          <p:nvPr/>
        </p:nvSpPr>
        <p:spPr>
          <a:xfrm>
            <a:off x="201255" y="599766"/>
            <a:ext cx="3362633" cy="69809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Привычная нагрузка на систему – 5 пользователей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47FA699-5169-DC7D-E782-42E2054B49DF}"/>
              </a:ext>
            </a:extLst>
          </p:cNvPr>
          <p:cNvSpPr/>
          <p:nvPr/>
        </p:nvSpPr>
        <p:spPr>
          <a:xfrm>
            <a:off x="201254" y="1297857"/>
            <a:ext cx="3362633" cy="192712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Увеличение производственных мощностей = увеличение нагрузки</a:t>
            </a:r>
          </a:p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Добавление сервера, можно принимать 10 пользователей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1CF6C6E-BE2F-0CF1-8C93-963DC04F8624}"/>
              </a:ext>
            </a:extLst>
          </p:cNvPr>
          <p:cNvSpPr/>
          <p:nvPr/>
        </p:nvSpPr>
        <p:spPr>
          <a:xfrm>
            <a:off x="201254" y="3224979"/>
            <a:ext cx="3362633" cy="87507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Загрузка больших объёмов данных – 1ГБ фото в личный профиль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4406601-1E26-F7E4-7E51-39FA8DB72BD2}"/>
              </a:ext>
            </a:extLst>
          </p:cNvPr>
          <p:cNvSpPr/>
          <p:nvPr/>
        </p:nvSpPr>
        <p:spPr>
          <a:xfrm>
            <a:off x="201254" y="4100050"/>
            <a:ext cx="3362633" cy="69809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Увеличенная нагрузка – 15 пользователей вместо 5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3C167D5-E2C1-D46C-0532-0B3E622FAFBB}"/>
              </a:ext>
            </a:extLst>
          </p:cNvPr>
          <p:cNvSpPr/>
          <p:nvPr/>
        </p:nvSpPr>
        <p:spPr>
          <a:xfrm>
            <a:off x="201254" y="4798141"/>
            <a:ext cx="3362633" cy="122903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Большое количество запросов, которые вызывают конкуренцию – отправить 1000 запросов к разным функциям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5E86E13-D281-BC8D-71C6-943839EBEB5B}"/>
              </a:ext>
            </a:extLst>
          </p:cNvPr>
          <p:cNvSpPr/>
          <p:nvPr/>
        </p:nvSpPr>
        <p:spPr>
          <a:xfrm>
            <a:off x="5436097" y="585677"/>
            <a:ext cx="3362633" cy="69809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Нагрузочное тестирование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80D20BD6-C72A-C145-5B24-04EB79161571}"/>
              </a:ext>
            </a:extLst>
          </p:cNvPr>
          <p:cNvSpPr/>
          <p:nvPr/>
        </p:nvSpPr>
        <p:spPr>
          <a:xfrm>
            <a:off x="5436096" y="1283768"/>
            <a:ext cx="3362633" cy="192712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масштабируемости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79B4055-C182-B8B0-ADCD-48EB3ACB2C86}"/>
              </a:ext>
            </a:extLst>
          </p:cNvPr>
          <p:cNvSpPr/>
          <p:nvPr/>
        </p:nvSpPr>
        <p:spPr>
          <a:xfrm>
            <a:off x="5436096" y="3210890"/>
            <a:ext cx="3362633" cy="87507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Объемное тестирование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04E87215-87E3-D3BD-ADCB-78C9AB23217F}"/>
              </a:ext>
            </a:extLst>
          </p:cNvPr>
          <p:cNvSpPr/>
          <p:nvPr/>
        </p:nvSpPr>
        <p:spPr>
          <a:xfrm>
            <a:off x="5436096" y="4085961"/>
            <a:ext cx="3362633" cy="69809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Стресс-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тестриование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94BB460B-7858-0D26-A7D1-F3E4EE361526}"/>
              </a:ext>
            </a:extLst>
          </p:cNvPr>
          <p:cNvSpPr/>
          <p:nvPr/>
        </p:nvSpPr>
        <p:spPr>
          <a:xfrm>
            <a:off x="5436096" y="4784052"/>
            <a:ext cx="3362633" cy="1229031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Конкурентное тестирование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31CB43C4-2705-9F90-A376-CA76554D2EB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3563887" y="5398568"/>
            <a:ext cx="1872209" cy="140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38100" dist="38100" dir="2700000" algn="tl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31CB43C4-2705-9F90-A376-CA76554D2EBC}"/>
              </a:ext>
            </a:extLst>
          </p:cNvPr>
          <p:cNvCxnSpPr/>
          <p:nvPr/>
        </p:nvCxnSpPr>
        <p:spPr>
          <a:xfrm flipV="1">
            <a:off x="3563886" y="4427961"/>
            <a:ext cx="1872209" cy="140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38100" dist="38100" dir="2700000" algn="tl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xmlns="" id="{31CB43C4-2705-9F90-A376-CA76554D2EBC}"/>
              </a:ext>
            </a:extLst>
          </p:cNvPr>
          <p:cNvCxnSpPr/>
          <p:nvPr/>
        </p:nvCxnSpPr>
        <p:spPr>
          <a:xfrm flipV="1">
            <a:off x="3563888" y="3662514"/>
            <a:ext cx="1872209" cy="140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38100" dist="38100" dir="2700000" algn="tl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xmlns="" id="{31CB43C4-2705-9F90-A376-CA76554D2EBC}"/>
              </a:ext>
            </a:extLst>
          </p:cNvPr>
          <p:cNvCxnSpPr/>
          <p:nvPr/>
        </p:nvCxnSpPr>
        <p:spPr>
          <a:xfrm flipV="1">
            <a:off x="3563885" y="2254373"/>
            <a:ext cx="1872209" cy="140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38100" dist="38100" dir="2700000" algn="tl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31CB43C4-2705-9F90-A376-CA76554D2EBC}"/>
              </a:ext>
            </a:extLst>
          </p:cNvPr>
          <p:cNvCxnSpPr/>
          <p:nvPr/>
        </p:nvCxnSpPr>
        <p:spPr>
          <a:xfrm flipV="1">
            <a:off x="3552078" y="927677"/>
            <a:ext cx="1872209" cy="140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38100" dist="38100" dir="2700000" algn="tl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Нефункциональное тестирование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практике тестирования принято разделение тестирования на тестирование функционального показателя качества, называемое «функциональным тестированием», и тестирование других показателей качества, называемого «нефункциональным тестированием». Тип тестирования, используемого для определения показателя качества, отлично от функциональной пригодности, обычно называют нефункциональным типом тестирования и к нему можно отнести такие типы тестирования, как нагрузочное тестирование, стрессовое тестирование, тестирование на возможность проникновения, тестирование удобства использования и т.д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640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Какие тесты обычно попадают в регрессионный набор 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Негативные тесты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с низким приоритетом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Тесты, которые показывают часто используемые функции приложения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Позитивные тесты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 тестирование это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приложения в первый раз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приложения после разработки новой функциональности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приложения после любого изменения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приложения после исправления дефекта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602" y="3517848"/>
            <a:ext cx="89734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Retest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подтверждающее тестирование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это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Дополнительная проверка приложения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основной функциональности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после исправления дефекта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Проверка любого изменения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Smoke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это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после внесения любого изменения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после исправления дефекта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Синоним позитивного тестирования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основной функциональности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02015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00" y="-27384"/>
            <a:ext cx="2863185" cy="29832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какой вопрос помогает дать ответ нефункциональное тестирование 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система удобна для конечного пользователя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система это делает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система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система это делает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Какой метод тестирования проводится с точки зрения использования конечного пользователя без знания кода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Прозрачный ящик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ящик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Серый ящик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Белый ящик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602" y="3517848"/>
            <a:ext cx="897343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 запуска кода это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Конфигурационное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Интернационализация это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продукта и его документации к языковым соответствиям, культурным и другим требованиями целевого рынка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 и разработки продукта, который в последующем обеспечит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безбарьерную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локализацию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адаптации продукта  для людей  с ограниченными возможностями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02015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-35049"/>
            <a:ext cx="2887074" cy="31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7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Функциональное и нефункциональное тестирование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3373" y="1340768"/>
            <a:ext cx="86409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Функциональное тестирование системы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(functional testing)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включает тесты по оценка функций, которые должна выполнять система. Данный вид тестирования можно проводить на всех уровнях.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Нефункциональное тестирование системы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(non - functional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выполняется для оценки таких характеристик системы и программного обеспечения, как удобство использования, производительность или безопасность. Данный вид тестирования можно проводить на всех уровнях.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Ромб 7"/>
          <p:cNvSpPr/>
          <p:nvPr/>
        </p:nvSpPr>
        <p:spPr>
          <a:xfrm>
            <a:off x="6084168" y="3933056"/>
            <a:ext cx="1008112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Ромб 8"/>
          <p:cNvSpPr/>
          <p:nvPr/>
        </p:nvSpPr>
        <p:spPr>
          <a:xfrm>
            <a:off x="2123728" y="3933056"/>
            <a:ext cx="1008112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1523864" y="4944193"/>
            <a:ext cx="2400064" cy="71705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система делает 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Горизонтальный свиток 10"/>
          <p:cNvSpPr/>
          <p:nvPr/>
        </p:nvSpPr>
        <p:spPr>
          <a:xfrm>
            <a:off x="5484304" y="4937694"/>
            <a:ext cx="2256048" cy="65154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система  это делает 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3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Методы тестирования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Daron\Documents\ShareX\Screenshots\2024-03\Xmind_3zW8lCXwS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4" y="1916832"/>
            <a:ext cx="8317781" cy="35833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связанное с изменениями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3373" y="1700808"/>
            <a:ext cx="86409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Подтверждающее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(confirmation testing, re-test)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того как дефект исправлен, программное обеспечение может быть протестировано с использованием всех тех же тестовых сценариев, которые завершились с ошибкой из-за найденного дефекта.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Регрессионное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(regression testing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 тестирования, связанного с изменениями, что бы найти привнесенные или ранее не обнаруженные дефекты в не менявшихся областях программного обеспечения.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Изменениями в случае регрессионного тестирования могут быть как новые функции приложения, так и изменение после исправления багов.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 формировать регрессионные наборы?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3373" y="170080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Высокоприоритетные задачи.</a:t>
            </a:r>
          </a:p>
          <a:p>
            <a:pPr marL="342900" indent="-3429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Тестирование функций и модулей, которые чаще всего используются пользователями.</a:t>
            </a:r>
          </a:p>
          <a:p>
            <a:pPr marL="342900" indent="-3429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Тестирование функций и модулей, в которых часто и регулярно обнаруживаются дефекты.</a:t>
            </a:r>
          </a:p>
          <a:p>
            <a:pPr marL="342900" indent="-3429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Тестирование функций и модулей, которые связанны с изменением.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запуску кода на исполнение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Статическое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(static testing)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которое не предполагает выполнение тестируемого компонента или системы.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Примеры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тестирование документации, прототипов, кода (в рамках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code review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), тестовых данных.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Динамическое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(dynamic testing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проводимое во время выполнения тестируемого элемента.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Примеры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проверка реального поведения приложения при запуске кода на разных уровнях тестирования.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по степени автоматизации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Ручное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(manual testing)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в котором тест-кейсы выполняются человеком в ручную без использования средств автоматизации</a:t>
            </a:r>
          </a:p>
          <a:p>
            <a:pPr algn="just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Автоматизированное тестирование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(automated testing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техник, подходов и инструментальных средств, позволяющей исключить человека из выполнения некоторых задач в процессе тестирования.</a:t>
            </a:r>
          </a:p>
          <a:p>
            <a:pPr algn="just"/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 чаще всего автоматизируют ?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Все рутинные, важные и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времязатратные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операции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Дымовое тестирование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Регрессионное тестирование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Сквозное тестирование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end-to-end testing, E2E)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вид тестирования, используемый для проверки программного обеспечения от начала до конца</a:t>
            </a: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4499992" y="3789040"/>
            <a:ext cx="3096344" cy="2736304"/>
          </a:xfrm>
          <a:prstGeom prst="triangl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872360" y="5877272"/>
            <a:ext cx="235441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1"/>
            <a:endCxn id="7" idx="5"/>
          </p:cNvCxnSpPr>
          <p:nvPr/>
        </p:nvCxnSpPr>
        <p:spPr>
          <a:xfrm>
            <a:off x="5274078" y="5157192"/>
            <a:ext cx="154817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715178" y="6025752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Unit</a:t>
            </a:r>
            <a:endParaRPr lang="ru-RU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715178" y="4527551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</a:t>
            </a:r>
            <a:endParaRPr lang="ru-RU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36017" y="5357247"/>
            <a:ext cx="627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API</a:t>
            </a:r>
            <a:endParaRPr lang="ru-RU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1712</Words>
  <Application>Microsoft Office PowerPoint</Application>
  <PresentationFormat>Экран (4:3)</PresentationFormat>
  <Paragraphs>207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80</cp:revision>
  <dcterms:created xsi:type="dcterms:W3CDTF">2024-03-21T20:31:03Z</dcterms:created>
  <dcterms:modified xsi:type="dcterms:W3CDTF">2024-03-27T08:24:40Z</dcterms:modified>
</cp:coreProperties>
</file>