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319" r:id="rId2"/>
    <p:sldId id="256" r:id="rId3"/>
    <p:sldId id="285" r:id="rId4"/>
    <p:sldId id="320" r:id="rId5"/>
    <p:sldId id="296" r:id="rId6"/>
    <p:sldId id="321" r:id="rId7"/>
    <p:sldId id="297" r:id="rId8"/>
    <p:sldId id="322" r:id="rId9"/>
    <p:sldId id="308"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273"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621326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00888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50232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95981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02.04.2024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83606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02.04.2024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96997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02.04.2024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75206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02.04.2024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1495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02.04.2024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95690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02.04.2024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41999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02.04.2024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408259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lumOff val="50000"/>
            <a:alpha val="28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02.04.2024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239453675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713126" y="384665"/>
            <a:ext cx="4320479" cy="523220"/>
          </a:xfrm>
          <a:prstGeom prst="rect">
            <a:avLst/>
          </a:prstGeom>
        </p:spPr>
        <p:txBody>
          <a:bodyPr wrap="square">
            <a:spAutoFit/>
          </a:bodyPr>
          <a:lstStyle/>
          <a:p>
            <a:pPr algn="ctr"/>
            <a:r>
              <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АНАЛИЗ ТРЕБОВАНИЙ</a:t>
            </a:r>
          </a:p>
        </p:txBody>
      </p:sp>
    </p:spTree>
    <p:extLst>
      <p:ext uri="{BB962C8B-B14F-4D97-AF65-F5344CB8AC3E}">
        <p14:creationId xmlns:p14="http://schemas.microsoft.com/office/powerpoint/2010/main" val="309642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3785652"/>
          </a:xfrm>
          <a:prstGeom prst="rect">
            <a:avLst/>
          </a:prstGeom>
        </p:spPr>
        <p:txBody>
          <a:bodyPr wrap="square">
            <a:spAutoFit/>
          </a:bodyPr>
          <a:lstStyle/>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Атомарность, единичность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atomicity</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требование является атомарным, если его нельзя разбить на отдельные требования без потери завершенности и оно описывает одну и только одну ситуацию.</a:t>
            </a:r>
          </a:p>
          <a:p>
            <a:pPr algn="just"/>
            <a:endParaRPr lang="ru-RU" sz="2000" dirty="0">
              <a:latin typeface="Times New Roman" pitchFamily="18" charset="0"/>
              <a:cs typeface="Times New Roman" pitchFamily="18" charset="0"/>
            </a:endParaRPr>
          </a:p>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Примеры</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457200" indent="-457200" algn="just">
              <a:buFont typeface="+mj-lt"/>
              <a:buAutoNum type="arabicPeriod"/>
            </a:pPr>
            <a:r>
              <a:rPr lang="ru-RU" dirty="0" smtClean="0">
                <a:latin typeface="Times New Roman" pitchFamily="18" charset="0"/>
                <a:cs typeface="Times New Roman" pitchFamily="18" charset="0"/>
              </a:rPr>
              <a:t>Кнопка «</a:t>
            </a:r>
            <a:r>
              <a:rPr lang="en-US" dirty="0" smtClean="0">
                <a:latin typeface="Times New Roman" pitchFamily="18" charset="0"/>
                <a:cs typeface="Times New Roman" pitchFamily="18" charset="0"/>
              </a:rPr>
              <a:t>Restart</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не должна отображаться при остановленном сервисе, окно «</a:t>
            </a:r>
            <a:r>
              <a:rPr lang="en-US" dirty="0" smtClean="0">
                <a:latin typeface="Times New Roman" pitchFamily="18" charset="0"/>
                <a:cs typeface="Times New Roman" pitchFamily="18" charset="0"/>
              </a:rPr>
              <a:t>Log</a:t>
            </a:r>
            <a:r>
              <a:rPr lang="ru-RU" dirty="0" smtClean="0">
                <a:latin typeface="Times New Roman" pitchFamily="18" charset="0"/>
                <a:cs typeface="Times New Roman" pitchFamily="18" charset="0"/>
              </a:rPr>
              <a:t>» должно вмешать не минее 20-ти записей о последних действиях пользователя.</a:t>
            </a:r>
          </a:p>
          <a:p>
            <a:pPr marL="457200" indent="-457200" algn="just">
              <a:buFont typeface="+mj-lt"/>
              <a:buAutoNum type="arabicPeriod"/>
            </a:pPr>
            <a:r>
              <a:rPr lang="ru-RU" dirty="0" smtClean="0">
                <a:latin typeface="Times New Roman" pitchFamily="18" charset="0"/>
                <a:cs typeface="Times New Roman" pitchFamily="18" charset="0"/>
              </a:rPr>
              <a:t>Если пользователь подтверждает заказа и редактирует заказ или откладывает заказ, должен выдаваться запрос на оплату.</a:t>
            </a:r>
          </a:p>
          <a:p>
            <a:pPr marL="457200" indent="-457200" algn="just">
              <a:buFont typeface="+mj-lt"/>
              <a:buAutoNum type="arabicPeriod"/>
            </a:pPr>
            <a:r>
              <a:rPr lang="ru-RU" dirty="0" smtClean="0">
                <a:latin typeface="Times New Roman" pitchFamily="18" charset="0"/>
                <a:cs typeface="Times New Roman" pitchFamily="18" charset="0"/>
              </a:rPr>
              <a:t>Когда пользователь входит в систему, ему должно отображаться приветствие</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когда пользователь вошел в систему, должно отображаться имя пользователя</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когда пользователь выходит из системы, должно отображаться прощение.</a:t>
            </a:r>
          </a:p>
        </p:txBody>
      </p:sp>
    </p:spTree>
    <p:extLst>
      <p:ext uri="{BB962C8B-B14F-4D97-AF65-F5344CB8AC3E}">
        <p14:creationId xmlns:p14="http://schemas.microsoft.com/office/powerpoint/2010/main" val="991246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3231654"/>
          </a:xfrm>
          <a:prstGeom prst="rect">
            <a:avLst/>
          </a:prstGeom>
        </p:spPr>
        <p:txBody>
          <a:bodyPr wrap="square">
            <a:spAutoFit/>
          </a:bodyPr>
          <a:lstStyle/>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Непротиворечивость и последовательность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consistency</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требование не должно содержать внутренних противоречий и противоречий другим требованиям и документам.</a:t>
            </a:r>
          </a:p>
          <a:p>
            <a:pPr algn="just"/>
            <a:endParaRPr lang="ru-RU" sz="2000" dirty="0">
              <a:latin typeface="Times New Roman" pitchFamily="18" charset="0"/>
              <a:cs typeface="Times New Roman" pitchFamily="18" charset="0"/>
            </a:endParaRPr>
          </a:p>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Примеры</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457200" indent="-457200" algn="just">
              <a:buFont typeface="+mj-lt"/>
              <a:buAutoNum type="arabicPeriod"/>
            </a:pPr>
            <a:r>
              <a:rPr lang="ru-RU" dirty="0" smtClean="0">
                <a:latin typeface="Times New Roman" pitchFamily="18" charset="0"/>
                <a:cs typeface="Times New Roman" pitchFamily="18" charset="0"/>
              </a:rPr>
              <a:t>После успешного входа в систему, пользователя, не имеющего права входить в систему…</a:t>
            </a:r>
          </a:p>
          <a:p>
            <a:pPr marL="457200" indent="-457200" algn="just">
              <a:buFont typeface="+mj-lt"/>
              <a:buAutoNum type="arabicPeriod"/>
            </a:pPr>
            <a:r>
              <a:rPr lang="ru-RU" dirty="0" smtClean="0">
                <a:latin typeface="Times New Roman" pitchFamily="18" charset="0"/>
                <a:cs typeface="Times New Roman" pitchFamily="18" charset="0"/>
              </a:rPr>
              <a:t>«712.</a:t>
            </a:r>
            <a:r>
              <a:rPr lang="en-US" dirty="0" smtClean="0">
                <a:latin typeface="Times New Roman" pitchFamily="18" charset="0"/>
                <a:cs typeface="Times New Roman" pitchFamily="18" charset="0"/>
              </a:rPr>
              <a:t>a </a:t>
            </a:r>
            <a:r>
              <a:rPr lang="ru-RU" dirty="0" smtClean="0">
                <a:latin typeface="Times New Roman" pitchFamily="18" charset="0"/>
                <a:cs typeface="Times New Roman" pitchFamily="18" charset="0"/>
              </a:rPr>
              <a:t>Кнопка «</a:t>
            </a:r>
            <a:r>
              <a:rPr lang="en-US" dirty="0" smtClean="0">
                <a:latin typeface="Times New Roman" pitchFamily="18" charset="0"/>
                <a:cs typeface="Times New Roman" pitchFamily="18" charset="0"/>
              </a:rPr>
              <a:t>Close</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всегда должна быть красной» и «36425</a:t>
            </a:r>
            <a:r>
              <a:rPr lang="en-US" dirty="0" smtClean="0">
                <a:latin typeface="Times New Roman" pitchFamily="18" charset="0"/>
                <a:cs typeface="Times New Roman" pitchFamily="18" charset="0"/>
              </a:rPr>
              <a:t>.x </a:t>
            </a:r>
            <a:r>
              <a:rPr lang="ru-RU" dirty="0" smtClean="0">
                <a:latin typeface="Times New Roman" pitchFamily="18" charset="0"/>
                <a:cs typeface="Times New Roman" pitchFamily="18" charset="0"/>
              </a:rPr>
              <a:t>Кнопка «</a:t>
            </a:r>
            <a:r>
              <a:rPr lang="en-US" dirty="0" smtClean="0">
                <a:latin typeface="Times New Roman" pitchFamily="18" charset="0"/>
                <a:cs typeface="Times New Roman" pitchFamily="18" charset="0"/>
              </a:rPr>
              <a:t>Close</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всегда должна быть синей» - противоречия в разных требованиях.</a:t>
            </a:r>
          </a:p>
          <a:p>
            <a:pPr marL="457200" indent="-457200" algn="just">
              <a:buFont typeface="+mj-lt"/>
              <a:buAutoNum type="arabicPeriod"/>
            </a:pPr>
            <a:r>
              <a:rPr lang="ru-RU" dirty="0" smtClean="0">
                <a:latin typeface="Times New Roman" pitchFamily="18" charset="0"/>
                <a:cs typeface="Times New Roman" pitchFamily="18" charset="0"/>
              </a:rPr>
              <a:t>«В случае, если разрешение окна составляет менее 800</a:t>
            </a:r>
            <a:r>
              <a:rPr lang="en-US" dirty="0" smtClean="0">
                <a:latin typeface="Times New Roman" pitchFamily="18" charset="0"/>
                <a:cs typeface="Times New Roman" pitchFamily="18" charset="0"/>
              </a:rPr>
              <a:t>x</a:t>
            </a:r>
            <a:r>
              <a:rPr lang="ru-RU" dirty="0" smtClean="0">
                <a:latin typeface="Times New Roman" pitchFamily="18" charset="0"/>
                <a:cs typeface="Times New Roman" pitchFamily="18" charset="0"/>
              </a:rPr>
              <a:t>600…»</a:t>
            </a:r>
            <a:r>
              <a:rPr lang="en-US" dirty="0" smtClean="0">
                <a:latin typeface="Times New Roman" pitchFamily="18" charset="0"/>
                <a:cs typeface="Times New Roman" pitchFamily="18" charset="0"/>
              </a:rPr>
              <a:t> - </a:t>
            </a:r>
            <a:r>
              <a:rPr lang="ru-RU" dirty="0" smtClean="0">
                <a:latin typeface="Times New Roman" pitchFamily="18" charset="0"/>
                <a:cs typeface="Times New Roman" pitchFamily="18" charset="0"/>
              </a:rPr>
              <a:t>разрешение есть у экрана, у окна есть размер.</a:t>
            </a:r>
          </a:p>
        </p:txBody>
      </p:sp>
    </p:spTree>
    <p:extLst>
      <p:ext uri="{BB962C8B-B14F-4D97-AF65-F5344CB8AC3E}">
        <p14:creationId xmlns:p14="http://schemas.microsoft.com/office/powerpoint/2010/main" val="2230921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3231654"/>
          </a:xfrm>
          <a:prstGeom prst="rect">
            <a:avLst/>
          </a:prstGeom>
        </p:spPr>
        <p:txBody>
          <a:bodyPr wrap="square">
            <a:spAutoFit/>
          </a:bodyPr>
          <a:lstStyle/>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Недвусмысленность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unambiguousness, clearness</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требование должно быть описано без использования жаргона, неочевидных аббревиатур и расплывчатых формулировок, должно допускать только однозначное объективное понимание и быть атомарным в плане невозможности различной трактовки сочетания отдельных фраз.</a:t>
            </a:r>
          </a:p>
          <a:p>
            <a:pPr algn="just"/>
            <a:endParaRPr lang="ru-RU" sz="2000" dirty="0">
              <a:latin typeface="Times New Roman" pitchFamily="18" charset="0"/>
              <a:cs typeface="Times New Roman" pitchFamily="18" charset="0"/>
            </a:endParaRPr>
          </a:p>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Примеры</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457200" indent="-457200" algn="just">
              <a:buFont typeface="+mj-lt"/>
              <a:buAutoNum type="arabicPeriod"/>
            </a:pPr>
            <a:r>
              <a:rPr lang="ru-RU" dirty="0" smtClean="0">
                <a:latin typeface="Times New Roman" pitchFamily="18" charset="0"/>
                <a:cs typeface="Times New Roman" pitchFamily="18" charset="0"/>
              </a:rPr>
              <a:t>«Доступ к ФС осуществляет посредством системы прозрачного шифрования» и «ФС представляет возможность фиксировать сообщения в их текущем состоянии с хранением истории всех изменений» -  что такое ФС ?</a:t>
            </a:r>
          </a:p>
          <a:p>
            <a:pPr marL="457200" indent="-457200" algn="just">
              <a:buFont typeface="+mj-lt"/>
              <a:buAutoNum type="arabicPeriod"/>
            </a:pPr>
            <a:r>
              <a:rPr lang="ru-RU" dirty="0" smtClean="0">
                <a:latin typeface="Times New Roman" pitchFamily="18" charset="0"/>
                <a:cs typeface="Times New Roman" pitchFamily="18" charset="0"/>
              </a:rPr>
              <a:t>«Система конвертирует входной файл из формата </a:t>
            </a:r>
            <a:r>
              <a:rPr lang="en-US" dirty="0" smtClean="0">
                <a:latin typeface="Times New Roman" pitchFamily="18" charset="0"/>
                <a:cs typeface="Times New Roman" pitchFamily="18" charset="0"/>
              </a:rPr>
              <a:t>PDF </a:t>
            </a:r>
            <a:r>
              <a:rPr lang="ru-RU" dirty="0" smtClean="0">
                <a:latin typeface="Times New Roman" pitchFamily="18" charset="0"/>
                <a:cs typeface="Times New Roman" pitchFamily="18" charset="0"/>
              </a:rPr>
              <a:t>в входной файл формата </a:t>
            </a:r>
            <a:r>
              <a:rPr lang="en-US" dirty="0" smtClean="0">
                <a:latin typeface="Times New Roman" pitchFamily="18" charset="0"/>
                <a:cs typeface="Times New Roman" pitchFamily="18" charset="0"/>
              </a:rPr>
              <a:t>PNG</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 некоторые вещи опущены, так как автор считает их очевидными.</a:t>
            </a:r>
          </a:p>
        </p:txBody>
      </p:sp>
    </p:spTree>
    <p:extLst>
      <p:ext uri="{BB962C8B-B14F-4D97-AF65-F5344CB8AC3E}">
        <p14:creationId xmlns:p14="http://schemas.microsoft.com/office/powerpoint/2010/main" val="813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4062651"/>
          </a:xfrm>
          <a:prstGeom prst="rect">
            <a:avLst/>
          </a:prstGeom>
        </p:spPr>
        <p:txBody>
          <a:bodyPr wrap="square">
            <a:spAutoFit/>
          </a:bodyPr>
          <a:lstStyle/>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Выполнимость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feasibility</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требование должно быть технологически выполнимым и реализуемым в рамках бюджета и сроков разработки проекта.</a:t>
            </a:r>
          </a:p>
          <a:p>
            <a:pPr algn="just"/>
            <a:endParaRPr lang="ru-RU" sz="2000" dirty="0">
              <a:latin typeface="Times New Roman" pitchFamily="18" charset="0"/>
              <a:cs typeface="Times New Roman" pitchFamily="18" charset="0"/>
            </a:endParaRPr>
          </a:p>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Примеры</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457200" indent="-457200" algn="just">
              <a:buFont typeface="+mj-lt"/>
              <a:buAutoNum type="arabicPeriod"/>
            </a:pPr>
            <a:r>
              <a:rPr lang="ru-RU" dirty="0" smtClean="0">
                <a:latin typeface="Times New Roman" pitchFamily="18" charset="0"/>
                <a:cs typeface="Times New Roman" pitchFamily="18" charset="0"/>
              </a:rPr>
              <a:t>Анализ договоров должен выполняться с применением искусственного интеллекта, который будет выносить однозначное корректное заключение о степени выгоды от заключенного договора – технически невыполнимо на данный момент.</a:t>
            </a:r>
          </a:p>
          <a:p>
            <a:pPr marL="457200" indent="-457200" algn="just">
              <a:buFont typeface="+mj-lt"/>
              <a:buAutoNum type="arabicPeriod"/>
            </a:pPr>
            <a:r>
              <a:rPr lang="ru-RU" dirty="0" smtClean="0">
                <a:latin typeface="Times New Roman" pitchFamily="18" charset="0"/>
                <a:cs typeface="Times New Roman" pitchFamily="18" charset="0"/>
              </a:rPr>
              <a:t>Система поиска должны заранее предусматривать все возможные варианты поисковых запросов и кэшировать их результаты – нельзя реализовать.</a:t>
            </a:r>
          </a:p>
          <a:p>
            <a:pPr marL="457200" indent="-457200" algn="just">
              <a:buFont typeface="+mj-lt"/>
              <a:buAutoNum type="arabicPeriod"/>
            </a:pP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озолочение</a:t>
            </a:r>
            <a:r>
              <a:rPr lang="ru-RU" dirty="0" smtClean="0">
                <a:latin typeface="Times New Roman" pitchFamily="18" charset="0"/>
                <a:cs typeface="Times New Roman" pitchFamily="18" charset="0"/>
              </a:rPr>
              <a:t>» - </a:t>
            </a:r>
            <a:r>
              <a:rPr lang="ru-RU" dirty="0">
                <a:latin typeface="Times New Roman" pitchFamily="18" charset="0"/>
                <a:cs typeface="Times New Roman" pitchFamily="18" charset="0"/>
              </a:rPr>
              <a:t>требования, которые крайне долго и/или дорого реализуются и при этом практически бесполезны для конечных пользователей (например: «настройка параметров для подключения к базе данных должна поддерживать распознавание символов из жестов, полученных с устройств трёхмерного ввода»)</a:t>
            </a:r>
            <a:endParaRPr lang="ru-RU"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06405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3508653"/>
          </a:xfrm>
          <a:prstGeom prst="rect">
            <a:avLst/>
          </a:prstGeom>
        </p:spPr>
        <p:txBody>
          <a:bodyPr wrap="square">
            <a:spAutoFit/>
          </a:bodyPr>
          <a:lstStyle/>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Обязательность, нужность (</a:t>
            </a:r>
            <a:r>
              <a:rPr lang="en-US" sz="2000" dirty="0" err="1">
                <a:effectLst>
                  <a:outerShdw blurRad="38100" dist="38100" dir="2700000" algn="tl">
                    <a:srgbClr val="000000">
                      <a:alpha val="43137"/>
                    </a:srgbClr>
                  </a:outerShdw>
                </a:effectLst>
                <a:latin typeface="Times New Roman" pitchFamily="18" charset="0"/>
                <a:cs typeface="Times New Roman" pitchFamily="18" charset="0"/>
              </a:rPr>
              <a:t>obligatoriness</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и актуальность</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up-to-date</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Если требование не обязательное, оно должно быть просто исключено из набора требований. Если требование нужное, но «не очень важное», для указание этого факта используется указание приоритета. Также исключены (или переработаны) должны быть неактуальные требования.</a:t>
            </a:r>
          </a:p>
          <a:p>
            <a:pPr algn="just"/>
            <a:endParaRPr lang="ru-RU" sz="2000" dirty="0">
              <a:latin typeface="Times New Roman" pitchFamily="18" charset="0"/>
              <a:cs typeface="Times New Roman" pitchFamily="18" charset="0"/>
            </a:endParaRPr>
          </a:p>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Примеры</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457200" indent="-457200" algn="just">
              <a:buFont typeface="+mj-lt"/>
              <a:buAutoNum type="arabicPeriod"/>
            </a:pPr>
            <a:r>
              <a:rPr lang="ru-RU" dirty="0" smtClean="0">
                <a:latin typeface="Times New Roman" pitchFamily="18" charset="0"/>
                <a:cs typeface="Times New Roman" pitchFamily="18" charset="0"/>
              </a:rPr>
              <a:t>Требование было добавлено «на всякий случай»</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хотя реальной потребности в нем не было и нет.</a:t>
            </a:r>
          </a:p>
          <a:p>
            <a:pPr marL="457200" indent="-457200" algn="just">
              <a:buFont typeface="+mj-lt"/>
              <a:buAutoNum type="arabicPeriod"/>
            </a:pPr>
            <a:r>
              <a:rPr lang="ru-RU" dirty="0" smtClean="0">
                <a:latin typeface="Times New Roman" pitchFamily="18" charset="0"/>
                <a:cs typeface="Times New Roman" pitchFamily="18" charset="0"/>
              </a:rPr>
              <a:t>Требованию выставлены неверные значения приоритета по критериям важности и/или срочности.</a:t>
            </a:r>
          </a:p>
          <a:p>
            <a:pPr marL="457200" indent="-457200" algn="just">
              <a:buFont typeface="+mj-lt"/>
              <a:buAutoNum type="arabicPeriod"/>
            </a:pPr>
            <a:r>
              <a:rPr lang="ru-RU" dirty="0" smtClean="0">
                <a:latin typeface="Times New Roman" pitchFamily="18" charset="0"/>
                <a:cs typeface="Times New Roman" pitchFamily="18" charset="0"/>
              </a:rPr>
              <a:t>Требование устарело, но не  было переработано или удалено.</a:t>
            </a:r>
          </a:p>
        </p:txBody>
      </p:sp>
    </p:spTree>
    <p:extLst>
      <p:ext uri="{BB962C8B-B14F-4D97-AF65-F5344CB8AC3E}">
        <p14:creationId xmlns:p14="http://schemas.microsoft.com/office/powerpoint/2010/main" val="3412995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2954655"/>
          </a:xfrm>
          <a:prstGeom prst="rect">
            <a:avLst/>
          </a:prstGeom>
        </p:spPr>
        <p:txBody>
          <a:bodyPr wrap="square">
            <a:spAutoFit/>
          </a:bodyPr>
          <a:lstStyle/>
          <a:p>
            <a:pPr algn="just"/>
            <a:r>
              <a:rPr lang="ru-RU" sz="2000" dirty="0" err="1" smtClean="0">
                <a:effectLst>
                  <a:outerShdw blurRad="38100" dist="38100" dir="2700000" algn="tl">
                    <a:srgbClr val="000000">
                      <a:alpha val="43137"/>
                    </a:srgbClr>
                  </a:outerShdw>
                </a:effectLst>
                <a:latin typeface="Times New Roman" pitchFamily="18" charset="0"/>
                <a:cs typeface="Times New Roman" pitchFamily="18" charset="0"/>
              </a:rPr>
              <a:t>Прослеживаемость</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traceability</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ru-RU" dirty="0" smtClean="0">
                <a:latin typeface="Times New Roman" pitchFamily="18" charset="0"/>
                <a:cs typeface="Times New Roman" pitchFamily="18" charset="0"/>
              </a:rPr>
              <a:t>Вертикальная позволяет соотносить между собой требования на различных уровнях требований, горизонтальная позволяет соотносить требования с тест-планом, тест-кейсами, архитектурными решениями и т.д.</a:t>
            </a:r>
          </a:p>
          <a:p>
            <a:pPr algn="just"/>
            <a:endParaRPr lang="ru-RU" sz="2000" dirty="0">
              <a:latin typeface="Times New Roman" pitchFamily="18" charset="0"/>
              <a:cs typeface="Times New Roman" pitchFamily="18" charset="0"/>
            </a:endParaRPr>
          </a:p>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Примеры</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457200" indent="-457200" algn="just">
              <a:buFont typeface="+mj-lt"/>
              <a:buAutoNum type="arabicPeriod"/>
            </a:pPr>
            <a:r>
              <a:rPr lang="ru-RU" dirty="0" smtClean="0">
                <a:latin typeface="Times New Roman" pitchFamily="18" charset="0"/>
                <a:cs typeface="Times New Roman" pitchFamily="18" charset="0"/>
              </a:rPr>
              <a:t>Требования не пронумерованы, не структурированы, не имеют оглавления, не имеют работающих перекрестных ссылок.</a:t>
            </a:r>
          </a:p>
          <a:p>
            <a:pPr marL="457200" indent="-457200" algn="just">
              <a:buFont typeface="+mj-lt"/>
              <a:buAutoNum type="arabicPeriod"/>
            </a:pPr>
            <a:r>
              <a:rPr lang="ru-RU" dirty="0" smtClean="0">
                <a:latin typeface="Times New Roman" pitchFamily="18" charset="0"/>
                <a:cs typeface="Times New Roman" pitchFamily="18" charset="0"/>
              </a:rPr>
              <a:t>При разработке требований не были использованы инструменты и техники управления требованиями.</a:t>
            </a:r>
          </a:p>
          <a:p>
            <a:pPr marL="457200" indent="-457200" algn="just">
              <a:buFont typeface="+mj-lt"/>
              <a:buAutoNum type="arabicPeriod"/>
            </a:pPr>
            <a:r>
              <a:rPr lang="ru-RU" dirty="0" smtClean="0">
                <a:latin typeface="Times New Roman" pitchFamily="18" charset="0"/>
                <a:cs typeface="Times New Roman" pitchFamily="18" charset="0"/>
              </a:rPr>
              <a:t>Набор требований неполный, носит обрывочных характер </a:t>
            </a:r>
            <a:r>
              <a:rPr lang="ru-RU" smtClean="0">
                <a:latin typeface="Times New Roman" pitchFamily="18" charset="0"/>
                <a:cs typeface="Times New Roman" pitchFamily="18" charset="0"/>
              </a:rPr>
              <a:t>с явными </a:t>
            </a:r>
            <a:r>
              <a:rPr lang="ru-RU" dirty="0" smtClean="0">
                <a:latin typeface="Times New Roman" pitchFamily="18" charset="0"/>
                <a:cs typeface="Times New Roman" pitchFamily="18" charset="0"/>
              </a:rPr>
              <a:t>«пробелами»</a:t>
            </a:r>
          </a:p>
        </p:txBody>
      </p:sp>
    </p:spTree>
    <p:extLst>
      <p:ext uri="{BB962C8B-B14F-4D97-AF65-F5344CB8AC3E}">
        <p14:creationId xmlns:p14="http://schemas.microsoft.com/office/powerpoint/2010/main" val="948450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3508653"/>
          </a:xfrm>
          <a:prstGeom prst="rect">
            <a:avLst/>
          </a:prstGeom>
        </p:spPr>
        <p:txBody>
          <a:bodyPr wrap="square">
            <a:spAutoFit/>
          </a:bodyPr>
          <a:lstStyle/>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Модифицируемость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modifiability</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ru-RU" dirty="0" smtClean="0">
                <a:latin typeface="Times New Roman" pitchFamily="18" charset="0"/>
                <a:cs typeface="Times New Roman" pitchFamily="18" charset="0"/>
              </a:rPr>
              <a:t>Это свойство характеризует простоту внесения изменений в отдельные требования и в набор требований.</a:t>
            </a:r>
          </a:p>
          <a:p>
            <a:pPr algn="just"/>
            <a:endParaRPr lang="ru-RU" sz="2000" dirty="0">
              <a:latin typeface="Times New Roman" pitchFamily="18" charset="0"/>
              <a:cs typeface="Times New Roman" pitchFamily="18" charset="0"/>
            </a:endParaRPr>
          </a:p>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Примеры</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457200" indent="-457200" algn="just">
              <a:buFont typeface="+mj-lt"/>
              <a:buAutoNum type="arabicPeriod"/>
            </a:pPr>
            <a:r>
              <a:rPr lang="ru-RU" dirty="0" smtClean="0">
                <a:latin typeface="Times New Roman" pitchFamily="18" charset="0"/>
                <a:cs typeface="Times New Roman" pitchFamily="18" charset="0"/>
              </a:rPr>
              <a:t>Требования неатомарные и непрослеживаемые, а потому их изменение с высокой вероятностью порождает противоречивость.</a:t>
            </a:r>
          </a:p>
          <a:p>
            <a:pPr marL="457200" indent="-457200" algn="just">
              <a:buFont typeface="+mj-lt"/>
              <a:buAutoNum type="arabicPeriod"/>
            </a:pPr>
            <a:r>
              <a:rPr lang="ru-RU" dirty="0" smtClean="0">
                <a:latin typeface="Times New Roman" pitchFamily="18" charset="0"/>
                <a:cs typeface="Times New Roman" pitchFamily="18" charset="0"/>
              </a:rPr>
              <a:t>Требования изначально противоречивы. В такой ситуации внесение изменений (несвязанных с устранением противоречивости) только усугубляет ситуацию, увеличивая противоречивость и снижая </a:t>
            </a:r>
            <a:r>
              <a:rPr lang="ru-RU" dirty="0" err="1" smtClean="0">
                <a:latin typeface="Times New Roman" pitchFamily="18" charset="0"/>
                <a:cs typeface="Times New Roman" pitchFamily="18" charset="0"/>
              </a:rPr>
              <a:t>прослеживаемость</a:t>
            </a:r>
            <a:r>
              <a:rPr lang="ru-RU" dirty="0" smtClean="0">
                <a:latin typeface="Times New Roman" pitchFamily="18" charset="0"/>
                <a:cs typeface="Times New Roman" pitchFamily="18" charset="0"/>
              </a:rPr>
              <a:t>.</a:t>
            </a:r>
          </a:p>
          <a:p>
            <a:pPr marL="457200" indent="-457200" algn="just">
              <a:buFont typeface="+mj-lt"/>
              <a:buAutoNum type="arabicPeriod"/>
            </a:pPr>
            <a:r>
              <a:rPr lang="ru-RU" dirty="0" smtClean="0">
                <a:latin typeface="Times New Roman" pitchFamily="18" charset="0"/>
                <a:cs typeface="Times New Roman" pitchFamily="18" charset="0"/>
              </a:rPr>
              <a:t>Требования представлены в неудобной для обработки форме (например, не использованы инструменты управления требованиями и в итоге команде приходиться работать с десятками огромных текстовых документов).</a:t>
            </a:r>
          </a:p>
        </p:txBody>
      </p:sp>
    </p:spTree>
    <p:extLst>
      <p:ext uri="{BB962C8B-B14F-4D97-AF65-F5344CB8AC3E}">
        <p14:creationId xmlns:p14="http://schemas.microsoft.com/office/powerpoint/2010/main" val="2767861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2369880"/>
          </a:xfrm>
          <a:prstGeom prst="rect">
            <a:avLst/>
          </a:prstGeom>
        </p:spPr>
        <p:txBody>
          <a:bodyPr wrap="square">
            <a:spAutoFit/>
          </a:bodyPr>
          <a:lstStyle/>
          <a:p>
            <a:pPr algn="just"/>
            <a:r>
              <a:rPr lang="ru-RU" sz="2000" dirty="0" err="1" smtClean="0">
                <a:effectLst>
                  <a:outerShdw blurRad="38100" dist="38100" dir="2700000" algn="tl">
                    <a:srgbClr val="000000">
                      <a:alpha val="43137"/>
                    </a:srgbClr>
                  </a:outerShdw>
                </a:effectLst>
                <a:latin typeface="Times New Roman" pitchFamily="18" charset="0"/>
                <a:cs typeface="Times New Roman" pitchFamily="18" charset="0"/>
              </a:rPr>
              <a:t>Проранжированность</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 по важности, стабильности, срочности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ranked for importance, stability, priority</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ru-RU"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ru-RU" dirty="0" smtClean="0">
                <a:effectLst>
                  <a:outerShdw blurRad="38100" dist="38100" dir="2700000" algn="tl">
                    <a:srgbClr val="000000">
                      <a:alpha val="43137"/>
                    </a:srgbClr>
                  </a:outerShdw>
                </a:effectLst>
                <a:latin typeface="Times New Roman" pitchFamily="18" charset="0"/>
                <a:cs typeface="Times New Roman" pitchFamily="18" charset="0"/>
              </a:rPr>
              <a:t>Важность</a:t>
            </a:r>
            <a:r>
              <a:rPr lang="ru-RU" dirty="0" smtClean="0">
                <a:latin typeface="Times New Roman" pitchFamily="18" charset="0"/>
                <a:cs typeface="Times New Roman" pitchFamily="18" charset="0"/>
              </a:rPr>
              <a:t> характеризует зависимость успеха проекта от успеха реализации требования. </a:t>
            </a:r>
          </a:p>
          <a:p>
            <a:pPr algn="just"/>
            <a:r>
              <a:rPr lang="ru-RU" dirty="0" smtClean="0">
                <a:effectLst>
                  <a:outerShdw blurRad="38100" dist="38100" dir="2700000" algn="tl">
                    <a:srgbClr val="000000">
                      <a:alpha val="43137"/>
                    </a:srgbClr>
                  </a:outerShdw>
                </a:effectLst>
                <a:latin typeface="Times New Roman" pitchFamily="18" charset="0"/>
                <a:cs typeface="Times New Roman" pitchFamily="18" charset="0"/>
              </a:rPr>
              <a:t>Стабильность</a:t>
            </a:r>
            <a:r>
              <a:rPr lang="ru-RU" dirty="0" smtClean="0">
                <a:latin typeface="Times New Roman" pitchFamily="18" charset="0"/>
                <a:cs typeface="Times New Roman" pitchFamily="18" charset="0"/>
              </a:rPr>
              <a:t> характеризует вероятность того, что в обозримом будущем в требование не будет внесено никаких изменений. </a:t>
            </a:r>
          </a:p>
          <a:p>
            <a:pPr algn="just"/>
            <a:r>
              <a:rPr lang="ru-RU" dirty="0" smtClean="0">
                <a:effectLst>
                  <a:outerShdw blurRad="38100" dist="38100" dir="2700000" algn="tl">
                    <a:srgbClr val="000000">
                      <a:alpha val="43137"/>
                    </a:srgbClr>
                  </a:outerShdw>
                </a:effectLst>
                <a:latin typeface="Times New Roman" pitchFamily="18" charset="0"/>
                <a:cs typeface="Times New Roman" pitchFamily="18" charset="0"/>
              </a:rPr>
              <a:t>Срочность</a:t>
            </a:r>
            <a:r>
              <a:rPr lang="ru-RU" dirty="0" smtClean="0">
                <a:latin typeface="Times New Roman" pitchFamily="18" charset="0"/>
                <a:cs typeface="Times New Roman" pitchFamily="18" charset="0"/>
              </a:rPr>
              <a:t> определяет распределение во времени усилий проектной команды по реализации того или иного требования.  </a:t>
            </a:r>
          </a:p>
        </p:txBody>
      </p:sp>
    </p:spTree>
    <p:extLst>
      <p:ext uri="{BB962C8B-B14F-4D97-AF65-F5344CB8AC3E}">
        <p14:creationId xmlns:p14="http://schemas.microsoft.com/office/powerpoint/2010/main" val="3754390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1508105"/>
          </a:xfrm>
          <a:prstGeom prst="rect">
            <a:avLst/>
          </a:prstGeom>
        </p:spPr>
        <p:txBody>
          <a:bodyPr wrap="square">
            <a:spAutoFit/>
          </a:bodyPr>
          <a:lstStyle/>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Корректность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correctness</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ru-RU" sz="2000" dirty="0" smtClean="0">
                <a:latin typeface="Times New Roman" pitchFamily="18" charset="0"/>
                <a:cs typeface="Times New Roman" pitchFamily="18" charset="0"/>
              </a:rPr>
              <a:t>и</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ru-RU" sz="2000" dirty="0" err="1" smtClean="0">
                <a:effectLst>
                  <a:outerShdw blurRad="38100" dist="38100" dir="2700000" algn="tl">
                    <a:srgbClr val="000000">
                      <a:alpha val="43137"/>
                    </a:srgbClr>
                  </a:outerShdw>
                </a:effectLst>
                <a:latin typeface="Times New Roman" pitchFamily="18" charset="0"/>
                <a:cs typeface="Times New Roman" pitchFamily="18" charset="0"/>
              </a:rPr>
              <a:t>проверяемость</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(verifiability)</a:t>
            </a:r>
            <a:endParaRPr lang="ru-RU"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ru-RU" dirty="0" smtClean="0">
                <a:latin typeface="Times New Roman" pitchFamily="18" charset="0"/>
                <a:cs typeface="Times New Roman" pitchFamily="18" charset="0"/>
              </a:rPr>
              <a:t>Эти свойства вытекают из соблюдения всех вышеперечисленных. В дополнение можно отметить, что </a:t>
            </a:r>
            <a:r>
              <a:rPr lang="ru-RU" dirty="0" err="1" smtClean="0">
                <a:latin typeface="Times New Roman" pitchFamily="18" charset="0"/>
                <a:cs typeface="Times New Roman" pitchFamily="18" charset="0"/>
              </a:rPr>
              <a:t>проверяемость</a:t>
            </a:r>
            <a:r>
              <a:rPr lang="ru-RU" dirty="0" smtClean="0">
                <a:latin typeface="Times New Roman" pitchFamily="18" charset="0"/>
                <a:cs typeface="Times New Roman" pitchFamily="18" charset="0"/>
              </a:rPr>
              <a:t> подразумевает возможность создания объективного тест-кейса (тест-кейсов), однозначно показывающего, что требование реализовано верно и поведение приложение в точно соответствуют требованию.  </a:t>
            </a:r>
          </a:p>
        </p:txBody>
      </p:sp>
    </p:spTree>
    <p:extLst>
      <p:ext uri="{BB962C8B-B14F-4D97-AF65-F5344CB8AC3E}">
        <p14:creationId xmlns:p14="http://schemas.microsoft.com/office/powerpoint/2010/main" val="2746064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892552"/>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Техники тестирование требований</a:t>
            </a:r>
          </a:p>
          <a:p>
            <a:pPr algn="ct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descr="C:\Users\Daron\Documents\ShareX\Screenshots\2024-03\Xmind_zfgzUC3t0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83" y="2276872"/>
            <a:ext cx="8735105" cy="207129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306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73374" y="384665"/>
            <a:ext cx="8619106" cy="677108"/>
          </a:xfrm>
          <a:prstGeom prst="rect">
            <a:avLst/>
          </a:prstGeom>
        </p:spPr>
        <p:txBody>
          <a:bodyPr wrap="square">
            <a:spAutoFit/>
          </a:bodyPr>
          <a:lstStyle/>
          <a:p>
            <a:pPr algn="just"/>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Требование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условие, которое включает обязательные для выполнения критерии</a:t>
            </a:r>
          </a:p>
        </p:txBody>
      </p:sp>
      <p:pic>
        <p:nvPicPr>
          <p:cNvPr id="1026" name="Picture 2" descr="E:\ДГТУ\Тестирование_ПО\рис\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376" y="1988840"/>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descr="E:\ДГТУ\Тестирование_ПО\рис\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528" y="1988840"/>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E:\ДГТУ\Тестирование_ПО\рис\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5680" y="1988840"/>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5" descr="E:\ДГТУ\Тестирование_ПО\рис\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7446" y="1988840"/>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E:\ДГТУ\Тестирование_ПО\рис\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3992" y="1988840"/>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1" name="Picture 7" descr="E:\ДГТУ\Тестирование_ПО\рис\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9376" y="4077072"/>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E:\ДГТУ\Тестирование_ПО\рис\7.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7528" y="4065637"/>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3" name="Picture 9" descr="E:\ДГТУ\Тестирование_ПО\рис\8.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5680" y="4065637"/>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E:\ДГТУ\Тестирование_ПО\рис\9.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7446" y="4065637"/>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5" name="Picture 11" descr="E:\ДГТУ\Тестирование_ПО\рис\10.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3992" y="4065637"/>
            <a:ext cx="895372" cy="18051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71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79512" y="188640"/>
            <a:ext cx="8640960" cy="892552"/>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Как могут выглядеть требования</a:t>
            </a:r>
          </a:p>
          <a:p>
            <a:pPr algn="ctr"/>
            <a:r>
              <a:rPr lang="ru-RU" sz="24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Use cases</a:t>
            </a:r>
            <a:r>
              <a:rPr lang="ru-RU" sz="24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ru-RU" sz="2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51" name="Picture 3" descr="C:\Users\Daron\Documents\ShareX\Screenshots\2024-03\opera_CI8C7BCg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64" y="1233860"/>
            <a:ext cx="8563621" cy="5254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768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79512" y="188640"/>
            <a:ext cx="8640960" cy="892552"/>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Как могут выглядеть требования</a:t>
            </a:r>
          </a:p>
          <a:p>
            <a:pPr algn="ctr"/>
            <a:r>
              <a:rPr lang="ru-RU" sz="24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Use cases</a:t>
            </a:r>
            <a:r>
              <a:rPr lang="ru-RU" sz="24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ru-RU" sz="2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406853747"/>
              </p:ext>
            </p:extLst>
          </p:nvPr>
        </p:nvGraphicFramePr>
        <p:xfrm>
          <a:off x="899592" y="1700808"/>
          <a:ext cx="7344816" cy="33121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376264"/>
                <a:gridCol w="864096"/>
                <a:gridCol w="4104456"/>
              </a:tblGrid>
              <a:tr h="370840">
                <a:tc>
                  <a:txBody>
                    <a:bodyPr/>
                    <a:lstStyle/>
                    <a:p>
                      <a:r>
                        <a:rPr lang="ru-RU" dirty="0" smtClean="0"/>
                        <a:t>Основные</a:t>
                      </a:r>
                      <a:r>
                        <a:rPr lang="ru-RU" baseline="0" dirty="0" smtClean="0"/>
                        <a:t> сценарии</a:t>
                      </a:r>
                      <a:endParaRPr lang="ru-RU" dirty="0"/>
                    </a:p>
                  </a:txBody>
                  <a:tcPr/>
                </a:tc>
                <a:tc>
                  <a:txBody>
                    <a:bodyPr/>
                    <a:lstStyle/>
                    <a:p>
                      <a:r>
                        <a:rPr lang="ru-RU" dirty="0" smtClean="0"/>
                        <a:t>Номер</a:t>
                      </a:r>
                      <a:endParaRPr lang="ru-RU" dirty="0"/>
                    </a:p>
                  </a:txBody>
                  <a:tcPr/>
                </a:tc>
                <a:tc>
                  <a:txBody>
                    <a:bodyPr/>
                    <a:lstStyle/>
                    <a:p>
                      <a:r>
                        <a:rPr lang="ru-RU" dirty="0" smtClean="0"/>
                        <a:t>Шаги</a:t>
                      </a:r>
                      <a:endParaRPr lang="ru-RU" dirty="0"/>
                    </a:p>
                  </a:txBody>
                  <a:tcPr/>
                </a:tc>
              </a:tr>
              <a:tr h="370840">
                <a:tc>
                  <a:txBody>
                    <a:bodyPr/>
                    <a:lstStyle/>
                    <a:p>
                      <a:r>
                        <a:rPr lang="ru-RU" dirty="0" err="1" smtClean="0">
                          <a:latin typeface="Times New Roman" pitchFamily="18" charset="0"/>
                          <a:cs typeface="Times New Roman" pitchFamily="18" charset="0"/>
                        </a:rPr>
                        <a:t>Акторы</a:t>
                      </a:r>
                      <a:r>
                        <a:rPr lang="ru-RU" dirty="0" smtClean="0">
                          <a:latin typeface="Times New Roman" pitchFamily="18" charset="0"/>
                          <a:cs typeface="Times New Roman" pitchFamily="18" charset="0"/>
                        </a:rPr>
                        <a:t>/пользователи</a:t>
                      </a:r>
                      <a:endParaRPr lang="ru-RU" dirty="0">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1</a:t>
                      </a:r>
                      <a:endParaRPr lang="ru-RU" dirty="0">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Ввод</a:t>
                      </a:r>
                      <a:r>
                        <a:rPr lang="ru-RU" baseline="0" dirty="0" smtClean="0">
                          <a:latin typeface="Times New Roman" pitchFamily="18" charset="0"/>
                          <a:cs typeface="Times New Roman" pitchFamily="18" charset="0"/>
                        </a:rPr>
                        <a:t> логина</a:t>
                      </a:r>
                    </a:p>
                    <a:p>
                      <a:endParaRPr lang="ru-RU"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Times New Roman" pitchFamily="18" charset="0"/>
                          <a:cs typeface="Times New Roman" pitchFamily="18" charset="0"/>
                        </a:rPr>
                        <a:t>Ввод пароля</a:t>
                      </a:r>
                    </a:p>
                  </a:txBody>
                  <a:tcPr/>
                </a:tc>
              </a:tr>
              <a:tr h="370840">
                <a:tc>
                  <a:txBody>
                    <a:bodyPr/>
                    <a:lstStyle/>
                    <a:p>
                      <a:endParaRPr lang="ru-RU">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2</a:t>
                      </a:r>
                      <a:endParaRPr lang="ru-RU"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Times New Roman" pitchFamily="18" charset="0"/>
                          <a:cs typeface="Times New Roman" pitchFamily="18" charset="0"/>
                        </a:rPr>
                        <a:t>Проверить логин и пароль</a:t>
                      </a:r>
                    </a:p>
                  </a:txBody>
                  <a:tcPr/>
                </a:tc>
              </a:tr>
              <a:tr h="370840">
                <a:tc>
                  <a:txBody>
                    <a:bodyPr/>
                    <a:lstStyle/>
                    <a:p>
                      <a:endParaRPr lang="ru-RU">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3</a:t>
                      </a:r>
                      <a:endParaRPr lang="ru-RU" dirty="0">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Зарегистрировать</a:t>
                      </a:r>
                      <a:r>
                        <a:rPr lang="ru-RU" baseline="0" dirty="0" smtClean="0">
                          <a:latin typeface="Times New Roman" pitchFamily="18" charset="0"/>
                          <a:cs typeface="Times New Roman" pitchFamily="18" charset="0"/>
                        </a:rPr>
                        <a:t> пользователя</a:t>
                      </a:r>
                      <a:endParaRPr lang="ru-RU" dirty="0">
                        <a:latin typeface="Times New Roman" pitchFamily="18" charset="0"/>
                        <a:cs typeface="Times New Roman" pitchFamily="18" charset="0"/>
                      </a:endParaRPr>
                    </a:p>
                  </a:txBody>
                  <a:tcPr/>
                </a:tc>
              </a:tr>
              <a:tr h="370840">
                <a:tc>
                  <a:txBody>
                    <a:bodyPr/>
                    <a:lstStyle/>
                    <a:p>
                      <a:endParaRPr lang="ru-RU">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a:t>
                      </a:r>
                      <a:endParaRPr lang="ru-RU" dirty="0">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Логин не прошел </a:t>
                      </a:r>
                      <a:r>
                        <a:rPr lang="ru-RU" dirty="0" err="1" smtClean="0">
                          <a:latin typeface="Times New Roman" pitchFamily="18" charset="0"/>
                          <a:cs typeface="Times New Roman" pitchFamily="18" charset="0"/>
                        </a:rPr>
                        <a:t>валидацию</a:t>
                      </a:r>
                      <a:endParaRPr lang="ru-RU" dirty="0" smtClean="0">
                        <a:latin typeface="Times New Roman" pitchFamily="18" charset="0"/>
                        <a:cs typeface="Times New Roman" pitchFamily="18" charset="0"/>
                      </a:endParaRPr>
                    </a:p>
                    <a:p>
                      <a:endParaRPr lang="ru-RU" dirty="0" smtClean="0">
                        <a:latin typeface="Times New Roman" pitchFamily="18" charset="0"/>
                        <a:cs typeface="Times New Roman" pitchFamily="18" charset="0"/>
                      </a:endParaRPr>
                    </a:p>
                    <a:p>
                      <a:r>
                        <a:rPr lang="ru-RU" dirty="0" smtClean="0">
                          <a:latin typeface="Times New Roman" pitchFamily="18" charset="0"/>
                          <a:cs typeface="Times New Roman" pitchFamily="18" charset="0"/>
                        </a:rPr>
                        <a:t>Система выводит сообщение о ошибке</a:t>
                      </a:r>
                      <a:endParaRPr lang="ru-RU" dirty="0">
                        <a:latin typeface="Times New Roman" pitchFamily="18" charset="0"/>
                        <a:cs typeface="Times New Roman" pitchFamily="18" charset="0"/>
                      </a:endParaRPr>
                    </a:p>
                  </a:txBody>
                  <a:tcPr/>
                </a:tc>
              </a:tr>
              <a:tr h="370840">
                <a:tc>
                  <a:txBody>
                    <a:bodyPr/>
                    <a:lstStyle/>
                    <a:p>
                      <a:endParaRPr lang="ru-RU"/>
                    </a:p>
                  </a:txBody>
                  <a:tcPr/>
                </a:tc>
                <a:tc>
                  <a:txBody>
                    <a:bodyPr/>
                    <a:lstStyle/>
                    <a:p>
                      <a:endParaRPr lang="ru-RU"/>
                    </a:p>
                  </a:txBody>
                  <a:tcPr/>
                </a:tc>
                <a:tc>
                  <a:txBody>
                    <a:bodyPr/>
                    <a:lstStyle/>
                    <a:p>
                      <a:r>
                        <a:rPr lang="en-US" dirty="0" smtClean="0"/>
                        <a:t>…</a:t>
                      </a:r>
                      <a:endParaRPr lang="ru-RU" dirty="0"/>
                    </a:p>
                  </a:txBody>
                  <a:tcPr/>
                </a:tc>
              </a:tr>
            </a:tbl>
          </a:graphicData>
        </a:graphic>
      </p:graphicFrame>
    </p:spTree>
    <p:extLst>
      <p:ext uri="{BB962C8B-B14F-4D97-AF65-F5344CB8AC3E}">
        <p14:creationId xmlns:p14="http://schemas.microsoft.com/office/powerpoint/2010/main" val="1052524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79512" y="188640"/>
            <a:ext cx="8640960" cy="892552"/>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Как могут выглядеть требования</a:t>
            </a:r>
          </a:p>
          <a:p>
            <a:pPr algn="ctr"/>
            <a:r>
              <a:rPr lang="ru-RU" sz="24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Use cases</a:t>
            </a:r>
            <a:r>
              <a:rPr lang="ru-RU" sz="24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ru-RU" sz="2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650732576"/>
              </p:ext>
            </p:extLst>
          </p:nvPr>
        </p:nvGraphicFramePr>
        <p:xfrm>
          <a:off x="899592" y="1700808"/>
          <a:ext cx="7344816" cy="2392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376264"/>
                <a:gridCol w="4968552"/>
              </a:tblGrid>
              <a:tr h="370840">
                <a:tc>
                  <a:txBody>
                    <a:bodyPr/>
                    <a:lstStyle/>
                    <a:p>
                      <a:r>
                        <a:rPr lang="ru-RU" dirty="0" smtClean="0"/>
                        <a:t>Название</a:t>
                      </a:r>
                      <a:r>
                        <a:rPr lang="ru-RU" baseline="0" dirty="0" smtClean="0"/>
                        <a:t> </a:t>
                      </a:r>
                      <a:r>
                        <a:rPr lang="en-US" baseline="0" dirty="0" smtClean="0"/>
                        <a:t>use case</a:t>
                      </a:r>
                      <a:endParaRPr lang="ru-RU" dirty="0"/>
                    </a:p>
                  </a:txBody>
                  <a:tcPr/>
                </a:tc>
                <a:tc>
                  <a:txBody>
                    <a:bodyPr/>
                    <a:lstStyle/>
                    <a:p>
                      <a:r>
                        <a:rPr lang="ru-RU" dirty="0" smtClean="0"/>
                        <a:t>Регистрация</a:t>
                      </a:r>
                      <a:endParaRPr lang="ru-RU" dirty="0"/>
                    </a:p>
                  </a:txBody>
                  <a:tcPr/>
                </a:tc>
              </a:tr>
              <a:tr h="370840">
                <a:tc>
                  <a:txBody>
                    <a:bodyPr/>
                    <a:lstStyle/>
                    <a:p>
                      <a:r>
                        <a:rPr lang="ru-RU" dirty="0" smtClean="0">
                          <a:latin typeface="Times New Roman" pitchFamily="18" charset="0"/>
                          <a:cs typeface="Times New Roman" pitchFamily="18" charset="0"/>
                        </a:rPr>
                        <a:t>Описание </a:t>
                      </a:r>
                      <a:r>
                        <a:rPr lang="en-US" dirty="0" smtClean="0">
                          <a:latin typeface="Times New Roman" pitchFamily="18" charset="0"/>
                          <a:cs typeface="Times New Roman" pitchFamily="18" charset="0"/>
                        </a:rPr>
                        <a:t>use</a:t>
                      </a:r>
                      <a:r>
                        <a:rPr lang="en-US" baseline="0" dirty="0" smtClean="0">
                          <a:latin typeface="Times New Roman" pitchFamily="18" charset="0"/>
                          <a:cs typeface="Times New Roman" pitchFamily="18" charset="0"/>
                        </a:rPr>
                        <a:t> case</a:t>
                      </a:r>
                      <a:endParaRPr lang="ru-RU" dirty="0">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Пользователь</a:t>
                      </a:r>
                      <a:r>
                        <a:rPr lang="ru-RU" baseline="0" dirty="0" smtClean="0">
                          <a:latin typeface="Times New Roman" pitchFamily="18" charset="0"/>
                          <a:cs typeface="Times New Roman" pitchFamily="18" charset="0"/>
                        </a:rPr>
                        <a:t> регистрируется в системе, что бы получить доступ к работе в ней</a:t>
                      </a:r>
                      <a:endParaRPr lang="ru-RU" dirty="0">
                        <a:latin typeface="Times New Roman" pitchFamily="18" charset="0"/>
                        <a:cs typeface="Times New Roman" pitchFamily="18" charset="0"/>
                      </a:endParaRPr>
                    </a:p>
                  </a:txBody>
                  <a:tcPr/>
                </a:tc>
              </a:tr>
              <a:tr h="370840">
                <a:tc>
                  <a:txBody>
                    <a:bodyPr/>
                    <a:lstStyle/>
                    <a:p>
                      <a:r>
                        <a:rPr lang="ru-RU" dirty="0" err="1" smtClean="0">
                          <a:latin typeface="Times New Roman" pitchFamily="18" charset="0"/>
                          <a:cs typeface="Times New Roman" pitchFamily="18" charset="0"/>
                        </a:rPr>
                        <a:t>Акторы</a:t>
                      </a:r>
                      <a:endParaRPr lang="ru-RU" dirty="0">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Продавцы, покупатели,</a:t>
                      </a:r>
                      <a:r>
                        <a:rPr lang="ru-RU" baseline="0" dirty="0" smtClean="0">
                          <a:latin typeface="Times New Roman" pitchFamily="18" charset="0"/>
                          <a:cs typeface="Times New Roman" pitchFamily="18" charset="0"/>
                        </a:rPr>
                        <a:t> администраторы</a:t>
                      </a:r>
                      <a:endParaRPr lang="ru-RU" dirty="0">
                        <a:latin typeface="Times New Roman" pitchFamily="18" charset="0"/>
                        <a:cs typeface="Times New Roman" pitchFamily="18" charset="0"/>
                      </a:endParaRPr>
                    </a:p>
                  </a:txBody>
                  <a:tcPr/>
                </a:tc>
              </a:tr>
              <a:tr h="370840">
                <a:tc>
                  <a:txBody>
                    <a:bodyPr/>
                    <a:lstStyle/>
                    <a:p>
                      <a:r>
                        <a:rPr lang="ru-RU" dirty="0" smtClean="0">
                          <a:latin typeface="Times New Roman" pitchFamily="18" charset="0"/>
                          <a:cs typeface="Times New Roman" pitchFamily="18" charset="0"/>
                        </a:rPr>
                        <a:t>Предусловия</a:t>
                      </a:r>
                      <a:endParaRPr lang="ru-RU" dirty="0">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Система должны быть подсоединена</a:t>
                      </a:r>
                      <a:r>
                        <a:rPr lang="ru-RU" baseline="0" dirty="0" smtClean="0">
                          <a:latin typeface="Times New Roman" pitchFamily="18" charset="0"/>
                          <a:cs typeface="Times New Roman" pitchFamily="18" charset="0"/>
                        </a:rPr>
                        <a:t> к </a:t>
                      </a:r>
                      <a:r>
                        <a:rPr lang="ru-RU" baseline="0" dirty="0" smtClean="0">
                          <a:latin typeface="Times New Roman" pitchFamily="18" charset="0"/>
                          <a:cs typeface="Times New Roman" pitchFamily="18" charset="0"/>
                        </a:rPr>
                        <a:t>сети</a:t>
                      </a:r>
                      <a:endParaRPr lang="ru-RU" dirty="0">
                        <a:latin typeface="Times New Roman" pitchFamily="18" charset="0"/>
                        <a:cs typeface="Times New Roman" pitchFamily="18" charset="0"/>
                      </a:endParaRPr>
                    </a:p>
                  </a:txBody>
                  <a:tcPr/>
                </a:tc>
              </a:tr>
              <a:tr h="370840">
                <a:tc>
                  <a:txBody>
                    <a:bodyPr/>
                    <a:lstStyle/>
                    <a:p>
                      <a:r>
                        <a:rPr lang="ru-RU" dirty="0" smtClean="0">
                          <a:latin typeface="Times New Roman" pitchFamily="18" charset="0"/>
                          <a:cs typeface="Times New Roman" pitchFamily="18" charset="0"/>
                        </a:rPr>
                        <a:t>Постусловия</a:t>
                      </a:r>
                      <a:endParaRPr lang="ru-RU" dirty="0">
                        <a:latin typeface="Times New Roman" pitchFamily="18" charset="0"/>
                        <a:cs typeface="Times New Roman" pitchFamily="18" charset="0"/>
                      </a:endParaRPr>
                    </a:p>
                  </a:txBody>
                  <a:tcPr/>
                </a:tc>
                <a:tc>
                  <a:txBody>
                    <a:bodyPr/>
                    <a:lstStyle/>
                    <a:p>
                      <a:r>
                        <a:rPr lang="ru-RU" dirty="0" smtClean="0">
                          <a:latin typeface="Times New Roman" pitchFamily="18" charset="0"/>
                          <a:cs typeface="Times New Roman" pitchFamily="18" charset="0"/>
                        </a:rPr>
                        <a:t>После успешной</a:t>
                      </a:r>
                      <a:r>
                        <a:rPr lang="ru-RU" baseline="0" dirty="0" smtClean="0">
                          <a:latin typeface="Times New Roman" pitchFamily="18" charset="0"/>
                          <a:cs typeface="Times New Roman" pitchFamily="18" charset="0"/>
                        </a:rPr>
                        <a:t> регистрации пользователю высылается письмо о подтверждении на </a:t>
                      </a:r>
                      <a:r>
                        <a:rPr lang="en-US" baseline="0" dirty="0" smtClean="0">
                          <a:latin typeface="Times New Roman" pitchFamily="18" charset="0"/>
                          <a:cs typeface="Times New Roman" pitchFamily="18" charset="0"/>
                        </a:rPr>
                        <a:t>e-mail</a:t>
                      </a:r>
                      <a:endParaRPr lang="ru-RU"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57895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954107"/>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Пользовательские истории</a:t>
            </a:r>
          </a:p>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user story</a:t>
            </a: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2677656"/>
          </a:xfrm>
          <a:prstGeom prst="rect">
            <a:avLst/>
          </a:prstGeom>
        </p:spPr>
        <p:txBody>
          <a:bodyPr wrap="square">
            <a:spAutoFit/>
          </a:bodyPr>
          <a:lstStyle/>
          <a:p>
            <a:pPr algn="ct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As a [persona], I [want to], [so that]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algn="ct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Как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тип клиента</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хочу то-то</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что бы делать что-то</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ru-RU"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ru-RU" sz="2000" dirty="0">
              <a:effectLst>
                <a:outerShdw blurRad="38100" dist="38100" dir="2700000" algn="tl">
                  <a:srgbClr val="000000">
                    <a:alpha val="43137"/>
                  </a:srgbClr>
                </a:outerShdw>
              </a:effectLst>
              <a:latin typeface="Times New Roman" pitchFamily="18" charset="0"/>
              <a:cs typeface="Times New Roman" pitchFamily="18" charset="0"/>
            </a:endParaRPr>
          </a:p>
          <a:p>
            <a:pPr marL="285750" indent="-285750" algn="just">
              <a:buFont typeface="Wingdings" pitchFamily="2" charset="2"/>
              <a:buChar char="ü"/>
            </a:pPr>
            <a:r>
              <a:rPr lang="ru-RU" dirty="0" smtClean="0">
                <a:latin typeface="Times New Roman" pitchFamily="18" charset="0"/>
                <a:cs typeface="Times New Roman" pitchFamily="18" charset="0"/>
              </a:rPr>
              <a:t>Как Макс, я хочу пригласить друзей, что бы мы вместе могли пользоваться этим замечательным сервисом</a:t>
            </a:r>
          </a:p>
          <a:p>
            <a:pPr marL="285750" indent="-285750" algn="just">
              <a:buFont typeface="Wingdings" pitchFamily="2" charset="2"/>
              <a:buChar char="ü"/>
            </a:pPr>
            <a:r>
              <a:rPr lang="ru-RU" dirty="0" smtClean="0">
                <a:latin typeface="Times New Roman" pitchFamily="18" charset="0"/>
                <a:cs typeface="Times New Roman" pitchFamily="18" charset="0"/>
              </a:rPr>
              <a:t>Как Саша, я хочу организовать свою работу, что бы лучше контролировать ситуацию.</a:t>
            </a:r>
          </a:p>
          <a:p>
            <a:pPr marL="285750" indent="-285750" algn="just">
              <a:buFont typeface="Wingdings" pitchFamily="2" charset="2"/>
              <a:buChar char="ü"/>
            </a:pPr>
            <a:r>
              <a:rPr lang="ru-RU" dirty="0" smtClean="0">
                <a:latin typeface="Times New Roman" pitchFamily="18" charset="0"/>
                <a:cs typeface="Times New Roman" pitchFamily="18" charset="0"/>
              </a:rPr>
              <a:t>Как менеджер, я хочу видеть, как продвигаться работа у моих коллег, чтобы можно было составлять более точные отчеты о наших успехах и неудачах.</a:t>
            </a: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33443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954107"/>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Пользовательские истории</a:t>
            </a:r>
          </a:p>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user story</a:t>
            </a: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3231654"/>
          </a:xfrm>
          <a:prstGeom prst="rect">
            <a:avLst/>
          </a:prstGeom>
        </p:spPr>
        <p:txBody>
          <a:bodyPr wrap="square">
            <a:spAutoFit/>
          </a:bodyPr>
          <a:lstStyle/>
          <a:p>
            <a:pPr algn="just"/>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INVEST – </a:t>
            </a:r>
            <a:r>
              <a:rPr lang="ru-RU" sz="2000" dirty="0" smtClean="0">
                <a:latin typeface="Times New Roman" pitchFamily="18" charset="0"/>
                <a:cs typeface="Times New Roman" pitchFamily="18" charset="0"/>
              </a:rPr>
              <a:t>слово</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ru-RU" sz="2000" dirty="0" smtClean="0">
                <a:latin typeface="Times New Roman" pitchFamily="18" charset="0"/>
                <a:cs typeface="Times New Roman" pitchFamily="18" charset="0"/>
              </a:rPr>
              <a:t>модель), использующаяся для запоминания критериев качественной истории</a:t>
            </a:r>
          </a:p>
          <a:p>
            <a:pPr algn="just"/>
            <a:endParaRPr lang="ru-RU" sz="2000" dirty="0">
              <a:latin typeface="Times New Roman" pitchFamily="18" charset="0"/>
              <a:cs typeface="Times New Roman" pitchFamily="18" charset="0"/>
            </a:endParaRPr>
          </a:p>
          <a:p>
            <a:pPr marL="285750" indent="-285750" algn="just">
              <a:buFont typeface="Wingdings" pitchFamily="2" charset="2"/>
              <a:buChar char="ü"/>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independent</a:t>
            </a:r>
            <a:r>
              <a:rPr lang="ru-RU" dirty="0" smtClean="0">
                <a:latin typeface="Times New Roman" pitchFamily="18" charset="0"/>
                <a:cs typeface="Times New Roman" pitchFamily="18" charset="0"/>
              </a:rPr>
              <a:t>. История должна быть независима от других </a:t>
            </a:r>
            <a:r>
              <a:rPr lang="ru-RU" dirty="0" err="1" smtClean="0">
                <a:latin typeface="Times New Roman" pitchFamily="18" charset="0"/>
                <a:cs typeface="Times New Roman" pitchFamily="18" charset="0"/>
              </a:rPr>
              <a:t>истрий</a:t>
            </a:r>
            <a:r>
              <a:rPr lang="ru-RU" dirty="0" smtClean="0">
                <a:latin typeface="Times New Roman" pitchFamily="18" charset="0"/>
                <a:cs typeface="Times New Roman" pitchFamily="18" charset="0"/>
              </a:rPr>
              <a:t>.</a:t>
            </a:r>
          </a:p>
          <a:p>
            <a:pPr marL="285750" indent="-285750" algn="just">
              <a:buFont typeface="Wingdings" pitchFamily="2" charset="2"/>
              <a:buChar char="ü"/>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N</a:t>
            </a:r>
            <a:r>
              <a:rPr lang="en-US" dirty="0" smtClean="0">
                <a:latin typeface="Times New Roman" pitchFamily="18" charset="0"/>
                <a:cs typeface="Times New Roman" pitchFamily="18" charset="0"/>
              </a:rPr>
              <a:t> – negotiable</a:t>
            </a:r>
            <a:r>
              <a:rPr lang="ru-RU" dirty="0" smtClean="0">
                <a:latin typeface="Times New Roman" pitchFamily="18" charset="0"/>
                <a:cs typeface="Times New Roman" pitchFamily="18" charset="0"/>
              </a:rPr>
              <a:t>. История обсуждаема, в ней отображается суть, а не детали или </a:t>
            </a:r>
            <a:r>
              <a:rPr lang="ru-RU" dirty="0" err="1" smtClean="0">
                <a:latin typeface="Times New Roman" pitchFamily="18" charset="0"/>
                <a:cs typeface="Times New Roman" pitchFamily="18" charset="0"/>
              </a:rPr>
              <a:t>конкртеные</a:t>
            </a:r>
            <a:r>
              <a:rPr lang="ru-RU" dirty="0" smtClean="0">
                <a:latin typeface="Times New Roman" pitchFamily="18" charset="0"/>
                <a:cs typeface="Times New Roman" pitchFamily="18" charset="0"/>
              </a:rPr>
              <a:t> шаги по реализации.</a:t>
            </a:r>
          </a:p>
          <a:p>
            <a:pPr marL="285750" indent="-285750" algn="just">
              <a:buFont typeface="Wingdings" pitchFamily="2" charset="2"/>
              <a:buChar char="ü"/>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V</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valuable</a:t>
            </a:r>
            <a:r>
              <a:rPr lang="ru-RU" dirty="0" smtClean="0">
                <a:latin typeface="Times New Roman" pitchFamily="18" charset="0"/>
                <a:cs typeface="Times New Roman" pitchFamily="18" charset="0"/>
              </a:rPr>
              <a:t>. История представляет ценность для клиентов и бизнеса.</a:t>
            </a:r>
          </a:p>
          <a:p>
            <a:pPr marL="285750" indent="-285750" algn="just">
              <a:buFont typeface="Wingdings" pitchFamily="2" charset="2"/>
              <a:buChar char="ü"/>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E</a:t>
            </a:r>
            <a:r>
              <a:rPr lang="en-US" dirty="0" smtClean="0">
                <a:latin typeface="Times New Roman" pitchFamily="18" charset="0"/>
                <a:cs typeface="Times New Roman" pitchFamily="18" charset="0"/>
              </a:rPr>
              <a:t> – estimable</a:t>
            </a:r>
            <a:r>
              <a:rPr lang="ru-RU" dirty="0" smtClean="0">
                <a:latin typeface="Times New Roman" pitchFamily="18" charset="0"/>
                <a:cs typeface="Times New Roman" pitchFamily="18" charset="0"/>
              </a:rPr>
              <a:t>. Пригодность для оценки</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историю можно оценить по сложности и трудозатратам.</a:t>
            </a:r>
          </a:p>
          <a:p>
            <a:pPr marL="285750" indent="-285750" algn="just">
              <a:buFont typeface="Wingdings" pitchFamily="2" charset="2"/>
              <a:buChar char="ü"/>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dirty="0" smtClean="0">
                <a:latin typeface="Times New Roman" pitchFamily="18" charset="0"/>
                <a:cs typeface="Times New Roman" pitchFamily="18" charset="0"/>
              </a:rPr>
              <a:t> – small</a:t>
            </a:r>
            <a:r>
              <a:rPr lang="ru-RU" dirty="0" smtClean="0">
                <a:latin typeface="Times New Roman" pitchFamily="18" charset="0"/>
                <a:cs typeface="Times New Roman" pitchFamily="18" charset="0"/>
              </a:rPr>
              <a:t>. Хорошая история маленькая, ее можно реализовать за одну итерацию.</a:t>
            </a:r>
          </a:p>
          <a:p>
            <a:pPr marL="285750" indent="-285750" algn="just">
              <a:buFont typeface="Wingdings" pitchFamily="2" charset="2"/>
              <a:buChar char="ü"/>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T</a:t>
            </a:r>
            <a:r>
              <a:rPr lang="en-US" dirty="0" smtClean="0">
                <a:latin typeface="Times New Roman" pitchFamily="18" charset="0"/>
                <a:cs typeface="Times New Roman" pitchFamily="18" charset="0"/>
              </a:rPr>
              <a:t> – testable</a:t>
            </a:r>
            <a:r>
              <a:rPr lang="ru-RU" dirty="0" smtClean="0">
                <a:latin typeface="Times New Roman" pitchFamily="18" charset="0"/>
                <a:cs typeface="Times New Roman" pitchFamily="18" charset="0"/>
              </a:rPr>
              <a:t>. История имеет критерии приемки и ее можно протестировать.</a:t>
            </a:r>
            <a:endParaRPr lang="ru-RU"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33441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Макет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Mockup)</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descr="C:\Users\Daron\Documents\ShareX\Screenshots\2024-04\opera_yyVNxXWF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310623"/>
            <a:ext cx="4864852" cy="500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175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Спецификация</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1323439"/>
          </a:xfrm>
          <a:prstGeom prst="rect">
            <a:avLst/>
          </a:prstGeom>
        </p:spPr>
        <p:txBody>
          <a:bodyPr wrap="square">
            <a:spAutoFit/>
          </a:bodyPr>
          <a:lstStyle/>
          <a:p>
            <a:pPr algn="just"/>
            <a:r>
              <a:rPr lang="ru-RU" sz="2000" dirty="0" smtClean="0">
                <a:latin typeface="Times New Roman" pitchFamily="18" charset="0"/>
                <a:cs typeface="Times New Roman" pitchFamily="18" charset="0"/>
              </a:rPr>
              <a:t>Спецификация требований программного обеспечения является полным описанием поведения системы, которая будет создана. Она включает ряд сценариев использования, которые описывают все виды взаимодействия пользователей с программным обеспеченным.</a:t>
            </a:r>
            <a:endParaRPr lang="ru-RU"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77040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07504" y="109404"/>
            <a:ext cx="6768752" cy="3877985"/>
          </a:xfrm>
          <a:prstGeom prst="rect">
            <a:avLst/>
          </a:prstGeom>
        </p:spPr>
        <p:txBody>
          <a:bodyPr wrap="square">
            <a:spAutoFit/>
          </a:bodyPr>
          <a:lstStyle/>
          <a:p>
            <a:r>
              <a:rPr lang="ru-RU"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Выберите правильно составленную </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User-story</a:t>
            </a:r>
            <a:endParaRPr lang="ru-RU"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lang="ru-RU" sz="1600" dirty="0" smtClean="0">
                <a:latin typeface="Times New Roman" panose="02020603050405020304" pitchFamily="18" charset="0"/>
                <a:cs typeface="Times New Roman" panose="02020603050405020304" pitchFamily="18" charset="0"/>
              </a:rPr>
              <a:t>Саша хочет, чтобы приложение работало согласно его требованиям</a:t>
            </a:r>
            <a:endParaRPr lang="ru-RU" sz="1600"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lang="ru-RU" sz="1600" dirty="0" smtClean="0">
                <a:latin typeface="Times New Roman" panose="02020603050405020304" pitchFamily="18" charset="0"/>
                <a:cs typeface="Times New Roman" panose="02020603050405020304" pitchFamily="18" charset="0"/>
              </a:rPr>
              <a:t>Я хочу, чтобы приложение работало</a:t>
            </a:r>
          </a:p>
          <a:p>
            <a:pPr marL="285750" indent="-285750">
              <a:buFont typeface="Wingdings" pitchFamily="2" charset="2"/>
              <a:buChar char="ü"/>
            </a:pPr>
            <a:r>
              <a:rPr lang="ru-RU" sz="1600" dirty="0" smtClean="0">
                <a:latin typeface="Times New Roman" panose="02020603050405020304" pitchFamily="18" charset="0"/>
                <a:cs typeface="Times New Roman" panose="02020603050405020304" pitchFamily="18" charset="0"/>
              </a:rPr>
              <a:t>Как Саша, я хочу организовать свою собственную работу, чтобы чувствовать себя лучше</a:t>
            </a:r>
          </a:p>
          <a:p>
            <a:pPr marL="285750" indent="-285750">
              <a:buFont typeface="Wingdings" pitchFamily="2" charset="2"/>
              <a:buChar char="ü"/>
            </a:pPr>
            <a:r>
              <a:rPr lang="ru-RU" sz="1600" dirty="0" smtClean="0">
                <a:latin typeface="Times New Roman" panose="02020603050405020304" pitchFamily="18" charset="0"/>
                <a:cs typeface="Times New Roman" panose="02020603050405020304" pitchFamily="18" charset="0"/>
              </a:rPr>
              <a:t>Для организации своей работы мне необходимо отдельное приложение, которое бы соответствовало бизнес-требованиям</a:t>
            </a:r>
            <a:endParaRPr lang="ru-RU" sz="1600"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endParaRPr lang="ru-RU" sz="1600" dirty="0" smtClean="0">
              <a:latin typeface="Times New Roman" pitchFamily="18" charset="0"/>
              <a:cs typeface="Times New Roman" pitchFamily="18" charset="0"/>
            </a:endParaRPr>
          </a:p>
          <a:p>
            <a:r>
              <a:rPr lang="ru-RU"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Что обозначает такое свойство требований как модифицируемость</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ru-RU"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lang="ru-RU" sz="1600" dirty="0" smtClean="0">
                <a:latin typeface="Times New Roman" pitchFamily="18" charset="0"/>
                <a:cs typeface="Times New Roman" pitchFamily="18" charset="0"/>
              </a:rPr>
              <a:t>Требование должно быть таким, что бы его можно было изменить в одном месте, без необходимости этого делать в других требованиях</a:t>
            </a:r>
          </a:p>
          <a:p>
            <a:pPr marL="285750" indent="-285750">
              <a:buFont typeface="Wingdings" pitchFamily="2" charset="2"/>
              <a:buChar char="ü"/>
            </a:pPr>
            <a:r>
              <a:rPr lang="ru-RU" sz="1600" dirty="0" smtClean="0">
                <a:latin typeface="Times New Roman" pitchFamily="18" charset="0"/>
                <a:cs typeface="Times New Roman" pitchFamily="18" charset="0"/>
              </a:rPr>
              <a:t>Требование должно быть атомарным</a:t>
            </a:r>
          </a:p>
          <a:p>
            <a:pPr marL="285750" indent="-285750">
              <a:buFont typeface="Wingdings" pitchFamily="2" charset="2"/>
              <a:buChar char="ü"/>
            </a:pPr>
            <a:r>
              <a:rPr lang="ru-RU" sz="1600" dirty="0" smtClean="0">
                <a:latin typeface="Times New Roman" pitchFamily="18" charset="0"/>
                <a:cs typeface="Times New Roman" pitchFamily="18" charset="0"/>
              </a:rPr>
              <a:t>Требование должно изменяться само по себе, вне зависимости от внешних обстоятельств</a:t>
            </a:r>
            <a:endParaRPr lang="ru-RU" sz="1600" dirty="0">
              <a:latin typeface="Times New Roman" pitchFamily="18" charset="0"/>
              <a:cs typeface="Times New Roman" pitchFamily="18" charset="0"/>
            </a:endParaRPr>
          </a:p>
        </p:txBody>
      </p:sp>
      <p:sp>
        <p:nvSpPr>
          <p:cNvPr id="3" name="Прямоугольник 2"/>
          <p:cNvSpPr/>
          <p:nvPr/>
        </p:nvSpPr>
        <p:spPr>
          <a:xfrm>
            <a:off x="107504" y="3964900"/>
            <a:ext cx="8973432" cy="1631216"/>
          </a:xfrm>
          <a:prstGeom prst="rect">
            <a:avLst/>
          </a:prstGeom>
        </p:spPr>
        <p:txBody>
          <a:bodyPr wrap="square">
            <a:spAutoFit/>
          </a:bodyPr>
          <a:lstStyle/>
          <a:p>
            <a:r>
              <a:rPr lang="ru-RU"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Какие требования показывают то, как будет реализовано наше приложение с точки зрения разработки</a:t>
            </a:r>
            <a:endParaRPr lang="ru-RU"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lang="ru-RU" sz="1600" dirty="0" smtClean="0">
                <a:latin typeface="Times New Roman" pitchFamily="18" charset="0"/>
                <a:cs typeface="Times New Roman" pitchFamily="18" charset="0"/>
              </a:rPr>
              <a:t>Продуктовые требования</a:t>
            </a:r>
          </a:p>
          <a:p>
            <a:pPr marL="285750" indent="-285750">
              <a:buFont typeface="Wingdings" pitchFamily="2" charset="2"/>
              <a:buChar char="ü"/>
            </a:pPr>
            <a:r>
              <a:rPr lang="ru-RU" sz="1600" dirty="0" smtClean="0">
                <a:latin typeface="Times New Roman" pitchFamily="18" charset="0"/>
                <a:cs typeface="Times New Roman" pitchFamily="18" charset="0"/>
              </a:rPr>
              <a:t>Бизнес-требования</a:t>
            </a:r>
          </a:p>
          <a:p>
            <a:pPr marL="285750" indent="-285750">
              <a:buFont typeface="Wingdings" pitchFamily="2" charset="2"/>
              <a:buChar char="ü"/>
            </a:pPr>
            <a:r>
              <a:rPr lang="ru-RU" sz="1600" dirty="0" smtClean="0">
                <a:latin typeface="Times New Roman" pitchFamily="18" charset="0"/>
                <a:cs typeface="Times New Roman" pitchFamily="18" charset="0"/>
              </a:rPr>
              <a:t>Неявные требования</a:t>
            </a:r>
          </a:p>
          <a:p>
            <a:pPr marL="285750" indent="-285750">
              <a:buFont typeface="Wingdings" pitchFamily="2" charset="2"/>
              <a:buChar char="ü"/>
            </a:pPr>
            <a:r>
              <a:rPr lang="ru-RU" sz="1600" dirty="0" smtClean="0">
                <a:latin typeface="Times New Roman" pitchFamily="18" charset="0"/>
                <a:cs typeface="Times New Roman" pitchFamily="18" charset="0"/>
              </a:rPr>
              <a:t>Пользовательские требования</a:t>
            </a:r>
            <a:endParaRPr lang="ru-RU" sz="1600" dirty="0">
              <a:latin typeface="Times New Roman" pitchFamily="18" charset="0"/>
              <a:cs typeface="Times New Roman" pitchFamily="18" charset="0"/>
            </a:endParaRPr>
          </a:p>
        </p:txBody>
      </p:sp>
      <p:pic>
        <p:nvPicPr>
          <p:cNvPr id="8"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124744"/>
            <a:ext cx="345765" cy="3457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615" y="2852936"/>
            <a:ext cx="345765" cy="3457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183" y="4509120"/>
            <a:ext cx="345765" cy="34576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ДГТУ\Тестирование_ПО\рис\msedge_t3jaGBZ4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20541"/>
            <a:ext cx="2418259" cy="28323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9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000"/>
                                        <p:tgtEl>
                                          <p:spTgt spid="9"/>
                                        </p:tgtEl>
                                      </p:cBhvr>
                                    </p:animEffect>
                                    <p:anim calcmode="lin" valueType="num">
                                      <p:cBhvr>
                                        <p:cTn id="22" dur="2000" fill="hold"/>
                                        <p:tgtEl>
                                          <p:spTgt spid="9"/>
                                        </p:tgtEl>
                                        <p:attrNameLst>
                                          <p:attrName>ppt_w</p:attrName>
                                        </p:attrNameLst>
                                      </p:cBhvr>
                                      <p:tavLst>
                                        <p:tav tm="0" fmla="#ppt_w*sin(2.5*pi*$)">
                                          <p:val>
                                            <p:fltVal val="0"/>
                                          </p:val>
                                        </p:tav>
                                        <p:tav tm="100000">
                                          <p:val>
                                            <p:fltVal val="1"/>
                                          </p:val>
                                        </p:tav>
                                      </p:tavLst>
                                    </p:anim>
                                    <p:anim calcmode="lin" valueType="num">
                                      <p:cBhvr>
                                        <p:cTn id="23"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Daron\Documents\ShareX\Screenshots\2024-03\Xmind_ufawbdwpo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3" y="764704"/>
            <a:ext cx="8547098" cy="50374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Daron\Downloads\icons8-no-bug-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55576" y="4126210"/>
            <a:ext cx="2592189" cy="738664"/>
          </a:xfrm>
          <a:prstGeom prst="rect">
            <a:avLst/>
          </a:prstGeom>
          <a:noFill/>
        </p:spPr>
        <p:txBody>
          <a:bodyPr wrap="square" rtlCol="0">
            <a:spAutoFit/>
          </a:bodyPr>
          <a:lstStyle/>
          <a:p>
            <a:pPr algn="ctr"/>
            <a:r>
              <a:rPr lang="ru-RU" sz="1400" i="1" dirty="0" smtClean="0">
                <a:latin typeface="Times New Roman" pitchFamily="18" charset="0"/>
                <a:cs typeface="Times New Roman" pitchFamily="18" charset="0"/>
              </a:rPr>
              <a:t>Используется проектной командой во время разработки и поддержки продукта</a:t>
            </a:r>
          </a:p>
        </p:txBody>
      </p:sp>
    </p:spTree>
    <p:extLst>
      <p:ext uri="{BB962C8B-B14F-4D97-AF65-F5344CB8AC3E}">
        <p14:creationId xmlns:p14="http://schemas.microsoft.com/office/powerpoint/2010/main" val="48595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Daron\Documents\ShareX\Screenshots\2024-03\Xmind_yjV37HH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340768"/>
            <a:ext cx="8428937" cy="30963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Daron\Downloads\icons8-no-bug-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5278" y="3483005"/>
            <a:ext cx="3398650" cy="954107"/>
          </a:xfrm>
          <a:prstGeom prst="rect">
            <a:avLst/>
          </a:prstGeom>
          <a:noFill/>
        </p:spPr>
        <p:txBody>
          <a:bodyPr wrap="square" rtlCol="0">
            <a:spAutoFit/>
          </a:bodyPr>
          <a:lstStyle/>
          <a:p>
            <a:pPr algn="ctr"/>
            <a:r>
              <a:rPr lang="ru-RU" sz="1400" i="1" dirty="0" smtClean="0">
                <a:latin typeface="Times New Roman" pitchFamily="18" charset="0"/>
                <a:cs typeface="Times New Roman" pitchFamily="18" charset="0"/>
              </a:rPr>
              <a:t>Используется не только на стадии разработки, но и на более ранних и поздних стадиях (внедрение и эксплуатации)</a:t>
            </a:r>
          </a:p>
        </p:txBody>
      </p:sp>
    </p:spTree>
    <p:extLst>
      <p:ext uri="{BB962C8B-B14F-4D97-AF65-F5344CB8AC3E}">
        <p14:creationId xmlns:p14="http://schemas.microsoft.com/office/powerpoint/2010/main" val="2735085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Источники и пути выявления требования</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Прямоугольник 2"/>
          <p:cNvSpPr/>
          <p:nvPr/>
        </p:nvSpPr>
        <p:spPr>
          <a:xfrm>
            <a:off x="1043608" y="1772816"/>
            <a:ext cx="2016224" cy="86409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effectLst>
                  <a:outerShdw blurRad="38100" dist="38100" dir="2700000" algn="tl">
                    <a:srgbClr val="000000">
                      <a:alpha val="43137"/>
                    </a:srgbClr>
                  </a:outerShdw>
                </a:effectLst>
                <a:latin typeface="Times New Roman" pitchFamily="18" charset="0"/>
                <a:cs typeface="Times New Roman" pitchFamily="18" charset="0"/>
              </a:rPr>
              <a:t>Интервью</a:t>
            </a:r>
            <a:endParaRPr lang="ru-RU" sz="1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Прямоугольник 6"/>
          <p:cNvSpPr/>
          <p:nvPr/>
        </p:nvSpPr>
        <p:spPr>
          <a:xfrm>
            <a:off x="1043608" y="2852936"/>
            <a:ext cx="2016224" cy="86409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effectLst>
                  <a:outerShdw blurRad="38100" dist="38100" dir="2700000" algn="tl">
                    <a:srgbClr val="000000">
                      <a:alpha val="43137"/>
                    </a:srgbClr>
                  </a:outerShdw>
                </a:effectLst>
                <a:latin typeface="Times New Roman" pitchFamily="18" charset="0"/>
                <a:cs typeface="Times New Roman" pitchFamily="18" charset="0"/>
              </a:rPr>
              <a:t>Семинары и мозговой штурм</a:t>
            </a:r>
            <a:endParaRPr lang="ru-RU" sz="1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Прямоугольник 7"/>
          <p:cNvSpPr/>
          <p:nvPr/>
        </p:nvSpPr>
        <p:spPr>
          <a:xfrm>
            <a:off x="1043608" y="3933056"/>
            <a:ext cx="2016224" cy="86409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effectLst>
                  <a:outerShdw blurRad="38100" dist="38100" dir="2700000" algn="tl">
                    <a:srgbClr val="000000">
                      <a:alpha val="43137"/>
                    </a:srgbClr>
                  </a:outerShdw>
                </a:effectLst>
                <a:latin typeface="Times New Roman" pitchFamily="18" charset="0"/>
                <a:cs typeface="Times New Roman" pitchFamily="18" charset="0"/>
              </a:rPr>
              <a:t>Анализ документов</a:t>
            </a:r>
            <a:endParaRPr lang="ru-RU" sz="1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Прямоугольник 8"/>
          <p:cNvSpPr/>
          <p:nvPr/>
        </p:nvSpPr>
        <p:spPr>
          <a:xfrm>
            <a:off x="3491880" y="1772816"/>
            <a:ext cx="2016224" cy="86409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effectLst>
                  <a:outerShdw blurRad="38100" dist="38100" dir="2700000" algn="tl">
                    <a:srgbClr val="000000">
                      <a:alpha val="43137"/>
                    </a:srgbClr>
                  </a:outerShdw>
                </a:effectLst>
                <a:latin typeface="Times New Roman" pitchFamily="18" charset="0"/>
                <a:cs typeface="Times New Roman" pitchFamily="18" charset="0"/>
              </a:rPr>
              <a:t>Работа с фокусными группами</a:t>
            </a:r>
            <a:endParaRPr lang="ru-RU" sz="1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 name="Прямоугольник 9"/>
          <p:cNvSpPr/>
          <p:nvPr/>
        </p:nvSpPr>
        <p:spPr>
          <a:xfrm>
            <a:off x="3491880" y="2852936"/>
            <a:ext cx="2016224" cy="86409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effectLst>
                  <a:outerShdw blurRad="38100" dist="38100" dir="2700000" algn="tl">
                    <a:srgbClr val="000000">
                      <a:alpha val="43137"/>
                    </a:srgbClr>
                  </a:outerShdw>
                </a:effectLst>
                <a:latin typeface="Times New Roman" pitchFamily="18" charset="0"/>
                <a:cs typeface="Times New Roman" pitchFamily="18" charset="0"/>
              </a:rPr>
              <a:t>Наблюдение</a:t>
            </a:r>
            <a:endParaRPr lang="ru-RU" sz="1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Прямоугольник 10"/>
          <p:cNvSpPr/>
          <p:nvPr/>
        </p:nvSpPr>
        <p:spPr>
          <a:xfrm>
            <a:off x="3491880" y="3933056"/>
            <a:ext cx="2016224" cy="86409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effectLst>
                  <a:outerShdw blurRad="38100" dist="38100" dir="2700000" algn="tl">
                    <a:srgbClr val="000000">
                      <a:alpha val="43137"/>
                    </a:srgbClr>
                  </a:outerShdw>
                </a:effectLst>
                <a:latin typeface="Times New Roman" pitchFamily="18" charset="0"/>
                <a:cs typeface="Times New Roman" pitchFamily="18" charset="0"/>
              </a:rPr>
              <a:t>Моделирование процессов и взаимодействий</a:t>
            </a:r>
            <a:endParaRPr lang="ru-RU" sz="1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Прямоугольник 11"/>
          <p:cNvSpPr/>
          <p:nvPr/>
        </p:nvSpPr>
        <p:spPr>
          <a:xfrm>
            <a:off x="5868144" y="1772816"/>
            <a:ext cx="2016224" cy="86409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effectLst>
                  <a:outerShdw blurRad="38100" dist="38100" dir="2700000" algn="tl">
                    <a:srgbClr val="000000">
                      <a:alpha val="43137"/>
                    </a:srgbClr>
                  </a:outerShdw>
                </a:effectLst>
                <a:latin typeface="Times New Roman" pitchFamily="18" charset="0"/>
                <a:cs typeface="Times New Roman" pitchFamily="18" charset="0"/>
              </a:rPr>
              <a:t>Анкетирование</a:t>
            </a:r>
            <a:endParaRPr lang="ru-RU" sz="1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3" name="Прямоугольник 12"/>
          <p:cNvSpPr/>
          <p:nvPr/>
        </p:nvSpPr>
        <p:spPr>
          <a:xfrm>
            <a:off x="5868144" y="2852936"/>
            <a:ext cx="2016224" cy="86409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err="1" smtClean="0">
                <a:effectLst>
                  <a:outerShdw blurRad="38100" dist="38100" dir="2700000" algn="tl">
                    <a:srgbClr val="000000">
                      <a:alpha val="43137"/>
                    </a:srgbClr>
                  </a:outerShdw>
                </a:effectLst>
                <a:latin typeface="Times New Roman" pitchFamily="18" charset="0"/>
                <a:cs typeface="Times New Roman" pitchFamily="18" charset="0"/>
              </a:rPr>
              <a:t>Прототипирование</a:t>
            </a:r>
            <a:endParaRPr lang="ru-RU" sz="1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 name="Прямоугольник 13"/>
          <p:cNvSpPr/>
          <p:nvPr/>
        </p:nvSpPr>
        <p:spPr>
          <a:xfrm>
            <a:off x="5868144" y="3933056"/>
            <a:ext cx="2016224" cy="864096"/>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effectLst>
                  <a:outerShdw blurRad="38100" dist="38100" dir="2700000" algn="tl">
                    <a:srgbClr val="000000">
                      <a:alpha val="43137"/>
                    </a:srgbClr>
                  </a:outerShdw>
                </a:effectLst>
                <a:latin typeface="Times New Roman" pitchFamily="18" charset="0"/>
                <a:cs typeface="Times New Roman" pitchFamily="18" charset="0"/>
              </a:rPr>
              <a:t>Самостоятельное описание</a:t>
            </a:r>
            <a:endParaRPr lang="ru-RU" sz="16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031152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Уровни и типы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075" name="Picture 3" descr="C:\Users\Daron\Documents\ShareX\Screenshots\2024-03\browser_5hLPyr47r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98" y="1269437"/>
            <a:ext cx="8848568" cy="50147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6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Неявные требования</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Прямоугольник 4"/>
          <p:cNvSpPr/>
          <p:nvPr/>
        </p:nvSpPr>
        <p:spPr>
          <a:xfrm>
            <a:off x="273373" y="1700808"/>
            <a:ext cx="8640960" cy="3730317"/>
          </a:xfrm>
          <a:prstGeom prst="rect">
            <a:avLst/>
          </a:prstGeom>
        </p:spPr>
        <p:txBody>
          <a:bodyPr wrap="square">
            <a:spAutoFit/>
          </a:bodyPr>
          <a:lstStyle/>
          <a:p>
            <a:pPr marL="360000" indent="-360000" algn="just">
              <a:lnSpc>
                <a:spcPct val="150000"/>
              </a:lnSpc>
              <a:buAutoNum type="arabicPeriod"/>
            </a:pPr>
            <a:r>
              <a:rPr lang="ru-RU" sz="2000" dirty="0" smtClean="0">
                <a:latin typeface="Times New Roman" pitchFamily="18" charset="0"/>
                <a:cs typeface="Times New Roman" pitchFamily="18" charset="0"/>
              </a:rPr>
              <a:t>Законы, регламенты, инструкции</a:t>
            </a:r>
          </a:p>
          <a:p>
            <a:pPr marL="342900" indent="-342900" algn="just">
              <a:lnSpc>
                <a:spcPct val="150000"/>
              </a:lnSpc>
              <a:buAutoNum type="arabicPeriod"/>
            </a:pPr>
            <a:r>
              <a:rPr lang="ru-RU" sz="2000" dirty="0" smtClean="0">
                <a:latin typeface="Times New Roman" pitchFamily="18" charset="0"/>
                <a:cs typeface="Times New Roman" pitchFamily="18" charset="0"/>
              </a:rPr>
              <a:t>Список задач, существующие тесты и баг-репорты</a:t>
            </a:r>
          </a:p>
          <a:p>
            <a:pPr marL="342900" indent="-342900" algn="just">
              <a:lnSpc>
                <a:spcPct val="150000"/>
              </a:lnSpc>
              <a:buAutoNum type="arabicPeriod"/>
            </a:pPr>
            <a:r>
              <a:rPr lang="ru-RU" sz="2000" dirty="0" smtClean="0">
                <a:latin typeface="Times New Roman" pitchFamily="18" charset="0"/>
                <a:cs typeface="Times New Roman" pitchFamily="18" charset="0"/>
              </a:rPr>
              <a:t>Руководство пользователя</a:t>
            </a:r>
          </a:p>
          <a:p>
            <a:pPr marL="342900" indent="-342900" algn="just">
              <a:lnSpc>
                <a:spcPct val="150000"/>
              </a:lnSpc>
              <a:buAutoNum type="arabicPeriod"/>
            </a:pPr>
            <a:r>
              <a:rPr lang="ru-RU" sz="2000" dirty="0" smtClean="0">
                <a:latin typeface="Times New Roman" pitchFamily="18" charset="0"/>
                <a:cs typeface="Times New Roman" pitchFamily="18" charset="0"/>
              </a:rPr>
              <a:t>Реклама продукта</a:t>
            </a:r>
          </a:p>
          <a:p>
            <a:pPr marL="342900" indent="-342900" algn="just">
              <a:lnSpc>
                <a:spcPct val="150000"/>
              </a:lnSpc>
              <a:buAutoNum type="arabicPeriod"/>
            </a:pPr>
            <a:r>
              <a:rPr lang="ru-RU" sz="2000" dirty="0" smtClean="0">
                <a:latin typeface="Times New Roman" pitchFamily="18" charset="0"/>
                <a:cs typeface="Times New Roman" pitchFamily="18" charset="0"/>
              </a:rPr>
              <a:t>Интервью с командой и заказчиком</a:t>
            </a:r>
          </a:p>
          <a:p>
            <a:pPr marL="342900" indent="-342900" algn="just">
              <a:lnSpc>
                <a:spcPct val="150000"/>
              </a:lnSpc>
              <a:buAutoNum type="arabicPeriod"/>
            </a:pPr>
            <a:r>
              <a:rPr lang="ru-RU" sz="2000" dirty="0" smtClean="0">
                <a:latin typeface="Times New Roman" pitchFamily="18" charset="0"/>
                <a:cs typeface="Times New Roman" pitchFamily="18" charset="0"/>
              </a:rPr>
              <a:t>Чаты и </a:t>
            </a:r>
            <a:r>
              <a:rPr lang="en-US" sz="2000" dirty="0" smtClean="0">
                <a:latin typeface="Times New Roman" pitchFamily="18" charset="0"/>
                <a:cs typeface="Times New Roman" pitchFamily="18" charset="0"/>
              </a:rPr>
              <a:t>e-mail </a:t>
            </a:r>
            <a:r>
              <a:rPr lang="ru-RU" sz="2000" dirty="0" smtClean="0">
                <a:latin typeface="Times New Roman" pitchFamily="18" charset="0"/>
                <a:cs typeface="Times New Roman" pitchFamily="18" charset="0"/>
              </a:rPr>
              <a:t>– переписка</a:t>
            </a:r>
          </a:p>
          <a:p>
            <a:pPr marL="342900" indent="-342900" algn="just">
              <a:lnSpc>
                <a:spcPct val="150000"/>
              </a:lnSpc>
              <a:buAutoNum type="arabicPeriod"/>
            </a:pPr>
            <a:r>
              <a:rPr lang="ru-RU" sz="2000" dirty="0" smtClean="0">
                <a:latin typeface="Times New Roman" pitchFamily="18" charset="0"/>
                <a:cs typeface="Times New Roman" pitchFamily="18" charset="0"/>
              </a:rPr>
              <a:t>Прототип, дизайн-макет</a:t>
            </a:r>
          </a:p>
          <a:p>
            <a:pPr marL="342900" indent="-342900" algn="just">
              <a:lnSpc>
                <a:spcPct val="150000"/>
              </a:lnSpc>
              <a:buAutoNum type="arabicPeriod"/>
            </a:pPr>
            <a:r>
              <a:rPr lang="ru-RU" sz="2000" dirty="0" smtClean="0">
                <a:latin typeface="Times New Roman" pitchFamily="18" charset="0"/>
                <a:cs typeface="Times New Roman" pitchFamily="18" charset="0"/>
              </a:rPr>
              <a:t>Конкурентный анализ, личный опыт</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45308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098" name="Picture 2" descr="C:\Users\Daron\Documents\ShareX\Screenshots\2024-03\browser_Notkvsjc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41" y="1484784"/>
            <a:ext cx="8858365" cy="45411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55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descr="C:\Users\Daron\Downloads\icons8-no-bug-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 y="6343710"/>
            <a:ext cx="503808" cy="50380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206" y="746217"/>
            <a:ext cx="8640960" cy="523220"/>
          </a:xfrm>
          <a:prstGeom prst="rect">
            <a:avLst/>
          </a:prstGeom>
        </p:spPr>
        <p:txBody>
          <a:bodyPr wrap="square">
            <a:spAutoFit/>
          </a:bodyPr>
          <a:lstStyle/>
          <a:p>
            <a:pPr algn="ctr"/>
            <a:r>
              <a:rPr lang="ru-RU" sz="2800" dirty="0" smtClean="0">
                <a:effectLst>
                  <a:outerShdw blurRad="38100" dist="38100" dir="2700000" algn="tl">
                    <a:srgbClr val="000000">
                      <a:alpha val="43137"/>
                    </a:srgbClr>
                  </a:outerShdw>
                </a:effectLst>
                <a:latin typeface="Times New Roman" pitchFamily="18" charset="0"/>
                <a:cs typeface="Times New Roman" pitchFamily="18" charset="0"/>
              </a:rPr>
              <a:t>Свойства требований</a:t>
            </a:r>
            <a:endParaRPr lang="ru-RU"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Прямоугольник 5"/>
          <p:cNvSpPr/>
          <p:nvPr/>
        </p:nvSpPr>
        <p:spPr>
          <a:xfrm>
            <a:off x="273373" y="1700808"/>
            <a:ext cx="8640960" cy="2677656"/>
          </a:xfrm>
          <a:prstGeom prst="rect">
            <a:avLst/>
          </a:prstGeom>
        </p:spPr>
        <p:txBody>
          <a:bodyPr wrap="square">
            <a:spAutoFit/>
          </a:bodyPr>
          <a:lstStyle/>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Завершенность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completeness</a:t>
            </a:r>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требование является полным и законченным с точки зрения представления в нем всей необходимой информации, ничего не пропущено по соображениям «это и так всем понятно»</a:t>
            </a:r>
          </a:p>
          <a:p>
            <a:pPr algn="just"/>
            <a:endParaRPr lang="ru-RU" sz="2000" dirty="0">
              <a:latin typeface="Times New Roman" pitchFamily="18" charset="0"/>
              <a:cs typeface="Times New Roman" pitchFamily="18" charset="0"/>
            </a:endParaRPr>
          </a:p>
          <a:p>
            <a:pPr algn="just"/>
            <a:r>
              <a:rPr lang="ru-RU" sz="2000" dirty="0" smtClean="0">
                <a:effectLst>
                  <a:outerShdw blurRad="38100" dist="38100" dir="2700000" algn="tl">
                    <a:srgbClr val="000000">
                      <a:alpha val="43137"/>
                    </a:srgbClr>
                  </a:outerShdw>
                </a:effectLst>
                <a:latin typeface="Times New Roman" pitchFamily="18" charset="0"/>
                <a:cs typeface="Times New Roman" pitchFamily="18" charset="0"/>
              </a:rPr>
              <a:t>Примеры</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457200" indent="-457200" algn="just">
              <a:buFont typeface="+mj-lt"/>
              <a:buAutoNum type="arabicPeriod"/>
            </a:pPr>
            <a:r>
              <a:rPr lang="ru-RU" dirty="0" smtClean="0">
                <a:latin typeface="Times New Roman" pitchFamily="18" charset="0"/>
                <a:cs typeface="Times New Roman" pitchFamily="18" charset="0"/>
              </a:rPr>
              <a:t>Пароли должны храниться в зашифрованном виде</a:t>
            </a:r>
          </a:p>
          <a:p>
            <a:pPr marL="457200" indent="-457200" algn="just">
              <a:buFont typeface="+mj-lt"/>
              <a:buAutoNum type="arabicPeriod"/>
            </a:pPr>
            <a:r>
              <a:rPr lang="ru-RU" dirty="0" smtClean="0">
                <a:latin typeface="Times New Roman" pitchFamily="18" charset="0"/>
                <a:cs typeface="Times New Roman" pitchFamily="18" charset="0"/>
              </a:rPr>
              <a:t>Экспорт осуществляется в форматы </a:t>
            </a:r>
            <a:r>
              <a:rPr lang="en-US" dirty="0" smtClean="0">
                <a:latin typeface="Times New Roman" pitchFamily="18" charset="0"/>
                <a:cs typeface="Times New Roman" pitchFamily="18" charset="0"/>
              </a:rPr>
              <a:t>PDF, PNG </a:t>
            </a:r>
            <a:r>
              <a:rPr lang="ru-RU" dirty="0" smtClean="0">
                <a:latin typeface="Times New Roman" pitchFamily="18" charset="0"/>
                <a:cs typeface="Times New Roman" pitchFamily="18" charset="0"/>
              </a:rPr>
              <a:t>и т.д.</a:t>
            </a:r>
          </a:p>
          <a:p>
            <a:pPr marL="457200" indent="-457200" algn="just">
              <a:buFont typeface="+mj-lt"/>
              <a:buAutoNum type="arabicPeriod"/>
            </a:pPr>
            <a:r>
              <a:rPr lang="ru-RU" dirty="0" smtClean="0">
                <a:latin typeface="Times New Roman" pitchFamily="18" charset="0"/>
                <a:cs typeface="Times New Roman" pitchFamily="18" charset="0"/>
              </a:rPr>
              <a:t>Приведенные ссылки неоднозначны (например</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«см. выше» вместо «см. раздел 123.45.</a:t>
            </a:r>
            <a:r>
              <a:rPr lang="en-US" dirty="0" smtClean="0">
                <a:latin typeface="Times New Roman" pitchFamily="18" charset="0"/>
                <a:cs typeface="Times New Roman" pitchFamily="18" charset="0"/>
              </a:rPr>
              <a:t>b</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endParaRPr lang="ru-RU"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34845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1287</TotalTime>
  <Words>1423</Words>
  <Application>Microsoft Office PowerPoint</Application>
  <PresentationFormat>Экран (4:3)</PresentationFormat>
  <Paragraphs>158</Paragraphs>
  <Slides>27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27</vt:i4>
      </vt:variant>
    </vt:vector>
  </HeadingPairs>
  <TitlesOfParts>
    <vt:vector size="28"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Denis Fatkhi</dc:creator>
  <cp:lastModifiedBy>Denis Fatkhi</cp:lastModifiedBy>
  <cp:revision>102</cp:revision>
  <dcterms:created xsi:type="dcterms:W3CDTF">2024-03-21T20:31:03Z</dcterms:created>
  <dcterms:modified xsi:type="dcterms:W3CDTF">2024-04-02T10:24:58Z</dcterms:modified>
</cp:coreProperties>
</file>