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319" r:id="rId2"/>
    <p:sldId id="308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23" r:id="rId15"/>
    <p:sldId id="351" r:id="rId16"/>
    <p:sldId id="273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4E81BD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32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88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32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81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6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97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06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5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90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9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59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5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812454" y="356090"/>
            <a:ext cx="5675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ТЕХНИКИ ТЕСТ – ДИЗАЙНА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15505" y="1556792"/>
            <a:ext cx="56752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ЭКВИВАЛЕНТНОСТИ И ГРАНИЧНЫЕ ЗНАЧЕНИЯ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4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Анализ граничных значений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Определяем остальные граничные значения. Существует два метода.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Первый метод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Тестирование нижней границы и значение до нее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Тестирование верхней границы и значения после нее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Группа 13"/>
          <p:cNvGrpSpPr/>
          <p:nvPr/>
        </p:nvGrpSpPr>
        <p:grpSpPr>
          <a:xfrm>
            <a:off x="467544" y="4300462"/>
            <a:ext cx="8136907" cy="1144761"/>
            <a:chOff x="467544" y="4300462"/>
            <a:chExt cx="8136907" cy="1144761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>
              <a:off x="467544" y="4797152"/>
              <a:ext cx="813690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Месяц 4"/>
            <p:cNvSpPr/>
            <p:nvPr/>
          </p:nvSpPr>
          <p:spPr>
            <a:xfrm rot="16200000">
              <a:off x="3208067" y="4365102"/>
              <a:ext cx="432048" cy="1728193"/>
            </a:xfrm>
            <a:prstGeom prst="mo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074219" y="4689140"/>
              <a:ext cx="243036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2434259" y="4689140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4166670" y="4689140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594499" y="4689140"/>
              <a:ext cx="243036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54482" y="4300462"/>
              <a:ext cx="414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-1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17007" y="43004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85020" y="43004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17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75659" y="43004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18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25" name="Picture 3" descr="E:\ДГТУ\Тестирование_ПО\рис\65017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6211"/>
            <a:ext cx="755576" cy="6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5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Эквивалентное разбиение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763233"/>
              </p:ext>
            </p:extLst>
          </p:nvPr>
        </p:nvGraphicFramePr>
        <p:xfrm>
          <a:off x="899592" y="1700808"/>
          <a:ext cx="7344816" cy="3235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76264"/>
                <a:gridCol w="2304256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Позитивные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классы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Представители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класса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4E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Ожидаемый результат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- 17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-1,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0 и 17, 18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Скидка 50 %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18 - 54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17, 18 и 54, 55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Скидка 25 %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55 - +</a:t>
                      </a:r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беск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54, 55, для +бес 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Скидка 75 %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Негативные классы</a:t>
                      </a:r>
                      <a:endParaRPr lang="ru-RU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66CC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66CC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66CC">
                        <a:alpha val="4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От -</a:t>
                      </a:r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беск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до -1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для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-</a:t>
                      </a:r>
                      <a:r>
                        <a:rPr lang="ru-RU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беск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нет и -2, -1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Сообщение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 ошибке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Буквы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нельзя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определить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Сообщение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 ошибке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Спецсимволы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нельзя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определить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Сообщение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 ошибке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9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Анализ граничных значений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Второй метод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Тестирование нижней границы и значение как до нее, так и после нее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Тестирование нижней границы и значение как до нее, так и после нее</a:t>
            </a:r>
          </a:p>
        </p:txBody>
      </p:sp>
      <p:pic>
        <p:nvPicPr>
          <p:cNvPr id="25" name="Picture 3" descr="E:\ДГТУ\Тестирование_ПО\рис\65017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6211"/>
            <a:ext cx="755576" cy="6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467544" y="4300462"/>
            <a:ext cx="8136907" cy="1144761"/>
            <a:chOff x="467544" y="4300462"/>
            <a:chExt cx="8136907" cy="1144761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>
              <a:off x="467544" y="4797152"/>
              <a:ext cx="813690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Месяц 4"/>
            <p:cNvSpPr/>
            <p:nvPr/>
          </p:nvSpPr>
          <p:spPr>
            <a:xfrm rot="16200000">
              <a:off x="3208067" y="4365102"/>
              <a:ext cx="432048" cy="1728193"/>
            </a:xfrm>
            <a:prstGeom prst="mo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074219" y="4689140"/>
              <a:ext cx="243036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2434259" y="4689140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4166670" y="4689140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594499" y="4689140"/>
              <a:ext cx="243036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54482" y="4300462"/>
              <a:ext cx="414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-1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17007" y="43004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85020" y="43004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17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75659" y="43004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18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2806948" y="4689140"/>
              <a:ext cx="243036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59750" y="43004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3790028" y="4708486"/>
              <a:ext cx="243036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70291" y="431980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16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85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Эквивалентное разбиение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952030"/>
              </p:ext>
            </p:extLst>
          </p:nvPr>
        </p:nvGraphicFramePr>
        <p:xfrm>
          <a:off x="899592" y="1700808"/>
          <a:ext cx="7344816" cy="3235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76264"/>
                <a:gridCol w="2520280"/>
                <a:gridCol w="244827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Позитивные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классы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Представители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класса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4E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Ожидаемый результат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- 17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-1,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0, 1 и 16, 17, 18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Скидка 50 %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18 - 54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17, 18, 19 и 53, 54, 55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Скидка 25 %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55 - +</a:t>
                      </a:r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беск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54, 55, 56 для +бес 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Скидка 75 %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Негативные классы</a:t>
                      </a:r>
                      <a:endParaRPr lang="ru-RU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66CC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66CC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66CC">
                        <a:alpha val="4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От -</a:t>
                      </a:r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беск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до -1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для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-</a:t>
                      </a:r>
                      <a:r>
                        <a:rPr lang="ru-RU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беск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нет и -2, -1, 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Сообщение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 ошибке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Буквы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нельзя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определить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Сообщение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 ошибке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Спецсимволы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нельзя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определить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Сообщение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 ошибке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2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Дополнительная информация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случае тестирования десятичных дробей, граничные значения будут зависеть не только от целой, но и от дробной части.</a:t>
            </a: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Например, допустимые значения от 0.01 до  10.00</a:t>
            </a:r>
          </a:p>
          <a:p>
            <a:pPr algn="just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	Граничные значения для этого класса 0.00, 0.01, 0.02 и 9.99, 10.00, 10.01</a:t>
            </a:r>
          </a:p>
          <a:p>
            <a:pPr marL="342900" indent="-342900" algn="just"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Значение, которые повторяются, второй раз тестировать не нужно. Рекомендовано оставлять комментарии о том, что значения повторялись и были удалены.</a:t>
            </a:r>
          </a:p>
          <a:p>
            <a:pPr marL="342900" indent="-342900" algn="just">
              <a:buFont typeface="+mj-lt"/>
              <a:buAutoNum type="arabicPeriod" startAt="2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Лучше указывать на конкретные данные примеры представителей, а их привязку к количеству символов и типу данных. Например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абвг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заменить на 4 буквы.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24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Дополнительная информация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Классы эквивалентности можно использовать и для других аспектов, например, для формирования выборки устройств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для тестирования (разрешения экрана)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 startAt="4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Тестирование классов эквивалентности в равной степени применимо на модульном, интеграционном, системном и приемочном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уровянх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485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7504" y="109404"/>
            <a:ext cx="67687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Какое минимальное количество экземпляров необходимо взять для тестирования из класса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эквивалетности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согласно одноименной методике 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Какие классы эквивалентности можно выделить для системы, которая принимает значения от 2.00 до 88.00 ?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(-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беск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1), (2 до 88), (89, +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беск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(-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беск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1.99),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2.00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до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88.00),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88.01,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беск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(-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беск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2),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(2 до 88), (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88,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беск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(0, 1.99),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2.00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до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88.00),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88.01, 1000)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3808098"/>
            <a:ext cx="897206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Сколько значений необходимо протестировать при анализе граничных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значний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на каждой границе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pic>
        <p:nvPicPr>
          <p:cNvPr id="8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39" y="1700808"/>
            <a:ext cx="255255" cy="25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1469" y="5370190"/>
            <a:ext cx="9083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 поле можно вводить только числа.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Тестировщик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решил проверить так же ввод букв. К какому классу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эквивалентности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будет относиться такой ввод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2085" y="59241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Негативный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Позитивный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Нейтральный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404" y="2996952"/>
            <a:ext cx="255255" cy="25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862266" y="4630199"/>
            <a:ext cx="255255" cy="523808"/>
            <a:chOff x="862266" y="4630199"/>
            <a:chExt cx="255255" cy="523808"/>
          </a:xfrm>
        </p:grpSpPr>
        <p:pic>
          <p:nvPicPr>
            <p:cNvPr id="14" name="Picture 5" descr="C:\Users\Daron\Downloads\icons8-no-bug-6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266" y="4630199"/>
              <a:ext cx="255255" cy="255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5" descr="C:\Users\Daron\Downloads\icons8-no-bug-6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266" y="4898752"/>
              <a:ext cx="255255" cy="255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6016521"/>
            <a:ext cx="255255" cy="25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ДГТУ\Тестирование_ПО\рис\msedge_GK1M9q9dW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9942"/>
            <a:ext cx="2411861" cy="23725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99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Эквивалентное разбиение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Предположим, что для расчета скидки в онлайн-магазине, пользователь должен ввести в поле свой возраст. Допускается ввод только чисел. Расчет скидки производится следующий образом.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Возраст покупателя от 0 до 17 лет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скидка 50%</a:t>
            </a: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Возраст покупателя от 18 до 54 лет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скидка 25%</a:t>
            </a: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Возраст покупателя от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55 и выше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скидка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75%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8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Эквивалентное разбиение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Определяем классы эквивалентности и граничные значения</a:t>
            </a: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Класс эквивалентности 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equivalence class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набор данных, обрабатываемых одинаковым образом и приводящих к одинаковому результату.</a:t>
            </a: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Граничное условие 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border condition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значение, находящееся на границе классов эквивалентности.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467544" y="4296343"/>
            <a:ext cx="8136907" cy="1158950"/>
            <a:chOff x="467544" y="4296343"/>
            <a:chExt cx="8136907" cy="1158950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>
              <a:off x="467544" y="4797152"/>
              <a:ext cx="813690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Месяц 4"/>
            <p:cNvSpPr/>
            <p:nvPr/>
          </p:nvSpPr>
          <p:spPr>
            <a:xfrm rot="16200000">
              <a:off x="3208067" y="4365102"/>
              <a:ext cx="432048" cy="1728193"/>
            </a:xfrm>
            <a:prstGeom prst="mo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074219" y="4689140"/>
              <a:ext cx="243036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2434259" y="4689140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4166670" y="4689140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594499" y="4689140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Месяц 11"/>
            <p:cNvSpPr/>
            <p:nvPr/>
          </p:nvSpPr>
          <p:spPr>
            <a:xfrm rot="16200000">
              <a:off x="5396113" y="4366219"/>
              <a:ext cx="432048" cy="1728193"/>
            </a:xfrm>
            <a:prstGeom prst="mo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6354716" y="4676167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6754739" y="4676167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Месяц 16"/>
            <p:cNvSpPr/>
            <p:nvPr/>
          </p:nvSpPr>
          <p:spPr>
            <a:xfrm rot="16200000">
              <a:off x="7524330" y="4375172"/>
              <a:ext cx="432048" cy="1728193"/>
            </a:xfrm>
            <a:prstGeom prst="mo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Месяц 17"/>
            <p:cNvSpPr/>
            <p:nvPr/>
          </p:nvSpPr>
          <p:spPr>
            <a:xfrm rot="16200000">
              <a:off x="1115617" y="4375172"/>
              <a:ext cx="432048" cy="1728193"/>
            </a:xfrm>
            <a:prstGeom prst="mo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54482" y="4300462"/>
              <a:ext cx="414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-1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17007" y="43004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85020" y="43004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17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75659" y="43004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18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50683" y="429634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54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96254" y="429634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55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4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Эквивалентное разбиение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Негативный класс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Возраст покупателя до 0 лет – сообщение о ошибке</a:t>
            </a:r>
          </a:p>
          <a:p>
            <a:pPr algn="just"/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Позитивные классы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Возраст покупателя от 0 до 17 лет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скидка 50%</a:t>
            </a:r>
          </a:p>
          <a:p>
            <a:pPr algn="just"/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Возраст покупателя от 18 до 54 лет – скидка 25%</a:t>
            </a:r>
          </a:p>
          <a:p>
            <a:pPr algn="just"/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Возраст покупателя от 55 и выше – скидка 75%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467544" y="4296343"/>
            <a:ext cx="8136907" cy="1158950"/>
            <a:chOff x="467544" y="4296343"/>
            <a:chExt cx="8136907" cy="1158950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>
              <a:off x="467544" y="4797152"/>
              <a:ext cx="813690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Месяц 4"/>
            <p:cNvSpPr/>
            <p:nvPr/>
          </p:nvSpPr>
          <p:spPr>
            <a:xfrm rot="16200000">
              <a:off x="3208067" y="4365102"/>
              <a:ext cx="432048" cy="1728193"/>
            </a:xfrm>
            <a:prstGeom prst="mo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074219" y="4689140"/>
              <a:ext cx="243036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2434259" y="4689140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4166670" y="4689140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594499" y="4689140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Месяц 11"/>
            <p:cNvSpPr/>
            <p:nvPr/>
          </p:nvSpPr>
          <p:spPr>
            <a:xfrm rot="16200000">
              <a:off x="5396113" y="4366219"/>
              <a:ext cx="432048" cy="1728193"/>
            </a:xfrm>
            <a:prstGeom prst="mo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6354716" y="4676167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6754739" y="4676167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Месяц 16"/>
            <p:cNvSpPr/>
            <p:nvPr/>
          </p:nvSpPr>
          <p:spPr>
            <a:xfrm rot="16200000">
              <a:off x="7524330" y="4375172"/>
              <a:ext cx="432048" cy="1728193"/>
            </a:xfrm>
            <a:prstGeom prst="mo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Месяц 17"/>
            <p:cNvSpPr/>
            <p:nvPr/>
          </p:nvSpPr>
          <p:spPr>
            <a:xfrm rot="16200000">
              <a:off x="1115617" y="4375172"/>
              <a:ext cx="432048" cy="1728193"/>
            </a:xfrm>
            <a:prstGeom prst="mo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54482" y="4300462"/>
              <a:ext cx="414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-1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17007" y="43004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85020" y="43004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17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75659" y="43004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18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50683" y="429634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54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96254" y="429634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55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55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Эквивалентное разбиение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Негативный класс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Ввод букв, спецсимволы, код</a:t>
            </a:r>
          </a:p>
          <a:p>
            <a:pPr algn="just"/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Дополнительно проверяют пустое значение или 0, даже если оно  входим в существующий класс</a:t>
            </a:r>
          </a:p>
          <a:p>
            <a:pPr algn="just"/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Стратегия тестирования зависит от природы самих данных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например, для имени нужно проверять короткие, мужские, женские, распространенные, редкие имена и так далее. Но это уже дополнительные классы и не всегда на это есть время.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5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Эквивалентное разбиение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 избежание маскирования дефектов, негативные классы эквивалентности в текстовых сценариях следует использовать по отдельности, то есть избегать комбинаций одних негативных классов с другими. Дефекты могут быть маскированы, если при нескольких дефектов обнаруживается только один их них.</a:t>
            </a:r>
          </a:p>
        </p:txBody>
      </p:sp>
      <p:pic>
        <p:nvPicPr>
          <p:cNvPr id="5" name="Picture 3" descr="E:\ДГТУ\Тестирование_ПО\рис\65017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6211"/>
            <a:ext cx="755576" cy="6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71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Эквивалентное разбиение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Тестируем хотя бы одно значение из каждого класса. Так как код пишется таким образом, что все правила к одному из представителей класса применяются ка всем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други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applicantAge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&gt;= 0 &amp;&amp;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applicantAge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&lt;= 16)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hireStatus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“NO”;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applicantAge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16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&amp;&amp;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applicantAge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18)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hireStatus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“PART”;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applicantAge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18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&amp;&amp;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applicantAge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55)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hireStatus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“FULL”;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applicantAge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55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&amp;&amp;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applicantAge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90)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hireStatus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“NO”;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62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Эквивалентное разбиение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203438"/>
              </p:ext>
            </p:extLst>
          </p:nvPr>
        </p:nvGraphicFramePr>
        <p:xfrm>
          <a:off x="899592" y="1700808"/>
          <a:ext cx="7344816" cy="3235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76264"/>
                <a:gridCol w="2304256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Позитивные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классы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Представители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класса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4E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Ожидаемый результат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- 17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Скидка 50 %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18 - 54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Скидка 25 %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55 - +</a:t>
                      </a:r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беск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Скидка 75 %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Негативные классы</a:t>
                      </a:r>
                      <a:endParaRPr lang="ru-RU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66CC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66CC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66CC">
                        <a:alpha val="4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От – </a:t>
                      </a:r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беск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до -1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Сообщение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 ошибке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Буквы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dmf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Сообщение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 ошибке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Спецсимволы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$&amp;!@%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Сообщение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 ошибке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4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Анализ граничных значений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практике одного эквивалентного разбиения недостаточно</a:t>
            </a: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 анализа граничных значений является продолжением метода эквивалентного разбиения, но может быть применим, только если классы состоят из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упорядоченных числовых значений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Максимальное и минимальное значение класса являются его границами. Некорректное поведение более вероятно на границах класса, чем внутри класса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467544" y="4296343"/>
            <a:ext cx="8136907" cy="1158950"/>
            <a:chOff x="467544" y="4296343"/>
            <a:chExt cx="8136907" cy="1158950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>
              <a:off x="467544" y="4797152"/>
              <a:ext cx="813690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Месяц 4"/>
            <p:cNvSpPr/>
            <p:nvPr/>
          </p:nvSpPr>
          <p:spPr>
            <a:xfrm rot="16200000">
              <a:off x="3208067" y="4365102"/>
              <a:ext cx="432048" cy="1728193"/>
            </a:xfrm>
            <a:prstGeom prst="mo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074219" y="4689140"/>
              <a:ext cx="243036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2434259" y="4689140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4166670" y="4689140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594499" y="4689140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Месяц 11"/>
            <p:cNvSpPr/>
            <p:nvPr/>
          </p:nvSpPr>
          <p:spPr>
            <a:xfrm rot="16200000">
              <a:off x="5396113" y="4366219"/>
              <a:ext cx="432048" cy="1728193"/>
            </a:xfrm>
            <a:prstGeom prst="mo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6354716" y="4676167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6754739" y="4676167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Месяц 16"/>
            <p:cNvSpPr/>
            <p:nvPr/>
          </p:nvSpPr>
          <p:spPr>
            <a:xfrm rot="16200000">
              <a:off x="7524330" y="4375172"/>
              <a:ext cx="432048" cy="1728193"/>
            </a:xfrm>
            <a:prstGeom prst="mo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Месяц 17"/>
            <p:cNvSpPr/>
            <p:nvPr/>
          </p:nvSpPr>
          <p:spPr>
            <a:xfrm rot="16200000">
              <a:off x="1115617" y="4375172"/>
              <a:ext cx="432048" cy="1728193"/>
            </a:xfrm>
            <a:prstGeom prst="mo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54482" y="4300462"/>
              <a:ext cx="414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-1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17007" y="43004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85020" y="43004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17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75659" y="43004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18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50683" y="429634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54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96254" y="429634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55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25" name="Picture 3" descr="E:\ДГТУ\Тестирование_ПО\рис\65017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6211"/>
            <a:ext cx="755576" cy="6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3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</TotalTime>
  <Words>846</Words>
  <Application>Microsoft Office PowerPoint</Application>
  <PresentationFormat>Экран (4:3)</PresentationFormat>
  <Paragraphs>188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 Fatkhi</dc:creator>
  <cp:lastModifiedBy>Denis Fatkhi</cp:lastModifiedBy>
  <cp:revision>114</cp:revision>
  <dcterms:created xsi:type="dcterms:W3CDTF">2024-03-21T20:31:03Z</dcterms:created>
  <dcterms:modified xsi:type="dcterms:W3CDTF">2024-04-02T12:40:20Z</dcterms:modified>
</cp:coreProperties>
</file>