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4" r:id="rId1"/>
  </p:sldMasterIdLst>
  <p:notesMasterIdLst>
    <p:notesMasterId r:id="rId48"/>
  </p:notesMasterIdLst>
  <p:sldIdLst>
    <p:sldId id="256" r:id="rId2"/>
    <p:sldId id="368" r:id="rId3"/>
    <p:sldId id="323" r:id="rId4"/>
    <p:sldId id="324" r:id="rId5"/>
    <p:sldId id="325" r:id="rId6"/>
    <p:sldId id="326" r:id="rId7"/>
    <p:sldId id="327" r:id="rId8"/>
    <p:sldId id="328" r:id="rId9"/>
    <p:sldId id="329" r:id="rId10"/>
    <p:sldId id="330" r:id="rId11"/>
    <p:sldId id="331" r:id="rId12"/>
    <p:sldId id="332" r:id="rId13"/>
    <p:sldId id="333" r:id="rId14"/>
    <p:sldId id="334" r:id="rId15"/>
    <p:sldId id="335" r:id="rId16"/>
    <p:sldId id="336" r:id="rId17"/>
    <p:sldId id="337" r:id="rId18"/>
    <p:sldId id="338" r:id="rId19"/>
    <p:sldId id="339" r:id="rId20"/>
    <p:sldId id="340" r:id="rId21"/>
    <p:sldId id="341" r:id="rId22"/>
    <p:sldId id="342" r:id="rId23"/>
    <p:sldId id="343" r:id="rId24"/>
    <p:sldId id="344" r:id="rId25"/>
    <p:sldId id="345" r:id="rId26"/>
    <p:sldId id="346" r:id="rId27"/>
    <p:sldId id="347" r:id="rId28"/>
    <p:sldId id="348" r:id="rId29"/>
    <p:sldId id="349" r:id="rId30"/>
    <p:sldId id="350" r:id="rId31"/>
    <p:sldId id="352" r:id="rId32"/>
    <p:sldId id="353" r:id="rId33"/>
    <p:sldId id="354" r:id="rId34"/>
    <p:sldId id="355" r:id="rId35"/>
    <p:sldId id="356" r:id="rId36"/>
    <p:sldId id="357" r:id="rId37"/>
    <p:sldId id="358" r:id="rId38"/>
    <p:sldId id="359" r:id="rId39"/>
    <p:sldId id="360" r:id="rId40"/>
    <p:sldId id="361" r:id="rId41"/>
    <p:sldId id="362" r:id="rId42"/>
    <p:sldId id="363" r:id="rId43"/>
    <p:sldId id="364" r:id="rId44"/>
    <p:sldId id="365" r:id="rId45"/>
    <p:sldId id="366" r:id="rId46"/>
    <p:sldId id="367" r:id="rId47"/>
  </p:sldIdLst>
  <p:sldSz cx="12192000" cy="6858000"/>
  <p:notesSz cx="6858000" cy="9144000"/>
  <p:embeddedFontLst>
    <p:embeddedFont>
      <p:font typeface="Trebuchet MS" panose="020B0603020202020204" pitchFamily="34" charset="0"/>
      <p:regular r:id="rId49"/>
      <p:bold r:id="rId50"/>
      <p:italic r:id="rId51"/>
      <p:boldItalic r:id="rId52"/>
    </p:embeddedFont>
    <p:embeddedFont>
      <p:font typeface="Calibri" panose="020F0502020204030204" pitchFamily="34" charset="0"/>
      <p:regular r:id="rId53"/>
      <p:bold r:id="rId54"/>
      <p:italic r:id="rId55"/>
      <p:boldItalic r:id="rId5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F79329C-8E2B-4032-96DB-6584EA330097}">
  <a:tblStyle styleId="{FF79329C-8E2B-4032-96DB-6584EA330097}" styleName="Table_0">
    <a:wholeTbl>
      <a:tcTxStyle b="off" i="off">
        <a:font>
          <a:latin typeface="Trebuchet MS"/>
          <a:ea typeface="Trebuchet MS"/>
          <a:cs typeface="Trebuchet MS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CEDED"/>
          </a:solidFill>
        </a:fill>
      </a:tcStyle>
    </a:wholeTbl>
    <a:band1H>
      <a:tcTxStyle/>
      <a:tcStyle>
        <a:tcBdr/>
        <a:fill>
          <a:solidFill>
            <a:srgbClr val="D6DAD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6DAD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Trebuchet MS"/>
          <a:ea typeface="Trebuchet MS"/>
          <a:cs typeface="Trebuchet MS"/>
        </a:font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 i="off">
        <a:font>
          <a:latin typeface="Trebuchet MS"/>
          <a:ea typeface="Trebuchet MS"/>
          <a:cs typeface="Trebuchet MS"/>
        </a:font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 i="off">
        <a:font>
          <a:latin typeface="Trebuchet MS"/>
          <a:ea typeface="Trebuchet MS"/>
          <a:cs typeface="Trebuchet MS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4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Trebuchet MS"/>
          <a:ea typeface="Trebuchet MS"/>
          <a:cs typeface="Trebuchet MS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4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B4DECF0-A63C-4A07-A8B5-09EB54B83A6D}" styleName="Table_1">
    <a:wholeTbl>
      <a:tcTxStyle b="off" i="off">
        <a:font>
          <a:latin typeface="Trebuchet MS"/>
          <a:ea typeface="Trebuchet MS"/>
          <a:cs typeface="Trebuchet MS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7EEF3"/>
          </a:solidFill>
        </a:fill>
      </a:tcStyle>
    </a:wholeTbl>
    <a:band1H>
      <a:tcTxStyle/>
      <a:tcStyle>
        <a:tcBdr/>
        <a:fill>
          <a:solidFill>
            <a:srgbClr val="CCDCE6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CDCE6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Trebuchet MS"/>
          <a:ea typeface="Trebuchet MS"/>
          <a:cs typeface="Trebuchet MS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Trebuchet MS"/>
          <a:ea typeface="Trebuchet MS"/>
          <a:cs typeface="Trebuchet MS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Trebuchet MS"/>
          <a:ea typeface="Trebuchet MS"/>
          <a:cs typeface="Trebuchet MS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Trebuchet MS"/>
          <a:ea typeface="Trebuchet MS"/>
          <a:cs typeface="Trebuchet MS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DE65E09A-5F63-4B58-AD27-6D6BDA4E9C9D}" styleName="Table_2">
    <a:wholeTbl>
      <a:tcTxStyle b="off" i="off">
        <a:font>
          <a:latin typeface="Trebuchet MS"/>
          <a:ea typeface="Trebuchet MS"/>
          <a:cs typeface="Trebuchet MS"/>
        </a:font>
        <a:schemeClr val="dk1"/>
      </a:tcTxStyle>
      <a:tcStyle>
        <a:tcBdr>
          <a:left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7EEF3"/>
          </a:solidFill>
        </a:fill>
      </a:tcStyle>
    </a:wholeTbl>
    <a:band1H>
      <a:tcTxStyle/>
      <a:tcStyle>
        <a:tcBdr/>
        <a:fill>
          <a:solidFill>
            <a:srgbClr val="CCDCE6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CDCE6"/>
          </a:solidFill>
        </a:fill>
      </a:tcStyle>
    </a:band1V>
    <a:band2V>
      <a:tcTxStyle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E7EEF3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/>
      <a:tcStyle>
        <a:tcBdr/>
        <a:fill>
          <a:solidFill>
            <a:srgbClr val="E7EEF3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56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font" Target="fonts/font2.fntdata"/><Relationship Id="rId55" Type="http://schemas.openxmlformats.org/officeDocument/2006/relationships/font" Target="fonts/font7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5.fntdata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56" Type="http://schemas.openxmlformats.org/officeDocument/2006/relationships/font" Target="fonts/font8.fntdata"/><Relationship Id="rId8" Type="http://schemas.openxmlformats.org/officeDocument/2006/relationships/slide" Target="slides/slide7.xml"/><Relationship Id="rId51" Type="http://schemas.openxmlformats.org/officeDocument/2006/relationships/font" Target="fonts/font3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1.fntdata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4.fntdata"/><Relationship Id="rId6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DD217B5-5469-46F1-9052-E7DFB6E041D2}" type="doc">
      <dgm:prSet loTypeId="urn:microsoft.com/office/officeart/2005/8/layout/default" loCatId="list" qsTypeId="urn:microsoft.com/office/officeart/2005/8/quickstyle/3d3" qsCatId="3D" csTypeId="urn:microsoft.com/office/officeart/2005/8/colors/colorful1" csCatId="colorful" phldr="1"/>
      <dgm:spPr/>
      <dgm:t>
        <a:bodyPr/>
        <a:lstStyle/>
        <a:p>
          <a:endParaRPr lang="ru-RU"/>
        </a:p>
      </dgm:t>
    </dgm:pt>
    <dgm:pt modelId="{B66D14FC-DC62-4A42-9372-A22FFD0CB92C}">
      <dgm:prSet phldrT="[Текст]"/>
      <dgm:spPr/>
      <dgm:t>
        <a:bodyPr/>
        <a:lstStyle/>
        <a:p>
          <a:pPr rtl="0"/>
          <a:r>
            <a:rPr lang="ru-RU" b="0" i="0" u="none" strike="noStrike" cap="none" dirty="0">
              <a:solidFill>
                <a:schemeClr val="tx1"/>
              </a:solidFill>
              <a:latin typeface="Trebuchet MS"/>
              <a:ea typeface="Trebuchet MS"/>
              <a:cs typeface="Trebuchet MS"/>
              <a:sym typeface="Trebuchet MS"/>
            </a:rPr>
            <a:t>Класс </a:t>
          </a:r>
          <a:r>
            <a:rPr lang="en-US" b="0" i="0" u="none" strike="noStrike" cap="none" dirty="0">
              <a:solidFill>
                <a:schemeClr val="tx1"/>
              </a:solidFill>
              <a:latin typeface="Trebuchet MS"/>
              <a:ea typeface="Trebuchet MS"/>
              <a:cs typeface="Trebuchet MS"/>
              <a:sym typeface="Trebuchet MS"/>
            </a:rPr>
            <a:t>Model</a:t>
          </a:r>
          <a:endParaRPr lang="ru-RU" dirty="0">
            <a:solidFill>
              <a:schemeClr val="tx1"/>
            </a:solidFill>
          </a:endParaRPr>
        </a:p>
      </dgm:t>
    </dgm:pt>
    <dgm:pt modelId="{62E14538-B3CE-4747-896F-3525E2AF8F6B}" type="parTrans" cxnId="{547D50ED-E6D5-46AD-AA15-9051384E2550}">
      <dgm:prSet/>
      <dgm:spPr/>
      <dgm:t>
        <a:bodyPr/>
        <a:lstStyle/>
        <a:p>
          <a:endParaRPr lang="ru-RU"/>
        </a:p>
      </dgm:t>
    </dgm:pt>
    <dgm:pt modelId="{BC5F58FA-E9D7-4F33-8A11-06BD9E6E51E2}" type="sibTrans" cxnId="{547D50ED-E6D5-46AD-AA15-9051384E2550}">
      <dgm:prSet/>
      <dgm:spPr/>
      <dgm:t>
        <a:bodyPr/>
        <a:lstStyle/>
        <a:p>
          <a:endParaRPr lang="ru-RU"/>
        </a:p>
      </dgm:t>
    </dgm:pt>
    <dgm:pt modelId="{BC6201F6-0017-4E27-8D66-D1A21C7C1EBD}">
      <dgm:prSet/>
      <dgm:spPr/>
      <dgm:t>
        <a:bodyPr/>
        <a:lstStyle/>
        <a:p>
          <a:pPr rtl="0"/>
          <a:r>
            <a:rPr lang="ru-RU" b="0" i="0" u="none" strike="noStrike" cap="none">
              <a:solidFill>
                <a:schemeClr val="tx1"/>
              </a:solidFill>
              <a:latin typeface="Trebuchet MS"/>
              <a:ea typeface="Trebuchet MS"/>
              <a:cs typeface="Trebuchet MS"/>
              <a:sym typeface="Trebuchet MS"/>
            </a:rPr>
            <a:t>Нет работы с БД</a:t>
          </a:r>
          <a:endParaRPr lang="ru-RU" b="0" i="0" u="none" strike="noStrike" cap="none" dirty="0">
            <a:solidFill>
              <a:schemeClr val="tx1"/>
            </a:solidFill>
            <a:latin typeface="Trebuchet MS"/>
            <a:ea typeface="Trebuchet MS"/>
            <a:cs typeface="Trebuchet MS"/>
            <a:sym typeface="Trebuchet MS"/>
          </a:endParaRPr>
        </a:p>
      </dgm:t>
    </dgm:pt>
    <dgm:pt modelId="{37A752FB-E498-496C-B4FB-D62B4D69E325}" type="parTrans" cxnId="{D4B5D1EF-40DA-4ED4-98B3-DD74AE758C0E}">
      <dgm:prSet/>
      <dgm:spPr/>
      <dgm:t>
        <a:bodyPr/>
        <a:lstStyle/>
        <a:p>
          <a:endParaRPr lang="ru-RU"/>
        </a:p>
      </dgm:t>
    </dgm:pt>
    <dgm:pt modelId="{B07C7441-2957-41E8-B62E-08B4743C7204}" type="sibTrans" cxnId="{D4B5D1EF-40DA-4ED4-98B3-DD74AE758C0E}">
      <dgm:prSet/>
      <dgm:spPr/>
      <dgm:t>
        <a:bodyPr/>
        <a:lstStyle/>
        <a:p>
          <a:endParaRPr lang="ru-RU"/>
        </a:p>
      </dgm:t>
    </dgm:pt>
    <dgm:pt modelId="{98995B70-880C-4C1F-9FD5-9BD6ABC4C248}">
      <dgm:prSet custT="1"/>
      <dgm:spPr/>
      <dgm:t>
        <a:bodyPr/>
        <a:lstStyle/>
        <a:p>
          <a:pPr algn="ctr" rtl="0"/>
          <a:r>
            <a:rPr lang="ru-RU" sz="4000" b="0" i="0" u="none" strike="noStrike" cap="none" dirty="0">
              <a:solidFill>
                <a:schemeClr val="tx1"/>
              </a:solidFill>
              <a:latin typeface="Trebuchet MS"/>
              <a:ea typeface="Trebuchet MS"/>
              <a:cs typeface="Trebuchet MS"/>
              <a:sym typeface="Trebuchet MS"/>
            </a:rPr>
            <a:t>Класс </a:t>
          </a:r>
          <a:r>
            <a:rPr lang="en-US" sz="4000" b="0" i="0" u="none" strike="noStrike" cap="none" dirty="0" err="1">
              <a:solidFill>
                <a:schemeClr val="tx1"/>
              </a:solidFill>
              <a:latin typeface="Trebuchet MS"/>
              <a:ea typeface="Trebuchet MS"/>
              <a:cs typeface="Trebuchet MS"/>
              <a:sym typeface="Trebuchet MS"/>
            </a:rPr>
            <a:t>ActiveRecord</a:t>
          </a:r>
          <a:endParaRPr lang="en-US" sz="4000" b="0" i="0" u="none" strike="noStrike" cap="none" dirty="0">
            <a:solidFill>
              <a:schemeClr val="tx1"/>
            </a:solidFill>
            <a:latin typeface="Trebuchet MS"/>
            <a:ea typeface="Trebuchet MS"/>
            <a:cs typeface="Trebuchet MS"/>
            <a:sym typeface="Trebuchet MS"/>
          </a:endParaRPr>
        </a:p>
      </dgm:t>
    </dgm:pt>
    <dgm:pt modelId="{30B923A8-5EB9-4EF4-B788-68CBF02F1726}" type="parTrans" cxnId="{64006C64-E379-40BD-ABFC-00E418080544}">
      <dgm:prSet/>
      <dgm:spPr/>
      <dgm:t>
        <a:bodyPr/>
        <a:lstStyle/>
        <a:p>
          <a:endParaRPr lang="ru-RU"/>
        </a:p>
      </dgm:t>
    </dgm:pt>
    <dgm:pt modelId="{FD59B2E7-B1D3-488D-B051-DEE92A9C453B}" type="sibTrans" cxnId="{64006C64-E379-40BD-ABFC-00E418080544}">
      <dgm:prSet/>
      <dgm:spPr/>
      <dgm:t>
        <a:bodyPr/>
        <a:lstStyle/>
        <a:p>
          <a:endParaRPr lang="ru-RU"/>
        </a:p>
      </dgm:t>
    </dgm:pt>
    <dgm:pt modelId="{9D5C9CC5-5F9D-4F0D-B468-E75FB612B5B4}">
      <dgm:prSet/>
      <dgm:spPr/>
      <dgm:t>
        <a:bodyPr/>
        <a:lstStyle/>
        <a:p>
          <a:pPr algn="l" rtl="0"/>
          <a:r>
            <a:rPr lang="ru-RU" sz="3700" b="0" i="0" u="none" strike="noStrike" cap="none" dirty="0">
              <a:solidFill>
                <a:schemeClr val="tx1"/>
              </a:solidFill>
              <a:latin typeface="Trebuchet MS"/>
              <a:ea typeface="Trebuchet MS"/>
              <a:cs typeface="Trebuchet MS"/>
              <a:sym typeface="Trebuchet MS"/>
            </a:rPr>
            <a:t>Работа с БД</a:t>
          </a:r>
        </a:p>
      </dgm:t>
    </dgm:pt>
    <dgm:pt modelId="{21F4B369-2882-4CDC-94AA-454F92633E8C}" type="parTrans" cxnId="{BF6AE2F0-66FB-4991-8D7B-B985FA10986D}">
      <dgm:prSet/>
      <dgm:spPr/>
      <dgm:t>
        <a:bodyPr/>
        <a:lstStyle/>
        <a:p>
          <a:endParaRPr lang="ru-RU"/>
        </a:p>
      </dgm:t>
    </dgm:pt>
    <dgm:pt modelId="{2C54F698-04C6-4882-AED6-91FF412AE805}" type="sibTrans" cxnId="{BF6AE2F0-66FB-4991-8D7B-B985FA10986D}">
      <dgm:prSet/>
      <dgm:spPr/>
      <dgm:t>
        <a:bodyPr/>
        <a:lstStyle/>
        <a:p>
          <a:endParaRPr lang="ru-RU"/>
        </a:p>
      </dgm:t>
    </dgm:pt>
    <dgm:pt modelId="{A49BFAE1-94F0-4F30-9071-DA07F8059003}" type="pres">
      <dgm:prSet presAssocID="{DDD217B5-5469-46F1-9052-E7DFB6E041D2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B5FC2958-FC8D-4BA2-A14B-F1389AD00737}" type="pres">
      <dgm:prSet presAssocID="{B66D14FC-DC62-4A42-9372-A22FFD0CB92C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D401CF6-90CF-45DE-85B9-89E0560E8718}" type="pres">
      <dgm:prSet presAssocID="{BC5F58FA-E9D7-4F33-8A11-06BD9E6E51E2}" presName="sibTrans" presStyleCnt="0"/>
      <dgm:spPr/>
    </dgm:pt>
    <dgm:pt modelId="{FE66D50A-BA42-44AD-A344-EDE18A83F5A5}" type="pres">
      <dgm:prSet presAssocID="{98995B70-880C-4C1F-9FD5-9BD6ABC4C248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150E9E88-90CD-488F-95A9-6FD537549285}" type="presOf" srcId="{B66D14FC-DC62-4A42-9372-A22FFD0CB92C}" destId="{B5FC2958-FC8D-4BA2-A14B-F1389AD00737}" srcOrd="0" destOrd="0" presId="urn:microsoft.com/office/officeart/2005/8/layout/default"/>
    <dgm:cxn modelId="{547D50ED-E6D5-46AD-AA15-9051384E2550}" srcId="{DDD217B5-5469-46F1-9052-E7DFB6E041D2}" destId="{B66D14FC-DC62-4A42-9372-A22FFD0CB92C}" srcOrd="0" destOrd="0" parTransId="{62E14538-B3CE-4747-896F-3525E2AF8F6B}" sibTransId="{BC5F58FA-E9D7-4F33-8A11-06BD9E6E51E2}"/>
    <dgm:cxn modelId="{9570FB92-FDD3-4811-9517-F32C9A5E276C}" type="presOf" srcId="{DDD217B5-5469-46F1-9052-E7DFB6E041D2}" destId="{A49BFAE1-94F0-4F30-9071-DA07F8059003}" srcOrd="0" destOrd="0" presId="urn:microsoft.com/office/officeart/2005/8/layout/default"/>
    <dgm:cxn modelId="{6C64421D-C20D-4606-AAFC-CB09171170E9}" type="presOf" srcId="{BC6201F6-0017-4E27-8D66-D1A21C7C1EBD}" destId="{B5FC2958-FC8D-4BA2-A14B-F1389AD00737}" srcOrd="0" destOrd="1" presId="urn:microsoft.com/office/officeart/2005/8/layout/default"/>
    <dgm:cxn modelId="{BF6AE2F0-66FB-4991-8D7B-B985FA10986D}" srcId="{98995B70-880C-4C1F-9FD5-9BD6ABC4C248}" destId="{9D5C9CC5-5F9D-4F0D-B468-E75FB612B5B4}" srcOrd="0" destOrd="0" parTransId="{21F4B369-2882-4CDC-94AA-454F92633E8C}" sibTransId="{2C54F698-04C6-4882-AED6-91FF412AE805}"/>
    <dgm:cxn modelId="{D4B5D1EF-40DA-4ED4-98B3-DD74AE758C0E}" srcId="{B66D14FC-DC62-4A42-9372-A22FFD0CB92C}" destId="{BC6201F6-0017-4E27-8D66-D1A21C7C1EBD}" srcOrd="0" destOrd="0" parTransId="{37A752FB-E498-496C-B4FB-D62B4D69E325}" sibTransId="{B07C7441-2957-41E8-B62E-08B4743C7204}"/>
    <dgm:cxn modelId="{64006C64-E379-40BD-ABFC-00E418080544}" srcId="{DDD217B5-5469-46F1-9052-E7DFB6E041D2}" destId="{98995B70-880C-4C1F-9FD5-9BD6ABC4C248}" srcOrd="1" destOrd="0" parTransId="{30B923A8-5EB9-4EF4-B788-68CBF02F1726}" sibTransId="{FD59B2E7-B1D3-488D-B051-DEE92A9C453B}"/>
    <dgm:cxn modelId="{6E2C0383-4A1D-42F9-B61D-8828FE7E4509}" type="presOf" srcId="{98995B70-880C-4C1F-9FD5-9BD6ABC4C248}" destId="{FE66D50A-BA42-44AD-A344-EDE18A83F5A5}" srcOrd="0" destOrd="0" presId="urn:microsoft.com/office/officeart/2005/8/layout/default"/>
    <dgm:cxn modelId="{790168BC-E6F7-4B0E-833D-CC0146CB1165}" type="presOf" srcId="{9D5C9CC5-5F9D-4F0D-B468-E75FB612B5B4}" destId="{FE66D50A-BA42-44AD-A344-EDE18A83F5A5}" srcOrd="0" destOrd="1" presId="urn:microsoft.com/office/officeart/2005/8/layout/default"/>
    <dgm:cxn modelId="{220CB621-B552-41EB-97D9-1BC8B6BF8CF9}" type="presParOf" srcId="{A49BFAE1-94F0-4F30-9071-DA07F8059003}" destId="{B5FC2958-FC8D-4BA2-A14B-F1389AD00737}" srcOrd="0" destOrd="0" presId="urn:microsoft.com/office/officeart/2005/8/layout/default"/>
    <dgm:cxn modelId="{6CF1337A-542F-4E66-B582-0914823DADA3}" type="presParOf" srcId="{A49BFAE1-94F0-4F30-9071-DA07F8059003}" destId="{1D401CF6-90CF-45DE-85B9-89E0560E8718}" srcOrd="1" destOrd="0" presId="urn:microsoft.com/office/officeart/2005/8/layout/default"/>
    <dgm:cxn modelId="{ED4D85BD-D7D5-477E-B714-E15FE27F9846}" type="presParOf" srcId="{A49BFAE1-94F0-4F30-9071-DA07F8059003}" destId="{FE66D50A-BA42-44AD-A344-EDE18A83F5A5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FC2958-FC8D-4BA2-A14B-F1389AD00737}">
      <dsp:nvSpPr>
        <dsp:cNvPr id="0" name=""/>
        <dsp:cNvSpPr/>
      </dsp:nvSpPr>
      <dsp:spPr>
        <a:xfrm>
          <a:off x="1035" y="786997"/>
          <a:ext cx="4037682" cy="242260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94310" numCol="1" spcCol="1270" anchor="t" anchorCtr="0">
          <a:noAutofit/>
        </a:bodyPr>
        <a:lstStyle/>
        <a:p>
          <a:pPr lvl="0" algn="l" defTabSz="2266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5100" b="0" i="0" u="none" strike="noStrike" kern="1200" cap="none" dirty="0">
              <a:solidFill>
                <a:schemeClr val="tx1"/>
              </a:solidFill>
              <a:latin typeface="Trebuchet MS"/>
              <a:ea typeface="Trebuchet MS"/>
              <a:cs typeface="Trebuchet MS"/>
              <a:sym typeface="Trebuchet MS"/>
            </a:rPr>
            <a:t>Класс </a:t>
          </a:r>
          <a:r>
            <a:rPr lang="en-US" sz="5100" b="0" i="0" u="none" strike="noStrike" kern="1200" cap="none" dirty="0">
              <a:solidFill>
                <a:schemeClr val="tx1"/>
              </a:solidFill>
              <a:latin typeface="Trebuchet MS"/>
              <a:ea typeface="Trebuchet MS"/>
              <a:cs typeface="Trebuchet MS"/>
              <a:sym typeface="Trebuchet MS"/>
            </a:rPr>
            <a:t>Model</a:t>
          </a:r>
          <a:endParaRPr lang="ru-RU" sz="5100" kern="1200" dirty="0">
            <a:solidFill>
              <a:schemeClr val="tx1"/>
            </a:solidFill>
          </a:endParaRPr>
        </a:p>
        <a:p>
          <a:pPr marL="285750" lvl="1" indent="-285750" algn="l" defTabSz="1778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4000" b="0" i="0" u="none" strike="noStrike" kern="1200" cap="none">
              <a:solidFill>
                <a:schemeClr val="tx1"/>
              </a:solidFill>
              <a:latin typeface="Trebuchet MS"/>
              <a:ea typeface="Trebuchet MS"/>
              <a:cs typeface="Trebuchet MS"/>
              <a:sym typeface="Trebuchet MS"/>
            </a:rPr>
            <a:t>Нет работы с БД</a:t>
          </a:r>
          <a:endParaRPr lang="ru-RU" sz="4000" b="0" i="0" u="none" strike="noStrike" kern="1200" cap="none" dirty="0">
            <a:solidFill>
              <a:schemeClr val="tx1"/>
            </a:solidFill>
            <a:latin typeface="Trebuchet MS"/>
            <a:ea typeface="Trebuchet MS"/>
            <a:cs typeface="Trebuchet MS"/>
            <a:sym typeface="Trebuchet MS"/>
          </a:endParaRPr>
        </a:p>
      </dsp:txBody>
      <dsp:txXfrm>
        <a:off x="1035" y="786997"/>
        <a:ext cx="4037682" cy="2422609"/>
      </dsp:txXfrm>
    </dsp:sp>
    <dsp:sp modelId="{FE66D50A-BA42-44AD-A344-EDE18A83F5A5}">
      <dsp:nvSpPr>
        <dsp:cNvPr id="0" name=""/>
        <dsp:cNvSpPr/>
      </dsp:nvSpPr>
      <dsp:spPr>
        <a:xfrm>
          <a:off x="4442486" y="786997"/>
          <a:ext cx="4037682" cy="242260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lvl="0" algn="ctr" defTabSz="1778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4000" b="0" i="0" u="none" strike="noStrike" kern="1200" cap="none" dirty="0">
              <a:solidFill>
                <a:schemeClr val="tx1"/>
              </a:solidFill>
              <a:latin typeface="Trebuchet MS"/>
              <a:ea typeface="Trebuchet MS"/>
              <a:cs typeface="Trebuchet MS"/>
              <a:sym typeface="Trebuchet MS"/>
            </a:rPr>
            <a:t>Класс </a:t>
          </a:r>
          <a:r>
            <a:rPr lang="en-US" sz="4000" b="0" i="0" u="none" strike="noStrike" kern="1200" cap="none" dirty="0" err="1">
              <a:solidFill>
                <a:schemeClr val="tx1"/>
              </a:solidFill>
              <a:latin typeface="Trebuchet MS"/>
              <a:ea typeface="Trebuchet MS"/>
              <a:cs typeface="Trebuchet MS"/>
              <a:sym typeface="Trebuchet MS"/>
            </a:rPr>
            <a:t>ActiveRecord</a:t>
          </a:r>
          <a:endParaRPr lang="en-US" sz="4000" b="0" i="0" u="none" strike="noStrike" kern="1200" cap="none" dirty="0">
            <a:solidFill>
              <a:schemeClr val="tx1"/>
            </a:solidFill>
            <a:latin typeface="Trebuchet MS"/>
            <a:ea typeface="Trebuchet MS"/>
            <a:cs typeface="Trebuchet MS"/>
            <a:sym typeface="Trebuchet MS"/>
          </a:endParaRPr>
        </a:p>
        <a:p>
          <a:pPr marL="285750" lvl="1" indent="-285750" algn="l" defTabSz="1644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3700" b="0" i="0" u="none" strike="noStrike" kern="1200" cap="none" dirty="0">
              <a:solidFill>
                <a:schemeClr val="tx1"/>
              </a:solidFill>
              <a:latin typeface="Trebuchet MS"/>
              <a:ea typeface="Trebuchet MS"/>
              <a:cs typeface="Trebuchet MS"/>
              <a:sym typeface="Trebuchet MS"/>
            </a:rPr>
            <a:t>Работа с БД</a:t>
          </a:r>
        </a:p>
      </dsp:txBody>
      <dsp:txXfrm>
        <a:off x="4442486" y="786997"/>
        <a:ext cx="4037682" cy="24226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5245569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294584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p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0" name="Google Shape;730;p7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1" name="Google Shape;731;p7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515678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p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8" name="Google Shape;738;p7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9" name="Google Shape;739;p7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542052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p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5" name="Google Shape;745;p7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6" name="Google Shape;746;p7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534188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p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52" name="Google Shape;752;p7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3" name="Google Shape;753;p7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26624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p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0" name="Google Shape;760;p7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1" name="Google Shape;761;p7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55787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p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9" name="Google Shape;769;p8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0" name="Google Shape;770;p8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761436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p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9" name="Google Shape;779;p8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0" name="Google Shape;780;p8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83230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Google Shape;787;p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88" name="Google Shape;788;p8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9" name="Google Shape;789;p8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317614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p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95" name="Google Shape;795;p8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6" name="Google Shape;796;p8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571882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p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02" name="Google Shape;802;p8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3" name="Google Shape;803;p8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58339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9907238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p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09" name="Google Shape;809;p8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0" name="Google Shape;810;p8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3215081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Google Shape;815;p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16" name="Google Shape;816;p8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7" name="Google Shape;817;p8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681477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Google Shape;823;p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24" name="Google Shape;824;p8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5" name="Google Shape;825;p8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22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7725786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p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32" name="Google Shape;832;p8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3" name="Google Shape;833;p8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23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0658781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Google Shape;839;p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0" name="Google Shape;840;p8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1" name="Google Shape;841;p8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24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2326218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p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7" name="Google Shape;847;p9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8" name="Google Shape;848;p9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25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5913380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53;p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54" name="Google Shape;854;p9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5" name="Google Shape;855;p9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26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9742043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p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2" name="Google Shape;862;p9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3" name="Google Shape;863;p9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27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5906304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p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70" name="Google Shape;870;p9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1" name="Google Shape;871;p9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28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135939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77" name="Google Shape;877;p9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8" name="Google Shape;878;p9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29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024617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p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77" name="Google Shape;677;p6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8" name="Google Shape;678;p6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5761056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Google Shape;883;p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4" name="Google Shape;884;p9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5" name="Google Shape;885;p9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30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7664182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p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9" name="Google Shape;899;p9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0" name="Google Shape;900;p9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31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1642174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p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2" name="Google Shape;912;p9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3" name="Google Shape;913;p9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32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0252585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Google Shape;920;p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1" name="Google Shape;921;p9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2" name="Google Shape;922;p9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33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3087413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" name="Google Shape;930;p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1" name="Google Shape;931;p10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2" name="Google Shape;932;p10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34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8682352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Google Shape;938;p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9" name="Google Shape;939;p10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0" name="Google Shape;940;p10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35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9672401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Google Shape;946;p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47" name="Google Shape;947;p10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8" name="Google Shape;948;p10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36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8935880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" name="Google Shape;954;p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5" name="Google Shape;955;p10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6" name="Google Shape;956;p10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37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0690850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Google Shape;962;p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3" name="Google Shape;963;p10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4" name="Google Shape;964;p10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38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8228799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" name="Google Shape;970;p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1" name="Google Shape;971;p10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2" name="Google Shape;972;p10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39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433609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85" name="Google Shape;685;p6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6" name="Google Shape;686;p6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1369939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" name="Google Shape;978;p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9" name="Google Shape;979;p10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0" name="Google Shape;980;p10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40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9344288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7" name="Google Shape;987;p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8" name="Google Shape;988;p10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9" name="Google Shape;989;p10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41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8658334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Google Shape;994;p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95" name="Google Shape;995;p10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6" name="Google Shape;996;p10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42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001775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2" name="Google Shape;1002;p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3" name="Google Shape;1003;p10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4" name="Google Shape;1004;p10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43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9626230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6" name="Google Shape;1016;p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17" name="Google Shape;1017;p1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8" name="Google Shape;1018;p1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44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1838514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3" name="Google Shape;1023;p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4" name="Google Shape;1024;p1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5" name="Google Shape;1025;p1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45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8341731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Google Shape;1030;p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1" name="Google Shape;1031;p1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2" name="Google Shape;1032;p1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46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49037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p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2" name="Google Shape;692;p7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3" name="Google Shape;693;p7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452761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p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01" name="Google Shape;701;p7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2" name="Google Shape;702;p7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279870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p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08" name="Google Shape;708;p7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9" name="Google Shape;709;p7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453975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p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16" name="Google Shape;716;p7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7" name="Google Shape;717;p7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08974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p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23" name="Google Shape;723;p7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4" name="Google Shape;724;p7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29128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Титульный слайд" type="title">
  <p:cSld name="TITLE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oogle Shape;27;p2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8" name="Google Shape;28;p2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9" name="Google Shape;29;p2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0" name="Google Shape;30;p2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31" name="Google Shape;31;p2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32" name="Google Shape;32;p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98F98">
                <a:alpha val="69803"/>
              </a:srgbClr>
            </a:solidFill>
            <a:ln>
              <a:noFill/>
            </a:ln>
          </p:spPr>
        </p:sp>
        <p:sp>
          <p:nvSpPr>
            <p:cNvPr id="34" name="Google Shape;34;p2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7EC0DB">
                <a:alpha val="69803"/>
              </a:srgbClr>
            </a:solidFill>
            <a:ln>
              <a:noFill/>
            </a:ln>
          </p:spPr>
        </p:sp>
        <p:sp>
          <p:nvSpPr>
            <p:cNvPr id="35" name="Google Shape;35;p2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36" name="Google Shape;36;p2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" name="Google Shape;38;p2"/>
          <p:cNvSpPr txBox="1"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  <a:defRPr sz="54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"/>
          <p:cNvSpPr txBox="1"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rgbClr val="7F7F7F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2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Цитата с подписью">
  <p:cSld name="Цитата с подписью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2"/>
          <p:cNvSpPr txBox="1"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2"/>
          <p:cNvSpPr txBox="1">
            <a:spLocks noGrp="1"/>
          </p:cNvSpPr>
          <p:nvPr>
            <p:ph type="body" idx="1"/>
          </p:nvPr>
        </p:nvSpPr>
        <p:spPr>
          <a:xfrm>
            <a:off x="1366139" y="3632200"/>
            <a:ext cx="7224524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 sz="16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03" name="Google Shape;103;p12"/>
          <p:cNvSpPr txBox="1">
            <a:spLocks noGrp="1"/>
          </p:cNvSpPr>
          <p:nvPr>
            <p:ph type="body" idx="2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4" name="Google Shape;104;p12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2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2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07" name="Google Shape;107;p12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8000">
                <a:solidFill>
                  <a:srgbClr val="7EC0DB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08" name="Google Shape;108;p12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8000">
                <a:solidFill>
                  <a:srgbClr val="7EC0DB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1800">
              <a:solidFill>
                <a:srgbClr val="7EC0DB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Карточка имени">
  <p:cSld name="Карточка имени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3"/>
          <p:cNvSpPr txBox="1"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13"/>
          <p:cNvSpPr txBox="1"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2" name="Google Shape;112;p13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13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13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Цитата карточки имени">
  <p:cSld name="Цитата карточки имени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4"/>
          <p:cNvSpPr txBox="1"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14"/>
          <p:cNvSpPr txBox="1">
            <a:spLocks noGrp="1"/>
          </p:cNvSpPr>
          <p:nvPr>
            <p:ph type="body" idx="1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18" name="Google Shape;118;p14"/>
          <p:cNvSpPr txBox="1">
            <a:spLocks noGrp="1"/>
          </p:cNvSpPr>
          <p:nvPr>
            <p:ph type="body" idx="2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9" name="Google Shape;119;p14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14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14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22" name="Google Shape;122;p14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8000">
                <a:solidFill>
                  <a:srgbClr val="7EC0DB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23" name="Google Shape;123;p1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8000">
                <a:solidFill>
                  <a:srgbClr val="7EC0DB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Истина или ложь">
  <p:cSld name="Истина или ложь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5"/>
          <p:cNvSpPr txBox="1"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15"/>
          <p:cNvSpPr txBox="1">
            <a:spLocks noGrp="1"/>
          </p:cNvSpPr>
          <p:nvPr>
            <p:ph type="body" idx="1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27" name="Google Shape;127;p15"/>
          <p:cNvSpPr txBox="1">
            <a:spLocks noGrp="1"/>
          </p:cNvSpPr>
          <p:nvPr>
            <p:ph type="body" idx="2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28" name="Google Shape;128;p15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15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15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6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16"/>
          <p:cNvSpPr txBox="1">
            <a:spLocks noGrp="1"/>
          </p:cNvSpPr>
          <p:nvPr>
            <p:ph type="body" idx="1"/>
          </p:nvPr>
        </p:nvSpPr>
        <p:spPr>
          <a:xfrm rot="5400000">
            <a:off x="3035282" y="-197358"/>
            <a:ext cx="3880773" cy="8596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34" name="Google Shape;134;p16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16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16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7"/>
          <p:cNvSpPr txBox="1">
            <a:spLocks noGrp="1"/>
          </p:cNvSpPr>
          <p:nvPr>
            <p:ph type="title"/>
          </p:nvPr>
        </p:nvSpPr>
        <p:spPr>
          <a:xfrm rot="5400000">
            <a:off x="5994319" y="2582953"/>
            <a:ext cx="5251451" cy="13047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7"/>
          <p:cNvSpPr txBox="1">
            <a:spLocks noGrp="1"/>
          </p:cNvSpPr>
          <p:nvPr>
            <p:ph type="body" idx="1"/>
          </p:nvPr>
        </p:nvSpPr>
        <p:spPr>
          <a:xfrm rot="5400000">
            <a:off x="1581685" y="-294750"/>
            <a:ext cx="5251450" cy="706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40" name="Google Shape;140;p17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17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17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3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46" name="Google Shape;46;p3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secHead">
  <p:cSld name="SECTION_HEAD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5"/>
          <p:cNvSpPr txBox="1"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  <a:defRPr sz="4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5"/>
          <p:cNvSpPr txBox="1"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5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5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5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6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6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64" name="Google Shape;64;p6"/>
          <p:cNvSpPr txBox="1">
            <a:spLocks noGrp="1"/>
          </p:cNvSpPr>
          <p:nvPr>
            <p:ph type="body" idx="2"/>
          </p:nvPr>
        </p:nvSpPr>
        <p:spPr>
          <a:xfrm>
            <a:off x="5089970" y="2160589"/>
            <a:ext cx="4184034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65" name="Google Shape;65;p6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6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6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7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7"/>
          <p:cNvSpPr txBox="1"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71" name="Google Shape;71;p7"/>
          <p:cNvSpPr txBox="1">
            <a:spLocks noGrp="1"/>
          </p:cNvSpPr>
          <p:nvPr>
            <p:ph type="body" idx="2"/>
          </p:nvPr>
        </p:nvSpPr>
        <p:spPr>
          <a:xfrm>
            <a:off x="675745" y="2737245"/>
            <a:ext cx="4185623" cy="3304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72" name="Google Shape;72;p7"/>
          <p:cNvSpPr txBox="1">
            <a:spLocks noGrp="1"/>
          </p:cNvSpPr>
          <p:nvPr>
            <p:ph type="body" idx="3"/>
          </p:nvPr>
        </p:nvSpPr>
        <p:spPr>
          <a:xfrm>
            <a:off x="5088383" y="2160983"/>
            <a:ext cx="4185618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73" name="Google Shape;73;p7"/>
          <p:cNvSpPr txBox="1">
            <a:spLocks noGrp="1"/>
          </p:cNvSpPr>
          <p:nvPr>
            <p:ph type="body" idx="4"/>
          </p:nvPr>
        </p:nvSpPr>
        <p:spPr>
          <a:xfrm>
            <a:off x="5088384" y="2737245"/>
            <a:ext cx="4185617" cy="3304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74" name="Google Shape;74;p7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7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7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8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8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8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9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9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9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0"/>
          <p:cNvSpPr txBox="1"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rebuchet MS"/>
              <a:buNone/>
              <a:defRPr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0"/>
          <p:cNvSpPr txBox="1">
            <a:spLocks noGrp="1"/>
          </p:cNvSpPr>
          <p:nvPr>
            <p:ph type="body" idx="1"/>
          </p:nvPr>
        </p:nvSpPr>
        <p:spPr>
          <a:xfrm>
            <a:off x="4760461" y="514924"/>
            <a:ext cx="4513541" cy="5526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89" name="Google Shape;89;p10"/>
          <p:cNvSpPr txBox="1">
            <a:spLocks noGrp="1"/>
          </p:cNvSpPr>
          <p:nvPr>
            <p:ph type="body" idx="2"/>
          </p:nvPr>
        </p:nvSpPr>
        <p:spPr>
          <a:xfrm>
            <a:off x="677334" y="2777069"/>
            <a:ext cx="3854528" cy="2584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>
            <a:endParaRPr/>
          </a:p>
        </p:txBody>
      </p:sp>
      <p:sp>
        <p:nvSpPr>
          <p:cNvPr id="90" name="Google Shape;90;p10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0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0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1"/>
          <p:cNvSpPr txBox="1"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rebuchet MS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1"/>
          <p:cNvSpPr>
            <a:spLocks noGrp="1"/>
          </p:cNvSpPr>
          <p:nvPr>
            <p:ph type="pic" idx="2"/>
          </p:nvPr>
        </p:nvSpPr>
        <p:spPr>
          <a:xfrm>
            <a:off x="677334" y="609600"/>
            <a:ext cx="8596668" cy="3845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96" name="Google Shape;96;p11"/>
          <p:cNvSpPr txBox="1">
            <a:spLocks noGrp="1"/>
          </p:cNvSpPr>
          <p:nvPr>
            <p:ph type="body" idx="1"/>
          </p:nvPr>
        </p:nvSpPr>
        <p:spPr>
          <a:xfrm>
            <a:off x="677334" y="5367338"/>
            <a:ext cx="8596667" cy="674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97" name="Google Shape;97;p11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1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1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Google Shape;11;p1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" name="Google Shape;12;p1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3" name="Google Shape;13;p1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14" name="Google Shape;14;p1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5" name="Google Shape;15;p1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98F98">
                <a:alpha val="69803"/>
              </a:srgbClr>
            </a:solidFill>
            <a:ln>
              <a:noFill/>
            </a:ln>
          </p:spPr>
        </p:sp>
        <p:sp>
          <p:nvSpPr>
            <p:cNvPr id="17" name="Google Shape;17;p1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7EC0DB">
                <a:alpha val="69803"/>
              </a:srgbClr>
            </a:solidFill>
            <a:ln>
              <a:noFill/>
            </a:ln>
          </p:spPr>
        </p:sp>
        <p:sp>
          <p:nvSpPr>
            <p:cNvPr id="18" name="Google Shape;18;p1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19" name="Google Shape;19;p1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1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1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3" name="Google Shape;23;p1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4" name="Google Shape;24;p1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5" name="Google Shape;25;p1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iiframework.com/doc/api/2.0/yii-base-model#validate()-detail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iiframework.com/doc/api/2.0/yii-base-model#$errors-detail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iiframework.com/doc/api/2.0/yii-web-request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iiframework.com/doc/api/2.0/yii-web-request#post()-detail" TargetMode="External"/><Relationship Id="rId5" Type="http://schemas.openxmlformats.org/officeDocument/2006/relationships/hyperlink" Target="https://www.yiiframework.com/doc/api/2.0/yii-web-request#get()-detail" TargetMode="External"/><Relationship Id="rId4" Type="http://schemas.openxmlformats.org/officeDocument/2006/relationships/hyperlink" Target="https://www.yiiframework.com/doc/guide/2.0/ru/structure-application-components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hyperlink" Target="http://en.wikipedia.org/wiki/Model%E2%80%93view%E2%80%93controller" TargetMode="External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iiframework.com/doc/guide/2.0/ru/structure-models#attributes" TargetMode="External"/><Relationship Id="rId7" Type="http://schemas.openxmlformats.org/officeDocument/2006/relationships/hyperlink" Target="https://www.yiiframework.com/doc/guide/2.0/ru/structure-models#data-exporting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iiframework.com/doc/guide/2.0/ru/structure-models#validation-rules" TargetMode="External"/><Relationship Id="rId5" Type="http://schemas.openxmlformats.org/officeDocument/2006/relationships/hyperlink" Target="https://www.yiiframework.com/doc/guide/2.0/ru/structure-models#massive-assignment" TargetMode="External"/><Relationship Id="rId4" Type="http://schemas.openxmlformats.org/officeDocument/2006/relationships/hyperlink" Target="https://www.yiiframework.com/doc/guide/2.0/ru/structure-models#attribute-labels" TargetMode="Externa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iiframework.com/doc/api/2.0/yii-widgets-activeform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iiframework.com/doc/guide/2.0/ru/structure-models" TargetMode="External"/><Relationship Id="rId4" Type="http://schemas.openxmlformats.org/officeDocument/2006/relationships/hyperlink" Target="https://www.yiiframework.com/doc/api/2.0/yii-helpers-html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8"/>
          <p:cNvSpPr txBox="1">
            <a:spLocks noGrp="1"/>
          </p:cNvSpPr>
          <p:nvPr>
            <p:ph type="ctrTitle"/>
          </p:nvPr>
        </p:nvSpPr>
        <p:spPr>
          <a:xfrm>
            <a:off x="605544" y="2224230"/>
            <a:ext cx="9169519" cy="1646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</a:pPr>
            <a:r>
              <a:rPr lang="ru-RU"/>
              <a:t>Инструментальные средства ИС (2) </a:t>
            </a:r>
            <a:endParaRPr/>
          </a:p>
        </p:txBody>
      </p:sp>
      <p:sp>
        <p:nvSpPr>
          <p:cNvPr id="148" name="Google Shape;148;p18"/>
          <p:cNvSpPr txBox="1"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SzPts val="2240"/>
              <a:buNone/>
            </a:pPr>
            <a:r>
              <a:rPr lang="ru-RU" sz="2800" b="1"/>
              <a:t>курс лекций</a:t>
            </a:r>
            <a:endParaRPr sz="2800"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p92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ru-RU"/>
              <a:t>Создание модели в виде</a:t>
            </a:r>
            <a:endParaRPr/>
          </a:p>
        </p:txBody>
      </p:sp>
      <p:pic>
        <p:nvPicPr>
          <p:cNvPr id="734" name="Google Shape;734;p9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60400"/>
            <a:ext cx="8941718" cy="3180021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735" name="Google Shape;735;p9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259128" y="3660081"/>
            <a:ext cx="7531064" cy="312674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93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ru-RU" dirty="0"/>
              <a:t>Label </a:t>
            </a:r>
            <a:r>
              <a:rPr lang="en-US" dirty="0"/>
              <a:t>	</a:t>
            </a:r>
            <a:r>
              <a:rPr lang="en-US" dirty="0">
                <a:solidFill>
                  <a:srgbClr val="00B050"/>
                </a:solidFill>
                <a:highlight>
                  <a:srgbClr val="FFFF00"/>
                </a:highlight>
              </a:rPr>
              <a:t>k</a:t>
            </a:r>
            <a:endParaRPr dirty="0">
              <a:solidFill>
                <a:srgbClr val="00B050"/>
              </a:solidFill>
              <a:highlight>
                <a:srgbClr val="FFFF00"/>
              </a:highlight>
            </a:endParaRPr>
          </a:p>
        </p:txBody>
      </p:sp>
      <p:pic>
        <p:nvPicPr>
          <p:cNvPr id="742" name="Google Shape;742;p9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8036" y="1088979"/>
            <a:ext cx="7004573" cy="27618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p94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ru-RU"/>
              <a:t>Валидация формы</a:t>
            </a:r>
            <a:endParaRPr/>
          </a:p>
        </p:txBody>
      </p:sp>
      <p:sp>
        <p:nvSpPr>
          <p:cNvPr id="749" name="Google Shape;749;p94"/>
          <p:cNvSpPr txBox="1"/>
          <p:nvPr/>
        </p:nvSpPr>
        <p:spPr>
          <a:xfrm>
            <a:off x="240003" y="827536"/>
            <a:ext cx="9496425" cy="1207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None/>
            </a:pPr>
            <a:r>
              <a:rPr lang="ru-RU" sz="2800" b="1">
                <a:solidFill>
                  <a:srgbClr val="4A9B82"/>
                </a:solidFill>
                <a:latin typeface="Trebuchet MS"/>
                <a:ea typeface="Trebuchet MS"/>
                <a:cs typeface="Trebuchet MS"/>
                <a:sym typeface="Trebuchet MS"/>
              </a:rPr>
              <a:t>Валидаторы </a:t>
            </a:r>
            <a:r>
              <a:rPr lang="ru-RU" sz="28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– это фактические отдельные классы, которые выполняют проверку данных. </a:t>
            </a:r>
            <a:endParaRPr/>
          </a:p>
          <a:p>
            <a:pPr marL="0" marR="0" lvl="0" indent="0" algn="just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None/>
            </a:pPr>
            <a:r>
              <a:rPr lang="ru-RU" sz="28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Валидаторы следует делать не только на стороне клиента, но и сервера, поскольку пользователь может отключить JS. </a:t>
            </a:r>
            <a:endParaRPr/>
          </a:p>
          <a:p>
            <a:pPr marL="0" marR="0" lvl="0" indent="0" algn="just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None/>
            </a:pPr>
            <a:r>
              <a:rPr lang="ru-RU" sz="28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Метод </a:t>
            </a:r>
            <a:r>
              <a:rPr lang="ru-RU" sz="2800" b="1" i="1">
                <a:solidFill>
                  <a:srgbClr val="4A9B82"/>
                </a:solidFill>
                <a:latin typeface="Trebuchet MS"/>
                <a:ea typeface="Trebuchet MS"/>
                <a:cs typeface="Trebuchet MS"/>
                <a:sym typeface="Trebuchet MS"/>
              </a:rPr>
              <a:t>rules </a:t>
            </a:r>
            <a:r>
              <a:rPr lang="ru-RU" sz="28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возвращает массив с правилами валидации. Для каждого поля может быть указано несколько правил.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p95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ru-RU"/>
              <a:t>Валидация формы</a:t>
            </a:r>
            <a:endParaRPr/>
          </a:p>
        </p:txBody>
      </p:sp>
      <p:pic>
        <p:nvPicPr>
          <p:cNvPr id="756" name="Google Shape;756;p9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4150" y="672519"/>
            <a:ext cx="5883164" cy="2438068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757" name="Google Shape;757;p9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70474" y="3303409"/>
            <a:ext cx="10279196" cy="3554591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p96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ru-RU"/>
              <a:t>Валидация формы</a:t>
            </a:r>
            <a:endParaRPr/>
          </a:p>
        </p:txBody>
      </p:sp>
      <p:pic>
        <p:nvPicPr>
          <p:cNvPr id="764" name="Google Shape;764;p9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1527" y="974671"/>
            <a:ext cx="8705473" cy="1807165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765" name="Google Shape;765;p9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05530" y="3271234"/>
            <a:ext cx="7635367" cy="1479259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766" name="Google Shape;766;p96"/>
          <p:cNvSpPr txBox="1"/>
          <p:nvPr/>
        </p:nvSpPr>
        <p:spPr>
          <a:xfrm>
            <a:off x="601527" y="4941363"/>
            <a:ext cx="9496425" cy="1207326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rPr lang="ru-RU" sz="1800">
                <a:solidFill>
                  <a:srgbClr val="4A9B82"/>
                </a:solidFill>
                <a:latin typeface="Trebuchet MS"/>
                <a:ea typeface="Trebuchet MS"/>
                <a:cs typeface="Trebuchet MS"/>
                <a:sym typeface="Trebuchet MS"/>
              </a:rPr>
              <a:t>Не всегда удобен и не всегда работает, и если сообщение устраивает нас по смыслу на английском, можно в настройках приложения выбрать русский язык.</a:t>
            </a:r>
            <a:endParaRPr/>
          </a:p>
          <a:p>
            <a:pPr marL="0" marR="0" lvl="0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rPr lang="ru-RU" sz="1800">
                <a:solidFill>
                  <a:srgbClr val="4A9B82"/>
                </a:solidFill>
                <a:latin typeface="Trebuchet MS"/>
                <a:ea typeface="Trebuchet MS"/>
                <a:cs typeface="Trebuchet MS"/>
                <a:sym typeface="Trebuchet MS"/>
              </a:rPr>
              <a:t>Config/web задать в config свойство 'language' =&gt; 'ru', </a:t>
            </a:r>
            <a:endParaRPr sz="1800">
              <a:solidFill>
                <a:srgbClr val="4A9B8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42900" marR="0" lvl="0" indent="-2514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endParaRPr sz="180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p97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ru-RU"/>
              <a:t>Валидация формы</a:t>
            </a:r>
            <a:endParaRPr/>
          </a:p>
        </p:txBody>
      </p:sp>
      <p:pic>
        <p:nvPicPr>
          <p:cNvPr id="773" name="Google Shape;773;p9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8724" y="660400"/>
            <a:ext cx="6016168" cy="2440928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774" name="Google Shape;774;p9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03367" y="3316882"/>
            <a:ext cx="4581525" cy="1028700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29803"/>
              </a:srgbClr>
            </a:outerShdw>
          </a:effectLst>
        </p:spPr>
      </p:pic>
      <p:pic>
        <p:nvPicPr>
          <p:cNvPr id="775" name="Google Shape;775;p9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991255" y="4448193"/>
            <a:ext cx="3905250" cy="942975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29803"/>
              </a:srgbClr>
            </a:outerShdw>
          </a:effectLst>
        </p:spPr>
      </p:pic>
      <p:pic>
        <p:nvPicPr>
          <p:cNvPr id="776" name="Google Shape;776;p9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493530" y="5506658"/>
            <a:ext cx="4486275" cy="1047750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29803"/>
              </a:srgbClr>
            </a:outerShdw>
          </a:effec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p98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ru-RU"/>
              <a:t>Валидация формы</a:t>
            </a:r>
            <a:endParaRPr/>
          </a:p>
        </p:txBody>
      </p:sp>
      <p:grpSp>
        <p:nvGrpSpPr>
          <p:cNvPr id="783" name="Google Shape;783;p98"/>
          <p:cNvGrpSpPr/>
          <p:nvPr/>
        </p:nvGrpSpPr>
        <p:grpSpPr>
          <a:xfrm>
            <a:off x="779506" y="1054792"/>
            <a:ext cx="8934481" cy="4444487"/>
            <a:chOff x="779506" y="1054792"/>
            <a:chExt cx="8934481" cy="4444487"/>
          </a:xfrm>
        </p:grpSpPr>
        <p:pic>
          <p:nvPicPr>
            <p:cNvPr id="784" name="Google Shape;784;p9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779506" y="1054792"/>
              <a:ext cx="8934481" cy="4444487"/>
            </a:xfrm>
            <a:prstGeom prst="rect">
              <a:avLst/>
            </a:prstGeom>
            <a:noFill/>
            <a:ln w="9525" cap="flat" cmpd="sng">
              <a:solidFill>
                <a:srgbClr val="0070C0"/>
              </a:solidFill>
              <a:prstDash val="solid"/>
              <a:round/>
              <a:headEnd type="none" w="sm" len="sm"/>
              <a:tailEnd type="none" w="sm" len="sm"/>
            </a:ln>
          </p:spPr>
        </p:pic>
        <p:sp>
          <p:nvSpPr>
            <p:cNvPr id="785" name="Google Shape;785;p98"/>
            <p:cNvSpPr/>
            <p:nvPr/>
          </p:nvSpPr>
          <p:spPr>
            <a:xfrm>
              <a:off x="4958366" y="4675031"/>
              <a:ext cx="77273" cy="128788"/>
            </a:xfrm>
            <a:prstGeom prst="rect">
              <a:avLst/>
            </a:prstGeom>
            <a:solidFill>
              <a:schemeClr val="lt1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p99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ru-RU"/>
              <a:t>Встроенные валидаторы</a:t>
            </a:r>
            <a:endParaRPr/>
          </a:p>
        </p:txBody>
      </p:sp>
      <p:sp>
        <p:nvSpPr>
          <p:cNvPr id="792" name="Google Shape;792;p99"/>
          <p:cNvSpPr txBox="1"/>
          <p:nvPr/>
        </p:nvSpPr>
        <p:spPr>
          <a:xfrm>
            <a:off x="240003" y="827535"/>
            <a:ext cx="10887343" cy="576644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</a:pPr>
            <a:r>
              <a:rPr lang="ru-RU" sz="2400" dirty="0" err="1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Yii</a:t>
            </a:r>
            <a:r>
              <a:rPr lang="ru-RU" sz="2400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предоставляет встроенный набор часто используемых </a:t>
            </a:r>
            <a:r>
              <a:rPr lang="ru-RU" sz="2400" dirty="0" err="1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валидаторов</a:t>
            </a:r>
            <a:r>
              <a:rPr lang="ru-RU" sz="2400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, расположенных, в первую очередь, в пространстве имен </a:t>
            </a:r>
            <a:r>
              <a:rPr lang="ru-RU" sz="2400" dirty="0" err="1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yii</a:t>
            </a:r>
            <a:r>
              <a:rPr lang="ru-RU" sz="2400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\</a:t>
            </a:r>
            <a:r>
              <a:rPr lang="ru-RU" sz="2400" dirty="0" err="1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validators</a:t>
            </a:r>
            <a:r>
              <a:rPr lang="ru-RU" sz="2400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. </a:t>
            </a:r>
            <a:endParaRPr dirty="0"/>
          </a:p>
          <a:p>
            <a:pPr marL="342900" marR="0" lvl="0" indent="-342900" algn="just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</a:pPr>
            <a:r>
              <a:rPr lang="ru-RU" sz="1800" b="1" dirty="0" err="1">
                <a:solidFill>
                  <a:srgbClr val="0070C0"/>
                </a:solidFill>
                <a:latin typeface="Trebuchet MS"/>
                <a:ea typeface="Trebuchet MS"/>
                <a:cs typeface="Trebuchet MS"/>
                <a:sym typeface="Trebuchet MS"/>
              </a:rPr>
              <a:t>boolean</a:t>
            </a:r>
            <a:r>
              <a:rPr lang="ru-RU" sz="1800" b="1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ru-RU" sz="1800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(проверяет на равенство 0 или 1 или соответствие значению </a:t>
            </a:r>
            <a:r>
              <a:rPr lang="ru-RU" sz="1800" dirty="0" err="1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trueValue</a:t>
            </a:r>
            <a:r>
              <a:rPr lang="ru-RU" sz="1800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/</a:t>
            </a:r>
            <a:r>
              <a:rPr lang="ru-RU" sz="1800" dirty="0" err="1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falseValue</a:t>
            </a:r>
            <a:endParaRPr sz="1800" dirty="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42900" marR="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</a:pPr>
            <a:r>
              <a:rPr lang="ru-RU" sz="1800" b="1" dirty="0" err="1">
                <a:solidFill>
                  <a:srgbClr val="0070C0"/>
                </a:solidFill>
                <a:latin typeface="Trebuchet MS"/>
                <a:ea typeface="Trebuchet MS"/>
                <a:cs typeface="Trebuchet MS"/>
                <a:sym typeface="Trebuchet MS"/>
              </a:rPr>
              <a:t>captcha</a:t>
            </a:r>
            <a:r>
              <a:rPr lang="ru-RU" sz="1800" b="1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ru-RU" sz="1800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(проверяет, что данные соответствуют верификационному коду, отображенному с помощью </a:t>
            </a:r>
            <a:r>
              <a:rPr lang="ru-RU" sz="1800" dirty="0" err="1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виджета</a:t>
            </a:r>
            <a:r>
              <a:rPr lang="ru-RU" sz="1800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СAPTCHA)</a:t>
            </a:r>
            <a:endParaRPr dirty="0"/>
          </a:p>
          <a:p>
            <a:pPr marL="342900" marR="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</a:pPr>
            <a:r>
              <a:rPr lang="ru-RU" sz="1800" b="1" dirty="0" err="1">
                <a:solidFill>
                  <a:srgbClr val="0070C0"/>
                </a:solidFill>
                <a:latin typeface="Trebuchet MS"/>
                <a:ea typeface="Trebuchet MS"/>
                <a:cs typeface="Trebuchet MS"/>
                <a:sym typeface="Trebuchet MS"/>
              </a:rPr>
              <a:t>compare</a:t>
            </a:r>
            <a:r>
              <a:rPr lang="ru-RU" sz="1800" b="1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ru-RU" sz="1800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(сравнивает значение указанного атрибута с другим, например, при повторном вводе пароля при регистрации)</a:t>
            </a:r>
            <a:endParaRPr dirty="0"/>
          </a:p>
          <a:p>
            <a:pPr marL="342900" marR="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</a:pPr>
            <a:r>
              <a:rPr lang="ru-RU" sz="1800" b="1" dirty="0" err="1">
                <a:solidFill>
                  <a:srgbClr val="0070C0"/>
                </a:solidFill>
                <a:latin typeface="Trebuchet MS"/>
                <a:ea typeface="Trebuchet MS"/>
                <a:cs typeface="Trebuchet MS"/>
                <a:sym typeface="Trebuchet MS"/>
              </a:rPr>
              <a:t>date</a:t>
            </a:r>
            <a:r>
              <a:rPr lang="ru-RU" sz="1800" b="1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ru-RU" sz="1800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(проверяет соответствие входящих данных форматам </a:t>
            </a:r>
            <a:r>
              <a:rPr lang="ru-RU" sz="1800" i="1" dirty="0" err="1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date</a:t>
            </a:r>
            <a:r>
              <a:rPr lang="ru-RU" sz="1800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, </a:t>
            </a:r>
            <a:r>
              <a:rPr lang="ru-RU" sz="1800" i="1" dirty="0" err="1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time</a:t>
            </a:r>
            <a:r>
              <a:rPr lang="ru-RU" sz="1800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или </a:t>
            </a:r>
            <a:r>
              <a:rPr lang="ru-RU" sz="1800" i="1" dirty="0" err="1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datetime</a:t>
            </a:r>
            <a:r>
              <a:rPr lang="ru-RU" sz="1800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)</a:t>
            </a:r>
            <a:endParaRPr dirty="0"/>
          </a:p>
          <a:p>
            <a:pPr marL="342900" marR="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</a:pPr>
            <a:r>
              <a:rPr lang="ru-RU" sz="1800" b="1" dirty="0" err="1">
                <a:solidFill>
                  <a:srgbClr val="0070C0"/>
                </a:solidFill>
                <a:latin typeface="Trebuchet MS"/>
                <a:ea typeface="Trebuchet MS"/>
                <a:cs typeface="Trebuchet MS"/>
                <a:sym typeface="Trebuchet MS"/>
              </a:rPr>
              <a:t>double</a:t>
            </a:r>
            <a:r>
              <a:rPr lang="ru-RU" sz="1800" b="1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ru-RU" sz="1800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(проверяет, что входящее значение является корректным </a:t>
            </a:r>
            <a:r>
              <a:rPr lang="ru-RU" sz="1800" i="1" dirty="0" err="1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double</a:t>
            </a:r>
            <a:r>
              <a:rPr lang="ru-RU" sz="1800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числом)</a:t>
            </a:r>
            <a:endParaRPr dirty="0"/>
          </a:p>
          <a:p>
            <a:pPr marL="342900" marR="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</a:pPr>
            <a:r>
              <a:rPr lang="ru-RU" sz="1800" b="1" dirty="0" err="1">
                <a:solidFill>
                  <a:srgbClr val="0070C0"/>
                </a:solidFill>
                <a:latin typeface="Trebuchet MS"/>
                <a:ea typeface="Trebuchet MS"/>
                <a:cs typeface="Trebuchet MS"/>
                <a:sym typeface="Trebuchet MS"/>
              </a:rPr>
              <a:t>email</a:t>
            </a:r>
            <a:r>
              <a:rPr lang="ru-RU" sz="1800" b="1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ru-RU" sz="1800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(проверяет, что значение входящих данных является корректным </a:t>
            </a:r>
            <a:r>
              <a:rPr lang="ru-RU" sz="1800" dirty="0" err="1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email</a:t>
            </a:r>
            <a:r>
              <a:rPr lang="ru-RU" sz="1800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-адресом);</a:t>
            </a:r>
            <a:endParaRPr dirty="0"/>
          </a:p>
          <a:p>
            <a:pPr marL="342900" marR="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</a:pPr>
            <a:r>
              <a:rPr lang="ru-RU" sz="1800" b="1" dirty="0" err="1">
                <a:solidFill>
                  <a:srgbClr val="0070C0"/>
                </a:solidFill>
                <a:latin typeface="Trebuchet MS"/>
                <a:ea typeface="Trebuchet MS"/>
                <a:cs typeface="Trebuchet MS"/>
                <a:sym typeface="Trebuchet MS"/>
              </a:rPr>
              <a:t>file</a:t>
            </a:r>
            <a:r>
              <a:rPr lang="ru-RU" sz="1800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(проверяет, что </a:t>
            </a:r>
            <a:r>
              <a:rPr lang="ru-RU" sz="1800" dirty="0" err="1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input</a:t>
            </a:r>
            <a:r>
              <a:rPr lang="ru-RU" sz="1800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является корректным загруженным файлом)</a:t>
            </a:r>
            <a:endParaRPr dirty="0"/>
          </a:p>
          <a:p>
            <a:pPr marL="342900" marR="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</a:pPr>
            <a:r>
              <a:rPr lang="ru-RU" sz="1800" b="1" dirty="0" err="1">
                <a:solidFill>
                  <a:srgbClr val="0070C0"/>
                </a:solidFill>
                <a:latin typeface="Trebuchet MS"/>
                <a:ea typeface="Trebuchet MS"/>
                <a:cs typeface="Trebuchet MS"/>
                <a:sym typeface="Trebuchet MS"/>
              </a:rPr>
              <a:t>image</a:t>
            </a:r>
            <a:r>
              <a:rPr lang="ru-RU" sz="1800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(проверяет, что входящие данные являются корректным файлом изображения)</a:t>
            </a:r>
            <a:endParaRPr dirty="0"/>
          </a:p>
          <a:p>
            <a:pPr marL="342900" marR="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</a:pPr>
            <a:r>
              <a:rPr lang="ru-RU" sz="1800" b="1" dirty="0" err="1">
                <a:solidFill>
                  <a:srgbClr val="0070C0"/>
                </a:solidFill>
                <a:latin typeface="Trebuchet MS"/>
                <a:ea typeface="Trebuchet MS"/>
                <a:cs typeface="Trebuchet MS"/>
                <a:sym typeface="Trebuchet MS"/>
              </a:rPr>
              <a:t>in</a:t>
            </a:r>
            <a:r>
              <a:rPr lang="ru-RU" sz="1800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(проверяет, что входящее значение соответствует одному из предопределенных значений)</a:t>
            </a:r>
            <a:endParaRPr dirty="0"/>
          </a:p>
          <a:p>
            <a:pPr marL="342900" marR="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</a:pPr>
            <a:r>
              <a:rPr lang="ru-RU" sz="1800" b="1" dirty="0" err="1">
                <a:solidFill>
                  <a:srgbClr val="0070C0"/>
                </a:solidFill>
                <a:latin typeface="Trebuchet MS"/>
                <a:ea typeface="Trebuchet MS"/>
                <a:cs typeface="Trebuchet MS"/>
                <a:sym typeface="Trebuchet MS"/>
              </a:rPr>
              <a:t>integer</a:t>
            </a:r>
            <a:r>
              <a:rPr lang="ru-RU" sz="1800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(проверяет, что входящее значение является </a:t>
            </a:r>
            <a:r>
              <a:rPr lang="ru-RU" sz="1800" dirty="0" err="1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integer</a:t>
            </a:r>
            <a:r>
              <a:rPr lang="ru-RU" sz="1800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значением.)</a:t>
            </a:r>
            <a:endParaRPr dirty="0"/>
          </a:p>
          <a:p>
            <a:pPr marL="342900" marR="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</a:pPr>
            <a:r>
              <a:rPr lang="ru-RU" sz="1800" b="1" dirty="0" err="1">
                <a:solidFill>
                  <a:srgbClr val="0070C0"/>
                </a:solidFill>
                <a:latin typeface="Trebuchet MS"/>
                <a:ea typeface="Trebuchet MS"/>
                <a:cs typeface="Trebuchet MS"/>
                <a:sym typeface="Trebuchet MS"/>
              </a:rPr>
              <a:t>match</a:t>
            </a:r>
            <a:r>
              <a:rPr lang="ru-RU" sz="1800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(проверяет, что входящее значение совпадает с указанным регулярным выражением)</a:t>
            </a:r>
            <a:endParaRPr dirty="0"/>
          </a:p>
          <a:p>
            <a:pPr marL="342900" marR="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</a:pPr>
            <a:r>
              <a:rPr lang="ru-RU" sz="1800" b="1" dirty="0" err="1">
                <a:solidFill>
                  <a:srgbClr val="0070C0"/>
                </a:solidFill>
                <a:latin typeface="Trebuchet MS"/>
                <a:ea typeface="Trebuchet MS"/>
                <a:cs typeface="Trebuchet MS"/>
                <a:sym typeface="Trebuchet MS"/>
              </a:rPr>
              <a:t>safe</a:t>
            </a:r>
            <a:r>
              <a:rPr lang="ru-RU" sz="1800" b="1" dirty="0">
                <a:solidFill>
                  <a:srgbClr val="0070C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ru-RU" sz="1800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(данные не проверяет, указывает лишь, что атрибут является безопасным)</a:t>
            </a:r>
            <a:endParaRPr dirty="0"/>
          </a:p>
          <a:p>
            <a:pPr marL="342900" marR="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</a:pPr>
            <a:r>
              <a:rPr lang="ru-RU" sz="1800" b="1" dirty="0" err="1">
                <a:solidFill>
                  <a:srgbClr val="0070C0"/>
                </a:solidFill>
                <a:latin typeface="Trebuchet MS"/>
                <a:ea typeface="Trebuchet MS"/>
                <a:cs typeface="Trebuchet MS"/>
                <a:sym typeface="Trebuchet MS"/>
              </a:rPr>
              <a:t>string</a:t>
            </a:r>
            <a:r>
              <a:rPr lang="ru-RU" sz="1800" dirty="0">
                <a:solidFill>
                  <a:srgbClr val="0070C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ru-RU" sz="1800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(проверяет, что входящее значение - это корректная строка с указанной длиной)</a:t>
            </a:r>
            <a:endParaRPr dirty="0"/>
          </a:p>
          <a:p>
            <a:pPr marL="342900" marR="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</a:pPr>
            <a:r>
              <a:rPr lang="ru-RU" sz="1800" b="1" dirty="0" err="1">
                <a:solidFill>
                  <a:srgbClr val="0070C0"/>
                </a:solidFill>
                <a:latin typeface="Trebuchet MS"/>
                <a:ea typeface="Trebuchet MS"/>
                <a:cs typeface="Trebuchet MS"/>
                <a:sym typeface="Trebuchet MS"/>
              </a:rPr>
              <a:t>trim</a:t>
            </a:r>
            <a:r>
              <a:rPr lang="ru-RU" sz="1800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(не производит проверки данных, вместо этого он будет обрезать пробелы вокруг входящих данных. )</a:t>
            </a:r>
            <a:endParaRPr sz="1800" dirty="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p100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ru-RU"/>
              <a:t>Принятие данных из формы</a:t>
            </a:r>
            <a:endParaRPr/>
          </a:p>
        </p:txBody>
      </p:sp>
      <p:sp>
        <p:nvSpPr>
          <p:cNvPr id="799" name="Google Shape;799;p100"/>
          <p:cNvSpPr txBox="1"/>
          <p:nvPr/>
        </p:nvSpPr>
        <p:spPr>
          <a:xfrm>
            <a:off x="240003" y="827536"/>
            <a:ext cx="9496425" cy="1207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</a:pPr>
            <a:r>
              <a:rPr lang="ru-RU" sz="24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В контроллере создается объект формы, в этот объект-модель необходимо загрузить данные. Для этого есть несколько вариантов: загружать свойства модели данными или использовать </a:t>
            </a:r>
            <a:r>
              <a:rPr lang="ru-RU" sz="2400" b="1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массовую загрузку</a:t>
            </a:r>
            <a:r>
              <a:rPr lang="ru-RU" sz="24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. </a:t>
            </a:r>
            <a:endParaRPr sz="240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42900" marR="0" lvl="0" indent="-342900" algn="just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►"/>
            </a:pPr>
            <a:r>
              <a:rPr lang="ru-RU" sz="2400" i="1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Негласное правило</a:t>
            </a:r>
            <a:r>
              <a:rPr lang="ru-RU" sz="24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: все атрибуты являются небезопасными. Как правило, нельзя доверять данным, полученным от пользователей.</a:t>
            </a:r>
            <a:endParaRPr/>
          </a:p>
          <a:p>
            <a:pPr marL="342900" marR="0" lvl="0" indent="-342900" algn="just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►"/>
            </a:pPr>
            <a:r>
              <a:rPr lang="ru-RU" sz="24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Если для атрибутов не указаны валидационные правила, они не будут загружены в модель. 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p101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ru-RU"/>
              <a:t>Принятие данных из формы</a:t>
            </a:r>
            <a:endParaRPr/>
          </a:p>
        </p:txBody>
      </p:sp>
      <p:sp>
        <p:nvSpPr>
          <p:cNvPr id="806" name="Google Shape;806;p101"/>
          <p:cNvSpPr txBox="1"/>
          <p:nvPr/>
        </p:nvSpPr>
        <p:spPr>
          <a:xfrm>
            <a:off x="240003" y="827536"/>
            <a:ext cx="9496425" cy="1207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►"/>
            </a:pPr>
            <a:r>
              <a:rPr lang="ru-RU" sz="2400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Проверка данных на </a:t>
            </a:r>
            <a:r>
              <a:rPr lang="ru-RU" sz="2400" dirty="0" err="1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валидность</a:t>
            </a:r>
            <a:r>
              <a:rPr lang="ru-RU" sz="2400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проводится методом </a:t>
            </a:r>
            <a:r>
              <a:rPr lang="ru-RU" sz="2400" u="sng" dirty="0" err="1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3"/>
              </a:rPr>
              <a:t>yii</a:t>
            </a:r>
            <a:r>
              <a:rPr lang="ru-RU" sz="2400" u="sng" dirty="0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3"/>
              </a:rPr>
              <a:t>\</a:t>
            </a:r>
            <a:r>
              <a:rPr lang="ru-RU" sz="2400" u="sng" dirty="0" err="1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3"/>
              </a:rPr>
              <a:t>base</a:t>
            </a:r>
            <a:r>
              <a:rPr lang="ru-RU" sz="2400" u="sng" dirty="0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3"/>
              </a:rPr>
              <a:t>\</a:t>
            </a:r>
            <a:r>
              <a:rPr lang="ru-RU" sz="2400" u="sng" dirty="0" err="1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3"/>
              </a:rPr>
              <a:t>Model</a:t>
            </a:r>
            <a:r>
              <a:rPr lang="ru-RU" sz="2400" u="sng" dirty="0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3"/>
              </a:rPr>
              <a:t>::</a:t>
            </a:r>
            <a:r>
              <a:rPr lang="ru-RU" sz="2400" u="sng" dirty="0" err="1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3"/>
              </a:rPr>
              <a:t>validate</a:t>
            </a:r>
            <a:r>
              <a:rPr lang="ru-RU" sz="2400" u="sng" dirty="0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3"/>
              </a:rPr>
              <a:t>()</a:t>
            </a:r>
            <a:r>
              <a:rPr lang="ru-RU" sz="2400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. Метод возвращает логическое значение с результатом </a:t>
            </a:r>
            <a:r>
              <a:rPr lang="ru-RU" sz="2400" dirty="0" err="1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валидации</a:t>
            </a:r>
            <a:r>
              <a:rPr lang="ru-RU" sz="2400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- ложь/истина. Если данные не валидны, ошибку можно получить воспользовавшись свойством </a:t>
            </a:r>
            <a:r>
              <a:rPr lang="ru-RU" sz="2400" u="sng" dirty="0" err="1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4"/>
              </a:rPr>
              <a:t>yii</a:t>
            </a:r>
            <a:r>
              <a:rPr lang="ru-RU" sz="2400" u="sng" dirty="0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4"/>
              </a:rPr>
              <a:t>\</a:t>
            </a:r>
            <a:r>
              <a:rPr lang="ru-RU" sz="2400" u="sng" dirty="0" err="1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4"/>
              </a:rPr>
              <a:t>base</a:t>
            </a:r>
            <a:r>
              <a:rPr lang="ru-RU" sz="2400" u="sng" dirty="0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4"/>
              </a:rPr>
              <a:t>\</a:t>
            </a:r>
            <a:r>
              <a:rPr lang="ru-RU" sz="2400" u="sng" dirty="0" err="1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4"/>
              </a:rPr>
              <a:t>Model</a:t>
            </a:r>
            <a:r>
              <a:rPr lang="ru-RU" sz="2400" u="sng" dirty="0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4"/>
              </a:rPr>
              <a:t>::$</a:t>
            </a:r>
            <a:r>
              <a:rPr lang="ru-RU" sz="2400" u="sng" dirty="0" err="1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4"/>
              </a:rPr>
              <a:t>errors</a:t>
            </a:r>
            <a:r>
              <a:rPr lang="ru-RU" sz="2400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. </a:t>
            </a:r>
            <a:endParaRPr dirty="0"/>
          </a:p>
          <a:p>
            <a:pPr marL="342900" marR="0" lvl="0" indent="-342900" algn="just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►"/>
            </a:pPr>
            <a:r>
              <a:rPr lang="ru-RU" sz="2400" b="1" dirty="0" err="1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Validate</a:t>
            </a:r>
            <a:r>
              <a:rPr lang="ru-RU" sz="2400" b="1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() </a:t>
            </a:r>
            <a:r>
              <a:rPr lang="ru-RU" sz="2400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сработает, если объявлены правила </a:t>
            </a:r>
            <a:r>
              <a:rPr lang="ru-RU" sz="2400" b="1" dirty="0" err="1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rules</a:t>
            </a:r>
            <a:r>
              <a:rPr lang="ru-RU" sz="2400" b="1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() </a:t>
            </a:r>
            <a:r>
              <a:rPr lang="ru-RU" sz="2400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для атрибутов.</a:t>
            </a:r>
            <a:endParaRPr dirty="0"/>
          </a:p>
          <a:p>
            <a:pPr marL="342900" marR="0" lvl="0" indent="-342900" algn="just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►"/>
            </a:pPr>
            <a:r>
              <a:rPr lang="ru-RU" sz="2400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Если нет необходимого явного правила </a:t>
            </a:r>
            <a:r>
              <a:rPr lang="ru-RU" sz="2400" dirty="0" err="1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валидации</a:t>
            </a:r>
            <a:r>
              <a:rPr lang="ru-RU" sz="2400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, следует указывать правило </a:t>
            </a:r>
            <a:r>
              <a:rPr lang="ru-RU" sz="2400" b="1" dirty="0" err="1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safe</a:t>
            </a:r>
            <a:r>
              <a:rPr lang="ru-RU" sz="2400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, которое позволяет выполнить загрузку данных, сообщая, что они являются безопасными. Тогда данные успешно загружаются в модель, считается, что поле является безопасным, пусть и будет пустым, например.</a:t>
            </a:r>
            <a:endParaRPr dirty="0"/>
          </a:p>
          <a:p>
            <a:pPr marL="342900" marR="0" lvl="0" indent="-220980" algn="just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</a:pPr>
            <a:endParaRPr sz="2400" dirty="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8"/>
          <p:cNvSpPr txBox="1">
            <a:spLocks noGrp="1"/>
          </p:cNvSpPr>
          <p:nvPr>
            <p:ph type="ctrTitle"/>
          </p:nvPr>
        </p:nvSpPr>
        <p:spPr>
          <a:xfrm>
            <a:off x="605544" y="2224230"/>
            <a:ext cx="9169519" cy="1646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</a:pPr>
            <a:r>
              <a:rPr lang="ru-RU" dirty="0"/>
              <a:t>Модели</a:t>
            </a:r>
            <a:endParaRPr dirty="0"/>
          </a:p>
        </p:txBody>
      </p:sp>
      <p:sp>
        <p:nvSpPr>
          <p:cNvPr id="2" name="Подзаголовок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8026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Google Shape;812;p102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ru-RU"/>
              <a:t>Принятие данных из формы</a:t>
            </a:r>
            <a:endParaRPr/>
          </a:p>
        </p:txBody>
      </p:sp>
      <p:sp>
        <p:nvSpPr>
          <p:cNvPr id="813" name="Google Shape;813;p102"/>
          <p:cNvSpPr txBox="1"/>
          <p:nvPr/>
        </p:nvSpPr>
        <p:spPr>
          <a:xfrm>
            <a:off x="240003" y="827536"/>
            <a:ext cx="9496425" cy="1207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►"/>
            </a:pPr>
            <a:r>
              <a:rPr lang="ru-RU" sz="24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Запросы, сделанные к приложению, представлены в терминах </a:t>
            </a:r>
            <a:r>
              <a:rPr lang="ru-RU" sz="2400" u="sng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3"/>
              </a:rPr>
              <a:t>yii\web\Request</a:t>
            </a:r>
            <a:r>
              <a:rPr lang="ru-RU" sz="24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объектов, которые предоставляют информацию о параметрах запроса, HTTP заголовках, cookies и т.д. </a:t>
            </a:r>
            <a:endParaRPr sz="240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42900" marR="0" lvl="0" indent="-342900" algn="just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►"/>
            </a:pPr>
            <a:r>
              <a:rPr lang="ru-RU" sz="24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Для получения доступа к текущему запросу следует обратиться к объекту </a:t>
            </a:r>
            <a:r>
              <a:rPr lang="ru-RU" sz="2400" b="1">
                <a:solidFill>
                  <a:srgbClr val="00B050"/>
                </a:solidFill>
                <a:latin typeface="Trebuchet MS"/>
                <a:ea typeface="Trebuchet MS"/>
                <a:cs typeface="Trebuchet MS"/>
                <a:sym typeface="Trebuchet MS"/>
              </a:rPr>
              <a:t>request</a:t>
            </a:r>
            <a:r>
              <a:rPr lang="ru-RU" sz="24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ru-RU" sz="2400" u="sng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4"/>
              </a:rPr>
              <a:t>application component</a:t>
            </a:r>
            <a:r>
              <a:rPr lang="ru-RU" sz="24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, который по умолчанию является экземпляром </a:t>
            </a:r>
            <a:r>
              <a:rPr lang="ru-RU" sz="2400" u="sng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3"/>
              </a:rPr>
              <a:t>yii\web\Request</a:t>
            </a:r>
            <a:r>
              <a:rPr lang="ru-RU" sz="24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.</a:t>
            </a:r>
            <a:endParaRPr/>
          </a:p>
          <a:p>
            <a:pPr marL="342900" marR="0" lvl="0" indent="-342900" algn="just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►"/>
            </a:pPr>
            <a:r>
              <a:rPr lang="ru-RU" sz="24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Чтобы получить параметры запроса, необходимо вызвать методы </a:t>
            </a:r>
            <a:r>
              <a:rPr lang="ru-RU" sz="2400" u="sng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5"/>
              </a:rPr>
              <a:t>get()</a:t>
            </a:r>
            <a:r>
              <a:rPr lang="ru-RU" sz="24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и </a:t>
            </a:r>
            <a:r>
              <a:rPr lang="ru-RU" sz="2400" u="sng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6"/>
              </a:rPr>
              <a:t>post()</a:t>
            </a:r>
            <a:r>
              <a:rPr lang="ru-RU" sz="24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компонента request. Они возвращают значения переменных $_GET и $_POST соответственно. 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p103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ru-RU"/>
              <a:t>Методы запроса</a:t>
            </a:r>
            <a:endParaRPr/>
          </a:p>
        </p:txBody>
      </p:sp>
      <p:sp>
        <p:nvSpPr>
          <p:cNvPr id="820" name="Google Shape;820;p103"/>
          <p:cNvSpPr txBox="1"/>
          <p:nvPr/>
        </p:nvSpPr>
        <p:spPr>
          <a:xfrm>
            <a:off x="240003" y="827536"/>
            <a:ext cx="9496425" cy="1207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►"/>
            </a:pPr>
            <a:r>
              <a:rPr lang="ru-RU" sz="2400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Названия HTTP метода, используемого в текущем запросе, обратившись к выражению </a:t>
            </a:r>
            <a:r>
              <a:rPr lang="ru-RU" sz="2400" dirty="0" err="1">
                <a:solidFill>
                  <a:srgbClr val="0070C0"/>
                </a:solidFill>
                <a:latin typeface="Trebuchet MS"/>
                <a:ea typeface="Trebuchet MS"/>
                <a:cs typeface="Trebuchet MS"/>
                <a:sym typeface="Trebuchet MS"/>
              </a:rPr>
              <a:t>Yii</a:t>
            </a:r>
            <a:r>
              <a:rPr lang="ru-RU" sz="2400" dirty="0">
                <a:solidFill>
                  <a:srgbClr val="0070C0"/>
                </a:solidFill>
                <a:latin typeface="Trebuchet MS"/>
                <a:ea typeface="Trebuchet MS"/>
                <a:cs typeface="Trebuchet MS"/>
                <a:sym typeface="Trebuchet MS"/>
              </a:rPr>
              <a:t>::$</a:t>
            </a:r>
            <a:r>
              <a:rPr lang="ru-RU" sz="2400" dirty="0" err="1">
                <a:solidFill>
                  <a:srgbClr val="0070C0"/>
                </a:solidFill>
                <a:latin typeface="Trebuchet MS"/>
                <a:ea typeface="Trebuchet MS"/>
                <a:cs typeface="Trebuchet MS"/>
                <a:sym typeface="Trebuchet MS"/>
              </a:rPr>
              <a:t>app</a:t>
            </a:r>
            <a:r>
              <a:rPr lang="ru-RU" sz="2400" dirty="0">
                <a:solidFill>
                  <a:srgbClr val="0070C0"/>
                </a:solidFill>
                <a:latin typeface="Trebuchet MS"/>
                <a:ea typeface="Trebuchet MS"/>
                <a:cs typeface="Trebuchet MS"/>
                <a:sym typeface="Trebuchet MS"/>
              </a:rPr>
              <a:t>-&gt;</a:t>
            </a:r>
            <a:r>
              <a:rPr lang="ru-RU" sz="2400" dirty="0" err="1">
                <a:solidFill>
                  <a:srgbClr val="0070C0"/>
                </a:solidFill>
                <a:latin typeface="Trebuchet MS"/>
                <a:ea typeface="Trebuchet MS"/>
                <a:cs typeface="Trebuchet MS"/>
                <a:sym typeface="Trebuchet MS"/>
              </a:rPr>
              <a:t>request</a:t>
            </a:r>
            <a:r>
              <a:rPr lang="ru-RU" sz="2400" dirty="0">
                <a:solidFill>
                  <a:srgbClr val="0070C0"/>
                </a:solidFill>
                <a:latin typeface="Trebuchet MS"/>
                <a:ea typeface="Trebuchet MS"/>
                <a:cs typeface="Trebuchet MS"/>
                <a:sym typeface="Trebuchet MS"/>
              </a:rPr>
              <a:t>-&gt;</a:t>
            </a:r>
            <a:r>
              <a:rPr lang="ru-RU" sz="2400" dirty="0" err="1">
                <a:solidFill>
                  <a:srgbClr val="0070C0"/>
                </a:solidFill>
                <a:latin typeface="Trebuchet MS"/>
                <a:ea typeface="Trebuchet MS"/>
                <a:cs typeface="Trebuchet MS"/>
                <a:sym typeface="Trebuchet MS"/>
              </a:rPr>
              <a:t>method</a:t>
            </a:r>
            <a:r>
              <a:rPr lang="ru-RU" sz="2400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. Также имеется целый набор логических свойств для проверки соответствует ли текущий метод определённому типу запроса.</a:t>
            </a:r>
            <a:endParaRPr dirty="0"/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►"/>
            </a:pPr>
            <a:r>
              <a:rPr lang="ru-RU" sz="2400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$</a:t>
            </a:r>
            <a:r>
              <a:rPr lang="ru-RU" sz="2400" b="1" dirty="0" err="1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request</a:t>
            </a:r>
            <a:r>
              <a:rPr lang="ru-RU" sz="2400" b="1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= </a:t>
            </a:r>
            <a:r>
              <a:rPr lang="ru-RU" sz="2400" b="1" dirty="0" err="1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Yii</a:t>
            </a:r>
            <a:r>
              <a:rPr lang="ru-RU" sz="2400" b="1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::$</a:t>
            </a:r>
            <a:r>
              <a:rPr lang="ru-RU" sz="2400" b="1" dirty="0" err="1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app</a:t>
            </a:r>
            <a:r>
              <a:rPr lang="ru-RU" sz="2400" b="1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-&gt;</a:t>
            </a:r>
            <a:r>
              <a:rPr lang="ru-RU" sz="2400" b="1" dirty="0" err="1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request</a:t>
            </a:r>
            <a:r>
              <a:rPr lang="ru-RU" sz="2400" b="1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;</a:t>
            </a:r>
            <a:endParaRPr dirty="0"/>
          </a:p>
          <a:p>
            <a:pPr marL="342900" marR="0" lvl="0" indent="-2209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</a:pPr>
            <a:endParaRPr sz="2400" dirty="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42900" marR="0" lvl="0" indent="-2209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</a:pPr>
            <a:endParaRPr sz="2400" dirty="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21" name="Google Shape;821;p103"/>
          <p:cNvSpPr/>
          <p:nvPr/>
        </p:nvSpPr>
        <p:spPr>
          <a:xfrm>
            <a:off x="601014" y="3910455"/>
            <a:ext cx="10191482" cy="1323439"/>
          </a:xfrm>
          <a:prstGeom prst="rect">
            <a:avLst/>
          </a:prstGeom>
          <a:solidFill>
            <a:srgbClr val="9AD2D8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if</a:t>
            </a:r>
            <a:r>
              <a:rPr lang="ru-RU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($request-&gt;isAjax) { /* текущий запрос является AJAX запросом */ }</a:t>
            </a:r>
            <a:br>
              <a:rPr lang="ru-RU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ru-RU" sz="2000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if</a:t>
            </a:r>
            <a:r>
              <a:rPr lang="ru-RU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($request-&gt;isGet)  { /* текущий запрос является GET запросом */ }</a:t>
            </a:r>
            <a:br>
              <a:rPr lang="ru-RU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ru-RU" sz="2000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if</a:t>
            </a:r>
            <a:r>
              <a:rPr lang="ru-RU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($request-&gt;isPost) { /* текущий запрос является POST запросом */ }</a:t>
            </a:r>
            <a:br>
              <a:rPr lang="ru-RU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ru-RU" sz="2000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if</a:t>
            </a:r>
            <a:r>
              <a:rPr lang="ru-RU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($request-&gt;isPut)  { /* текущий запрос является PUT запросом */ }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p104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ru-RU"/>
              <a:t>Принятие данных из формы</a:t>
            </a:r>
            <a:endParaRPr/>
          </a:p>
        </p:txBody>
      </p:sp>
      <p:pic>
        <p:nvPicPr>
          <p:cNvPr id="828" name="Google Shape;828;p10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3847" y="660400"/>
            <a:ext cx="8788308" cy="4724266"/>
          </a:xfrm>
          <a:prstGeom prst="rect">
            <a:avLst/>
          </a:prstGeom>
          <a:noFill/>
          <a:ln w="9525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829" name="Google Shape;829;p104"/>
          <p:cNvSpPr/>
          <p:nvPr/>
        </p:nvSpPr>
        <p:spPr>
          <a:xfrm>
            <a:off x="553792" y="5669578"/>
            <a:ext cx="10483401" cy="750975"/>
          </a:xfrm>
          <a:prstGeom prst="rect">
            <a:avLst/>
          </a:prstGeom>
          <a:solidFill>
            <a:srgbClr val="CCDDE1"/>
          </a:solidFill>
          <a:ln>
            <a:noFill/>
          </a:ln>
          <a:effectLst>
            <a:outerShdw blurRad="149987" dist="250190" dir="8460000" algn="ctr">
              <a:srgbClr val="000000">
                <a:alpha val="27843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45720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Yii::$app</a:t>
            </a:r>
            <a:r>
              <a:rPr lang="ru-R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представляет собой глобально доступный экземпляр-одиночку приложения. </a:t>
            </a:r>
            <a:r>
              <a:rPr lang="ru-RU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Компонент request </a:t>
            </a:r>
            <a:r>
              <a:rPr lang="ru-R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позволяет получить доступ к данным из массива POST.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p105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ru-RU"/>
              <a:t>Принятие данных из формы</a:t>
            </a:r>
            <a:endParaRPr/>
          </a:p>
        </p:txBody>
      </p:sp>
      <p:sp>
        <p:nvSpPr>
          <p:cNvPr id="836" name="Google Shape;836;p105"/>
          <p:cNvSpPr/>
          <p:nvPr/>
        </p:nvSpPr>
        <p:spPr>
          <a:xfrm>
            <a:off x="369707" y="3912541"/>
            <a:ext cx="10483401" cy="707886"/>
          </a:xfrm>
          <a:prstGeom prst="rect">
            <a:avLst/>
          </a:prstGeom>
          <a:solidFill>
            <a:srgbClr val="CCDDE1"/>
          </a:solidFill>
          <a:ln>
            <a:noFill/>
          </a:ln>
          <a:effectLst>
            <a:outerShdw blurRad="149987" dist="250190" dir="8460000" algn="ctr">
              <a:srgbClr val="000000">
                <a:alpha val="27843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Csrf – это токен – случайный набор байт – метод защиты от атаки при передачи данных между сервером и клиентом.</a:t>
            </a:r>
            <a:endParaRPr/>
          </a:p>
        </p:txBody>
      </p:sp>
      <p:pic>
        <p:nvPicPr>
          <p:cNvPr id="837" name="Google Shape;837;p10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9707" y="814946"/>
            <a:ext cx="9601136" cy="2636592"/>
          </a:xfrm>
          <a:prstGeom prst="rect">
            <a:avLst/>
          </a:prstGeom>
          <a:noFill/>
          <a:ln w="9525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p106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ru-RU"/>
              <a:t>Принятие данных из формы</a:t>
            </a:r>
            <a:endParaRPr/>
          </a:p>
        </p:txBody>
      </p:sp>
      <p:sp>
        <p:nvSpPr>
          <p:cNvPr id="844" name="Google Shape;844;p106"/>
          <p:cNvSpPr txBox="1"/>
          <p:nvPr/>
        </p:nvSpPr>
        <p:spPr>
          <a:xfrm>
            <a:off x="240003" y="827536"/>
            <a:ext cx="9496425" cy="1207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</a:pPr>
            <a:r>
              <a:rPr lang="ru-RU" sz="2400" b="1">
                <a:solidFill>
                  <a:srgbClr val="1C6294"/>
                </a:solidFill>
                <a:latin typeface="Trebuchet MS"/>
                <a:ea typeface="Trebuchet MS"/>
                <a:cs typeface="Trebuchet MS"/>
                <a:sym typeface="Trebuchet MS"/>
              </a:rPr>
              <a:t>Флэш-сообщения </a:t>
            </a:r>
            <a:r>
              <a:rPr lang="ru-RU" sz="24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– сессионные данные, которые доступны лишь в течение одного запроса. </a:t>
            </a:r>
            <a:r>
              <a:rPr lang="ru-RU" sz="2400" i="1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Например, при реализации админки, после успешной операции с таблицей – вывод сообщения, которое затем будет удалено, чтобы при обновлении страницы оно не показывалось снова.</a:t>
            </a:r>
            <a:endParaRPr/>
          </a:p>
          <a:p>
            <a:pPr marL="342900" marR="0" lvl="0" indent="-342900" algn="just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►"/>
            </a:pPr>
            <a:r>
              <a:rPr lang="ru-RU" sz="24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Для создания флэш-сообщения необходимо обратиться к объекту приложения, методу</a:t>
            </a:r>
            <a:r>
              <a:rPr lang="ru-RU" sz="2400" b="1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session </a:t>
            </a:r>
            <a:r>
              <a:rPr lang="ru-RU" sz="24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и методу </a:t>
            </a:r>
            <a:r>
              <a:rPr lang="ru-RU" sz="2400" b="1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setFlash.</a:t>
            </a:r>
            <a:endParaRPr/>
          </a:p>
          <a:p>
            <a:pPr marL="342900" marR="0" lvl="0" indent="-342900" algn="just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►"/>
            </a:pPr>
            <a:r>
              <a:rPr lang="ru-RU" sz="24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Для работы с сообщением в представлении необходимо использовать методы </a:t>
            </a:r>
            <a:r>
              <a:rPr lang="ru-RU" sz="2400" b="1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hasFlash()</a:t>
            </a:r>
            <a:r>
              <a:rPr lang="ru-RU" sz="24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и </a:t>
            </a:r>
            <a:r>
              <a:rPr lang="ru-RU" sz="2400" b="1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getFlash().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p107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ru-RU"/>
              <a:t>Принятие данных из формы</a:t>
            </a:r>
            <a:endParaRPr/>
          </a:p>
        </p:txBody>
      </p:sp>
      <p:pic>
        <p:nvPicPr>
          <p:cNvPr id="851" name="Google Shape;851;p10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4856" y="802067"/>
            <a:ext cx="10273124" cy="5624491"/>
          </a:xfrm>
          <a:prstGeom prst="rect">
            <a:avLst/>
          </a:prstGeom>
          <a:noFill/>
          <a:ln w="9525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p108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ru-RU"/>
              <a:t>Принятие данных из формы</a:t>
            </a:r>
            <a:endParaRPr/>
          </a:p>
        </p:txBody>
      </p:sp>
      <p:pic>
        <p:nvPicPr>
          <p:cNvPr id="858" name="Google Shape;858;p10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1223" y="2328210"/>
            <a:ext cx="11056405" cy="4433199"/>
          </a:xfrm>
          <a:prstGeom prst="rect">
            <a:avLst/>
          </a:prstGeom>
          <a:noFill/>
          <a:ln w="9525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859" name="Google Shape;859;p108"/>
          <p:cNvSpPr/>
          <p:nvPr/>
        </p:nvSpPr>
        <p:spPr>
          <a:xfrm>
            <a:off x="6490952" y="161484"/>
            <a:ext cx="5434885" cy="1870512"/>
          </a:xfrm>
          <a:prstGeom prst="rect">
            <a:avLst/>
          </a:prstGeom>
          <a:solidFill>
            <a:srgbClr val="DCF0F2"/>
          </a:solidFill>
          <a:ln>
            <a:noFill/>
          </a:ln>
          <a:effectLst>
            <a:outerShdw blurRad="149987" dist="250190" dir="8460000" algn="ctr">
              <a:srgbClr val="000000">
                <a:alpha val="27843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45720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В AppAsset:</a:t>
            </a:r>
            <a:endParaRPr sz="1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45720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public $depends = [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45720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'yii\web\YiiAsset',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45720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'yii\bootstrap\BootstrapPluginAsset',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45720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45720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];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p109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ru-RU"/>
              <a:t>Принятие данных из формы</a:t>
            </a:r>
            <a:endParaRPr/>
          </a:p>
        </p:txBody>
      </p:sp>
      <p:pic>
        <p:nvPicPr>
          <p:cNvPr id="866" name="Google Shape;866;p10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06073" y="789646"/>
            <a:ext cx="7611415" cy="1062307"/>
          </a:xfrm>
          <a:prstGeom prst="rect">
            <a:avLst/>
          </a:prstGeom>
          <a:noFill/>
          <a:ln w="9525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867" name="Google Shape;867;p10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70345" y="2318198"/>
            <a:ext cx="9750996" cy="4073425"/>
          </a:xfrm>
          <a:prstGeom prst="rect">
            <a:avLst/>
          </a:prstGeom>
          <a:noFill/>
          <a:ln w="9525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p110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ru-RU"/>
              <a:t>Работа с базой данных</a:t>
            </a:r>
            <a:endParaRPr/>
          </a:p>
        </p:txBody>
      </p:sp>
      <p:sp>
        <p:nvSpPr>
          <p:cNvPr id="874" name="Google Shape;874;p110"/>
          <p:cNvSpPr txBox="1"/>
          <p:nvPr/>
        </p:nvSpPr>
        <p:spPr>
          <a:xfrm>
            <a:off x="240003" y="827536"/>
            <a:ext cx="10320673" cy="1207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None/>
            </a:pPr>
            <a:r>
              <a:rPr lang="ru-RU" sz="28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В Yii используется три типа взаимодействия с БД:</a:t>
            </a:r>
            <a:endParaRPr/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►"/>
            </a:pPr>
            <a:r>
              <a:rPr lang="ru-RU" sz="28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Объекты доступа к данным (DAO);</a:t>
            </a:r>
            <a:endParaRPr sz="280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►"/>
            </a:pPr>
            <a:r>
              <a:rPr lang="ru-RU" sz="28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Построитель запросов (Query);</a:t>
            </a:r>
            <a:endParaRPr sz="280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►"/>
            </a:pPr>
            <a:r>
              <a:rPr lang="ru-RU" sz="28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Объектно-ориентированный интерфейс манипуляцией базы данных (Active Record);</a:t>
            </a:r>
            <a:endParaRPr sz="280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880;p111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ru-RU"/>
              <a:t>Active Record</a:t>
            </a:r>
            <a:endParaRPr/>
          </a:p>
        </p:txBody>
      </p:sp>
      <p:sp>
        <p:nvSpPr>
          <p:cNvPr id="881" name="Google Shape;881;p111"/>
          <p:cNvSpPr txBox="1"/>
          <p:nvPr/>
        </p:nvSpPr>
        <p:spPr>
          <a:xfrm>
            <a:off x="240003" y="827536"/>
            <a:ext cx="9496425" cy="4927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None/>
            </a:pPr>
            <a:r>
              <a:rPr lang="ru-RU" sz="2400" b="1" dirty="0" err="1">
                <a:solidFill>
                  <a:srgbClr val="4A9B82"/>
                </a:solidFill>
                <a:latin typeface="Trebuchet MS"/>
                <a:ea typeface="Trebuchet MS"/>
                <a:cs typeface="Trebuchet MS"/>
                <a:sym typeface="Trebuchet MS"/>
              </a:rPr>
              <a:t>Active</a:t>
            </a:r>
            <a:r>
              <a:rPr lang="ru-RU" sz="2400" b="1" dirty="0">
                <a:solidFill>
                  <a:srgbClr val="4A9B82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ru-RU" sz="2400" b="1" dirty="0" err="1">
                <a:solidFill>
                  <a:srgbClr val="4A9B82"/>
                </a:solidFill>
                <a:latin typeface="Trebuchet MS"/>
                <a:ea typeface="Trebuchet MS"/>
                <a:cs typeface="Trebuchet MS"/>
                <a:sym typeface="Trebuchet MS"/>
              </a:rPr>
              <a:t>Record</a:t>
            </a:r>
            <a:r>
              <a:rPr lang="ru-RU" sz="2400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 обеспечивает объектно-ориентированный интерфейс для доступа и манипулирования данными, хранящимися в базах данных. </a:t>
            </a:r>
            <a:endParaRPr sz="2400" dirty="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just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None/>
            </a:pPr>
            <a:r>
              <a:rPr lang="ru-RU" sz="2400" b="1" i="1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Класс</a:t>
            </a:r>
            <a:r>
              <a:rPr lang="ru-RU" sz="2400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ru-RU" sz="2400" dirty="0" err="1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Active</a:t>
            </a:r>
            <a:r>
              <a:rPr lang="ru-RU" sz="2400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ru-RU" sz="2400" dirty="0" err="1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Record</a:t>
            </a:r>
            <a:r>
              <a:rPr lang="ru-RU" sz="2400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соответствует таблице в базе данных, </a:t>
            </a:r>
            <a:r>
              <a:rPr lang="ru-RU" sz="2400" b="1" i="1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объек</a:t>
            </a:r>
            <a:r>
              <a:rPr lang="ru-RU" sz="2400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т </a:t>
            </a:r>
            <a:r>
              <a:rPr lang="ru-RU" sz="2400" dirty="0" err="1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Active</a:t>
            </a:r>
            <a:r>
              <a:rPr lang="ru-RU" sz="2400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ru-RU" sz="2400" dirty="0" err="1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Record</a:t>
            </a:r>
            <a:r>
              <a:rPr lang="ru-RU" sz="2400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соответствует строке этой таблицы, а </a:t>
            </a:r>
            <a:r>
              <a:rPr lang="ru-RU" sz="2400" b="1" i="1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атрибут </a:t>
            </a:r>
            <a:r>
              <a:rPr lang="ru-RU" sz="2400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объекта </a:t>
            </a:r>
            <a:r>
              <a:rPr lang="ru-RU" sz="2400" dirty="0" err="1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Active</a:t>
            </a:r>
            <a:r>
              <a:rPr lang="ru-RU" sz="2400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ru-RU" sz="2400" dirty="0" err="1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Record</a:t>
            </a:r>
            <a:r>
              <a:rPr lang="ru-RU" sz="2400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представляет собой значение отдельного столбца строки. </a:t>
            </a:r>
            <a:endParaRPr sz="2400" dirty="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just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None/>
            </a:pPr>
            <a:r>
              <a:rPr lang="ru-RU" sz="2400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Объекты </a:t>
            </a:r>
            <a:r>
              <a:rPr lang="ru-RU" sz="2400" dirty="0" err="1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Active</a:t>
            </a:r>
            <a:r>
              <a:rPr lang="ru-RU" sz="2400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ru-RU" sz="2400" dirty="0" err="1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Record</a:t>
            </a:r>
            <a:r>
              <a:rPr lang="ru-RU" sz="2400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являются </a:t>
            </a:r>
            <a:r>
              <a:rPr lang="ru-RU" sz="2400" b="1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моделями</a:t>
            </a:r>
            <a:r>
              <a:rPr lang="ru-RU" sz="2400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. </a:t>
            </a:r>
          </a:p>
          <a:p>
            <a:pPr algn="just">
              <a:spcBef>
                <a:spcPts val="1000"/>
              </a:spcBef>
              <a:buClr>
                <a:schemeClr val="accent1"/>
              </a:buClr>
              <a:buSzPts val="2240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</a:rPr>
              <a:t>Вместо непосредственного написания SQL-выражений можно получить доступ к атрибутам </a:t>
            </a:r>
            <a:r>
              <a:rPr lang="ru-RU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</a:rPr>
              <a:t>Active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</a:rPr>
              <a:t> </a:t>
            </a:r>
            <a:r>
              <a:rPr lang="ru-RU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</a:rPr>
              <a:t>Record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</a:rPr>
              <a:t> и вызывать методы </a:t>
            </a:r>
            <a:r>
              <a:rPr lang="ru-RU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</a:rPr>
              <a:t>Active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</a:rPr>
              <a:t> </a:t>
            </a:r>
            <a:r>
              <a:rPr lang="ru-RU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</a:rPr>
              <a:t>Record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</a:rPr>
              <a:t> для доступа и манипулирования данными, хранящимися в таблицах базы данных.</a:t>
            </a:r>
          </a:p>
          <a:p>
            <a:pPr marL="0" marR="0" lvl="0" indent="0" algn="just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None/>
            </a:pPr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  <a:latin typeface="Trebuchet MS" panose="020B0603020202020204" pitchFamily="34" charset="0"/>
              <a:ea typeface="Trebuchet MS"/>
              <a:cs typeface="Trebuchet MS"/>
              <a:sym typeface="Trebuchet MS"/>
            </a:endParaRPr>
          </a:p>
          <a:p>
            <a:pPr marL="0" marR="0" lvl="0" indent="0" algn="just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None/>
            </a:pPr>
            <a:endParaRPr sz="2400" dirty="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p85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ru-RU" dirty="0"/>
              <a:t>Модели</a:t>
            </a:r>
            <a:endParaRPr dirty="0"/>
          </a:p>
        </p:txBody>
      </p:sp>
      <p:sp>
        <p:nvSpPr>
          <p:cNvPr id="682" name="Google Shape;682;p85"/>
          <p:cNvSpPr txBox="1"/>
          <p:nvPr/>
        </p:nvSpPr>
        <p:spPr>
          <a:xfrm>
            <a:off x="211215" y="759038"/>
            <a:ext cx="9445793" cy="1123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</a:pPr>
            <a:r>
              <a:rPr lang="ru-RU" sz="2400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Модели являются частью архитектуры </a:t>
            </a:r>
            <a:r>
              <a:rPr lang="ru-RU" sz="2400" u="sng" dirty="0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3"/>
              </a:rPr>
              <a:t>MVC</a:t>
            </a:r>
            <a:r>
              <a:rPr lang="ru-RU" sz="2400" u="sng" dirty="0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</a:rPr>
              <a:t>.</a:t>
            </a:r>
            <a:r>
              <a:rPr lang="ru-RU" sz="2400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Они представляют собой объекты бизнес данных, правил и логики.</a:t>
            </a:r>
            <a:endParaRPr dirty="0"/>
          </a:p>
        </p:txBody>
      </p:sp>
      <p:graphicFrame>
        <p:nvGraphicFramePr>
          <p:cNvPr id="2" name="Схема 1"/>
          <p:cNvGraphicFramePr/>
          <p:nvPr>
            <p:extLst>
              <p:ext uri="{D42A27DB-BD31-4B8C-83A1-F6EECF244321}">
                <p14:modId xmlns:p14="http://schemas.microsoft.com/office/powerpoint/2010/main" val="4083525682"/>
              </p:ext>
            </p:extLst>
          </p:nvPr>
        </p:nvGraphicFramePr>
        <p:xfrm>
          <a:off x="1175804" y="1882562"/>
          <a:ext cx="8481204" cy="39966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" name="Google Shape;887;p112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ru-RU"/>
              <a:t>Подключение к БД</a:t>
            </a:r>
            <a:endParaRPr/>
          </a:p>
        </p:txBody>
      </p:sp>
      <p:sp>
        <p:nvSpPr>
          <p:cNvPr id="888" name="Google Shape;888;p112"/>
          <p:cNvSpPr txBox="1"/>
          <p:nvPr/>
        </p:nvSpPr>
        <p:spPr>
          <a:xfrm>
            <a:off x="240003" y="827536"/>
            <a:ext cx="9496425" cy="1207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</a:pPr>
            <a:r>
              <a:rPr lang="ru-RU" sz="24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По умолчанию Active Record для доступа и манипулирования данными БД использует компонент приложения db в качестве компонента DB connection. </a:t>
            </a:r>
            <a:endParaRPr sz="240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just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</a:pPr>
            <a:r>
              <a:rPr lang="ru-RU" sz="24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Настраивается в </a:t>
            </a:r>
            <a:r>
              <a:rPr lang="ru-RU" sz="2400" b="1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config/db.php</a:t>
            </a:r>
            <a:endParaRPr sz="2400" b="1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889" name="Google Shape;889;p1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6977" y="2823761"/>
            <a:ext cx="7489691" cy="3964209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Google Shape;902;p114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ru-RU"/>
              <a:t>Объявление класса Active Record</a:t>
            </a:r>
            <a:endParaRPr/>
          </a:p>
        </p:txBody>
      </p:sp>
      <p:sp>
        <p:nvSpPr>
          <p:cNvPr id="903" name="Google Shape;903;p114"/>
          <p:cNvSpPr txBox="1"/>
          <p:nvPr/>
        </p:nvSpPr>
        <p:spPr>
          <a:xfrm>
            <a:off x="240004" y="827536"/>
            <a:ext cx="9599456" cy="1207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Wingdings" panose="05000000000000000000" pitchFamily="2" charset="2"/>
              <a:buChar char="Ø"/>
            </a:pPr>
            <a:r>
              <a:rPr lang="ru-RU" sz="2400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Для начала работы, необходимо объявить свой класс, унаследовав его от </a:t>
            </a:r>
            <a:r>
              <a:rPr lang="ru-RU" sz="2400" dirty="0" err="1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yii</a:t>
            </a:r>
            <a:r>
              <a:rPr lang="ru-RU" sz="2400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\</a:t>
            </a:r>
            <a:r>
              <a:rPr lang="ru-RU" sz="2400" dirty="0" err="1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db</a:t>
            </a:r>
            <a:r>
              <a:rPr lang="ru-RU" sz="2400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\</a:t>
            </a:r>
            <a:r>
              <a:rPr lang="ru-RU" sz="2400" dirty="0" err="1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ActiveRecord</a:t>
            </a:r>
            <a:r>
              <a:rPr lang="ru-RU" sz="2400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.</a:t>
            </a:r>
            <a:endParaRPr dirty="0"/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Wingdings" panose="05000000000000000000" pitchFamily="2" charset="2"/>
              <a:buChar char="Ø"/>
            </a:pPr>
            <a:r>
              <a:rPr lang="ru-RU" sz="2400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По умолчанию каждый класс </a:t>
            </a:r>
            <a:r>
              <a:rPr lang="ru-RU" sz="2400" dirty="0" err="1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Active</a:t>
            </a:r>
            <a:r>
              <a:rPr lang="ru-RU" sz="2400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ru-RU" sz="2400" dirty="0" err="1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Record</a:t>
            </a:r>
            <a:r>
              <a:rPr lang="ru-RU" sz="2400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ассоциирован с таблицей в базе данных</a:t>
            </a:r>
            <a:endParaRPr sz="2400" dirty="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904" name="Google Shape;904;p1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96872" y="4140159"/>
            <a:ext cx="7021449" cy="2785348"/>
          </a:xfrm>
          <a:prstGeom prst="rect">
            <a:avLst/>
          </a:prstGeom>
          <a:noFill/>
          <a:ln>
            <a:noFill/>
          </a:ln>
        </p:spPr>
      </p:pic>
      <p:sp>
        <p:nvSpPr>
          <p:cNvPr id="905" name="Google Shape;905;p114"/>
          <p:cNvSpPr txBox="1"/>
          <p:nvPr/>
        </p:nvSpPr>
        <p:spPr>
          <a:xfrm>
            <a:off x="2331076" y="4100078"/>
            <a:ext cx="1306504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 err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Post</a:t>
            </a:r>
            <a:endParaRPr sz="32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906" name="Google Shape;906;p114"/>
          <p:cNvSpPr txBox="1"/>
          <p:nvPr/>
        </p:nvSpPr>
        <p:spPr>
          <a:xfrm>
            <a:off x="5484253" y="3931884"/>
            <a:ext cx="1822935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Category</a:t>
            </a:r>
            <a:endParaRPr sz="32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907" name="Google Shape;907;p114"/>
          <p:cNvSpPr txBox="1"/>
          <p:nvPr/>
        </p:nvSpPr>
        <p:spPr>
          <a:xfrm>
            <a:off x="3637580" y="2970625"/>
            <a:ext cx="2595006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ActiveRecord</a:t>
            </a:r>
            <a:endParaRPr sz="32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908" name="Google Shape;908;p114"/>
          <p:cNvCxnSpPr/>
          <p:nvPr/>
        </p:nvCxnSpPr>
        <p:spPr>
          <a:xfrm flipH="1">
            <a:off x="3142445" y="3555400"/>
            <a:ext cx="875763" cy="544678"/>
          </a:xfrm>
          <a:prstGeom prst="straightConnector1">
            <a:avLst/>
          </a:prstGeom>
          <a:noFill/>
          <a:ln w="5715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909" name="Google Shape;909;p114"/>
          <p:cNvCxnSpPr>
            <a:endCxn id="906" idx="0"/>
          </p:cNvCxnSpPr>
          <p:nvPr/>
        </p:nvCxnSpPr>
        <p:spPr>
          <a:xfrm>
            <a:off x="5214621" y="3555384"/>
            <a:ext cx="1181100" cy="376500"/>
          </a:xfrm>
          <a:prstGeom prst="straightConnector1">
            <a:avLst/>
          </a:prstGeom>
          <a:noFill/>
          <a:ln w="5715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43A0C22-FFEC-45DF-8BE2-4EA1644BAC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22567" y="2538000"/>
            <a:ext cx="1516893" cy="188545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p115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ru-RU"/>
              <a:t>Объявление класса Active Record</a:t>
            </a:r>
            <a:endParaRPr/>
          </a:p>
        </p:txBody>
      </p:sp>
      <p:pic>
        <p:nvPicPr>
          <p:cNvPr id="916" name="Google Shape;916;p1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4187" y="1017889"/>
            <a:ext cx="4717280" cy="230486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917" name="Google Shape;917;p1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64187" y="3715286"/>
            <a:ext cx="4717280" cy="3012717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918" name="Google Shape;918;p115"/>
          <p:cNvSpPr/>
          <p:nvPr/>
        </p:nvSpPr>
        <p:spPr>
          <a:xfrm>
            <a:off x="5281467" y="4482306"/>
            <a:ext cx="4289855" cy="1248792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64977"/>
            </a:avLst>
          </a:prstGeom>
          <a:gradFill>
            <a:gsLst>
              <a:gs pos="0">
                <a:srgbClr val="65BAC3"/>
              </a:gs>
              <a:gs pos="78000">
                <a:srgbClr val="49AAB5"/>
              </a:gs>
              <a:gs pos="100000">
                <a:srgbClr val="49AAB5"/>
              </a:gs>
            </a:gsLst>
            <a:lin ang="5400000" scaled="0"/>
          </a:gradFill>
          <a:ln w="12700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38100" dist="254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Если имя таблицы и класса не совпадают</a:t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Google Shape;924;p116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ru-RU"/>
              <a:t>Выборка данных</a:t>
            </a:r>
            <a:endParaRPr/>
          </a:p>
        </p:txBody>
      </p:sp>
      <p:pic>
        <p:nvPicPr>
          <p:cNvPr id="925" name="Google Shape;925;p1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9674" y="1026688"/>
            <a:ext cx="10675618" cy="277258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926" name="Google Shape;926;p116"/>
          <p:cNvSpPr/>
          <p:nvPr/>
        </p:nvSpPr>
        <p:spPr>
          <a:xfrm>
            <a:off x="454708" y="4422597"/>
            <a:ext cx="3936988" cy="369332"/>
          </a:xfrm>
          <a:prstGeom prst="rect">
            <a:avLst/>
          </a:prstGeom>
          <a:solidFill>
            <a:schemeClr val="lt1"/>
          </a:solidFill>
          <a:ln w="1905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use app\models\Post;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927" name="Google Shape;927;p116"/>
          <p:cNvSpPr/>
          <p:nvPr/>
        </p:nvSpPr>
        <p:spPr>
          <a:xfrm>
            <a:off x="454707" y="5079953"/>
            <a:ext cx="3936989" cy="369332"/>
          </a:xfrm>
          <a:prstGeom prst="rect">
            <a:avLst/>
          </a:prstGeom>
          <a:solidFill>
            <a:schemeClr val="lt1"/>
          </a:solidFill>
          <a:ln w="1905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$mymodel=new Post();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928" name="Google Shape;928;p116"/>
          <p:cNvSpPr/>
          <p:nvPr/>
        </p:nvSpPr>
        <p:spPr>
          <a:xfrm>
            <a:off x="4482977" y="4201560"/>
            <a:ext cx="4289855" cy="1248792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64977"/>
            </a:avLst>
          </a:prstGeom>
          <a:gradFill>
            <a:gsLst>
              <a:gs pos="0">
                <a:srgbClr val="65BAC3"/>
              </a:gs>
              <a:gs pos="78000">
                <a:srgbClr val="49AAB5"/>
              </a:gs>
              <a:gs pos="100000">
                <a:srgbClr val="49AAB5"/>
              </a:gs>
            </a:gsLst>
            <a:lin ang="5400000" scaled="0"/>
          </a:gradFill>
          <a:ln w="12700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38100" dist="254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В контроллере импортируем модель и создаем новый объект.</a:t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" name="Google Shape;934;p117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ru-RU"/>
              <a:t>Выборка данных</a:t>
            </a:r>
            <a:endParaRPr/>
          </a:p>
        </p:txBody>
      </p:sp>
      <p:sp>
        <p:nvSpPr>
          <p:cNvPr id="935" name="Google Shape;935;p117"/>
          <p:cNvSpPr txBox="1"/>
          <p:nvPr/>
        </p:nvSpPr>
        <p:spPr>
          <a:xfrm>
            <a:off x="240004" y="827536"/>
            <a:ext cx="9599456" cy="1207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►"/>
            </a:pPr>
            <a:r>
              <a:rPr lang="ru-RU" sz="2400" b="1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find() </a:t>
            </a:r>
            <a:r>
              <a:rPr lang="ru-RU" sz="24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– осуществляет поиск записи. </a:t>
            </a:r>
            <a:endParaRPr sz="240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►"/>
            </a:pPr>
            <a:r>
              <a:rPr lang="ru-RU" sz="2400" b="1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select() </a:t>
            </a:r>
            <a:r>
              <a:rPr lang="ru-RU" sz="24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– выборка определенных колонок таблицы.</a:t>
            </a:r>
            <a:endParaRPr sz="240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►"/>
            </a:pPr>
            <a:r>
              <a:rPr lang="ru-RU" sz="2400" b="1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one() </a:t>
            </a:r>
            <a:r>
              <a:rPr lang="ru-RU" sz="24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– выборка одной записи из таблицы</a:t>
            </a:r>
            <a:endParaRPr sz="240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►"/>
            </a:pPr>
            <a:r>
              <a:rPr lang="ru-RU" sz="2400" b="1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all() </a:t>
            </a:r>
            <a:r>
              <a:rPr lang="ru-RU" sz="24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– выборка всех записей таблицы</a:t>
            </a:r>
            <a:endParaRPr sz="240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aphicFrame>
        <p:nvGraphicFramePr>
          <p:cNvPr id="936" name="Google Shape;936;p117"/>
          <p:cNvGraphicFramePr/>
          <p:nvPr/>
        </p:nvGraphicFramePr>
        <p:xfrm>
          <a:off x="128789" y="3528809"/>
          <a:ext cx="11771300" cy="2715290"/>
        </p:xfrm>
        <a:graphic>
          <a:graphicData uri="http://schemas.openxmlformats.org/drawingml/2006/table">
            <a:tbl>
              <a:tblPr firstRow="1" bandRow="1">
                <a:noFill/>
                <a:tableStyleId>{FF79329C-8E2B-4032-96DB-6584EA330097}</a:tableStyleId>
              </a:tblPr>
              <a:tblGrid>
                <a:gridCol w="689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81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22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400"/>
                        <a:t>YII2</a:t>
                      </a:r>
                      <a:endParaRPr sz="2400"/>
                    </a:p>
                  </a:txBody>
                  <a:tcPr marL="123850" marR="123850" marT="61925" marB="619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400"/>
                        <a:t>SQL</a:t>
                      </a:r>
                      <a:endParaRPr sz="2400"/>
                    </a:p>
                  </a:txBody>
                  <a:tcPr marL="123850" marR="123850" marT="61925" marB="619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22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rebuchet MS"/>
                        <a:buNone/>
                      </a:pPr>
                      <a:r>
                        <a:rPr lang="ru-RU" sz="2400"/>
                        <a:t>$post = Post::find()-&gt;all();</a:t>
                      </a:r>
                      <a:endParaRPr/>
                    </a:p>
                  </a:txBody>
                  <a:tcPr marL="123850" marR="123850" marT="61925" marB="619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400"/>
                        <a:t>SELECT * FROM `post`;</a:t>
                      </a:r>
                      <a:endParaRPr sz="2400"/>
                    </a:p>
                  </a:txBody>
                  <a:tcPr marL="123850" marR="123850" marT="61925" marB="619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22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400"/>
                        <a:t>$post = Post::find()-&gt;select('title,likes')-&gt;all();</a:t>
                      </a:r>
                      <a:endParaRPr sz="2400"/>
                    </a:p>
                  </a:txBody>
                  <a:tcPr marL="123850" marR="123850" marT="61925" marB="619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400"/>
                        <a:t>SELECT `title`,`likes` FROM `post`;</a:t>
                      </a:r>
                      <a:endParaRPr sz="2400"/>
                    </a:p>
                  </a:txBody>
                  <a:tcPr marL="123850" marR="123850" marT="61925" marB="619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22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rebuchet MS"/>
                        <a:buNone/>
                      </a:pPr>
                      <a:r>
                        <a:rPr lang="ru-RU" sz="2400"/>
                        <a:t>$post = Post::find()-&gt;select('title,likes')-&gt;one();</a:t>
                      </a:r>
                      <a:endParaRPr sz="2400"/>
                    </a:p>
                  </a:txBody>
                  <a:tcPr marL="123850" marR="123850" marT="61925" marB="619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rebuchet MS"/>
                        <a:buNone/>
                      </a:pPr>
                      <a:r>
                        <a:rPr lang="ru-RU" sz="2400"/>
                        <a:t>SELECT `title`,`likes` FROM `post`;</a:t>
                      </a:r>
                      <a:endParaRPr sz="2400"/>
                    </a:p>
                  </a:txBody>
                  <a:tcPr marL="123850" marR="123850" marT="61925" marB="619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" name="Google Shape;942;p118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ru-RU"/>
              <a:t>Выборка данных</a:t>
            </a:r>
            <a:endParaRPr/>
          </a:p>
        </p:txBody>
      </p:sp>
      <p:sp>
        <p:nvSpPr>
          <p:cNvPr id="943" name="Google Shape;943;p118"/>
          <p:cNvSpPr txBox="1"/>
          <p:nvPr/>
        </p:nvSpPr>
        <p:spPr>
          <a:xfrm>
            <a:off x="240004" y="827536"/>
            <a:ext cx="9599456" cy="1207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►"/>
            </a:pPr>
            <a:r>
              <a:rPr lang="ru-RU" sz="2400" b="1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where() </a:t>
            </a:r>
            <a:r>
              <a:rPr lang="ru-RU" sz="24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– задает условие выборки. Можно передавать как строковое выражение, так и массив. Позволяет передавать массив операторов.</a:t>
            </a:r>
            <a:endParaRPr sz="240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aphicFrame>
        <p:nvGraphicFramePr>
          <p:cNvPr id="944" name="Google Shape;944;p118"/>
          <p:cNvGraphicFramePr/>
          <p:nvPr>
            <p:extLst>
              <p:ext uri="{D42A27DB-BD31-4B8C-83A1-F6EECF244321}">
                <p14:modId xmlns:p14="http://schemas.microsoft.com/office/powerpoint/2010/main" val="190122353"/>
              </p:ext>
            </p:extLst>
          </p:nvPr>
        </p:nvGraphicFramePr>
        <p:xfrm>
          <a:off x="115910" y="2148336"/>
          <a:ext cx="11951575" cy="3192235"/>
        </p:xfrm>
        <a:graphic>
          <a:graphicData uri="http://schemas.openxmlformats.org/drawingml/2006/table">
            <a:tbl>
              <a:tblPr firstRow="1" bandRow="1">
                <a:noFill/>
                <a:tableStyleId>{FF79329C-8E2B-4032-96DB-6584EA330097}</a:tableStyleId>
              </a:tblPr>
              <a:tblGrid>
                <a:gridCol w="6995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55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22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400" dirty="0"/>
                        <a:t>YII2</a:t>
                      </a:r>
                      <a:endParaRPr sz="2400" dirty="0"/>
                    </a:p>
                  </a:txBody>
                  <a:tcPr marL="123850" marR="123850" marT="61925" marB="619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400"/>
                        <a:t>SQL</a:t>
                      </a:r>
                      <a:endParaRPr sz="2400"/>
                    </a:p>
                  </a:txBody>
                  <a:tcPr marL="123850" marR="123850" marT="61925" marB="619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22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rebuchet MS"/>
                        <a:buNone/>
                      </a:pPr>
                      <a:r>
                        <a:rPr lang="ru-RU" sz="1800"/>
                        <a:t>$post = Post::find()-&gt;select('title,likes')-&gt;where('likes&gt;20')-&gt;all();</a:t>
                      </a:r>
                      <a:endParaRPr sz="1800"/>
                    </a:p>
                  </a:txBody>
                  <a:tcPr marL="123850" marR="123850" marT="61925" marB="619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dirty="0"/>
                        <a:t>SELECT `</a:t>
                      </a:r>
                      <a:r>
                        <a:rPr lang="ru-RU" sz="1800" dirty="0" err="1"/>
                        <a:t>title</a:t>
                      </a:r>
                      <a:r>
                        <a:rPr lang="ru-RU" sz="1800" dirty="0"/>
                        <a:t>`,`</a:t>
                      </a:r>
                      <a:r>
                        <a:rPr lang="ru-RU" sz="1800" dirty="0" err="1"/>
                        <a:t>likes</a:t>
                      </a:r>
                      <a:r>
                        <a:rPr lang="ru-RU" sz="1800" dirty="0"/>
                        <a:t>` FROM `</a:t>
                      </a:r>
                      <a:r>
                        <a:rPr lang="ru-RU" sz="1800" dirty="0" err="1"/>
                        <a:t>post</a:t>
                      </a:r>
                      <a:r>
                        <a:rPr lang="ru-RU" sz="1800" dirty="0"/>
                        <a:t>` WHERE </a:t>
                      </a:r>
                      <a:r>
                        <a:rPr lang="en-US" sz="1800" dirty="0"/>
                        <a:t>`</a:t>
                      </a:r>
                      <a:r>
                        <a:rPr lang="ru-RU" sz="1800" dirty="0" err="1"/>
                        <a:t>likes</a:t>
                      </a:r>
                      <a:r>
                        <a:rPr lang="ru-RU" sz="1800" dirty="0"/>
                        <a:t>`&gt;20;</a:t>
                      </a:r>
                      <a:endParaRPr sz="1800" dirty="0"/>
                    </a:p>
                  </a:txBody>
                  <a:tcPr marL="123850" marR="123850" marT="61925" marB="619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22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$post = Post::find()-&gt;where(['&gt;','likes','20'])-&gt;all();</a:t>
                      </a:r>
                      <a:endParaRPr sz="1800"/>
                    </a:p>
                  </a:txBody>
                  <a:tcPr marL="123850" marR="123850" marT="61925" marB="619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SELECT `title`,`likes` FROM `post` WHERE `likes`&gt;20;</a:t>
                      </a:r>
                      <a:endParaRPr sz="1800"/>
                    </a:p>
                  </a:txBody>
                  <a:tcPr marL="123850" marR="123850" marT="61925" marB="619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22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rebuchet MS"/>
                        <a:buNone/>
                      </a:pPr>
                      <a:r>
                        <a:rPr lang="ru-RU" sz="1800"/>
                        <a:t>$post = Post::find()-&gt;select('id,title,likes')-&gt;where(['id'=&gt;3])-&gt;one()</a:t>
                      </a:r>
                      <a:endParaRPr sz="1800"/>
                    </a:p>
                  </a:txBody>
                  <a:tcPr marL="123850" marR="123850" marT="61925" marB="619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rebuchet MS"/>
                        <a:buNone/>
                      </a:pPr>
                      <a:r>
                        <a:rPr lang="ru-RU" sz="1800"/>
                        <a:t>SELECT `id`,`title`,`likes` FROM `post` WHERE `id`=3;</a:t>
                      </a:r>
                      <a:endParaRPr sz="1800"/>
                    </a:p>
                  </a:txBody>
                  <a:tcPr marL="123850" marR="123850" marT="61925" marB="619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22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rebuchet MS"/>
                        <a:buNone/>
                      </a:pPr>
                      <a:r>
                        <a:rPr lang="ru-RU" sz="1800"/>
                        <a:t>$post = Post::find()-&gt;where(['like','text','чтобы'])-&gt;all()</a:t>
                      </a:r>
                      <a:endParaRPr sz="1800"/>
                    </a:p>
                  </a:txBody>
                  <a:tcPr marL="123850" marR="123850" marT="61925" marB="619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dirty="0"/>
                        <a:t>SELECT * FROM `</a:t>
                      </a:r>
                      <a:r>
                        <a:rPr lang="ru-RU" sz="1800" dirty="0" err="1"/>
                        <a:t>post</a:t>
                      </a:r>
                      <a:r>
                        <a:rPr lang="ru-RU" sz="1800" dirty="0"/>
                        <a:t>` WHERE `</a:t>
                      </a:r>
                      <a:r>
                        <a:rPr lang="ru-RU" sz="1800" dirty="0" err="1"/>
                        <a:t>text</a:t>
                      </a:r>
                      <a:r>
                        <a:rPr lang="ru-RU" sz="1800" dirty="0"/>
                        <a:t>` LIKE ’%чтобы%’</a:t>
                      </a:r>
                      <a:endParaRPr sz="1800" dirty="0"/>
                    </a:p>
                  </a:txBody>
                  <a:tcPr marL="123850" marR="123850" marT="61925" marB="619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" name="Google Shape;950;p119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ru-RU"/>
              <a:t>Выборка данных</a:t>
            </a:r>
            <a:endParaRPr/>
          </a:p>
        </p:txBody>
      </p:sp>
      <p:sp>
        <p:nvSpPr>
          <p:cNvPr id="951" name="Google Shape;951;p119"/>
          <p:cNvSpPr txBox="1"/>
          <p:nvPr/>
        </p:nvSpPr>
        <p:spPr>
          <a:xfrm>
            <a:off x="240004" y="827536"/>
            <a:ext cx="9599456" cy="1207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►"/>
            </a:pPr>
            <a:r>
              <a:rPr lang="ru-RU" sz="2400" b="1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orWhere() </a:t>
            </a:r>
            <a:r>
              <a:rPr lang="ru-RU" sz="24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– позволяет добавить логическое условие OR</a:t>
            </a:r>
            <a:endParaRPr sz="240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►"/>
            </a:pPr>
            <a:r>
              <a:rPr lang="ru-RU" sz="2400" b="1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andWhere() – </a:t>
            </a:r>
            <a:r>
              <a:rPr lang="ru-RU" sz="24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позволяет добавить логическое условие AND</a:t>
            </a:r>
            <a:endParaRPr/>
          </a:p>
        </p:txBody>
      </p:sp>
      <p:graphicFrame>
        <p:nvGraphicFramePr>
          <p:cNvPr id="952" name="Google Shape;952;p119"/>
          <p:cNvGraphicFramePr/>
          <p:nvPr/>
        </p:nvGraphicFramePr>
        <p:xfrm>
          <a:off x="435534" y="2302881"/>
          <a:ext cx="11129700" cy="3247900"/>
        </p:xfrm>
        <a:graphic>
          <a:graphicData uri="http://schemas.openxmlformats.org/drawingml/2006/table">
            <a:tbl>
              <a:tblPr firstRow="1" bandRow="1">
                <a:noFill/>
                <a:tableStyleId>{DE65E09A-5F63-4B58-AD27-6D6BDA4E9C9D}</a:tableStyleId>
              </a:tblPr>
              <a:tblGrid>
                <a:gridCol w="11129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119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rebuchet MS"/>
                        <a:buNone/>
                      </a:pPr>
                      <a:r>
                        <a:rPr lang="ru-RU" sz="2400" b="0"/>
                        <a:t>$post = Post::find()-&gt;where('likes&gt;20')-&gt;andWhere('likes&lt;30')-&gt;all();</a:t>
                      </a:r>
                      <a:endParaRPr sz="2400" b="0"/>
                    </a:p>
                  </a:txBody>
                  <a:tcPr marL="123850" marR="123850" marT="61925" marB="619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1975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rebuchet MS"/>
                        <a:buNone/>
                      </a:pPr>
                      <a:r>
                        <a:rPr lang="ru-RU" sz="2400" b="0" i="1"/>
                        <a:t>SELECT * FROM `post` WHERE `likes`&gt;20 AND `likes`&lt;30;</a:t>
                      </a:r>
                      <a:endParaRPr/>
                    </a:p>
                  </a:txBody>
                  <a:tcPr marL="123850" marR="123850" marT="61925" marB="619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19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rebuchet MS"/>
                        <a:buNone/>
                      </a:pPr>
                      <a:r>
                        <a:rPr lang="ru-RU" sz="2400" b="0"/>
                        <a:t>$post = Post::find()-&gt;where('likes&gt;20')-&gt;orWhere(['like','text','чтобы'])-&gt;all();</a:t>
                      </a:r>
                      <a:endParaRPr sz="2400" b="0"/>
                    </a:p>
                  </a:txBody>
                  <a:tcPr marL="123850" marR="123850" marT="61925" marB="619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1975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rebuchet MS"/>
                        <a:buNone/>
                      </a:pPr>
                      <a:r>
                        <a:rPr lang="ru-RU" sz="2400" b="0" i="1"/>
                        <a:t>SELECT * FROM `post` WHERE `likes`&gt;20 OR `</a:t>
                      </a:r>
                      <a:r>
                        <a:rPr lang="ru-RU" sz="2400" i="1"/>
                        <a:t>text` LIKE ’%чтобы%’</a:t>
                      </a:r>
                      <a:r>
                        <a:rPr lang="ru-RU" sz="2400" b="0" i="1"/>
                        <a:t>;</a:t>
                      </a:r>
                      <a:endParaRPr sz="2400" b="0" i="1"/>
                    </a:p>
                  </a:txBody>
                  <a:tcPr marL="123850" marR="123850" marT="61925" marB="619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Google Shape;958;p120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ru-RU"/>
              <a:t>Выборка данных</a:t>
            </a:r>
            <a:endParaRPr/>
          </a:p>
        </p:txBody>
      </p:sp>
      <p:sp>
        <p:nvSpPr>
          <p:cNvPr id="959" name="Google Shape;959;p120"/>
          <p:cNvSpPr txBox="1"/>
          <p:nvPr/>
        </p:nvSpPr>
        <p:spPr>
          <a:xfrm>
            <a:off x="240004" y="827536"/>
            <a:ext cx="9599456" cy="493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►"/>
            </a:pPr>
            <a:r>
              <a:rPr lang="ru-RU" sz="2400" b="1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orderBy() </a:t>
            </a:r>
            <a:r>
              <a:rPr lang="ru-RU" sz="24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– позволяет осуществить сортировку записей</a:t>
            </a:r>
            <a:endParaRPr sz="240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aphicFrame>
        <p:nvGraphicFramePr>
          <p:cNvPr id="960" name="Google Shape;960;p120"/>
          <p:cNvGraphicFramePr/>
          <p:nvPr/>
        </p:nvGraphicFramePr>
        <p:xfrm>
          <a:off x="435534" y="2302881"/>
          <a:ext cx="11129700" cy="2435925"/>
        </p:xfrm>
        <a:graphic>
          <a:graphicData uri="http://schemas.openxmlformats.org/drawingml/2006/table">
            <a:tbl>
              <a:tblPr firstRow="1" bandRow="1">
                <a:noFill/>
                <a:tableStyleId>{DE65E09A-5F63-4B58-AD27-6D6BDA4E9C9D}</a:tableStyleId>
              </a:tblPr>
              <a:tblGrid>
                <a:gridCol w="11129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119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rebuchet MS"/>
                        <a:buNone/>
                      </a:pPr>
                      <a:r>
                        <a:rPr lang="ru-RU" sz="2400" b="0"/>
                        <a:t>$post = Post::find()-&gt;orderBy(['title'=&gt;SORT_ASC])-&gt;all()</a:t>
                      </a:r>
                      <a:endParaRPr sz="2400" b="0"/>
                    </a:p>
                  </a:txBody>
                  <a:tcPr marL="123850" marR="123850" marT="61925" marB="619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19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rebuchet MS"/>
                        <a:buNone/>
                      </a:pPr>
                      <a:r>
                        <a:rPr lang="ru-RU" sz="2400" b="0"/>
                        <a:t>$post = Post::find()-&gt;orderBy('title_ASC')-&gt;all();</a:t>
                      </a:r>
                      <a:endParaRPr sz="2400" b="0"/>
                    </a:p>
                  </a:txBody>
                  <a:tcPr marL="123850" marR="123850" marT="61925" marB="619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1975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rebuchet MS"/>
                        <a:buNone/>
                      </a:pPr>
                      <a:r>
                        <a:rPr lang="ru-RU" sz="2400" b="0" i="1"/>
                        <a:t>SELECT * FROM `post` ORDER BY `title`;</a:t>
                      </a:r>
                      <a:endParaRPr sz="2400" b="0" i="1"/>
                    </a:p>
                  </a:txBody>
                  <a:tcPr marL="123850" marR="123850" marT="61925" marB="619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" name="Google Shape;966;p121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ru-RU"/>
              <a:t>Выборка данных</a:t>
            </a:r>
            <a:endParaRPr/>
          </a:p>
        </p:txBody>
      </p:sp>
      <p:sp>
        <p:nvSpPr>
          <p:cNvPr id="967" name="Google Shape;967;p121"/>
          <p:cNvSpPr txBox="1"/>
          <p:nvPr/>
        </p:nvSpPr>
        <p:spPr>
          <a:xfrm>
            <a:off x="240004" y="827536"/>
            <a:ext cx="9599456" cy="493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►"/>
            </a:pPr>
            <a:r>
              <a:rPr lang="ru-RU" sz="2400" b="1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count() </a:t>
            </a:r>
            <a:r>
              <a:rPr lang="ru-RU" sz="24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– позволяет подсчитать количество записей</a:t>
            </a:r>
            <a:endParaRPr sz="240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►"/>
            </a:pPr>
            <a:r>
              <a:rPr lang="ru-RU" sz="2400" b="1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groupBy() </a:t>
            </a:r>
            <a:r>
              <a:rPr lang="ru-RU" sz="24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– группирует значения</a:t>
            </a:r>
            <a:endParaRPr sz="240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►"/>
            </a:pPr>
            <a:r>
              <a:rPr lang="ru-RU" sz="2400" b="1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having() </a:t>
            </a:r>
            <a:r>
              <a:rPr lang="ru-RU" sz="24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–аналог where() при работе с агрегатными функциями</a:t>
            </a:r>
            <a:endParaRPr sz="240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►"/>
            </a:pPr>
            <a:r>
              <a:rPr lang="ru-RU" sz="2400" b="1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between() </a:t>
            </a:r>
            <a:r>
              <a:rPr lang="ru-RU" sz="24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– выбор значений в диапазоне</a:t>
            </a:r>
            <a:endParaRPr/>
          </a:p>
        </p:txBody>
      </p:sp>
      <p:graphicFrame>
        <p:nvGraphicFramePr>
          <p:cNvPr id="968" name="Google Shape;968;p121"/>
          <p:cNvGraphicFramePr/>
          <p:nvPr/>
        </p:nvGraphicFramePr>
        <p:xfrm>
          <a:off x="384019" y="3642283"/>
          <a:ext cx="11129700" cy="1623950"/>
        </p:xfrm>
        <a:graphic>
          <a:graphicData uri="http://schemas.openxmlformats.org/drawingml/2006/table">
            <a:tbl>
              <a:tblPr firstRow="1" bandRow="1">
                <a:noFill/>
                <a:tableStyleId>{DE65E09A-5F63-4B58-AD27-6D6BDA4E9C9D}</a:tableStyleId>
              </a:tblPr>
              <a:tblGrid>
                <a:gridCol w="11129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119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rebuchet MS"/>
                        <a:buNone/>
                      </a:pPr>
                      <a:r>
                        <a:rPr lang="ru-RU" sz="2400" b="0"/>
                        <a:t>$post = Post::find()-&gt;count();</a:t>
                      </a:r>
                      <a:endParaRPr sz="2400" b="0"/>
                    </a:p>
                  </a:txBody>
                  <a:tcPr marL="123850" marR="123850" marT="61925" marB="619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1975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rebuchet MS"/>
                        <a:buNone/>
                      </a:pPr>
                      <a:r>
                        <a:rPr lang="ru-RU" sz="2400" b="0" i="1"/>
                        <a:t>SELECT COUNT(*) FROM `post` ;</a:t>
                      </a:r>
                      <a:endParaRPr sz="2400" b="0" i="1"/>
                    </a:p>
                  </a:txBody>
                  <a:tcPr marL="123850" marR="123850" marT="61925" marB="619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" name="Google Shape;974;p122"/>
          <p:cNvSpPr txBox="1">
            <a:spLocks noGrp="1"/>
          </p:cNvSpPr>
          <p:nvPr>
            <p:ph type="title"/>
          </p:nvPr>
        </p:nvSpPr>
        <p:spPr>
          <a:xfrm>
            <a:off x="0" y="159223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ru-RU"/>
              <a:t>Выборка данных</a:t>
            </a:r>
            <a:endParaRPr/>
          </a:p>
        </p:txBody>
      </p:sp>
      <p:sp>
        <p:nvSpPr>
          <p:cNvPr id="975" name="Google Shape;975;p122"/>
          <p:cNvSpPr txBox="1"/>
          <p:nvPr/>
        </p:nvSpPr>
        <p:spPr>
          <a:xfrm>
            <a:off x="240004" y="827536"/>
            <a:ext cx="9599456" cy="493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►"/>
            </a:pPr>
            <a:r>
              <a:rPr lang="ru-RU" sz="2400" b="1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findBySql() </a:t>
            </a:r>
            <a:r>
              <a:rPr lang="ru-RU" sz="24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– выборка данных с помощью sql-запроса</a:t>
            </a:r>
            <a:endParaRPr sz="240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aphicFrame>
        <p:nvGraphicFramePr>
          <p:cNvPr id="976" name="Google Shape;976;p122"/>
          <p:cNvGraphicFramePr/>
          <p:nvPr/>
        </p:nvGraphicFramePr>
        <p:xfrm>
          <a:off x="345382" y="1877877"/>
          <a:ext cx="11129700" cy="1623950"/>
        </p:xfrm>
        <a:graphic>
          <a:graphicData uri="http://schemas.openxmlformats.org/drawingml/2006/table">
            <a:tbl>
              <a:tblPr firstRow="1" bandRow="1">
                <a:noFill/>
                <a:tableStyleId>{DE65E09A-5F63-4B58-AD27-6D6BDA4E9C9D}</a:tableStyleId>
              </a:tblPr>
              <a:tblGrid>
                <a:gridCol w="11129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119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rebuchet MS"/>
                        <a:buNone/>
                      </a:pPr>
                      <a:r>
                        <a:rPr lang="ru-RU" sz="2400" b="0"/>
                        <a:t> $post = Post::findBySql("SELECT * FROM post WHERE likes&gt;34")-&gt;all();</a:t>
                      </a:r>
                      <a:endParaRPr sz="2400" b="0"/>
                    </a:p>
                  </a:txBody>
                  <a:tcPr marL="123850" marR="123850" marT="61925" marB="619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1975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rebuchet MS"/>
                        <a:buNone/>
                      </a:pPr>
                      <a:r>
                        <a:rPr lang="ru-RU" sz="2400" b="0" i="1"/>
                        <a:t>SELECT * FROM post WHERE likes&gt;34;</a:t>
                      </a:r>
                      <a:endParaRPr sz="2400" b="0" i="1"/>
                    </a:p>
                  </a:txBody>
                  <a:tcPr marL="123850" marR="123850" marT="61925" marB="619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86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ru-RU"/>
              <a:t>Функции класса Model</a:t>
            </a:r>
            <a:endParaRPr/>
          </a:p>
        </p:txBody>
      </p:sp>
      <p:sp>
        <p:nvSpPr>
          <p:cNvPr id="689" name="Google Shape;689;p86"/>
          <p:cNvSpPr txBox="1"/>
          <p:nvPr/>
        </p:nvSpPr>
        <p:spPr>
          <a:xfrm>
            <a:off x="211215" y="759038"/>
            <a:ext cx="10194915" cy="1123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►"/>
            </a:pPr>
            <a:r>
              <a:rPr lang="ru-RU" sz="2400" dirty="0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3"/>
              </a:rPr>
              <a:t>Атрибуты</a:t>
            </a:r>
            <a:r>
              <a:rPr lang="ru-RU" sz="2400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: представляют собой рабочие данные и могут быть доступны как обычные свойства объекта или элементы массива;</a:t>
            </a:r>
            <a:endParaRPr dirty="0"/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►"/>
            </a:pPr>
            <a:r>
              <a:rPr lang="ru-RU" sz="2400" dirty="0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4"/>
              </a:rPr>
              <a:t>Метки атрибутов</a:t>
            </a:r>
            <a:r>
              <a:rPr lang="ru-RU" sz="2400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: задают отображение атрибута;</a:t>
            </a:r>
            <a:endParaRPr dirty="0"/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►"/>
            </a:pPr>
            <a:r>
              <a:rPr lang="ru-RU" sz="2400" dirty="0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5"/>
              </a:rPr>
              <a:t>Массовое присвоение</a:t>
            </a:r>
            <a:r>
              <a:rPr lang="ru-RU" sz="2400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: поддержка заполнения нескольких атрибутов в один шаг;</a:t>
            </a:r>
            <a:endParaRPr dirty="0"/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►"/>
            </a:pPr>
            <a:r>
              <a:rPr lang="ru-RU" sz="2400" dirty="0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6"/>
              </a:rPr>
              <a:t>Правила проверки</a:t>
            </a:r>
            <a:r>
              <a:rPr lang="ru-RU" sz="2400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: обеспечивают ввод данных на основе заявленных правил проверки;</a:t>
            </a:r>
            <a:endParaRPr dirty="0"/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►"/>
            </a:pPr>
            <a:r>
              <a:rPr lang="ru-RU" sz="2400" dirty="0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7"/>
              </a:rPr>
              <a:t>Экспорт Данных</a:t>
            </a:r>
            <a:r>
              <a:rPr lang="ru-RU" sz="2400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: разрешает данным модели быть экспортированными в массивы с настройкой форматов.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" name="Google Shape;982;p123"/>
          <p:cNvSpPr txBox="1">
            <a:spLocks noGrp="1"/>
          </p:cNvSpPr>
          <p:nvPr>
            <p:ph type="title"/>
          </p:nvPr>
        </p:nvSpPr>
        <p:spPr>
          <a:xfrm>
            <a:off x="0" y="159223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ru-RU"/>
              <a:t>Выборка данных</a:t>
            </a:r>
            <a:endParaRPr/>
          </a:p>
        </p:txBody>
      </p:sp>
      <p:sp>
        <p:nvSpPr>
          <p:cNvPr id="983" name="Google Shape;983;p123"/>
          <p:cNvSpPr txBox="1"/>
          <p:nvPr/>
        </p:nvSpPr>
        <p:spPr>
          <a:xfrm>
            <a:off x="240004" y="827536"/>
            <a:ext cx="9599456" cy="493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►"/>
            </a:pPr>
            <a:r>
              <a:rPr lang="ru-RU" sz="2400" b="1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asArray() </a:t>
            </a:r>
            <a:r>
              <a:rPr lang="ru-RU" sz="24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– преобразует данные в массив</a:t>
            </a:r>
            <a:endParaRPr sz="240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984" name="Google Shape;984;p1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320800"/>
            <a:ext cx="7881226" cy="3228552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985" name="Google Shape;985;p12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996333" y="3899857"/>
            <a:ext cx="6195667" cy="2958143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1" name="Google Shape;991;p124"/>
          <p:cNvSpPr txBox="1">
            <a:spLocks noGrp="1"/>
          </p:cNvSpPr>
          <p:nvPr>
            <p:ph type="title"/>
          </p:nvPr>
        </p:nvSpPr>
        <p:spPr>
          <a:xfrm>
            <a:off x="0" y="159223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ru-RU"/>
              <a:t>Выборка данных</a:t>
            </a:r>
            <a:endParaRPr/>
          </a:p>
        </p:txBody>
      </p:sp>
      <p:sp>
        <p:nvSpPr>
          <p:cNvPr id="992" name="Google Shape;992;p124"/>
          <p:cNvSpPr txBox="1"/>
          <p:nvPr/>
        </p:nvSpPr>
        <p:spPr>
          <a:xfrm>
            <a:off x="240004" y="827536"/>
            <a:ext cx="9599456" cy="493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►"/>
            </a:pPr>
            <a:r>
              <a:rPr lang="ru-RU" sz="2400" b="1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limit() </a:t>
            </a:r>
            <a:r>
              <a:rPr lang="ru-RU" sz="24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– определяет количество выбираемых записей </a:t>
            </a:r>
            <a:endParaRPr sz="240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42900" marR="0" lvl="0" indent="-342900" algn="just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►"/>
            </a:pPr>
            <a:r>
              <a:rPr lang="ru-RU" sz="2400" b="1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offset() </a:t>
            </a:r>
            <a:r>
              <a:rPr lang="ru-RU" sz="24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– определяет, с какой записи будет производиться выборка</a:t>
            </a:r>
            <a:endParaRPr sz="240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42900" marR="0" lvl="0" indent="-342900" algn="just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►"/>
            </a:pPr>
            <a:r>
              <a:rPr lang="ru-RU" sz="2400" b="1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one() </a:t>
            </a:r>
            <a:r>
              <a:rPr lang="ru-RU" sz="24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– возвращает первую строку запроса (LIMIT к запросу не добавляется). Следует использовать, когда заведомо предлагается выборка единственной записи, например, по первичному ключу. В остальных случаях следует добавлять LIMIT к запросу.</a:t>
            </a:r>
            <a:endParaRPr sz="240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8" name="Google Shape;998;p125"/>
          <p:cNvSpPr txBox="1">
            <a:spLocks noGrp="1"/>
          </p:cNvSpPr>
          <p:nvPr>
            <p:ph type="title"/>
          </p:nvPr>
        </p:nvSpPr>
        <p:spPr>
          <a:xfrm>
            <a:off x="0" y="159223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ru-RU"/>
              <a:t>Работа со связями</a:t>
            </a:r>
            <a:endParaRPr/>
          </a:p>
        </p:txBody>
      </p:sp>
      <p:sp>
        <p:nvSpPr>
          <p:cNvPr id="999" name="Google Shape;999;p125"/>
          <p:cNvSpPr txBox="1"/>
          <p:nvPr/>
        </p:nvSpPr>
        <p:spPr>
          <a:xfrm>
            <a:off x="240004" y="827536"/>
            <a:ext cx="9599456" cy="493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</a:pPr>
            <a:r>
              <a:rPr lang="ru-RU" sz="2400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Помимо работы с отдельными таблицами баз данных, </a:t>
            </a:r>
            <a:r>
              <a:rPr lang="ru-RU" sz="2400" dirty="0" err="1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Active</a:t>
            </a:r>
            <a:r>
              <a:rPr lang="ru-RU" sz="2400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ru-RU" sz="2400" dirty="0" err="1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Record</a:t>
            </a:r>
            <a:r>
              <a:rPr lang="ru-RU" sz="2400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также имеет возможность объединять связные данные, что делает их легко-доступными для получения через основные объекты данных. </a:t>
            </a:r>
            <a:endParaRPr sz="2400" dirty="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42900" marR="0" lvl="0" indent="-342900" algn="just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►"/>
            </a:pPr>
            <a:r>
              <a:rPr lang="ru-RU" sz="2400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Для объявления связи необходимо создать еще один класс – наследник </a:t>
            </a:r>
            <a:r>
              <a:rPr lang="ru-RU" sz="2400" dirty="0" err="1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Active</a:t>
            </a:r>
            <a:r>
              <a:rPr lang="ru-RU" sz="2400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ru-RU" sz="2400" dirty="0" err="1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Record</a:t>
            </a:r>
            <a:r>
              <a:rPr lang="ru-RU" sz="2400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для работы с категориями.</a:t>
            </a:r>
            <a:endParaRPr dirty="0"/>
          </a:p>
          <a:p>
            <a:pPr marL="342900" marR="0" lvl="0" indent="-220980" algn="just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</a:pPr>
            <a:endParaRPr sz="2400" dirty="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000" name="Google Shape;1000;p1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6375" y="3396309"/>
            <a:ext cx="5454271" cy="2560168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" name="Google Shape;1006;p126"/>
          <p:cNvSpPr txBox="1">
            <a:spLocks noGrp="1"/>
          </p:cNvSpPr>
          <p:nvPr>
            <p:ph type="title"/>
          </p:nvPr>
        </p:nvSpPr>
        <p:spPr>
          <a:xfrm>
            <a:off x="0" y="159223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ru-RU"/>
              <a:t>Работа со связями</a:t>
            </a:r>
            <a:endParaRPr/>
          </a:p>
        </p:txBody>
      </p:sp>
      <p:sp>
        <p:nvSpPr>
          <p:cNvPr id="1007" name="Google Shape;1007;p126"/>
          <p:cNvSpPr txBox="1"/>
          <p:nvPr/>
        </p:nvSpPr>
        <p:spPr>
          <a:xfrm>
            <a:off x="240004" y="827536"/>
            <a:ext cx="9599456" cy="493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►"/>
            </a:pPr>
            <a:r>
              <a:rPr lang="ru-RU" sz="24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Для работы со связными данными посредством Active Record необходимо объявить связи в классе Active Record.</a:t>
            </a:r>
            <a:endParaRPr/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►"/>
            </a:pPr>
            <a:r>
              <a:rPr lang="ru-RU" sz="24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Эта задача решается простым объявлением </a:t>
            </a:r>
            <a:r>
              <a:rPr lang="ru-RU" sz="2400" i="1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методов получения связных данных.</a:t>
            </a:r>
            <a:endParaRPr sz="240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008" name="Google Shape;1008;p1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7891" y="2764317"/>
            <a:ext cx="9051265" cy="3115479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pic>
      <p:cxnSp>
        <p:nvCxnSpPr>
          <p:cNvPr id="1009" name="Google Shape;1009;p126"/>
          <p:cNvCxnSpPr/>
          <p:nvPr/>
        </p:nvCxnSpPr>
        <p:spPr>
          <a:xfrm flipH="1">
            <a:off x="4151090" y="3876541"/>
            <a:ext cx="888642" cy="631065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010" name="Google Shape;1010;p126"/>
          <p:cNvCxnSpPr/>
          <p:nvPr/>
        </p:nvCxnSpPr>
        <p:spPr>
          <a:xfrm rot="10800000" flipH="1">
            <a:off x="2768958" y="5112913"/>
            <a:ext cx="850006" cy="506917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011" name="Google Shape;1011;p126"/>
          <p:cNvSpPr txBox="1"/>
          <p:nvPr/>
        </p:nvSpPr>
        <p:spPr>
          <a:xfrm>
            <a:off x="4713667" y="3425295"/>
            <a:ext cx="269657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316756"/>
                </a:solidFill>
                <a:latin typeface="Trebuchet MS"/>
                <a:ea typeface="Trebuchet MS"/>
                <a:cs typeface="Trebuchet MS"/>
                <a:sym typeface="Trebuchet MS"/>
              </a:rPr>
              <a:t>Метод получения связи</a:t>
            </a:r>
            <a:endParaRPr sz="1800">
              <a:solidFill>
                <a:srgbClr val="316756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12" name="Google Shape;1012;p126"/>
          <p:cNvSpPr/>
          <p:nvPr/>
        </p:nvSpPr>
        <p:spPr>
          <a:xfrm>
            <a:off x="1523703" y="5640447"/>
            <a:ext cx="192552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316756"/>
                </a:solidFill>
                <a:latin typeface="Trebuchet MS"/>
                <a:ea typeface="Trebuchet MS"/>
                <a:cs typeface="Trebuchet MS"/>
                <a:sym typeface="Trebuchet MS"/>
              </a:rPr>
              <a:t>Кратность связи</a:t>
            </a:r>
            <a:endParaRPr sz="1800">
              <a:solidFill>
                <a:srgbClr val="316756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1013" name="Google Shape;1013;p126"/>
          <p:cNvCxnSpPr/>
          <p:nvPr/>
        </p:nvCxnSpPr>
        <p:spPr>
          <a:xfrm rot="10800000" flipH="1">
            <a:off x="6920265" y="5081972"/>
            <a:ext cx="979948" cy="581333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014" name="Google Shape;1014;p126"/>
          <p:cNvSpPr txBox="1"/>
          <p:nvPr/>
        </p:nvSpPr>
        <p:spPr>
          <a:xfrm>
            <a:off x="5024554" y="5663305"/>
            <a:ext cx="463460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316756"/>
                </a:solidFill>
                <a:latin typeface="Trebuchet MS"/>
                <a:ea typeface="Trebuchet MS"/>
                <a:cs typeface="Trebuchet MS"/>
                <a:sym typeface="Trebuchet MS"/>
              </a:rPr>
              <a:t>Столбцы, по которым организована связь</a:t>
            </a:r>
            <a:endParaRPr sz="1800">
              <a:solidFill>
                <a:srgbClr val="316756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0" name="Google Shape;1020;p127"/>
          <p:cNvSpPr txBox="1">
            <a:spLocks noGrp="1"/>
          </p:cNvSpPr>
          <p:nvPr>
            <p:ph type="title"/>
          </p:nvPr>
        </p:nvSpPr>
        <p:spPr>
          <a:xfrm>
            <a:off x="0" y="159223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ru-RU"/>
              <a:t>Работа со связями</a:t>
            </a:r>
            <a:endParaRPr/>
          </a:p>
        </p:txBody>
      </p:sp>
      <p:sp>
        <p:nvSpPr>
          <p:cNvPr id="1021" name="Google Shape;1021;p127"/>
          <p:cNvSpPr txBox="1"/>
          <p:nvPr/>
        </p:nvSpPr>
        <p:spPr>
          <a:xfrm>
            <a:off x="240004" y="814656"/>
            <a:ext cx="10385066" cy="603046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</a:pPr>
            <a:r>
              <a:rPr lang="ru-RU" sz="2200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Каждый метод получения связных данных должен быть назван в формате </a:t>
            </a:r>
            <a:r>
              <a:rPr lang="ru-RU" sz="2200" b="1" dirty="0" err="1" smtClean="0">
                <a:solidFill>
                  <a:srgbClr val="316756"/>
                </a:solidFill>
                <a:latin typeface="Trebuchet MS"/>
                <a:ea typeface="Trebuchet MS"/>
                <a:cs typeface="Trebuchet MS"/>
                <a:sym typeface="Trebuchet MS"/>
              </a:rPr>
              <a:t>get</a:t>
            </a:r>
            <a:r>
              <a:rPr lang="en-US" sz="2200" b="1" dirty="0" smtClean="0">
                <a:solidFill>
                  <a:srgbClr val="316756"/>
                </a:solidFill>
                <a:latin typeface="Trebuchet MS"/>
                <a:ea typeface="Trebuchet MS"/>
                <a:cs typeface="Trebuchet MS"/>
                <a:sym typeface="Trebuchet MS"/>
              </a:rPr>
              <a:t>x</a:t>
            </a:r>
            <a:r>
              <a:rPr lang="ru-RU" sz="2200" b="1" dirty="0" err="1" smtClean="0">
                <a:solidFill>
                  <a:srgbClr val="316756"/>
                </a:solidFill>
                <a:latin typeface="Trebuchet MS"/>
                <a:ea typeface="Trebuchet MS"/>
                <a:cs typeface="Trebuchet MS"/>
                <a:sym typeface="Trebuchet MS"/>
              </a:rPr>
              <a:t>yz</a:t>
            </a:r>
            <a:r>
              <a:rPr lang="ru-RU" sz="2200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. </a:t>
            </a:r>
            <a:endParaRPr sz="2200" dirty="0"/>
          </a:p>
          <a:p>
            <a:pPr marL="0" marR="0" lvl="0" indent="0" algn="just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</a:pPr>
            <a:r>
              <a:rPr lang="ru-RU" sz="2200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Мы называем </a:t>
            </a:r>
            <a:r>
              <a:rPr lang="ru-RU" sz="2200" b="1" dirty="0" err="1">
                <a:solidFill>
                  <a:srgbClr val="316756"/>
                </a:solidFill>
                <a:latin typeface="Trebuchet MS"/>
                <a:ea typeface="Trebuchet MS"/>
                <a:cs typeface="Trebuchet MS"/>
                <a:sym typeface="Trebuchet MS"/>
              </a:rPr>
              <a:t>xyz</a:t>
            </a:r>
            <a:r>
              <a:rPr lang="ru-RU" sz="2200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(первая буква в нижнем регистре) именем связи. Имена связей чувствительны к регистру.</a:t>
            </a:r>
            <a:endParaRPr sz="2200" dirty="0"/>
          </a:p>
          <a:p>
            <a:pPr marL="0" marR="0" lvl="0" indent="0" algn="just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</a:pPr>
            <a:r>
              <a:rPr lang="ru-RU" sz="2200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При объявлении связи, вы должны указать следующую информацию:</a:t>
            </a:r>
            <a:endParaRPr sz="2200" dirty="0"/>
          </a:p>
          <a:p>
            <a:pPr marL="342900" marR="0" lvl="0" indent="-342900" algn="just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►"/>
            </a:pPr>
            <a:r>
              <a:rPr lang="ru-RU" sz="2200" b="1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кратность связи</a:t>
            </a:r>
            <a:r>
              <a:rPr lang="ru-RU" sz="2200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: указывается с помощью вызова метода </a:t>
            </a:r>
            <a:r>
              <a:rPr lang="ru-RU" sz="2200" b="1" dirty="0" err="1">
                <a:solidFill>
                  <a:srgbClr val="266F8B"/>
                </a:solidFill>
                <a:latin typeface="Trebuchet MS"/>
                <a:ea typeface="Trebuchet MS"/>
                <a:cs typeface="Trebuchet MS"/>
                <a:sym typeface="Trebuchet MS"/>
              </a:rPr>
              <a:t>hasMany</a:t>
            </a:r>
            <a:r>
              <a:rPr lang="ru-RU" sz="2200" b="1" dirty="0">
                <a:solidFill>
                  <a:srgbClr val="266F8B"/>
                </a:solidFill>
                <a:latin typeface="Trebuchet MS"/>
                <a:ea typeface="Trebuchet MS"/>
                <a:cs typeface="Trebuchet MS"/>
                <a:sym typeface="Trebuchet MS"/>
              </a:rPr>
              <a:t>()</a:t>
            </a:r>
            <a:r>
              <a:rPr lang="ru-RU" sz="2200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или метода </a:t>
            </a:r>
            <a:r>
              <a:rPr lang="ru-RU" sz="2200" b="1" dirty="0" err="1">
                <a:solidFill>
                  <a:srgbClr val="266F8B"/>
                </a:solidFill>
                <a:latin typeface="Trebuchet MS"/>
                <a:ea typeface="Trebuchet MS"/>
                <a:cs typeface="Trebuchet MS"/>
                <a:sym typeface="Trebuchet MS"/>
              </a:rPr>
              <a:t>hasOne</a:t>
            </a:r>
            <a:r>
              <a:rPr lang="ru-RU" sz="2200" b="1" dirty="0">
                <a:solidFill>
                  <a:srgbClr val="266F8B"/>
                </a:solidFill>
                <a:latin typeface="Trebuchet MS"/>
                <a:ea typeface="Trebuchet MS"/>
                <a:cs typeface="Trebuchet MS"/>
                <a:sym typeface="Trebuchet MS"/>
              </a:rPr>
              <a:t>(). </a:t>
            </a:r>
            <a:endParaRPr sz="2200" b="1" dirty="0">
              <a:solidFill>
                <a:srgbClr val="266F8B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42900" lvl="0" indent="-342900" algn="just">
              <a:spcBef>
                <a:spcPts val="1000"/>
              </a:spcBef>
              <a:buClr>
                <a:schemeClr val="accent1"/>
              </a:buClr>
              <a:buSzPts val="1920"/>
              <a:buFont typeface="Noto Sans Symbols"/>
              <a:buChar char="►"/>
            </a:pPr>
            <a:r>
              <a:rPr lang="ru-RU" sz="2200" b="1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название связного </a:t>
            </a:r>
            <a:r>
              <a:rPr lang="ru-RU" sz="2200" b="1" dirty="0" err="1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Active</a:t>
            </a:r>
            <a:r>
              <a:rPr lang="ru-RU" sz="2200" b="1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ru-RU" sz="2200" b="1" dirty="0" err="1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Record</a:t>
            </a:r>
            <a:r>
              <a:rPr lang="ru-RU" sz="2200" b="1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кла</a:t>
            </a:r>
            <a:r>
              <a:rPr lang="ru-RU" sz="2200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сса: указывается в качестве первого параметра для метода </a:t>
            </a:r>
            <a:r>
              <a:rPr lang="ru-RU" sz="2200" b="1" dirty="0" err="1">
                <a:solidFill>
                  <a:srgbClr val="266F8B"/>
                </a:solidFill>
                <a:latin typeface="Trebuchet MS"/>
                <a:ea typeface="Trebuchet MS"/>
                <a:cs typeface="Trebuchet MS"/>
                <a:sym typeface="Trebuchet MS"/>
              </a:rPr>
              <a:t>hasMany</a:t>
            </a:r>
            <a:r>
              <a:rPr lang="ru-RU" sz="2200" b="1" dirty="0">
                <a:solidFill>
                  <a:srgbClr val="266F8B"/>
                </a:solidFill>
                <a:latin typeface="Trebuchet MS"/>
                <a:ea typeface="Trebuchet MS"/>
                <a:cs typeface="Trebuchet MS"/>
                <a:sym typeface="Trebuchet MS"/>
              </a:rPr>
              <a:t>() </a:t>
            </a:r>
            <a:r>
              <a:rPr lang="ru-RU" sz="2200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или для метода </a:t>
            </a:r>
            <a:r>
              <a:rPr lang="ru-RU" sz="2200" b="1" dirty="0" err="1">
                <a:solidFill>
                  <a:srgbClr val="266F8B"/>
                </a:solidFill>
                <a:latin typeface="Trebuchet MS"/>
                <a:ea typeface="Trebuchet MS"/>
                <a:cs typeface="Trebuchet MS"/>
                <a:sym typeface="Trebuchet MS"/>
              </a:rPr>
              <a:t>hasOne</a:t>
            </a:r>
            <a:r>
              <a:rPr lang="ru-RU" sz="2200" b="1" dirty="0">
                <a:solidFill>
                  <a:srgbClr val="266F8B"/>
                </a:solidFill>
                <a:latin typeface="Trebuchet MS"/>
                <a:ea typeface="Trebuchet MS"/>
                <a:cs typeface="Trebuchet MS"/>
                <a:sym typeface="Trebuchet MS"/>
              </a:rPr>
              <a:t>() (</a:t>
            </a:r>
            <a:r>
              <a:rPr lang="ru-RU" sz="2200" i="1" dirty="0" err="1">
                <a:solidFill>
                  <a:schemeClr val="accent3">
                    <a:lumMod val="75000"/>
                  </a:schemeClr>
                </a:solidFill>
                <a:latin typeface="Trebuchet MS" panose="020B0603020202020204" pitchFamily="34" charset="0"/>
              </a:rPr>
              <a:t>Xyz</a:t>
            </a:r>
            <a:r>
              <a:rPr lang="ru-RU" sz="2200" i="1" dirty="0">
                <a:solidFill>
                  <a:schemeClr val="accent3">
                    <a:lumMod val="75000"/>
                  </a:schemeClr>
                </a:solidFill>
                <a:latin typeface="Trebuchet MS" panose="020B0603020202020204" pitchFamily="34" charset="0"/>
              </a:rPr>
              <a:t>::</a:t>
            </a:r>
            <a:r>
              <a:rPr lang="ru-RU" sz="2200" i="1" dirty="0" err="1">
                <a:solidFill>
                  <a:schemeClr val="accent3">
                    <a:lumMod val="75000"/>
                  </a:schemeClr>
                </a:solidFill>
                <a:latin typeface="Trebuchet MS" panose="020B0603020202020204" pitchFamily="34" charset="0"/>
              </a:rPr>
              <a:t>className</a:t>
            </a:r>
            <a:r>
              <a:rPr lang="ru-RU" sz="2200" i="1" dirty="0">
                <a:solidFill>
                  <a:schemeClr val="accent3">
                    <a:lumMod val="75000"/>
                  </a:schemeClr>
                </a:solidFill>
                <a:latin typeface="Trebuchet MS" panose="020B0603020202020204" pitchFamily="34" charset="0"/>
              </a:rPr>
              <a:t>()</a:t>
            </a:r>
            <a:r>
              <a:rPr lang="ru-RU" sz="2200" b="1" dirty="0">
                <a:solidFill>
                  <a:srgbClr val="266F8B"/>
                </a:solidFill>
                <a:latin typeface="Trebuchet MS"/>
                <a:ea typeface="Trebuchet MS"/>
                <a:cs typeface="Trebuchet MS"/>
                <a:sym typeface="Trebuchet MS"/>
              </a:rPr>
              <a:t>)</a:t>
            </a:r>
            <a:r>
              <a:rPr lang="ru-RU" sz="2200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. </a:t>
            </a:r>
            <a:endParaRPr sz="2200" dirty="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42900" marR="0" lvl="0" indent="-342900" algn="just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►"/>
            </a:pPr>
            <a:r>
              <a:rPr lang="ru-RU" sz="2200" b="1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связь между двумя типами да</a:t>
            </a:r>
            <a:r>
              <a:rPr lang="ru-RU" sz="2200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нных: указываются столбцы с помощью которых два типа данных связаны. Значения массива - это столбцы основного объекта данных (представлен классом </a:t>
            </a:r>
            <a:r>
              <a:rPr lang="ru-RU" sz="2200" dirty="0" err="1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Active</a:t>
            </a:r>
            <a:r>
              <a:rPr lang="ru-RU" sz="2200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ru-RU" sz="2200" dirty="0" err="1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Record</a:t>
            </a:r>
            <a:r>
              <a:rPr lang="ru-RU" sz="2200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, в котором объявляется связь), в то время как ключи массива - столбцы связанных данных.</a:t>
            </a:r>
            <a:endParaRPr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Google Shape;1027;p128"/>
          <p:cNvSpPr txBox="1">
            <a:spLocks noGrp="1"/>
          </p:cNvSpPr>
          <p:nvPr>
            <p:ph type="title"/>
          </p:nvPr>
        </p:nvSpPr>
        <p:spPr>
          <a:xfrm>
            <a:off x="0" y="159223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ru-RU"/>
              <a:t>Доступ к связным данным</a:t>
            </a:r>
            <a:endParaRPr/>
          </a:p>
        </p:txBody>
      </p:sp>
      <p:sp>
        <p:nvSpPr>
          <p:cNvPr id="1028" name="Google Shape;1028;p128"/>
          <p:cNvSpPr txBox="1"/>
          <p:nvPr/>
        </p:nvSpPr>
        <p:spPr>
          <a:xfrm>
            <a:off x="240004" y="814656"/>
            <a:ext cx="9702486" cy="60304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60"/>
              <a:buFont typeface="Noto Sans Symbols"/>
              <a:buChar char="►"/>
            </a:pPr>
            <a:r>
              <a:rPr lang="ru-RU" sz="22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После объявления связей можно получать доступ к связным данным с помощью имён связей. Это происходит таким же образом, каким осуществляется доступ к свойству объекта, объявленному с помощью метода получения связных данных. По этой причине, мы называем его </a:t>
            </a:r>
            <a:r>
              <a:rPr lang="ru-RU" sz="2200" b="1" i="1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свойством связи</a:t>
            </a:r>
            <a:r>
              <a:rPr lang="ru-RU" sz="2200" b="1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. </a:t>
            </a:r>
            <a:endParaRPr sz="2200" b="1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42900" marR="0" lvl="0" indent="-342900" algn="just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760"/>
              <a:buFont typeface="Noto Sans Symbols"/>
              <a:buChar char="►"/>
            </a:pPr>
            <a:r>
              <a:rPr lang="ru-RU" sz="22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Когда вы объявляете связь с названием </a:t>
            </a:r>
            <a:r>
              <a:rPr lang="ru-RU" sz="2200" b="1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xyz</a:t>
            </a:r>
            <a:r>
              <a:rPr lang="ru-RU" sz="22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посредством </a:t>
            </a:r>
            <a:r>
              <a:rPr lang="ru-RU" sz="2200" b="1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getXyz()</a:t>
            </a:r>
            <a:r>
              <a:rPr lang="ru-RU" sz="22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, у вас появляется возможность доступа к свойству </a:t>
            </a:r>
            <a:r>
              <a:rPr lang="ru-RU" sz="2200" b="1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xyz </a:t>
            </a:r>
            <a:r>
              <a:rPr lang="ru-RU" sz="22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подобно свойству объекта. </a:t>
            </a:r>
            <a:endParaRPr sz="220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42900" marR="0" lvl="0" indent="-342900" algn="just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760"/>
              <a:buFont typeface="Noto Sans Symbols"/>
              <a:buChar char="►"/>
            </a:pPr>
            <a:r>
              <a:rPr lang="ru-RU" sz="22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Если связь объявлена с помощью метода </a:t>
            </a:r>
            <a:r>
              <a:rPr lang="ru-RU" sz="2200" b="1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hasMany(),</a:t>
            </a:r>
            <a:r>
              <a:rPr lang="ru-RU" sz="22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доступ к свойству связи вернёт массив связных объектов </a:t>
            </a:r>
            <a:r>
              <a:rPr lang="ru-RU" sz="2200" i="1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Active Record</a:t>
            </a:r>
            <a:r>
              <a:rPr lang="ru-RU" sz="22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;</a:t>
            </a:r>
            <a:endParaRPr/>
          </a:p>
          <a:p>
            <a:pPr marL="342900" marR="0" lvl="0" indent="-342900" algn="just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760"/>
              <a:buFont typeface="Noto Sans Symbols"/>
              <a:buChar char="►"/>
            </a:pPr>
            <a:r>
              <a:rPr lang="ru-RU" sz="22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Если связь объявлена с помощью метода </a:t>
            </a:r>
            <a:r>
              <a:rPr lang="ru-RU" sz="2200" b="1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hasOne()</a:t>
            </a:r>
            <a:r>
              <a:rPr lang="ru-RU" sz="22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, доступ к свойству связи вернёт связный </a:t>
            </a:r>
            <a:r>
              <a:rPr lang="ru-RU" sz="2200" i="1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Active Recor</a:t>
            </a:r>
            <a:r>
              <a:rPr lang="ru-RU" sz="22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d объект или </a:t>
            </a:r>
            <a:r>
              <a:rPr lang="ru-RU" sz="2200" i="1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null</a:t>
            </a:r>
            <a:r>
              <a:rPr lang="ru-RU" sz="22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, если связные данные не найдены.</a:t>
            </a:r>
            <a:endParaRPr sz="220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42900" marR="0" lvl="0" indent="-231140" algn="just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760"/>
              <a:buFont typeface="Noto Sans Symbols"/>
              <a:buNone/>
            </a:pPr>
            <a:endParaRPr sz="220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42900" marR="0" lvl="0" indent="-231140" algn="just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760"/>
              <a:buFont typeface="Noto Sans Symbols"/>
              <a:buNone/>
            </a:pPr>
            <a:endParaRPr sz="2200" b="1">
              <a:solidFill>
                <a:srgbClr val="266F8B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Google Shape;1034;p129"/>
          <p:cNvSpPr txBox="1">
            <a:spLocks noGrp="1"/>
          </p:cNvSpPr>
          <p:nvPr>
            <p:ph type="title"/>
          </p:nvPr>
        </p:nvSpPr>
        <p:spPr>
          <a:xfrm>
            <a:off x="0" y="159223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ru-RU"/>
              <a:t>Доступ к связным данным</a:t>
            </a:r>
            <a:endParaRPr/>
          </a:p>
        </p:txBody>
      </p:sp>
      <p:pic>
        <p:nvPicPr>
          <p:cNvPr id="1035" name="Google Shape;1035;p1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985258"/>
            <a:ext cx="5035639" cy="388931"/>
          </a:xfrm>
          <a:prstGeom prst="rect">
            <a:avLst/>
          </a:prstGeom>
          <a:noFill/>
          <a:ln w="9525" cap="flat" cmpd="sng">
            <a:solidFill>
              <a:srgbClr val="266F8B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036" name="Google Shape;1036;p129"/>
          <p:cNvPicPr preferRelativeResize="0"/>
          <p:nvPr/>
        </p:nvPicPr>
        <p:blipFill rotWithShape="1">
          <a:blip r:embed="rId4">
            <a:alphaModFix/>
          </a:blip>
          <a:srcRect l="2550"/>
          <a:stretch/>
        </p:blipFill>
        <p:spPr>
          <a:xfrm>
            <a:off x="386366" y="1480023"/>
            <a:ext cx="5903810" cy="2708652"/>
          </a:xfrm>
          <a:prstGeom prst="rect">
            <a:avLst/>
          </a:prstGeom>
          <a:noFill/>
          <a:ln w="9525" cap="flat" cmpd="sng">
            <a:solidFill>
              <a:srgbClr val="266F8B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037" name="Google Shape;1037;p12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870240" y="3328593"/>
            <a:ext cx="6321760" cy="3548130"/>
          </a:xfrm>
          <a:prstGeom prst="rect">
            <a:avLst/>
          </a:prstGeom>
          <a:noFill/>
          <a:ln w="9525" cap="flat" cmpd="sng">
            <a:solidFill>
              <a:srgbClr val="266F8B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038" name="Google Shape;1038;p129"/>
          <p:cNvSpPr/>
          <p:nvPr/>
        </p:nvSpPr>
        <p:spPr>
          <a:xfrm>
            <a:off x="1732207" y="4294509"/>
            <a:ext cx="1571223" cy="978795"/>
          </a:xfrm>
          <a:prstGeom prst="upArrowCallout">
            <a:avLst>
              <a:gd name="adj1" fmla="val 25000"/>
              <a:gd name="adj2" fmla="val 25000"/>
              <a:gd name="adj3" fmla="val 25000"/>
              <a:gd name="adj4" fmla="val 64977"/>
            </a:avLst>
          </a:prstGeom>
          <a:solidFill>
            <a:schemeClr val="accent1"/>
          </a:solidFill>
          <a:ln w="19050" cap="rnd" cmpd="sng">
            <a:solidFill>
              <a:srgbClr val="256C8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Вид</a:t>
            </a:r>
            <a:endParaRPr sz="1800" dirty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39" name="Google Shape;1039;p129"/>
          <p:cNvSpPr/>
          <p:nvPr/>
        </p:nvSpPr>
        <p:spPr>
          <a:xfrm>
            <a:off x="5094585" y="880131"/>
            <a:ext cx="2761528" cy="636198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64977"/>
            </a:avLst>
          </a:prstGeom>
          <a:solidFill>
            <a:schemeClr val="accent1"/>
          </a:solidFill>
          <a:ln w="19050" cap="rnd" cmpd="sng">
            <a:solidFill>
              <a:srgbClr val="256C8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Контроллер</a:t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p87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ru-RU"/>
              <a:t>Создание модели</a:t>
            </a:r>
            <a:endParaRPr/>
          </a:p>
        </p:txBody>
      </p:sp>
      <p:sp>
        <p:nvSpPr>
          <p:cNvPr id="696" name="Google Shape;696;p87"/>
          <p:cNvSpPr txBox="1"/>
          <p:nvPr/>
        </p:nvSpPr>
        <p:spPr>
          <a:xfrm>
            <a:off x="240003" y="827536"/>
            <a:ext cx="10194915" cy="1123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</a:pPr>
            <a:r>
              <a:rPr lang="ru-RU" sz="24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Модели предоставляют рабочие данные в терминах атрибутах. Каждый атрибут представляет собой публично доступное свойство модели.</a:t>
            </a:r>
            <a:endParaRPr/>
          </a:p>
        </p:txBody>
      </p:sp>
      <p:pic>
        <p:nvPicPr>
          <p:cNvPr id="697" name="Google Shape;697;p8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0003" y="2261868"/>
            <a:ext cx="3980227" cy="2580587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698" name="Google Shape;698;p8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46064" y="2827703"/>
            <a:ext cx="5499982" cy="2451799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88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ru-RU"/>
              <a:t>Атрибуты модели</a:t>
            </a:r>
            <a:endParaRPr/>
          </a:p>
        </p:txBody>
      </p:sp>
      <p:sp>
        <p:nvSpPr>
          <p:cNvPr id="705" name="Google Shape;705;p88"/>
          <p:cNvSpPr txBox="1"/>
          <p:nvPr/>
        </p:nvSpPr>
        <p:spPr>
          <a:xfrm>
            <a:off x="240003" y="827536"/>
            <a:ext cx="9525789" cy="1123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</a:pPr>
            <a:r>
              <a:rPr lang="ru-RU" sz="2400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Работа с атрибутами возможна:</a:t>
            </a:r>
            <a:endParaRPr dirty="0"/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►"/>
            </a:pPr>
            <a:r>
              <a:rPr lang="ru-RU" sz="2400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получение атрибута обращением как к обычному свойству объекта (</a:t>
            </a:r>
            <a:r>
              <a:rPr lang="ru-RU" sz="2400" b="1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имя модели-&gt;свойство</a:t>
            </a:r>
            <a:r>
              <a:rPr lang="ru-RU" sz="2400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);</a:t>
            </a:r>
            <a:endParaRPr dirty="0"/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►"/>
            </a:pPr>
            <a:r>
              <a:rPr lang="ru-RU" sz="2400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получение доступа к атрибутам как к элементам массива;</a:t>
            </a:r>
            <a:endParaRPr dirty="0"/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►"/>
            </a:pPr>
            <a:r>
              <a:rPr lang="ru-RU" sz="2400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использование и переопределение методов </a:t>
            </a:r>
            <a:r>
              <a:rPr lang="ru-RU" sz="2400" b="1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__</a:t>
            </a:r>
            <a:r>
              <a:rPr lang="ru-RU" sz="2400" b="1" dirty="0" err="1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get</a:t>
            </a:r>
            <a:r>
              <a:rPr lang="ru-RU" sz="2400" b="1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(), __</a:t>
            </a:r>
            <a:r>
              <a:rPr lang="ru-RU" sz="2400" b="1" dirty="0" err="1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set</a:t>
            </a:r>
            <a:r>
              <a:rPr lang="ru-RU" sz="2400" b="1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() </a:t>
            </a:r>
            <a:r>
              <a:rPr lang="ru-RU" sz="2400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для доступа к атрибутам как к обычным свойствам.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p89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ru-RU"/>
              <a:t>Создание модели в контроллере</a:t>
            </a:r>
            <a:endParaRPr/>
          </a:p>
        </p:txBody>
      </p:sp>
      <p:pic>
        <p:nvPicPr>
          <p:cNvPr id="712" name="Google Shape;712;p8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44190" y="1767573"/>
            <a:ext cx="8076330" cy="4046775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713" name="Google Shape;713;p89"/>
          <p:cNvSpPr/>
          <p:nvPr/>
        </p:nvSpPr>
        <p:spPr>
          <a:xfrm>
            <a:off x="3382620" y="839187"/>
            <a:ext cx="3635739" cy="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</a:t>
            </a:r>
            <a:r>
              <a:rPr lang="ru-RU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24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</a:t>
            </a:r>
            <a:r>
              <a:rPr lang="ru-RU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\</a:t>
            </a:r>
            <a:r>
              <a:rPr lang="ru-RU" sz="24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models</a:t>
            </a:r>
            <a:r>
              <a:rPr lang="ru-RU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\</a:t>
            </a:r>
            <a:r>
              <a:rPr lang="ru-RU" sz="24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TestForm</a:t>
            </a:r>
            <a:r>
              <a:rPr lang="ru-RU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 sz="20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p90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ru-RU"/>
              <a:t>Создание модели в виде</a:t>
            </a:r>
            <a:endParaRPr/>
          </a:p>
        </p:txBody>
      </p:sp>
      <p:sp>
        <p:nvSpPr>
          <p:cNvPr id="720" name="Google Shape;720;p90"/>
          <p:cNvSpPr txBox="1"/>
          <p:nvPr/>
        </p:nvSpPr>
        <p:spPr>
          <a:xfrm>
            <a:off x="240003" y="827536"/>
            <a:ext cx="9496425" cy="1207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►"/>
            </a:pPr>
            <a:r>
              <a:rPr lang="ru-RU" sz="28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Основным способом использования форм в Yii является использование </a:t>
            </a:r>
            <a:r>
              <a:rPr lang="ru-RU" sz="2800" u="sng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3"/>
              </a:rPr>
              <a:t>yii\widgets\ActiveForm</a:t>
            </a:r>
            <a:r>
              <a:rPr lang="ru-RU" sz="28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. Этот подход должен быть применён, когда форма основана на модели. </a:t>
            </a:r>
            <a:endParaRPr/>
          </a:p>
          <a:p>
            <a:pPr marL="342900" marR="0" lvl="0" indent="-342900" algn="just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►"/>
            </a:pPr>
            <a:r>
              <a:rPr lang="ru-RU" sz="28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Имеются дополнительные методы в </a:t>
            </a:r>
            <a:r>
              <a:rPr lang="ru-RU" sz="2800" u="sng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4"/>
              </a:rPr>
              <a:t>yii\helpers\Html</a:t>
            </a:r>
            <a:r>
              <a:rPr lang="ru-RU" sz="28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, которые используются для добавления кнопок и текстовых подсказок к любой форме.</a:t>
            </a:r>
            <a:endParaRPr/>
          </a:p>
          <a:p>
            <a:pPr marL="342900" marR="0" lvl="0" indent="-342900" algn="just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►"/>
            </a:pPr>
            <a:r>
              <a:rPr lang="ru-RU" sz="28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Форма, которая отображается на стороне клиента в большинстве случаев соответствует </a:t>
            </a:r>
            <a:r>
              <a:rPr lang="ru-RU" sz="2800" u="sng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5"/>
              </a:rPr>
              <a:t>модели</a:t>
            </a:r>
            <a:r>
              <a:rPr lang="ru-RU" sz="28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. </a:t>
            </a:r>
            <a:endParaRPr/>
          </a:p>
          <a:p>
            <a:pPr marL="342900" marR="0" lvl="0" indent="-342900" algn="just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►"/>
            </a:pPr>
            <a:r>
              <a:rPr lang="ru-RU" sz="28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Модель, в свою очередь, проверяет данные из элементов формы на сервере. </a:t>
            </a:r>
            <a:endParaRPr/>
          </a:p>
          <a:p>
            <a:pPr marL="342900" marR="0" lvl="0" indent="-200660" algn="just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None/>
            </a:pPr>
            <a:endParaRPr sz="280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p91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ru-RU"/>
              <a:t>Создание модели в виде</a:t>
            </a:r>
            <a:endParaRPr/>
          </a:p>
        </p:txBody>
      </p:sp>
      <p:sp>
        <p:nvSpPr>
          <p:cNvPr id="727" name="Google Shape;727;p91"/>
          <p:cNvSpPr txBox="1"/>
          <p:nvPr/>
        </p:nvSpPr>
        <p:spPr>
          <a:xfrm>
            <a:off x="240003" y="827536"/>
            <a:ext cx="9496425" cy="1207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►"/>
            </a:pPr>
            <a:r>
              <a:rPr lang="ru-RU" sz="28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Используется 2 класса – </a:t>
            </a:r>
            <a:r>
              <a:rPr lang="ru-RU" sz="2800" b="1">
                <a:solidFill>
                  <a:srgbClr val="4A9B82"/>
                </a:solidFill>
                <a:latin typeface="Trebuchet MS"/>
                <a:ea typeface="Trebuchet MS"/>
                <a:cs typeface="Trebuchet MS"/>
                <a:sym typeface="Trebuchet MS"/>
              </a:rPr>
              <a:t>ActiveForm</a:t>
            </a:r>
            <a:r>
              <a:rPr lang="ru-RU" sz="28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и </a:t>
            </a:r>
            <a:r>
              <a:rPr lang="ru-RU" sz="2800" b="1">
                <a:solidFill>
                  <a:srgbClr val="4A9B82"/>
                </a:solidFill>
                <a:latin typeface="Trebuchet MS"/>
                <a:ea typeface="Trebuchet MS"/>
                <a:cs typeface="Trebuchet MS"/>
                <a:sym typeface="Trebuchet MS"/>
              </a:rPr>
              <a:t>ActiveField.</a:t>
            </a:r>
            <a:r>
              <a:rPr lang="ru-RU" sz="28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Для их использования необходимо подключить нужный виджет </a:t>
            </a:r>
            <a:r>
              <a:rPr lang="ru-RU" sz="2800" b="1">
                <a:solidFill>
                  <a:srgbClr val="4A9B82"/>
                </a:solidFill>
                <a:latin typeface="Trebuchet MS"/>
                <a:ea typeface="Trebuchet MS"/>
                <a:cs typeface="Trebuchet MS"/>
                <a:sym typeface="Trebuchet MS"/>
              </a:rPr>
              <a:t>ActiveForm</a:t>
            </a:r>
            <a:r>
              <a:rPr lang="ru-RU" sz="28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и </a:t>
            </a:r>
            <a:r>
              <a:rPr lang="ru-RU" sz="2800" b="1">
                <a:solidFill>
                  <a:srgbClr val="4A9B82"/>
                </a:solidFill>
                <a:latin typeface="Trebuchet MS"/>
                <a:ea typeface="Trebuchet MS"/>
                <a:cs typeface="Trebuchet MS"/>
                <a:sym typeface="Trebuchet MS"/>
              </a:rPr>
              <a:t>ActiveField.</a:t>
            </a:r>
            <a:endParaRPr/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►"/>
            </a:pPr>
            <a:r>
              <a:rPr lang="ru-RU" sz="2800" b="1">
                <a:solidFill>
                  <a:srgbClr val="4A9B82"/>
                </a:solidFill>
                <a:latin typeface="Trebuchet MS"/>
                <a:ea typeface="Trebuchet MS"/>
                <a:cs typeface="Trebuchet MS"/>
                <a:sym typeface="Trebuchet MS"/>
              </a:rPr>
              <a:t>ActiveForm</a:t>
            </a:r>
            <a:r>
              <a:rPr lang="ru-RU" sz="28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позволяет начать создавать форму, создать необходимые теги, присвоить необходимые опции, классы, метод передачи данных и др.</a:t>
            </a:r>
            <a:endParaRPr/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►"/>
            </a:pPr>
            <a:r>
              <a:rPr lang="ru-RU" sz="2800" b="1">
                <a:solidFill>
                  <a:srgbClr val="4A9B82"/>
                </a:solidFill>
                <a:latin typeface="Trebuchet MS"/>
                <a:ea typeface="Trebuchet MS"/>
                <a:cs typeface="Trebuchet MS"/>
                <a:sym typeface="Trebuchet MS"/>
              </a:rPr>
              <a:t>ActiveField </a:t>
            </a:r>
            <a:r>
              <a:rPr lang="ru-RU" sz="28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позволяет настроить поля формы (их тип, длину, классы и др.).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Грань">
  <a:themeElements>
    <a:clrScheme name="Синий и зеленый">
      <a:dk1>
        <a:srgbClr val="000000"/>
      </a:dk1>
      <a:lt1>
        <a:srgbClr val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2270</Words>
  <Application>Microsoft Office PowerPoint</Application>
  <PresentationFormat>Широкоэкранный</PresentationFormat>
  <Paragraphs>241</Paragraphs>
  <Slides>46</Slides>
  <Notes>46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46</vt:i4>
      </vt:variant>
    </vt:vector>
  </HeadingPairs>
  <TitlesOfParts>
    <vt:vector size="52" baseType="lpstr">
      <vt:lpstr>Arial</vt:lpstr>
      <vt:lpstr>Wingdings</vt:lpstr>
      <vt:lpstr>Trebuchet MS</vt:lpstr>
      <vt:lpstr>Noto Sans Symbols</vt:lpstr>
      <vt:lpstr>Calibri</vt:lpstr>
      <vt:lpstr>Грань</vt:lpstr>
      <vt:lpstr>Инструментальные средства ИС (2) </vt:lpstr>
      <vt:lpstr>Модели</vt:lpstr>
      <vt:lpstr>Модели</vt:lpstr>
      <vt:lpstr>Функции класса Model</vt:lpstr>
      <vt:lpstr>Создание модели</vt:lpstr>
      <vt:lpstr>Атрибуты модели</vt:lpstr>
      <vt:lpstr>Создание модели в контроллере</vt:lpstr>
      <vt:lpstr>Создание модели в виде</vt:lpstr>
      <vt:lpstr>Создание модели в виде</vt:lpstr>
      <vt:lpstr>Создание модели в виде</vt:lpstr>
      <vt:lpstr>Label  k</vt:lpstr>
      <vt:lpstr>Валидация формы</vt:lpstr>
      <vt:lpstr>Валидация формы</vt:lpstr>
      <vt:lpstr>Валидация формы</vt:lpstr>
      <vt:lpstr>Валидация формы</vt:lpstr>
      <vt:lpstr>Валидация формы</vt:lpstr>
      <vt:lpstr>Встроенные валидаторы</vt:lpstr>
      <vt:lpstr>Принятие данных из формы</vt:lpstr>
      <vt:lpstr>Принятие данных из формы</vt:lpstr>
      <vt:lpstr>Принятие данных из формы</vt:lpstr>
      <vt:lpstr>Методы запроса</vt:lpstr>
      <vt:lpstr>Принятие данных из формы</vt:lpstr>
      <vt:lpstr>Принятие данных из формы</vt:lpstr>
      <vt:lpstr>Принятие данных из формы</vt:lpstr>
      <vt:lpstr>Принятие данных из формы</vt:lpstr>
      <vt:lpstr>Принятие данных из формы</vt:lpstr>
      <vt:lpstr>Принятие данных из формы</vt:lpstr>
      <vt:lpstr>Работа с базой данных</vt:lpstr>
      <vt:lpstr>Active Record</vt:lpstr>
      <vt:lpstr>Подключение к БД</vt:lpstr>
      <vt:lpstr>Объявление класса Active Record</vt:lpstr>
      <vt:lpstr>Объявление класса Active Record</vt:lpstr>
      <vt:lpstr>Выборка данных</vt:lpstr>
      <vt:lpstr>Выборка данных</vt:lpstr>
      <vt:lpstr>Выборка данных</vt:lpstr>
      <vt:lpstr>Выборка данных</vt:lpstr>
      <vt:lpstr>Выборка данных</vt:lpstr>
      <vt:lpstr>Выборка данных</vt:lpstr>
      <vt:lpstr>Выборка данных</vt:lpstr>
      <vt:lpstr>Выборка данных</vt:lpstr>
      <vt:lpstr>Выборка данных</vt:lpstr>
      <vt:lpstr>Работа со связями</vt:lpstr>
      <vt:lpstr>Работа со связями</vt:lpstr>
      <vt:lpstr>Работа со связями</vt:lpstr>
      <vt:lpstr>Доступ к связным данным</vt:lpstr>
      <vt:lpstr>Доступ к связным данным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Инструментальные средства ИС (2) </dc:title>
  <cp:lastModifiedBy>Пользователь</cp:lastModifiedBy>
  <cp:revision>10</cp:revision>
  <dcterms:modified xsi:type="dcterms:W3CDTF">2022-09-18T18:31:18Z</dcterms:modified>
</cp:coreProperties>
</file>