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01" r:id="rId3"/>
    <p:sldId id="257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74" r:id="rId14"/>
    <p:sldId id="275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87" r:id="rId23"/>
    <p:sldId id="282" r:id="rId24"/>
    <p:sldId id="286" r:id="rId25"/>
    <p:sldId id="283" r:id="rId26"/>
    <p:sldId id="284" r:id="rId27"/>
    <p:sldId id="285" r:id="rId28"/>
    <p:sldId id="288" r:id="rId29"/>
    <p:sldId id="290" r:id="rId30"/>
    <p:sldId id="291" r:id="rId31"/>
    <p:sldId id="293" r:id="rId32"/>
    <p:sldId id="292" r:id="rId33"/>
    <p:sldId id="294" r:id="rId34"/>
    <p:sldId id="295" r:id="rId35"/>
    <p:sldId id="296" r:id="rId36"/>
    <p:sldId id="297" r:id="rId37"/>
    <p:sldId id="298" r:id="rId38"/>
    <p:sldId id="299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AEFF9-7028-4CA0-B2A3-18B1271B455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F58504E4-2924-482D-9E5B-8E49D147886E}">
      <dgm:prSet phldrT="[Текст]"/>
      <dgm:spPr/>
      <dgm:t>
        <a:bodyPr/>
        <a:lstStyle/>
        <a:p>
          <a:r>
            <a:rPr lang="ru-RU" dirty="0"/>
            <a:t>Архивный файл</a:t>
          </a:r>
        </a:p>
      </dgm:t>
    </dgm:pt>
    <dgm:pt modelId="{98A3A391-0922-43D6-85CD-08E499C7B6A1}" type="parTrans" cxnId="{5D3F8CD1-BEB7-4D6E-AD00-7C62C2BB4921}">
      <dgm:prSet/>
      <dgm:spPr/>
      <dgm:t>
        <a:bodyPr/>
        <a:lstStyle/>
        <a:p>
          <a:endParaRPr lang="ru-RU"/>
        </a:p>
      </dgm:t>
    </dgm:pt>
    <dgm:pt modelId="{D9BC1B6F-5646-4985-A6B2-4262ED1EF2E2}" type="sibTrans" cxnId="{5D3F8CD1-BEB7-4D6E-AD00-7C62C2BB4921}">
      <dgm:prSet/>
      <dgm:spPr/>
      <dgm:t>
        <a:bodyPr/>
        <a:lstStyle/>
        <a:p>
          <a:endParaRPr lang="ru-RU"/>
        </a:p>
      </dgm:t>
    </dgm:pt>
    <dgm:pt modelId="{2421EB6B-24B1-46FD-9061-7763D7C6784B}">
      <dgm:prSet phldrT="[Текст]"/>
      <dgm:spPr/>
      <dgm:t>
        <a:bodyPr/>
        <a:lstStyle/>
        <a:p>
          <a:r>
            <a:rPr lang="en-US" dirty="0"/>
            <a:t>Composer</a:t>
          </a:r>
          <a:endParaRPr lang="ru-RU" dirty="0"/>
        </a:p>
      </dgm:t>
    </dgm:pt>
    <dgm:pt modelId="{46344B29-4159-40CB-97F4-F7F479FC55FC}" type="parTrans" cxnId="{DC6244E8-FA01-4C2D-99FD-BBFF97B2E2B6}">
      <dgm:prSet/>
      <dgm:spPr/>
      <dgm:t>
        <a:bodyPr/>
        <a:lstStyle/>
        <a:p>
          <a:endParaRPr lang="ru-RU"/>
        </a:p>
      </dgm:t>
    </dgm:pt>
    <dgm:pt modelId="{237D929F-1792-4DDE-A5A6-70431D6C1D39}" type="sibTrans" cxnId="{DC6244E8-FA01-4C2D-99FD-BBFF97B2E2B6}">
      <dgm:prSet/>
      <dgm:spPr/>
      <dgm:t>
        <a:bodyPr/>
        <a:lstStyle/>
        <a:p>
          <a:endParaRPr lang="ru-RU"/>
        </a:p>
      </dgm:t>
    </dgm:pt>
    <dgm:pt modelId="{958C956D-015A-4A18-9E12-2F8C2D291D21}">
      <dgm:prSet phldrT="[Текст]"/>
      <dgm:spPr/>
      <dgm:t>
        <a:bodyPr/>
        <a:lstStyle/>
        <a:p>
          <a:pPr algn="just"/>
          <a:r>
            <a:rPr lang="ru-RU" b="0" i="0" dirty="0"/>
            <a:t>это пакетный менеджер уровня приложений для языка программирования PHP, который предоставляет средства по управлению зависимостями в PHP-приложении. </a:t>
          </a:r>
          <a:r>
            <a:rPr lang="ru-RU" b="0" i="0" dirty="0" err="1"/>
            <a:t>Composer</a:t>
          </a:r>
          <a:r>
            <a:rPr lang="ru-RU" b="0" i="0" dirty="0"/>
            <a:t> работает через интерфейс командной строки и устанавливает зависимости (например библиотеки) для приложения.</a:t>
          </a:r>
          <a:endParaRPr lang="ru-RU" dirty="0"/>
        </a:p>
      </dgm:t>
    </dgm:pt>
    <dgm:pt modelId="{C4DAE79B-3A4A-46EB-803D-49F08696E344}" type="parTrans" cxnId="{D56A24E3-8919-4AF7-BC05-1D15717F192B}">
      <dgm:prSet/>
      <dgm:spPr/>
      <dgm:t>
        <a:bodyPr/>
        <a:lstStyle/>
        <a:p>
          <a:endParaRPr lang="ru-RU"/>
        </a:p>
      </dgm:t>
    </dgm:pt>
    <dgm:pt modelId="{DC020A42-AB0F-4DC3-AC6C-4212EEEC584A}" type="sibTrans" cxnId="{D56A24E3-8919-4AF7-BC05-1D15717F192B}">
      <dgm:prSet/>
      <dgm:spPr/>
      <dgm:t>
        <a:bodyPr/>
        <a:lstStyle/>
        <a:p>
          <a:endParaRPr lang="ru-RU"/>
        </a:p>
      </dgm:t>
    </dgm:pt>
    <dgm:pt modelId="{9C578C36-62EA-4216-A7E2-C654B47E0AB0}" type="pres">
      <dgm:prSet presAssocID="{477AEFF9-7028-4CA0-B2A3-18B1271B455C}" presName="linear" presStyleCnt="0">
        <dgm:presLayoutVars>
          <dgm:dir/>
          <dgm:animLvl val="lvl"/>
          <dgm:resizeHandles val="exact"/>
        </dgm:presLayoutVars>
      </dgm:prSet>
      <dgm:spPr/>
    </dgm:pt>
    <dgm:pt modelId="{8F5970DE-AF95-473E-B936-9EC7F7172D5D}" type="pres">
      <dgm:prSet presAssocID="{F58504E4-2924-482D-9E5B-8E49D147886E}" presName="parentLin" presStyleCnt="0"/>
      <dgm:spPr/>
    </dgm:pt>
    <dgm:pt modelId="{BF0022BE-8703-4A30-A7F2-9679140A623F}" type="pres">
      <dgm:prSet presAssocID="{F58504E4-2924-482D-9E5B-8E49D147886E}" presName="parentLeftMargin" presStyleLbl="node1" presStyleIdx="0" presStyleCnt="2"/>
      <dgm:spPr/>
    </dgm:pt>
    <dgm:pt modelId="{73859A2E-0E1A-41CF-8100-D571221BFB84}" type="pres">
      <dgm:prSet presAssocID="{F58504E4-2924-482D-9E5B-8E49D14788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778374-01A0-4CA5-8093-B731A76EFBBC}" type="pres">
      <dgm:prSet presAssocID="{F58504E4-2924-482D-9E5B-8E49D147886E}" presName="negativeSpace" presStyleCnt="0"/>
      <dgm:spPr/>
    </dgm:pt>
    <dgm:pt modelId="{9F2A9B85-A1C5-4F57-AB22-CC914FEF1820}" type="pres">
      <dgm:prSet presAssocID="{F58504E4-2924-482D-9E5B-8E49D147886E}" presName="childText" presStyleLbl="conFgAcc1" presStyleIdx="0" presStyleCnt="2">
        <dgm:presLayoutVars>
          <dgm:bulletEnabled val="1"/>
        </dgm:presLayoutVars>
      </dgm:prSet>
      <dgm:spPr/>
    </dgm:pt>
    <dgm:pt modelId="{DE815B91-2B23-4AF9-AFC1-D44453DE761D}" type="pres">
      <dgm:prSet presAssocID="{D9BC1B6F-5646-4985-A6B2-4262ED1EF2E2}" presName="spaceBetweenRectangles" presStyleCnt="0"/>
      <dgm:spPr/>
    </dgm:pt>
    <dgm:pt modelId="{D9A3131B-7E12-482D-BE0A-792FD9E59F95}" type="pres">
      <dgm:prSet presAssocID="{2421EB6B-24B1-46FD-9061-7763D7C6784B}" presName="parentLin" presStyleCnt="0"/>
      <dgm:spPr/>
    </dgm:pt>
    <dgm:pt modelId="{AF870BE4-F3F6-4385-AB71-AB836697588C}" type="pres">
      <dgm:prSet presAssocID="{2421EB6B-24B1-46FD-9061-7763D7C6784B}" presName="parentLeftMargin" presStyleLbl="node1" presStyleIdx="0" presStyleCnt="2"/>
      <dgm:spPr/>
    </dgm:pt>
    <dgm:pt modelId="{4BCEDA11-AE65-4863-A9B5-C06CD95D71AB}" type="pres">
      <dgm:prSet presAssocID="{2421EB6B-24B1-46FD-9061-7763D7C6784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DCFD80-9907-4251-87E6-94CF494E28B3}" type="pres">
      <dgm:prSet presAssocID="{2421EB6B-24B1-46FD-9061-7763D7C6784B}" presName="negativeSpace" presStyleCnt="0"/>
      <dgm:spPr/>
    </dgm:pt>
    <dgm:pt modelId="{0C804323-5F69-4597-BEB6-CBF3CADBCA67}" type="pres">
      <dgm:prSet presAssocID="{2421EB6B-24B1-46FD-9061-7763D7C6784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F85623-EAB3-4A4F-ABAF-EAE5A3F241E9}" type="presOf" srcId="{F58504E4-2924-482D-9E5B-8E49D147886E}" destId="{73859A2E-0E1A-41CF-8100-D571221BFB84}" srcOrd="1" destOrd="0" presId="urn:microsoft.com/office/officeart/2005/8/layout/list1"/>
    <dgm:cxn modelId="{462E9F26-320D-448E-B810-CC255EA9147C}" type="presOf" srcId="{477AEFF9-7028-4CA0-B2A3-18B1271B455C}" destId="{9C578C36-62EA-4216-A7E2-C654B47E0AB0}" srcOrd="0" destOrd="0" presId="urn:microsoft.com/office/officeart/2005/8/layout/list1"/>
    <dgm:cxn modelId="{D5EA673C-E59E-4EE1-98B6-64306211D0D3}" type="presOf" srcId="{2421EB6B-24B1-46FD-9061-7763D7C6784B}" destId="{4BCEDA11-AE65-4863-A9B5-C06CD95D71AB}" srcOrd="1" destOrd="0" presId="urn:microsoft.com/office/officeart/2005/8/layout/list1"/>
    <dgm:cxn modelId="{0355C04A-C5DA-4054-BB2B-A1D5A5E6123E}" type="presOf" srcId="{F58504E4-2924-482D-9E5B-8E49D147886E}" destId="{BF0022BE-8703-4A30-A7F2-9679140A623F}" srcOrd="0" destOrd="0" presId="urn:microsoft.com/office/officeart/2005/8/layout/list1"/>
    <dgm:cxn modelId="{5612EB81-B37F-4E05-AF67-2D17E88EF43B}" type="presOf" srcId="{958C956D-015A-4A18-9E12-2F8C2D291D21}" destId="{0C804323-5F69-4597-BEB6-CBF3CADBCA67}" srcOrd="0" destOrd="0" presId="urn:microsoft.com/office/officeart/2005/8/layout/list1"/>
    <dgm:cxn modelId="{991DC38F-E441-4A37-AB39-C98D90EF1BE6}" type="presOf" srcId="{2421EB6B-24B1-46FD-9061-7763D7C6784B}" destId="{AF870BE4-F3F6-4385-AB71-AB836697588C}" srcOrd="0" destOrd="0" presId="urn:microsoft.com/office/officeart/2005/8/layout/list1"/>
    <dgm:cxn modelId="{5D3F8CD1-BEB7-4D6E-AD00-7C62C2BB4921}" srcId="{477AEFF9-7028-4CA0-B2A3-18B1271B455C}" destId="{F58504E4-2924-482D-9E5B-8E49D147886E}" srcOrd="0" destOrd="0" parTransId="{98A3A391-0922-43D6-85CD-08E499C7B6A1}" sibTransId="{D9BC1B6F-5646-4985-A6B2-4262ED1EF2E2}"/>
    <dgm:cxn modelId="{D56A24E3-8919-4AF7-BC05-1D15717F192B}" srcId="{2421EB6B-24B1-46FD-9061-7763D7C6784B}" destId="{958C956D-015A-4A18-9E12-2F8C2D291D21}" srcOrd="0" destOrd="0" parTransId="{C4DAE79B-3A4A-46EB-803D-49F08696E344}" sibTransId="{DC020A42-AB0F-4DC3-AC6C-4212EEEC584A}"/>
    <dgm:cxn modelId="{DC6244E8-FA01-4C2D-99FD-BBFF97B2E2B6}" srcId="{477AEFF9-7028-4CA0-B2A3-18B1271B455C}" destId="{2421EB6B-24B1-46FD-9061-7763D7C6784B}" srcOrd="1" destOrd="0" parTransId="{46344B29-4159-40CB-97F4-F7F479FC55FC}" sibTransId="{237D929F-1792-4DDE-A5A6-70431D6C1D39}"/>
    <dgm:cxn modelId="{3CE4484B-E1D9-4128-9C1F-1C8734B1F3F6}" type="presParOf" srcId="{9C578C36-62EA-4216-A7E2-C654B47E0AB0}" destId="{8F5970DE-AF95-473E-B936-9EC7F7172D5D}" srcOrd="0" destOrd="0" presId="urn:microsoft.com/office/officeart/2005/8/layout/list1"/>
    <dgm:cxn modelId="{A44D0FA7-BB02-479D-ADCE-80B94F92AB51}" type="presParOf" srcId="{8F5970DE-AF95-473E-B936-9EC7F7172D5D}" destId="{BF0022BE-8703-4A30-A7F2-9679140A623F}" srcOrd="0" destOrd="0" presId="urn:microsoft.com/office/officeart/2005/8/layout/list1"/>
    <dgm:cxn modelId="{B5075FA3-C560-42EA-99FB-08F5FF0B56DD}" type="presParOf" srcId="{8F5970DE-AF95-473E-B936-9EC7F7172D5D}" destId="{73859A2E-0E1A-41CF-8100-D571221BFB84}" srcOrd="1" destOrd="0" presId="urn:microsoft.com/office/officeart/2005/8/layout/list1"/>
    <dgm:cxn modelId="{16B5C961-2291-445C-86C9-F75390A1D1E2}" type="presParOf" srcId="{9C578C36-62EA-4216-A7E2-C654B47E0AB0}" destId="{65778374-01A0-4CA5-8093-B731A76EFBBC}" srcOrd="1" destOrd="0" presId="urn:microsoft.com/office/officeart/2005/8/layout/list1"/>
    <dgm:cxn modelId="{EEBB3E13-EC7C-4176-BFBE-2CDA06B642E9}" type="presParOf" srcId="{9C578C36-62EA-4216-A7E2-C654B47E0AB0}" destId="{9F2A9B85-A1C5-4F57-AB22-CC914FEF1820}" srcOrd="2" destOrd="0" presId="urn:microsoft.com/office/officeart/2005/8/layout/list1"/>
    <dgm:cxn modelId="{3A566736-1762-46FE-B517-5D348CBA6B07}" type="presParOf" srcId="{9C578C36-62EA-4216-A7E2-C654B47E0AB0}" destId="{DE815B91-2B23-4AF9-AFC1-D44453DE761D}" srcOrd="3" destOrd="0" presId="urn:microsoft.com/office/officeart/2005/8/layout/list1"/>
    <dgm:cxn modelId="{705F6C68-EF35-4C12-97D8-A52CF09B07D6}" type="presParOf" srcId="{9C578C36-62EA-4216-A7E2-C654B47E0AB0}" destId="{D9A3131B-7E12-482D-BE0A-792FD9E59F95}" srcOrd="4" destOrd="0" presId="urn:microsoft.com/office/officeart/2005/8/layout/list1"/>
    <dgm:cxn modelId="{7AECAAA7-F111-4D2C-B06B-50245ACF36B3}" type="presParOf" srcId="{D9A3131B-7E12-482D-BE0A-792FD9E59F95}" destId="{AF870BE4-F3F6-4385-AB71-AB836697588C}" srcOrd="0" destOrd="0" presId="urn:microsoft.com/office/officeart/2005/8/layout/list1"/>
    <dgm:cxn modelId="{C0603E8D-08F2-4344-B0A1-72A0FA8557B4}" type="presParOf" srcId="{D9A3131B-7E12-482D-BE0A-792FD9E59F95}" destId="{4BCEDA11-AE65-4863-A9B5-C06CD95D71AB}" srcOrd="1" destOrd="0" presId="urn:microsoft.com/office/officeart/2005/8/layout/list1"/>
    <dgm:cxn modelId="{B8008AF9-5671-441F-B297-DAB77ADB9C07}" type="presParOf" srcId="{9C578C36-62EA-4216-A7E2-C654B47E0AB0}" destId="{F0DCFD80-9907-4251-87E6-94CF494E28B3}" srcOrd="5" destOrd="0" presId="urn:microsoft.com/office/officeart/2005/8/layout/list1"/>
    <dgm:cxn modelId="{64F82D2B-E0CA-4E73-B74F-0C8828CA229A}" type="presParOf" srcId="{9C578C36-62EA-4216-A7E2-C654B47E0AB0}" destId="{0C804323-5F69-4597-BEB6-CBF3CADBCA6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A9B85-A1C5-4F57-AB22-CC914FEF1820}">
      <dsp:nvSpPr>
        <dsp:cNvPr id="0" name=""/>
        <dsp:cNvSpPr/>
      </dsp:nvSpPr>
      <dsp:spPr>
        <a:xfrm>
          <a:off x="0" y="484308"/>
          <a:ext cx="962490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59A2E-0E1A-41CF-8100-D571221BFB84}">
      <dsp:nvSpPr>
        <dsp:cNvPr id="0" name=""/>
        <dsp:cNvSpPr/>
      </dsp:nvSpPr>
      <dsp:spPr>
        <a:xfrm>
          <a:off x="481245" y="56268"/>
          <a:ext cx="6737434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659" tIns="0" rIns="25465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Архивный файл</a:t>
          </a:r>
        </a:p>
      </dsp:txBody>
      <dsp:txXfrm>
        <a:off x="523035" y="98058"/>
        <a:ext cx="6653854" cy="772500"/>
      </dsp:txXfrm>
    </dsp:sp>
    <dsp:sp modelId="{0C804323-5F69-4597-BEB6-CBF3CADBCA67}">
      <dsp:nvSpPr>
        <dsp:cNvPr id="0" name=""/>
        <dsp:cNvSpPr/>
      </dsp:nvSpPr>
      <dsp:spPr>
        <a:xfrm>
          <a:off x="0" y="1799748"/>
          <a:ext cx="9624906" cy="356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00" tIns="604012" rIns="747000" bIns="206248" numCol="1" spcCol="1270" anchor="t" anchorCtr="0">
          <a:noAutofit/>
        </a:bodyPr>
        <a:lstStyle/>
        <a:p>
          <a:pPr marL="285750" lvl="1" indent="-285750" algn="just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b="0" i="0" kern="1200" dirty="0"/>
            <a:t>это пакетный менеджер уровня приложений для языка программирования PHP, который предоставляет средства по управлению зависимостями в PHP-приложении. </a:t>
          </a:r>
          <a:r>
            <a:rPr lang="ru-RU" sz="2900" b="0" i="0" kern="1200" dirty="0" err="1"/>
            <a:t>Composer</a:t>
          </a:r>
          <a:r>
            <a:rPr lang="ru-RU" sz="2900" b="0" i="0" kern="1200" dirty="0"/>
            <a:t> работает через интерфейс командной строки и устанавливает зависимости (например библиотеки) для приложения.</a:t>
          </a:r>
          <a:endParaRPr lang="ru-RU" sz="2900" kern="1200" dirty="0"/>
        </a:p>
      </dsp:txBody>
      <dsp:txXfrm>
        <a:off x="0" y="1799748"/>
        <a:ext cx="9624906" cy="3562650"/>
      </dsp:txXfrm>
    </dsp:sp>
    <dsp:sp modelId="{4BCEDA11-AE65-4863-A9B5-C06CD95D71AB}">
      <dsp:nvSpPr>
        <dsp:cNvPr id="0" name=""/>
        <dsp:cNvSpPr/>
      </dsp:nvSpPr>
      <dsp:spPr>
        <a:xfrm>
          <a:off x="481245" y="1371708"/>
          <a:ext cx="6737434" cy="85608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659" tIns="0" rIns="25465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Composer</a:t>
          </a:r>
          <a:endParaRPr lang="ru-RU" sz="2900" kern="1200" dirty="0"/>
        </a:p>
      </dsp:txBody>
      <dsp:txXfrm>
        <a:off x="523035" y="1413498"/>
        <a:ext cx="6653854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92F20-6B4A-460B-982F-685E6D66CE19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A9C2-AA35-42EE-BC50-201CD18A7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7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47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95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59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85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69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5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995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65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48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6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76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09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841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18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64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40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754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77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66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80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92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31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1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47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1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76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5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5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06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8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5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3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13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3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8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7362-B6C4-4F13-833D-59207C9E6AE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ru/structure-applic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iiframework.com/doc/guide/2.0/ru/structure-views" TargetMode="External"/><Relationship Id="rId4" Type="http://schemas.openxmlformats.org/officeDocument/2006/relationships/hyperlink" Target="https://www.yiiframework.com/doc/guide/2.0/ru/structure-mode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ru/runtime-reques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iiframework.com/doc/guide/2.0/ru/structure-views" TargetMode="External"/><Relationship Id="rId4" Type="http://schemas.openxmlformats.org/officeDocument/2006/relationships/hyperlink" Target="https://www.yiiframework.com/doc/guide/2.0/ru/structure-model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ru/structure-modu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ru/structure-controllers#marsru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yii2/web/index.php?r=site/hell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odel-View-Controll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iiframework.com/doc/api/2.0/yii-web-view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api/2.0/yii-helpers-basehtml#encode()-detai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iiframework.com/doc/api/2.0/yii-base-controller#renderFile()-detail" TargetMode="External"/><Relationship Id="rId3" Type="http://schemas.openxmlformats.org/officeDocument/2006/relationships/hyperlink" Target="https://www.yiiframework.com/doc/api/2.0/yii-base-controller#render()-detail" TargetMode="External"/><Relationship Id="rId7" Type="http://schemas.openxmlformats.org/officeDocument/2006/relationships/hyperlink" Target="https://www.yiiframework.com/doc/api/2.0/yii-web-controller#renderAjax()-detai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iiframework.com/doc/api/2.0/yii-base-controller#renderPartial()-detail" TargetMode="External"/><Relationship Id="rId5" Type="http://schemas.openxmlformats.org/officeDocument/2006/relationships/hyperlink" Target="https://www.yiiframework.com/doc/guide/2.0/ru/structure-views#layouts" TargetMode="External"/><Relationship Id="rId4" Type="http://schemas.openxmlformats.org/officeDocument/2006/relationships/hyperlink" Target="https://www.yiiframework.com/doc/guide/2.0/ru/structure-views#named-views" TargetMode="External"/><Relationship Id="rId9" Type="http://schemas.openxmlformats.org/officeDocument/2006/relationships/hyperlink" Target="https://www.yiiframework.com/doc/guide/2.0/ru/concept-alias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</p:spPr>
        <p:txBody>
          <a:bodyPr/>
          <a:lstStyle/>
          <a:p>
            <a:r>
              <a:rPr lang="ru-RU" dirty="0"/>
              <a:t>Инструментальные средства ИС (2) 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курс лекций</a:t>
            </a:r>
          </a:p>
        </p:txBody>
      </p:sp>
    </p:spTree>
    <p:extLst>
      <p:ext uri="{BB962C8B-B14F-4D97-AF65-F5344CB8AC3E}">
        <p14:creationId xmlns:p14="http://schemas.microsoft.com/office/powerpoint/2010/main" val="298753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766" y="0"/>
            <a:ext cx="8596668" cy="1320800"/>
          </a:xfrm>
        </p:spPr>
        <p:txBody>
          <a:bodyPr/>
          <a:lstStyle/>
          <a:p>
            <a:r>
              <a:rPr lang="ru-RU" dirty="0"/>
              <a:t>Жизненный цикл запроса пользователя</a:t>
            </a:r>
          </a:p>
        </p:txBody>
      </p:sp>
      <p:pic>
        <p:nvPicPr>
          <p:cNvPr id="3074" name="Picture 2" descr="ÐÐ¸Ð·Ð½ÐµÐ½Ð½ÑÐ¹ ÑÐ¸ÐºÐ» Ð·Ð°Ð¿ÑÐ¾Ñ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6" y="748912"/>
            <a:ext cx="8464169" cy="599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9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Контроллеры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845" y="808307"/>
            <a:ext cx="9432583" cy="3880773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Контроллеры являются частью </a:t>
            </a:r>
            <a:r>
              <a:rPr lang="ru-RU" sz="2800" u="sng" dirty="0"/>
              <a:t>MVC</a:t>
            </a:r>
            <a:r>
              <a:rPr lang="ru-RU" sz="2800" dirty="0"/>
              <a:t> архитектуры. </a:t>
            </a:r>
          </a:p>
          <a:p>
            <a:pPr algn="just"/>
            <a:r>
              <a:rPr lang="ru-RU" sz="2800" dirty="0"/>
              <a:t>Это объекты классов, унаследованных от </a:t>
            </a:r>
            <a:r>
              <a:rPr lang="ru-RU" sz="2800" u="sng" dirty="0" err="1"/>
              <a:t>yii</a:t>
            </a:r>
            <a:r>
              <a:rPr lang="ru-RU" sz="2800" u="sng" dirty="0"/>
              <a:t>\</a:t>
            </a:r>
            <a:r>
              <a:rPr lang="ru-RU" sz="2800" u="sng" dirty="0" err="1"/>
              <a:t>base</a:t>
            </a:r>
            <a:r>
              <a:rPr lang="ru-RU" sz="2800" u="sng" dirty="0"/>
              <a:t>\</a:t>
            </a:r>
            <a:r>
              <a:rPr lang="ru-RU" sz="2800" u="sng" dirty="0" err="1"/>
              <a:t>Controller</a:t>
            </a:r>
            <a:r>
              <a:rPr lang="ru-RU" sz="2800" dirty="0"/>
              <a:t>, отвечающие за обработку запроса и генерирование ответа. </a:t>
            </a:r>
          </a:p>
          <a:p>
            <a:pPr algn="just"/>
            <a:r>
              <a:rPr lang="ru-RU" sz="2800" dirty="0"/>
              <a:t>После обработки запроса </a:t>
            </a:r>
            <a:r>
              <a:rPr lang="ru-RU" sz="2800" u="sng" dirty="0">
                <a:hlinkClick r:id="rId3"/>
              </a:rPr>
              <a:t>приложениями</a:t>
            </a:r>
            <a:r>
              <a:rPr lang="ru-RU" sz="2800" dirty="0"/>
              <a:t>, контроллеры проанализируют входные данные, передадут их в </a:t>
            </a:r>
            <a:r>
              <a:rPr lang="ru-RU" sz="2800" u="sng" dirty="0">
                <a:hlinkClick r:id="rId4"/>
              </a:rPr>
              <a:t>модели</a:t>
            </a:r>
            <a:r>
              <a:rPr lang="ru-RU" sz="2800" dirty="0"/>
              <a:t>, вставят результаты модели в </a:t>
            </a:r>
            <a:r>
              <a:rPr lang="ru-RU" sz="2800" u="sng" dirty="0">
                <a:hlinkClick r:id="rId5"/>
              </a:rPr>
              <a:t>представления</a:t>
            </a:r>
            <a:r>
              <a:rPr lang="ru-RU" sz="2800" dirty="0"/>
              <a:t>, и в конечном итоге сгенерируют исходящие ответы.</a:t>
            </a:r>
          </a:p>
        </p:txBody>
      </p:sp>
    </p:spTree>
    <p:extLst>
      <p:ext uri="{BB962C8B-B14F-4D97-AF65-F5344CB8AC3E}">
        <p14:creationId xmlns:p14="http://schemas.microsoft.com/office/powerpoint/2010/main" val="276632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Контроллеры: назначение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845" y="808307"/>
            <a:ext cx="9999254" cy="3880773"/>
          </a:xfrm>
        </p:spPr>
        <p:txBody>
          <a:bodyPr>
            <a:noAutofit/>
          </a:bodyPr>
          <a:lstStyle/>
          <a:p>
            <a:r>
              <a:rPr lang="ru-RU" sz="2800" dirty="0"/>
              <a:t>могут иметь доступ к данным </a:t>
            </a:r>
            <a:r>
              <a:rPr lang="ru-RU" sz="2800" dirty="0">
                <a:hlinkClick r:id="rId3"/>
              </a:rPr>
              <a:t>запроса</a:t>
            </a:r>
            <a:r>
              <a:rPr lang="ru-RU" sz="2800" dirty="0"/>
              <a:t>;</a:t>
            </a:r>
          </a:p>
          <a:p>
            <a:r>
              <a:rPr lang="ru-RU" sz="2800" dirty="0"/>
              <a:t>могут вызывать методы </a:t>
            </a:r>
            <a:r>
              <a:rPr lang="ru-RU" sz="2800" dirty="0">
                <a:hlinkClick r:id="rId4"/>
              </a:rPr>
              <a:t>моделей</a:t>
            </a:r>
            <a:r>
              <a:rPr lang="ru-RU" sz="2800" dirty="0"/>
              <a:t> и других компонентов системы с данными запроса;</a:t>
            </a:r>
          </a:p>
          <a:p>
            <a:r>
              <a:rPr lang="ru-RU" sz="2800" dirty="0"/>
              <a:t>могут использовать </a:t>
            </a:r>
            <a:r>
              <a:rPr lang="ru-RU" sz="2800" dirty="0">
                <a:hlinkClick r:id="rId5"/>
              </a:rPr>
              <a:t>представления</a:t>
            </a:r>
            <a:r>
              <a:rPr lang="ru-RU" sz="2800" dirty="0"/>
              <a:t> для формирования ответа;</a:t>
            </a:r>
          </a:p>
          <a:p>
            <a:r>
              <a:rPr lang="ru-RU" sz="2800" dirty="0"/>
              <a:t>не должны заниматься обработкой данных, это должно происходить в </a:t>
            </a:r>
            <a:r>
              <a:rPr lang="ru-RU" sz="2800" dirty="0">
                <a:hlinkClick r:id="rId4"/>
              </a:rPr>
              <a:t>слое моделей</a:t>
            </a:r>
            <a:r>
              <a:rPr lang="ru-RU" sz="2800" dirty="0"/>
              <a:t>;</a:t>
            </a:r>
          </a:p>
          <a:p>
            <a:r>
              <a:rPr lang="ru-RU" sz="2800" dirty="0"/>
              <a:t>должны избегать использования HTML или другой разметки, лучше это делать в </a:t>
            </a:r>
            <a:r>
              <a:rPr lang="ru-RU" sz="2800" dirty="0">
                <a:hlinkClick r:id="rId5"/>
              </a:rPr>
              <a:t>представлениях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24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852338" cy="1320800"/>
          </a:xfrm>
        </p:spPr>
        <p:txBody>
          <a:bodyPr/>
          <a:lstStyle/>
          <a:p>
            <a:r>
              <a:rPr lang="ru-RU" dirty="0"/>
              <a:t>Правила создания классов контроллеров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845" y="808307"/>
            <a:ext cx="9999254" cy="3880773"/>
          </a:xfrm>
        </p:spPr>
        <p:txBody>
          <a:bodyPr>
            <a:noAutofit/>
          </a:bodyPr>
          <a:lstStyle/>
          <a:p>
            <a:pPr lvl="0"/>
            <a:r>
              <a:rPr lang="ru-RU" sz="2800" dirty="0"/>
              <a:t>С большой буквы каждое слово файла </a:t>
            </a:r>
            <a:endParaRPr lang="en-US" sz="2800" dirty="0"/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Название класса заканчивается суффиксом </a:t>
            </a:r>
            <a:r>
              <a:rPr lang="en-US" sz="2800" dirty="0"/>
              <a:t>Controller</a:t>
            </a:r>
            <a:endParaRPr lang="ru-RU" sz="2800" dirty="0"/>
          </a:p>
          <a:p>
            <a:pPr lvl="0"/>
            <a:r>
              <a:rPr lang="ru-RU" sz="2800" dirty="0"/>
              <a:t>Добавить в начало пространство имен контроллеров и импортировать класс контроллеров из пространства имен</a:t>
            </a:r>
          </a:p>
          <a:p>
            <a:pPr lvl="0"/>
            <a:endParaRPr lang="ru-RU" sz="2800" dirty="0"/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Созданный класс наследует базовый </a:t>
            </a:r>
            <a:r>
              <a:rPr lang="en-US" sz="2800" dirty="0"/>
              <a:t>YII</a:t>
            </a:r>
            <a:r>
              <a:rPr lang="ru-RU" sz="2800" dirty="0"/>
              <a:t> класс </a:t>
            </a:r>
            <a:r>
              <a:rPr lang="en-US" sz="2800" dirty="0"/>
              <a:t>Controller</a:t>
            </a:r>
            <a:endParaRPr lang="ru-RU" sz="2800" dirty="0"/>
          </a:p>
          <a:p>
            <a:endParaRPr lang="ru-RU" sz="2800" dirty="0"/>
          </a:p>
        </p:txBody>
      </p:sp>
      <p:pic>
        <p:nvPicPr>
          <p:cNvPr id="1026" name="Picture 2" descr="https://upload.wikimedia.org/wikipedia/commons/thumb/e/ef/CamelCase.svg/250px-CamelC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01" y="660400"/>
            <a:ext cx="1467163" cy="1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58" y="3941991"/>
            <a:ext cx="6076220" cy="93480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1165" y="5497387"/>
            <a:ext cx="7641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MyController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extends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Controller</a:t>
            </a:r>
            <a:r>
              <a:rPr lang="ru-RU" sz="2400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</a:t>
            </a:r>
            <a:r>
              <a:rPr lang="ru-RU" sz="2400" dirty="0"/>
              <a:t>//</a:t>
            </a:r>
            <a:r>
              <a:rPr lang="en-US" sz="2400" dirty="0"/>
              <a:t>    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4344C-AE67-442D-B2E8-D00F662902F8}"/>
              </a:ext>
            </a:extLst>
          </p:cNvPr>
          <p:cNvSpPr txBox="1"/>
          <p:nvPr/>
        </p:nvSpPr>
        <p:spPr>
          <a:xfrm>
            <a:off x="10821971" y="6089711"/>
            <a:ext cx="27283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394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4772" cy="1179848"/>
          </a:xfrm>
        </p:spPr>
        <p:txBody>
          <a:bodyPr>
            <a:noAutofit/>
          </a:bodyPr>
          <a:lstStyle/>
          <a:p>
            <a:r>
              <a:rPr lang="ru-RU" sz="3600" dirty="0"/>
              <a:t>Правила создания классов контроллеров </a:t>
            </a:r>
            <a:br>
              <a:rPr lang="ru-RU" sz="3600" dirty="0"/>
            </a:br>
            <a:r>
              <a:rPr lang="ru-RU" sz="3600" dirty="0"/>
              <a:t>(примеры)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17132"/>
              </p:ext>
            </p:extLst>
          </p:nvPr>
        </p:nvGraphicFramePr>
        <p:xfrm>
          <a:off x="154547" y="1331727"/>
          <a:ext cx="1161674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Название контроллера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Его </a:t>
                      </a:r>
                      <a:r>
                        <a:rPr lang="en-US" sz="2400" dirty="0"/>
                        <a:t>ID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Пространство имен (по умолчанию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400" dirty="0"/>
                        <a:t>app\controllers</a:t>
                      </a:r>
                      <a:r>
                        <a:rPr lang="ru-RU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ArticleController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app\controllers\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ArticleController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PostCommentController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post-comment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app\controllers\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PostCommentController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PostCommentController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post-comment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app\controllers\admin\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PostCommentController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Объект 2"/>
          <p:cNvSpPr txBox="1">
            <a:spLocks/>
          </p:cNvSpPr>
          <p:nvPr/>
        </p:nvSpPr>
        <p:spPr>
          <a:xfrm>
            <a:off x="244699" y="4391696"/>
            <a:ext cx="9432583" cy="1469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/>
              <a:t>Пространства имён служат для логической группировки имён классов, чтобы их можно было отличить от других, даже если их имена совпадают.</a:t>
            </a:r>
            <a:endParaRPr lang="en-US" sz="2800" dirty="0"/>
          </a:p>
          <a:p>
            <a:pPr algn="just"/>
            <a:r>
              <a:rPr lang="ru-RU" sz="2800" dirty="0"/>
              <a:t>По умолчанию все контроллеры </a:t>
            </a:r>
            <a:r>
              <a:rPr lang="ru-RU" sz="2800" dirty="0" err="1"/>
              <a:t>Yii</a:t>
            </a:r>
            <a:r>
              <a:rPr lang="ru-RU" sz="2800" dirty="0"/>
              <a:t> берутся из глобального пространства имён. </a:t>
            </a:r>
          </a:p>
        </p:txBody>
      </p:sp>
    </p:spTree>
    <p:extLst>
      <p:ext uri="{BB962C8B-B14F-4D97-AF65-F5344CB8AC3E}">
        <p14:creationId xmlns:p14="http://schemas.microsoft.com/office/powerpoint/2010/main" val="138556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Действия </a:t>
            </a:r>
            <a:r>
              <a:rPr lang="en-US" dirty="0"/>
              <a:t>action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03845" y="808307"/>
            <a:ext cx="9432583" cy="3880773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Контроллеры состоят из </a:t>
            </a:r>
            <a:r>
              <a:rPr lang="ru-RU" sz="2400" i="1" dirty="0">
                <a:solidFill>
                  <a:srgbClr val="0070C0"/>
                </a:solidFill>
              </a:rPr>
              <a:t>действий</a:t>
            </a:r>
            <a:r>
              <a:rPr lang="ru-RU" sz="2400" dirty="0"/>
              <a:t>, которые являются основными блоками, к которым может обращаться конечный пользователь и запрашивать исполнение того или иного функционала. В контроллере может быть одно или несколько действий.</a:t>
            </a:r>
            <a:r>
              <a:rPr lang="en-US" sz="2400" dirty="0"/>
              <a:t> </a:t>
            </a:r>
          </a:p>
          <a:p>
            <a:pPr algn="just"/>
            <a:r>
              <a:rPr lang="ru-RU" sz="2400" dirty="0"/>
              <a:t>Метод действия</a:t>
            </a:r>
            <a:r>
              <a:rPr lang="en-US" sz="2400" dirty="0"/>
              <a:t> - </a:t>
            </a:r>
            <a:r>
              <a:rPr lang="ru-RU" sz="2400" dirty="0"/>
              <a:t> это </a:t>
            </a:r>
            <a:r>
              <a:rPr lang="ru-RU" sz="2400" b="1" dirty="0" err="1"/>
              <a:t>public</a:t>
            </a:r>
            <a:r>
              <a:rPr lang="ru-RU" sz="2400" b="1" dirty="0"/>
              <a:t> метод</a:t>
            </a:r>
            <a:r>
              <a:rPr lang="ru-RU" sz="2400" dirty="0"/>
              <a:t>, имя которого начинается со слова </a:t>
            </a:r>
            <a:r>
              <a:rPr lang="ru-RU" sz="2400" b="1" dirty="0" err="1">
                <a:solidFill>
                  <a:srgbClr val="0070C0"/>
                </a:solidFill>
              </a:rPr>
              <a:t>action</a:t>
            </a:r>
            <a:r>
              <a:rPr lang="ru-RU" sz="2400" dirty="0"/>
              <a:t>. Возвращаемое значение метода действия представляет собой ответные данные, которые будут высланы конечному пользователю. 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79" y="4510039"/>
            <a:ext cx="5168185" cy="15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7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Hello, world!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3"/>
          <a:srcRect b="68057"/>
          <a:stretch/>
        </p:blipFill>
        <p:spPr bwMode="auto">
          <a:xfrm>
            <a:off x="400721" y="1041457"/>
            <a:ext cx="3712866" cy="194644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2794044" y="3449807"/>
            <a:ext cx="6915951" cy="57954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008061" y="4813236"/>
            <a:ext cx="5440971" cy="16670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" name="Стрелка углом вверх 3"/>
          <p:cNvSpPr/>
          <p:nvPr/>
        </p:nvSpPr>
        <p:spPr>
          <a:xfrm rot="5400000">
            <a:off x="1646952" y="2960597"/>
            <a:ext cx="819540" cy="10638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углом вверх 11"/>
          <p:cNvSpPr/>
          <p:nvPr/>
        </p:nvSpPr>
        <p:spPr>
          <a:xfrm rot="5400000">
            <a:off x="4530765" y="4775466"/>
            <a:ext cx="2014299" cy="721217"/>
          </a:xfrm>
          <a:prstGeom prst="bentUpArrow">
            <a:avLst>
              <a:gd name="adj1" fmla="val 25000"/>
              <a:gd name="adj2" fmla="val 25000"/>
              <a:gd name="adj3" fmla="val 25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9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Маршрутизация </a:t>
            </a:r>
            <a:r>
              <a:rPr lang="en-US" dirty="0" err="1"/>
              <a:t>Yii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03845" y="808307"/>
            <a:ext cx="9432583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Конечные пользователи обращаются к действиям через так называемые </a:t>
            </a:r>
            <a:r>
              <a:rPr lang="ru-RU" sz="2400" i="1" dirty="0"/>
              <a:t>маршруты</a:t>
            </a:r>
            <a:r>
              <a:rPr lang="ru-RU" sz="2400" dirty="0"/>
              <a:t>. Маршрут это строка, состоящая из следующих частей:</a:t>
            </a:r>
          </a:p>
          <a:p>
            <a:r>
              <a:rPr lang="ru-RU" sz="2400" dirty="0"/>
              <a:t>ID модуля: он существует, только если контроллер принадлежит не приложению, а </a:t>
            </a:r>
            <a:r>
              <a:rPr lang="ru-RU" sz="2400" u="sng" dirty="0">
                <a:hlinkClick r:id="rId3"/>
              </a:rPr>
              <a:t>модулю</a:t>
            </a:r>
            <a:r>
              <a:rPr lang="ru-RU" sz="2400" dirty="0"/>
              <a:t>;</a:t>
            </a:r>
          </a:p>
          <a:p>
            <a:r>
              <a:rPr lang="ru-RU" sz="2400" dirty="0"/>
              <a:t>ID контроллера: строка, которая уникально идентифицирует контроллер среди всех других контроллеров одного и того же приложения (или одного и того же модуля, если контроллер принадлежит модулю);</a:t>
            </a:r>
          </a:p>
          <a:p>
            <a:r>
              <a:rPr lang="ru-RU" sz="2400" dirty="0"/>
              <a:t>ID действия: строка, которая уникально идентифицирует действие среди всех других действия одного и того же контроллера.</a:t>
            </a:r>
          </a:p>
        </p:txBody>
      </p:sp>
    </p:spTree>
    <p:extLst>
      <p:ext uri="{BB962C8B-B14F-4D97-AF65-F5344CB8AC3E}">
        <p14:creationId xmlns:p14="http://schemas.microsoft.com/office/powerpoint/2010/main" val="395730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Маршрутизация </a:t>
            </a:r>
            <a:r>
              <a:rPr lang="en-US" dirty="0" err="1"/>
              <a:t>Yii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03845" y="808307"/>
            <a:ext cx="9432583" cy="3880773"/>
          </a:xfrm>
        </p:spPr>
        <p:txBody>
          <a:bodyPr>
            <a:noAutofit/>
          </a:bodyPr>
          <a:lstStyle/>
          <a:p>
            <a:r>
              <a:rPr lang="ru-RU" sz="2400" dirty="0"/>
              <a:t>При обработке запрошенного URL, </a:t>
            </a:r>
            <a:r>
              <a:rPr lang="ru-RU" sz="2400" dirty="0" err="1"/>
              <a:t>Yii</a:t>
            </a:r>
            <a:r>
              <a:rPr lang="ru-RU" sz="2400" dirty="0"/>
              <a:t> приложение первым делом разбирает URL в </a:t>
            </a:r>
            <a:r>
              <a:rPr lang="ru-RU" sz="2400" u="sng" dirty="0">
                <a:hlinkClick r:id="rId3"/>
              </a:rPr>
              <a:t>маршрут</a:t>
            </a:r>
            <a:r>
              <a:rPr lang="ru-RU" sz="2400" dirty="0"/>
              <a:t>. Полученный маршрут используется при создании соответствующего экземпляра действия контроллера для обработки запроса. Этот процесс называется </a:t>
            </a:r>
            <a:r>
              <a:rPr lang="ru-RU" sz="2400" i="1" dirty="0" err="1">
                <a:solidFill>
                  <a:srgbClr val="0070C0"/>
                </a:solidFill>
              </a:rPr>
              <a:t>роутинг</a:t>
            </a:r>
            <a:r>
              <a:rPr lang="ru-RU" sz="2400" dirty="0">
                <a:solidFill>
                  <a:srgbClr val="0070C0"/>
                </a:solidFill>
              </a:rPr>
              <a:t>.</a:t>
            </a:r>
          </a:p>
          <a:p>
            <a:r>
              <a:rPr lang="ru-RU" sz="2400" dirty="0"/>
              <a:t>Обратный </a:t>
            </a:r>
            <a:r>
              <a:rPr lang="ru-RU" sz="2400" dirty="0" err="1"/>
              <a:t>роутингу</a:t>
            </a:r>
            <a:r>
              <a:rPr lang="ru-RU" sz="2400" dirty="0"/>
              <a:t> процесс называется </a:t>
            </a:r>
            <a:r>
              <a:rPr lang="ru-RU" sz="2400" i="1" dirty="0">
                <a:solidFill>
                  <a:srgbClr val="0070C0"/>
                </a:solidFill>
              </a:rPr>
              <a:t>Создание URL</a:t>
            </a:r>
            <a:r>
              <a:rPr lang="ru-RU" sz="2400" dirty="0">
                <a:solidFill>
                  <a:srgbClr val="0070C0"/>
                </a:solidFill>
              </a:rPr>
              <a:t>, </a:t>
            </a:r>
            <a:r>
              <a:rPr lang="ru-RU" sz="2400" dirty="0"/>
              <a:t>он отвечает за создание URL из заданного маршрута и соответствующих параметров запроса. </a:t>
            </a:r>
            <a:endParaRPr lang="en-US" sz="2400" dirty="0"/>
          </a:p>
          <a:p>
            <a:r>
              <a:rPr lang="ru-RU" sz="2400" dirty="0"/>
              <a:t>При необходимости, созданный URL всегда может быть преобразован в первоначальные маршрут и параметры запроса.</a:t>
            </a:r>
            <a:endParaRPr lang="en-US" sz="2400" dirty="0"/>
          </a:p>
          <a:p>
            <a:r>
              <a:rPr lang="ru-RU" sz="2400" dirty="0"/>
              <a:t>В основе </a:t>
            </a:r>
            <a:r>
              <a:rPr lang="ru-RU" sz="2400" dirty="0" err="1"/>
              <a:t>роутинга</a:t>
            </a:r>
            <a:r>
              <a:rPr lang="ru-RU" sz="2400" dirty="0"/>
              <a:t> и создания </a:t>
            </a:r>
            <a:r>
              <a:rPr lang="en-US" sz="2400" dirty="0"/>
              <a:t>URL </a:t>
            </a:r>
            <a:r>
              <a:rPr lang="ru-RU" sz="2400" dirty="0"/>
              <a:t>лежит использование компонента </a:t>
            </a:r>
            <a:r>
              <a:rPr lang="en-US" sz="2400" b="1" dirty="0" err="1">
                <a:solidFill>
                  <a:srgbClr val="92D050"/>
                </a:solidFill>
              </a:rPr>
              <a:t>urlManager</a:t>
            </a:r>
            <a:r>
              <a:rPr lang="en-US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7237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Маршрутизация </a:t>
            </a:r>
            <a:r>
              <a:rPr lang="en-US" dirty="0" err="1"/>
              <a:t>Yii</a:t>
            </a:r>
            <a:r>
              <a:rPr lang="en-US" dirty="0"/>
              <a:t> (Hello, world)	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38697" y="1132525"/>
            <a:ext cx="8596668" cy="376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>
                <a:hlinkClick r:id="rId3"/>
              </a:rPr>
              <a:t>http</a:t>
            </a:r>
            <a:r>
              <a:rPr lang="ru-RU" sz="3600" u="sng" dirty="0">
                <a:hlinkClick r:id="rId3"/>
              </a:rPr>
              <a:t>://</a:t>
            </a:r>
            <a:r>
              <a:rPr lang="en-US" sz="3600" u="sng" dirty="0" err="1">
                <a:hlinkClick r:id="rId3"/>
              </a:rPr>
              <a:t>yii</a:t>
            </a:r>
            <a:r>
              <a:rPr lang="ru-RU" sz="3600" u="sng" dirty="0">
                <a:hlinkClick r:id="rId3"/>
              </a:rPr>
              <a:t>2/</a:t>
            </a:r>
            <a:r>
              <a:rPr lang="en-US" sz="3600" u="sng" dirty="0">
                <a:hlinkClick r:id="rId3"/>
              </a:rPr>
              <a:t>web</a:t>
            </a:r>
            <a:r>
              <a:rPr lang="ru-RU" sz="3600" u="sng" dirty="0">
                <a:hlinkClick r:id="rId3"/>
              </a:rPr>
              <a:t>/</a:t>
            </a:r>
            <a:r>
              <a:rPr lang="en-US" sz="3600" u="sng" dirty="0">
                <a:hlinkClick r:id="rId3"/>
              </a:rPr>
              <a:t>index</a:t>
            </a:r>
            <a:r>
              <a:rPr lang="ru-RU" sz="3600" u="sng" dirty="0">
                <a:hlinkClick r:id="rId3"/>
              </a:rPr>
              <a:t>.</a:t>
            </a:r>
            <a:r>
              <a:rPr lang="en-US" sz="3600" u="sng" dirty="0" err="1">
                <a:hlinkClick r:id="rId3"/>
              </a:rPr>
              <a:t>php</a:t>
            </a:r>
            <a:r>
              <a:rPr lang="ru-RU" sz="3600" u="sng" dirty="0">
                <a:hlinkClick r:id="rId3"/>
              </a:rPr>
              <a:t>?</a:t>
            </a:r>
            <a:r>
              <a:rPr lang="en-US" sz="3600" u="sng" dirty="0">
                <a:hlinkClick r:id="rId3"/>
              </a:rPr>
              <a:t>r</a:t>
            </a:r>
            <a:r>
              <a:rPr lang="ru-RU" sz="3600" u="sng" dirty="0">
                <a:hlinkClick r:id="rId3"/>
              </a:rPr>
              <a:t>=</a:t>
            </a:r>
            <a:r>
              <a:rPr lang="en-US" sz="3600" u="sng" dirty="0">
                <a:hlinkClick r:id="rId3"/>
              </a:rPr>
              <a:t>site</a:t>
            </a:r>
            <a:r>
              <a:rPr lang="ru-RU" sz="3600" u="sng" dirty="0">
                <a:hlinkClick r:id="rId3"/>
              </a:rPr>
              <a:t>/</a:t>
            </a:r>
            <a:r>
              <a:rPr lang="en-US" sz="3600" u="sng" dirty="0">
                <a:hlinkClick r:id="rId3"/>
              </a:rPr>
              <a:t>hello</a:t>
            </a:r>
            <a:endParaRPr lang="ru-RU" sz="3600" dirty="0"/>
          </a:p>
          <a:p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00012" y="2746532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Контроллер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668" y="3196417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44096" y="3835757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%F </a:t>
            </a:r>
            <a:r>
              <a:rPr lang="ru-RU" sz="2800" dirty="0"/>
              <a:t>соответствует /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721994" y="1857890"/>
            <a:ext cx="3129566" cy="88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323527" y="1759682"/>
            <a:ext cx="1287887" cy="2076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0"/>
          </p:cNvCxnSpPr>
          <p:nvPr/>
        </p:nvCxnSpPr>
        <p:spPr>
          <a:xfrm flipH="1" flipV="1">
            <a:off x="8126569" y="1759683"/>
            <a:ext cx="1073790" cy="1436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7639" y="3326442"/>
            <a:ext cx="6065144" cy="508252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7894695" y="3780269"/>
            <a:ext cx="4365133" cy="1337465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1023310" y="3398902"/>
            <a:ext cx="2018773" cy="45076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077261" y="3859428"/>
            <a:ext cx="1694029" cy="45076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20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-334850" y="1979532"/>
            <a:ext cx="10406128" cy="1646302"/>
          </a:xfrm>
        </p:spPr>
        <p:txBody>
          <a:bodyPr/>
          <a:lstStyle/>
          <a:p>
            <a:r>
              <a:rPr lang="ru-RU" sz="4800" dirty="0"/>
              <a:t>Контроллеры и представления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67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Маршрутизация </a:t>
            </a:r>
            <a:r>
              <a:rPr lang="en-US" dirty="0" err="1"/>
              <a:t>Yii</a:t>
            </a:r>
            <a:r>
              <a:rPr lang="en-US" dirty="0"/>
              <a:t> (Hello, world)	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97744" y="1107718"/>
            <a:ext cx="9476611" cy="1918818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936049" y="1121178"/>
            <a:ext cx="4298103" cy="45076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7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Представления (виды)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936" y="975733"/>
            <a:ext cx="9638643" cy="3880773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Виды - это часть </a:t>
            </a:r>
            <a:r>
              <a:rPr lang="ru-RU" sz="2800" u="sng" dirty="0">
                <a:hlinkClick r:id="rId3"/>
              </a:rPr>
              <a:t>MVC</a:t>
            </a:r>
            <a:r>
              <a:rPr lang="ru-RU" sz="2800" dirty="0"/>
              <a:t> архитектуры, это код, который отвечает за представление данных конечным пользователям. </a:t>
            </a:r>
          </a:p>
          <a:p>
            <a:pPr algn="just"/>
            <a:r>
              <a:rPr lang="ru-RU" sz="2800" dirty="0"/>
              <a:t>В веб приложениях виды создаются обычно в виде </a:t>
            </a:r>
            <a:r>
              <a:rPr lang="ru-RU" sz="2800" i="1" dirty="0"/>
              <a:t>видов - шаблонов</a:t>
            </a:r>
            <a:r>
              <a:rPr lang="ru-RU" sz="2800" dirty="0"/>
              <a:t>, которые суть PHP скрипты, в основном содержащие HTML код и код PHP, отвечающий за представление и внешний вид. </a:t>
            </a:r>
          </a:p>
          <a:p>
            <a:pPr algn="just"/>
            <a:r>
              <a:rPr lang="ru-RU" sz="2800" dirty="0"/>
              <a:t>Виды управляются компонентом приложения </a:t>
            </a:r>
            <a:r>
              <a:rPr lang="ru-RU" sz="2800" u="sng" dirty="0" err="1">
                <a:hlinkClick r:id="rId4"/>
              </a:rPr>
              <a:t>view</a:t>
            </a:r>
            <a:r>
              <a:rPr lang="ru-RU" sz="2800" dirty="0"/>
              <a:t>, который содержит часто используемые методы для упорядочивания видов и их рендеринга. </a:t>
            </a:r>
          </a:p>
        </p:txBody>
      </p:sp>
    </p:spTree>
    <p:extLst>
      <p:ext uri="{BB962C8B-B14F-4D97-AF65-F5344CB8AC3E}">
        <p14:creationId xmlns:p14="http://schemas.microsoft.com/office/powerpoint/2010/main" val="381866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Назначение видов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936" y="975733"/>
            <a:ext cx="9638643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Виды отвечают за представление данных моделей в формате, понятным конечным пользователям. В целом, виды:</a:t>
            </a:r>
          </a:p>
          <a:p>
            <a:pPr algn="just"/>
            <a:r>
              <a:rPr lang="ru-RU" sz="2400" dirty="0"/>
              <a:t>должны в основном содержать код, отвечающий за представление, такой как HTML и простой PHP для обхода, форматирования и рендеринга данных.</a:t>
            </a:r>
          </a:p>
          <a:p>
            <a:pPr algn="just"/>
            <a:r>
              <a:rPr lang="ru-RU" sz="2400" dirty="0"/>
              <a:t>не должны содержать кода, который производит запросы к БД. </a:t>
            </a:r>
          </a:p>
          <a:p>
            <a:pPr algn="just"/>
            <a:r>
              <a:rPr lang="ru-RU" sz="2400" dirty="0"/>
              <a:t>должны избегать прямого обращения к данным запроса, таким как $_GET, $_POST. Разбором запроса должны заниматься контроллеры. Если данные запросов нужны для построения вида, они должны явно передаваться в вид контроллерами.</a:t>
            </a:r>
          </a:p>
          <a:p>
            <a:pPr algn="just"/>
            <a:r>
              <a:rPr lang="ru-RU" sz="2400" dirty="0"/>
              <a:t>могут читать свойства моделей, но не должны их изменять.</a:t>
            </a:r>
          </a:p>
        </p:txBody>
      </p:sp>
    </p:spTree>
    <p:extLst>
      <p:ext uri="{BB962C8B-B14F-4D97-AF65-F5344CB8AC3E}">
        <p14:creationId xmlns:p14="http://schemas.microsoft.com/office/powerpoint/2010/main" val="37610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Организация видов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936" y="975733"/>
            <a:ext cx="9638643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Виды, которые </a:t>
            </a:r>
            <a:r>
              <a:rPr lang="ru-RU" sz="2800" dirty="0" err="1"/>
              <a:t>рендерятся</a:t>
            </a:r>
            <a:r>
              <a:rPr lang="ru-RU" sz="2800" dirty="0"/>
              <a:t> из контроллера, по умолчанию должны располагаться в папке </a:t>
            </a:r>
            <a:r>
              <a:rPr lang="ru-RU" sz="2800" b="1" dirty="0">
                <a:solidFill>
                  <a:srgbClr val="0070C0"/>
                </a:solidFill>
              </a:rPr>
              <a:t>@</a:t>
            </a:r>
            <a:r>
              <a:rPr lang="ru-RU" sz="2800" b="1" dirty="0" err="1">
                <a:solidFill>
                  <a:srgbClr val="0070C0"/>
                </a:solidFill>
              </a:rPr>
              <a:t>app</a:t>
            </a:r>
            <a:r>
              <a:rPr lang="ru-RU" sz="2800" b="1" dirty="0">
                <a:solidFill>
                  <a:srgbClr val="0070C0"/>
                </a:solidFill>
              </a:rPr>
              <a:t>/</a:t>
            </a:r>
            <a:r>
              <a:rPr lang="ru-RU" sz="2800" b="1" dirty="0" err="1">
                <a:solidFill>
                  <a:srgbClr val="0070C0"/>
                </a:solidFill>
              </a:rPr>
              <a:t>views</a:t>
            </a:r>
            <a:r>
              <a:rPr lang="ru-RU" sz="2800" b="1" dirty="0">
                <a:solidFill>
                  <a:srgbClr val="0070C0"/>
                </a:solidFill>
              </a:rPr>
              <a:t>/</a:t>
            </a:r>
            <a:r>
              <a:rPr lang="ru-RU" sz="2800" b="1" dirty="0" err="1">
                <a:solidFill>
                  <a:srgbClr val="0070C0"/>
                </a:solidFill>
              </a:rPr>
              <a:t>ControllerID</a:t>
            </a:r>
            <a:r>
              <a:rPr lang="ru-RU" sz="2800" b="1" dirty="0">
                <a:solidFill>
                  <a:srgbClr val="0070C0"/>
                </a:solidFill>
              </a:rPr>
              <a:t>, </a:t>
            </a:r>
            <a:r>
              <a:rPr lang="ru-RU" sz="2800" dirty="0"/>
              <a:t>где </a:t>
            </a:r>
            <a:r>
              <a:rPr lang="ru-RU" sz="2800" dirty="0" err="1"/>
              <a:t>ControllerID</a:t>
            </a:r>
            <a:r>
              <a:rPr lang="ru-RU" sz="2800" dirty="0"/>
              <a:t> это ID контроллера.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75746"/>
              </p:ext>
            </p:extLst>
          </p:nvPr>
        </p:nvGraphicFramePr>
        <p:xfrm>
          <a:off x="331986" y="3012103"/>
          <a:ext cx="9146864" cy="1675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882">
                <a:tc>
                  <a:txBody>
                    <a:bodyPr/>
                    <a:lstStyle/>
                    <a:p>
                      <a:r>
                        <a:rPr lang="ru-RU" dirty="0"/>
                        <a:t>Класс контроллера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Папка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PostController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app/views/post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PostCommentController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app/views/post-comment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2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936" y="975733"/>
            <a:ext cx="9638643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При создании видов, которые генерируют HTML страницы, важно кодировать и/или фильтровать данные, которые приходят от пользователей перед тем как их показывать.</a:t>
            </a:r>
          </a:p>
          <a:p>
            <a:pPr marL="0" indent="0" algn="just">
              <a:buNone/>
            </a:pPr>
            <a:r>
              <a:rPr lang="ru-RU" sz="2800" dirty="0"/>
              <a:t>Чтобы показать обычный текст, сначала кодируйте его с помощью </a:t>
            </a:r>
            <a:r>
              <a:rPr lang="ru-RU" sz="2800" u="sng" dirty="0" err="1">
                <a:hlinkClick r:id="rId3"/>
              </a:rPr>
              <a:t>yii</a:t>
            </a:r>
            <a:r>
              <a:rPr lang="ru-RU" sz="2800" u="sng" dirty="0">
                <a:hlinkClick r:id="rId3"/>
              </a:rPr>
              <a:t>\</a:t>
            </a:r>
            <a:r>
              <a:rPr lang="ru-RU" sz="2800" u="sng" dirty="0" err="1">
                <a:hlinkClick r:id="rId3"/>
              </a:rPr>
              <a:t>helpers</a:t>
            </a:r>
            <a:r>
              <a:rPr lang="ru-RU" sz="2800" u="sng" dirty="0">
                <a:hlinkClick r:id="rId3"/>
              </a:rPr>
              <a:t>\</a:t>
            </a:r>
            <a:r>
              <a:rPr lang="ru-RU" sz="2800" u="sng" dirty="0" err="1">
                <a:hlinkClick r:id="rId3"/>
              </a:rPr>
              <a:t>Html</a:t>
            </a:r>
            <a:r>
              <a:rPr lang="ru-RU" sz="2800" u="sng" dirty="0">
                <a:hlinkClick r:id="rId3"/>
              </a:rPr>
              <a:t>::</a:t>
            </a:r>
            <a:r>
              <a:rPr lang="ru-RU" sz="2800" u="sng" dirty="0" err="1">
                <a:hlinkClick r:id="rId3"/>
              </a:rPr>
              <a:t>encode</a:t>
            </a:r>
            <a:r>
              <a:rPr lang="ru-RU" sz="2800" u="sng" dirty="0">
                <a:hlinkClick r:id="rId3"/>
              </a:rPr>
              <a:t>()</a:t>
            </a:r>
            <a:r>
              <a:rPr lang="ru-RU" sz="28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23740" y="4365938"/>
            <a:ext cx="1165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Fira Mono"/>
              </a:rPr>
              <a:t>&lt;?</a:t>
            </a:r>
            <a:r>
              <a:rPr lang="en-US" b="1" dirty="0" err="1">
                <a:solidFill>
                  <a:srgbClr val="999999"/>
                </a:solidFill>
                <a:latin typeface="Fira Mono"/>
              </a:rPr>
              <a:t>php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Fira Mono"/>
              </a:rPr>
              <a:t>use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 </a:t>
            </a:r>
            <a:r>
              <a:rPr lang="en-US" b="1" dirty="0" err="1">
                <a:solidFill>
                  <a:srgbClr val="990000"/>
                </a:solidFill>
                <a:latin typeface="Fira Mono"/>
              </a:rPr>
              <a:t>yii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\</a:t>
            </a:r>
            <a:r>
              <a:rPr lang="en-US" b="1" dirty="0">
                <a:solidFill>
                  <a:srgbClr val="990000"/>
                </a:solidFill>
                <a:latin typeface="Fira Mono"/>
              </a:rPr>
              <a:t>helpers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\</a:t>
            </a:r>
            <a:r>
              <a:rPr lang="en-US" b="1" dirty="0">
                <a:solidFill>
                  <a:srgbClr val="990000"/>
                </a:solidFill>
                <a:latin typeface="Fira Mono"/>
              </a:rPr>
              <a:t>Html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; </a:t>
            </a:r>
            <a:r>
              <a:rPr lang="en-US" b="1" dirty="0">
                <a:solidFill>
                  <a:srgbClr val="999999"/>
                </a:solidFill>
                <a:latin typeface="Fira Mono"/>
              </a:rPr>
              <a:t>?&gt;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 </a:t>
            </a:r>
            <a:endParaRPr lang="ru-RU" dirty="0">
              <a:solidFill>
                <a:srgbClr val="000000"/>
              </a:solidFill>
              <a:latin typeface="Fira Mono"/>
            </a:endParaRPr>
          </a:p>
          <a:p>
            <a:r>
              <a:rPr lang="en-US" dirty="0">
                <a:solidFill>
                  <a:srgbClr val="000000"/>
                </a:solidFill>
                <a:latin typeface="Fira Mono"/>
              </a:rPr>
              <a:t>&lt;div </a:t>
            </a:r>
            <a:r>
              <a:rPr lang="en-US" b="1" dirty="0">
                <a:solidFill>
                  <a:srgbClr val="333333"/>
                </a:solidFill>
                <a:latin typeface="Fira Mon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="</a:t>
            </a:r>
            <a:r>
              <a:rPr lang="en-US" b="1" dirty="0">
                <a:solidFill>
                  <a:srgbClr val="445588"/>
                </a:solidFill>
                <a:latin typeface="Fira Mono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"&gt;</a:t>
            </a:r>
            <a:endParaRPr lang="ru-RU" dirty="0">
              <a:solidFill>
                <a:srgbClr val="000000"/>
              </a:solidFill>
              <a:latin typeface="Fira Mono"/>
            </a:endParaRPr>
          </a:p>
          <a:p>
            <a:r>
              <a:rPr lang="en-US" dirty="0">
                <a:solidFill>
                  <a:srgbClr val="000000"/>
                </a:solidFill>
                <a:latin typeface="Fira Mono"/>
              </a:rPr>
              <a:t> </a:t>
            </a:r>
            <a:r>
              <a:rPr lang="ru-RU" dirty="0">
                <a:solidFill>
                  <a:srgbClr val="000000"/>
                </a:solidFill>
                <a:latin typeface="Fira Mono"/>
              </a:rPr>
              <a:t>	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&lt;?= </a:t>
            </a:r>
            <a:r>
              <a:rPr lang="en-US" b="1" dirty="0">
                <a:solidFill>
                  <a:srgbClr val="445588"/>
                </a:solidFill>
                <a:latin typeface="Fira Mono"/>
              </a:rPr>
              <a:t>Html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::</a:t>
            </a:r>
            <a:r>
              <a:rPr lang="en-US" b="1" dirty="0">
                <a:solidFill>
                  <a:srgbClr val="445588"/>
                </a:solidFill>
                <a:latin typeface="Fira Mono"/>
              </a:rPr>
              <a:t>encode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($</a:t>
            </a:r>
            <a:r>
              <a:rPr lang="en-US" b="1" dirty="0">
                <a:solidFill>
                  <a:srgbClr val="445588"/>
                </a:solidFill>
                <a:latin typeface="Fira Mono"/>
              </a:rPr>
              <a:t>user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-&gt;</a:t>
            </a:r>
            <a:r>
              <a:rPr lang="en-US" b="1" dirty="0">
                <a:solidFill>
                  <a:srgbClr val="445588"/>
                </a:solidFill>
                <a:latin typeface="Fira Mon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) ?&gt;</a:t>
            </a:r>
            <a:endParaRPr lang="ru-RU" dirty="0">
              <a:solidFill>
                <a:srgbClr val="000000"/>
              </a:solidFill>
              <a:latin typeface="Fira Mono"/>
            </a:endParaRPr>
          </a:p>
          <a:p>
            <a:r>
              <a:rPr lang="en-US" dirty="0">
                <a:solidFill>
                  <a:srgbClr val="000000"/>
                </a:solidFill>
                <a:latin typeface="Fira Mono"/>
              </a:rPr>
              <a:t>&lt;/</a:t>
            </a:r>
            <a:r>
              <a:rPr lang="en-US" b="1" dirty="0">
                <a:solidFill>
                  <a:srgbClr val="445588"/>
                </a:solidFill>
                <a:latin typeface="Fira Mono"/>
              </a:rPr>
              <a:t>div</a:t>
            </a:r>
            <a:r>
              <a:rPr lang="en-US" dirty="0">
                <a:solidFill>
                  <a:srgbClr val="000000"/>
                </a:solidFill>
                <a:latin typeface="Fira Mono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562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Вид </a:t>
            </a:r>
            <a:r>
              <a:rPr lang="en-US" dirty="0"/>
              <a:t>Hello, world!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5266" y="1153375"/>
            <a:ext cx="2960665" cy="4859677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5196289" y="1320800"/>
            <a:ext cx="5750611" cy="421711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5" name="Стрелка вправо 4"/>
          <p:cNvSpPr/>
          <p:nvPr/>
        </p:nvSpPr>
        <p:spPr>
          <a:xfrm>
            <a:off x="3809130" y="3202302"/>
            <a:ext cx="978408" cy="22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138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Рендеринг вида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936" y="975733"/>
            <a:ext cx="9638643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Рендеринг вида – идентификация и подключение нужного представления.</a:t>
            </a:r>
          </a:p>
          <a:p>
            <a:pPr marL="0" indent="0" algn="just">
              <a:buNone/>
            </a:pPr>
            <a:r>
              <a:rPr lang="ru-RU" sz="2400" dirty="0"/>
              <a:t>Методы рендеринга:</a:t>
            </a:r>
          </a:p>
          <a:p>
            <a:r>
              <a:rPr lang="ru-RU" sz="2400" u="sng" dirty="0" err="1">
                <a:hlinkClick r:id="rId3"/>
              </a:rPr>
              <a:t>render</a:t>
            </a:r>
            <a:r>
              <a:rPr lang="ru-RU" sz="2400" u="sng" dirty="0">
                <a:hlinkClick r:id="rId3"/>
              </a:rPr>
              <a:t>()</a:t>
            </a:r>
            <a:r>
              <a:rPr lang="ru-RU" sz="2400" dirty="0"/>
              <a:t>: </a:t>
            </a:r>
            <a:r>
              <a:rPr lang="ru-RU" sz="2400" dirty="0" err="1"/>
              <a:t>рендерит</a:t>
            </a:r>
            <a:r>
              <a:rPr lang="ru-RU" sz="2400" dirty="0"/>
              <a:t> </a:t>
            </a:r>
            <a:r>
              <a:rPr lang="ru-RU" sz="2400" u="sng" dirty="0">
                <a:hlinkClick r:id="rId4"/>
              </a:rPr>
              <a:t>именованный вид</a:t>
            </a:r>
            <a:r>
              <a:rPr lang="ru-RU" sz="2400" dirty="0"/>
              <a:t> и применяет </a:t>
            </a:r>
            <a:r>
              <a:rPr lang="ru-RU" sz="2400" u="sng" dirty="0">
                <a:hlinkClick r:id="rId5"/>
              </a:rPr>
              <a:t>шаблон</a:t>
            </a:r>
            <a:r>
              <a:rPr lang="ru-RU" sz="2400" dirty="0"/>
              <a:t> к результату рендеринга.</a:t>
            </a:r>
          </a:p>
          <a:p>
            <a:r>
              <a:rPr lang="ru-RU" sz="2400" u="sng" dirty="0" err="1">
                <a:hlinkClick r:id="rId6"/>
              </a:rPr>
              <a:t>renderPartial</a:t>
            </a:r>
            <a:r>
              <a:rPr lang="ru-RU" sz="2400" u="sng" dirty="0">
                <a:hlinkClick r:id="rId6"/>
              </a:rPr>
              <a:t>()</a:t>
            </a:r>
            <a:r>
              <a:rPr lang="ru-RU" sz="2400" dirty="0"/>
              <a:t>: </a:t>
            </a:r>
            <a:r>
              <a:rPr lang="ru-RU" sz="2400" dirty="0" err="1"/>
              <a:t>рендерит</a:t>
            </a:r>
            <a:r>
              <a:rPr lang="ru-RU" sz="2400" dirty="0"/>
              <a:t> </a:t>
            </a:r>
            <a:r>
              <a:rPr lang="ru-RU" sz="2400" u="sng" dirty="0">
                <a:hlinkClick r:id="rId4"/>
              </a:rPr>
              <a:t>именованный вид</a:t>
            </a:r>
            <a:r>
              <a:rPr lang="ru-RU" sz="2400" dirty="0"/>
              <a:t> без шаблона.</a:t>
            </a:r>
          </a:p>
          <a:p>
            <a:r>
              <a:rPr lang="ru-RU" sz="2400" u="sng" dirty="0" err="1">
                <a:hlinkClick r:id="rId7"/>
              </a:rPr>
              <a:t>renderAjax</a:t>
            </a:r>
            <a:r>
              <a:rPr lang="ru-RU" sz="2400" u="sng" dirty="0">
                <a:hlinkClick r:id="rId7"/>
              </a:rPr>
              <a:t>()</a:t>
            </a:r>
            <a:r>
              <a:rPr lang="ru-RU" sz="2400" dirty="0"/>
              <a:t>: </a:t>
            </a:r>
            <a:r>
              <a:rPr lang="ru-RU" sz="2400" dirty="0" err="1"/>
              <a:t>рендерит</a:t>
            </a:r>
            <a:r>
              <a:rPr lang="ru-RU" sz="2400" dirty="0"/>
              <a:t> </a:t>
            </a:r>
            <a:r>
              <a:rPr lang="ru-RU" sz="2400" u="sng" dirty="0">
                <a:hlinkClick r:id="rId4"/>
              </a:rPr>
              <a:t>именованный вид</a:t>
            </a:r>
            <a:r>
              <a:rPr lang="ru-RU" sz="2400" dirty="0"/>
              <a:t> без шаблона, и добавляет все зарегистрированные JS/CSS скрипты и стили. Обычно этот метод применяется для рендеринга результата AJAX запроса.</a:t>
            </a:r>
          </a:p>
          <a:p>
            <a:r>
              <a:rPr lang="ru-RU" sz="2400" u="sng" dirty="0" err="1">
                <a:hlinkClick r:id="rId8"/>
              </a:rPr>
              <a:t>renderFile</a:t>
            </a:r>
            <a:r>
              <a:rPr lang="ru-RU" sz="2400" u="sng" dirty="0">
                <a:hlinkClick r:id="rId8"/>
              </a:rPr>
              <a:t>()</a:t>
            </a:r>
            <a:r>
              <a:rPr lang="ru-RU" sz="2400" dirty="0"/>
              <a:t>: </a:t>
            </a:r>
            <a:r>
              <a:rPr lang="ru-RU" sz="2400" dirty="0" err="1"/>
              <a:t>рендерит</a:t>
            </a:r>
            <a:r>
              <a:rPr lang="ru-RU" sz="2400" dirty="0"/>
              <a:t> вид, заданный как путь к файлу или </a:t>
            </a:r>
            <a:r>
              <a:rPr lang="ru-RU" sz="2400" u="sng" dirty="0" err="1">
                <a:hlinkClick r:id="rId9"/>
              </a:rPr>
              <a:t>алиас</a:t>
            </a:r>
            <a:r>
              <a:rPr lang="ru-RU" sz="2400" dirty="0"/>
              <a:t>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001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Рендеринг вида </a:t>
            </a:r>
            <a:r>
              <a:rPr lang="en-US" dirty="0"/>
              <a:t>Hello, world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86081"/>
            <a:ext cx="6527507" cy="1596511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4696629" y="2653981"/>
            <a:ext cx="6353443" cy="4204019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" name="Стрелка углом вверх 1"/>
          <p:cNvSpPr/>
          <p:nvPr/>
        </p:nvSpPr>
        <p:spPr>
          <a:xfrm rot="5400000">
            <a:off x="2324646" y="1742338"/>
            <a:ext cx="1094704" cy="285267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8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Создание нового контроллера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16333"/>
            <a:ext cx="5657850" cy="34480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62170" y="2726996"/>
            <a:ext cx="5940425" cy="398716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9" name="Стрелка углом вверх 8"/>
          <p:cNvSpPr/>
          <p:nvPr/>
        </p:nvSpPr>
        <p:spPr>
          <a:xfrm rot="5400000">
            <a:off x="3020105" y="3841596"/>
            <a:ext cx="1094704" cy="285267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3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Создание нового контроллера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87936" y="975733"/>
            <a:ext cx="10256830" cy="388077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400" dirty="0"/>
              <a:t>Основные правила:</a:t>
            </a:r>
          </a:p>
          <a:p>
            <a:r>
              <a:rPr lang="ru-RU" sz="2400" dirty="0"/>
              <a:t>Необходимо использование пространства имен</a:t>
            </a:r>
          </a:p>
          <a:p>
            <a:r>
              <a:rPr lang="ru-RU" sz="2400" dirty="0"/>
              <a:t>Основное предназначение использования </a:t>
            </a:r>
            <a:r>
              <a:rPr lang="ru-RU" sz="2400" b="1" dirty="0"/>
              <a:t>PHP </a:t>
            </a:r>
            <a:r>
              <a:rPr lang="ru-RU" sz="2400" b="1" dirty="0" err="1"/>
              <a:t>namespace</a:t>
            </a:r>
            <a:r>
              <a:rPr lang="ru-RU" sz="2400" b="1" dirty="0"/>
              <a:t> </a:t>
            </a:r>
            <a:r>
              <a:rPr lang="ru-RU" sz="2400" b="1" dirty="0" err="1"/>
              <a:t>use</a:t>
            </a:r>
            <a:r>
              <a:rPr lang="ru-RU" sz="2400" dirty="0"/>
              <a:t> — помочь компилятору </a:t>
            </a:r>
            <a:r>
              <a:rPr lang="ru-RU" sz="2400" b="1" dirty="0"/>
              <a:t>PHP</a:t>
            </a:r>
            <a:r>
              <a:rPr lang="ru-RU" sz="2400" dirty="0"/>
              <a:t> определить, какой класс выполнять. </a:t>
            </a:r>
          </a:p>
          <a:p>
            <a:pPr lvl="0"/>
            <a:r>
              <a:rPr lang="ru-RU" sz="2400" dirty="0"/>
              <a:t>Создаваемый контроллер должен наследовать класс контролер из пространства имен </a:t>
            </a:r>
            <a:r>
              <a:rPr lang="ru-RU" sz="2400" b="1" dirty="0" err="1"/>
              <a:t>yii</a:t>
            </a:r>
            <a:r>
              <a:rPr lang="ru-RU" sz="2400" b="1" dirty="0"/>
              <a:t>\</a:t>
            </a:r>
            <a:r>
              <a:rPr lang="ru-RU" sz="2400" b="1" dirty="0" err="1"/>
              <a:t>web</a:t>
            </a:r>
            <a:r>
              <a:rPr lang="ru-RU" sz="2400" b="1" dirty="0"/>
              <a:t>\</a:t>
            </a:r>
            <a:r>
              <a:rPr lang="ru-RU" sz="2400" b="1" dirty="0" err="1"/>
              <a:t>Controller</a:t>
            </a:r>
            <a:r>
              <a:rPr lang="ru-RU" sz="2400" dirty="0"/>
              <a:t>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5164"/>
          <a:stretch/>
        </p:blipFill>
        <p:spPr>
          <a:xfrm>
            <a:off x="832632" y="3664953"/>
            <a:ext cx="6057564" cy="3193047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65427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766" y="0"/>
            <a:ext cx="8596668" cy="1320800"/>
          </a:xfrm>
        </p:spPr>
        <p:txBody>
          <a:bodyPr/>
          <a:lstStyle/>
          <a:p>
            <a:r>
              <a:rPr lang="ru-RU" dirty="0"/>
              <a:t>Установка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468994220"/>
              </p:ext>
            </p:extLst>
          </p:nvPr>
        </p:nvGraphicFramePr>
        <p:xfrm>
          <a:off x="323766" y="890354"/>
          <a:ext cx="96249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675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Создание нового контроллера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0281" y="942236"/>
            <a:ext cx="5695212" cy="421074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95774" y="1292125"/>
            <a:ext cx="6201721" cy="937731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6417659" y="4099784"/>
            <a:ext cx="5157950" cy="2494572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044744" y="264160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Контроллер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598" y="2903210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  <a:endParaRPr lang="ru-RU" sz="2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8596668" y="1957589"/>
            <a:ext cx="1532534" cy="68401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11052443" y="2065954"/>
            <a:ext cx="603692" cy="93927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76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Создание нового контроллера</a:t>
            </a:r>
            <a:r>
              <a:rPr lang="en-US" dirty="0"/>
              <a:t> + view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62770" y="1118315"/>
            <a:ext cx="3694224" cy="3999087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831625" y="5813434"/>
            <a:ext cx="5264597" cy="404969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-113029" y="1028411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1.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826" y="5672617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2.</a:t>
            </a:r>
            <a:endParaRPr lang="ru-RU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47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Создание нового контроллера</a:t>
            </a:r>
            <a:r>
              <a:rPr lang="en-US" dirty="0"/>
              <a:t> + view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734475" y="899373"/>
            <a:ext cx="4514628" cy="3334047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58676" y="736025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3.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5778835" y="4765129"/>
            <a:ext cx="5940425" cy="191262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224608" y="4661935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4.</a:t>
            </a:r>
            <a:endParaRPr lang="ru-RU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68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Передача параметров в вид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219"/>
            <a:ext cx="9635149" cy="2688107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595983" y="4491486"/>
            <a:ext cx="7620738" cy="2366514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3" name="Стрелка вниз 2"/>
          <p:cNvSpPr/>
          <p:nvPr/>
        </p:nvSpPr>
        <p:spPr>
          <a:xfrm>
            <a:off x="2768957" y="3648296"/>
            <a:ext cx="579550" cy="7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904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Передача параметров в вид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3675" y="782190"/>
            <a:ext cx="3195221" cy="125267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639417" y="2510900"/>
            <a:ext cx="7234583" cy="364533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643856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Передача параметров в вид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0780" y="848258"/>
            <a:ext cx="9419779" cy="241460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2880" y="3547761"/>
            <a:ext cx="6022989" cy="227034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7164221" y="3509962"/>
            <a:ext cx="4761616" cy="325377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4981" y="834359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1.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65253" y="3326234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2.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8422" y="3326234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3.</a:t>
            </a:r>
            <a:endParaRPr lang="ru-RU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35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Передача параметров в вид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011" y="2340243"/>
            <a:ext cx="10543373" cy="288858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0" y="660400"/>
            <a:ext cx="4819185" cy="1019443"/>
          </a:xfrm>
          <a:prstGeom prst="rect">
            <a:avLst/>
          </a:prstGeom>
        </p:spPr>
      </p:pic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257040" y="1529164"/>
            <a:ext cx="10256830" cy="301357"/>
          </a:xfrm>
        </p:spPr>
        <p:txBody>
          <a:bodyPr>
            <a:noAutofit/>
          </a:bodyPr>
          <a:lstStyle/>
          <a:p>
            <a:r>
              <a:rPr lang="ru-RU" sz="2000" dirty="0"/>
              <a:t>Создает массив, содержащий названия переменных и их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2652435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10895527" cy="1320800"/>
          </a:xfrm>
        </p:spPr>
        <p:txBody>
          <a:bodyPr>
            <a:normAutofit/>
          </a:bodyPr>
          <a:lstStyle/>
          <a:p>
            <a:r>
              <a:rPr lang="ru-RU" sz="3500" dirty="0"/>
              <a:t>Передача параметров через адресную строку</a:t>
            </a: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3040" b="3319"/>
          <a:stretch/>
        </p:blipFill>
        <p:spPr bwMode="auto">
          <a:xfrm>
            <a:off x="421542" y="897594"/>
            <a:ext cx="8098470" cy="2231971"/>
          </a:xfrm>
          <a:prstGeom prst="rect">
            <a:avLst/>
          </a:prstGeom>
          <a:ln>
            <a:solidFill>
              <a:srgbClr val="92D05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546289" y="3442384"/>
            <a:ext cx="4283288" cy="279099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-77129" y="660400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1.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9510" y="3442384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endParaRPr lang="ru-RU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90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10895527" cy="1320800"/>
          </a:xfrm>
        </p:spPr>
        <p:txBody>
          <a:bodyPr/>
          <a:lstStyle/>
          <a:p>
            <a:r>
              <a:rPr lang="ru-RU" dirty="0"/>
              <a:t>Передача параметров через адресную строку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050" y="897899"/>
            <a:ext cx="8165102" cy="5464264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58400" y="736025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3.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941713" y="1030310"/>
            <a:ext cx="2073499" cy="4893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9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5" y="793054"/>
            <a:ext cx="8456421" cy="5834997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766" y="0"/>
            <a:ext cx="8596668" cy="1320800"/>
          </a:xfrm>
        </p:spPr>
        <p:txBody>
          <a:bodyPr/>
          <a:lstStyle/>
          <a:p>
            <a:r>
              <a:rPr lang="ru-RU" dirty="0"/>
              <a:t>Шаблон сайта</a:t>
            </a:r>
          </a:p>
        </p:txBody>
      </p:sp>
    </p:spTree>
    <p:extLst>
      <p:ext uri="{BB962C8B-B14F-4D97-AF65-F5344CB8AC3E}">
        <p14:creationId xmlns:p14="http://schemas.microsoft.com/office/powerpoint/2010/main" val="23949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766" y="0"/>
            <a:ext cx="8596668" cy="1320800"/>
          </a:xfrm>
        </p:spPr>
        <p:txBody>
          <a:bodyPr/>
          <a:lstStyle/>
          <a:p>
            <a:r>
              <a:rPr lang="ru-RU" dirty="0"/>
              <a:t>Страница </a:t>
            </a:r>
            <a:r>
              <a:rPr lang="en-US" dirty="0"/>
              <a:t>About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2" y="884110"/>
            <a:ext cx="8747726" cy="52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766" y="0"/>
            <a:ext cx="8596668" cy="1320800"/>
          </a:xfrm>
        </p:spPr>
        <p:txBody>
          <a:bodyPr/>
          <a:lstStyle/>
          <a:p>
            <a:r>
              <a:rPr lang="ru-RU" dirty="0"/>
              <a:t>Страница </a:t>
            </a:r>
            <a:r>
              <a:rPr lang="en-US" dirty="0"/>
              <a:t>Contact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9" y="660399"/>
            <a:ext cx="5911609" cy="61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5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766" y="0"/>
            <a:ext cx="8596668" cy="1320800"/>
          </a:xfrm>
        </p:spPr>
        <p:txBody>
          <a:bodyPr/>
          <a:lstStyle/>
          <a:p>
            <a:r>
              <a:rPr lang="ru-RU" dirty="0"/>
              <a:t>Страница </a:t>
            </a:r>
            <a:r>
              <a:rPr lang="en-US" dirty="0"/>
              <a:t>Login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6" y="660400"/>
            <a:ext cx="9077467" cy="48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766" y="0"/>
            <a:ext cx="8596668" cy="1320800"/>
          </a:xfrm>
        </p:spPr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6448" y="951895"/>
            <a:ext cx="11440904" cy="50321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composer.json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используется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Composer'ом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содержит описание приложения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   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конфигурационные файлы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console.php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конфигурация консольного приложения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web.php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конфигурация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приложения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commands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 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 классы консольных команд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controllers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контроллеры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   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runtime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  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файлы, которые генерирует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во время выполнения приложения (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кэш и т.п.)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   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 пакеты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Composer'а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и, собственно, сам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фреймворк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views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    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виды приложения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      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корневая директория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приложения. Содержит файлы, доступные через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      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скрипты, используемые приложением (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точка входа в приложение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 него начинается выполнение приложения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скрипт выполнения консольного приложения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8744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766" y="0"/>
            <a:ext cx="8596668" cy="1320800"/>
          </a:xfrm>
        </p:spPr>
        <p:txBody>
          <a:bodyPr/>
          <a:lstStyle/>
          <a:p>
            <a:r>
              <a:rPr lang="en-US" dirty="0"/>
              <a:t>MVC </a:t>
            </a:r>
            <a:r>
              <a:rPr lang="ru-RU" dirty="0"/>
              <a:t>в </a:t>
            </a:r>
            <a:r>
              <a:rPr lang="en-US" dirty="0" err="1"/>
              <a:t>Yii</a:t>
            </a:r>
            <a:endParaRPr lang="ru-RU" dirty="0"/>
          </a:p>
        </p:txBody>
      </p:sp>
      <p:pic>
        <p:nvPicPr>
          <p:cNvPr id="2050" name="Picture 2" descr="Ð²Ð½ÑÑÑÐµÐ½Ð½ÐµÐµ ÑÑÑÑÐ¾Ð¹ÑÑÐ²Ð¾ Ð¿ÑÐ¸Ð»Ð¾Ð¶ÐµÐ½Ð¸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78" y="669115"/>
            <a:ext cx="7805801" cy="618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33198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13005</TotalTime>
  <Words>1236</Words>
  <Application>Microsoft Office PowerPoint</Application>
  <PresentationFormat>Широкоэкранный</PresentationFormat>
  <Paragraphs>179</Paragraphs>
  <Slides>38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Fira Mono</vt:lpstr>
      <vt:lpstr>Trebuchet MS</vt:lpstr>
      <vt:lpstr>Wingdings 3</vt:lpstr>
      <vt:lpstr>Грань</vt:lpstr>
      <vt:lpstr>Инструментальные средства ИС (2) </vt:lpstr>
      <vt:lpstr>Контроллеры и представления</vt:lpstr>
      <vt:lpstr>Установка</vt:lpstr>
      <vt:lpstr>Шаблон сайта</vt:lpstr>
      <vt:lpstr>Страница About</vt:lpstr>
      <vt:lpstr>Страница Contact</vt:lpstr>
      <vt:lpstr>Страница Login</vt:lpstr>
      <vt:lpstr>Структура приложения</vt:lpstr>
      <vt:lpstr>MVC в Yii</vt:lpstr>
      <vt:lpstr>Жизненный цикл запроса пользователя</vt:lpstr>
      <vt:lpstr>Контроллеры</vt:lpstr>
      <vt:lpstr>Контроллеры: назначение</vt:lpstr>
      <vt:lpstr>Правила создания классов контроллеров</vt:lpstr>
      <vt:lpstr>Правила создания классов контроллеров  (примеры)</vt:lpstr>
      <vt:lpstr>Действия action</vt:lpstr>
      <vt:lpstr>Hello, world!</vt:lpstr>
      <vt:lpstr>Маршрутизация Yii </vt:lpstr>
      <vt:lpstr>Маршрутизация Yii </vt:lpstr>
      <vt:lpstr>Маршрутизация Yii (Hello, world) </vt:lpstr>
      <vt:lpstr>Маршрутизация Yii (Hello, world) </vt:lpstr>
      <vt:lpstr>Представления (виды)</vt:lpstr>
      <vt:lpstr>Назначение видов</vt:lpstr>
      <vt:lpstr>Организация видов</vt:lpstr>
      <vt:lpstr>Безопасность</vt:lpstr>
      <vt:lpstr>Вид Hello, world!</vt:lpstr>
      <vt:lpstr>Рендеринг вида</vt:lpstr>
      <vt:lpstr>Рендеринг вида Hello, world</vt:lpstr>
      <vt:lpstr>Создание нового контроллера</vt:lpstr>
      <vt:lpstr>Создание нового контроллера</vt:lpstr>
      <vt:lpstr>Создание нового контроллера</vt:lpstr>
      <vt:lpstr>Создание нового контроллера + view</vt:lpstr>
      <vt:lpstr>Создание нового контроллера + view</vt:lpstr>
      <vt:lpstr>Передача параметров в вид</vt:lpstr>
      <vt:lpstr>Передача параметров в вид</vt:lpstr>
      <vt:lpstr>Передача параметров в вид</vt:lpstr>
      <vt:lpstr>Передача параметров в вид</vt:lpstr>
      <vt:lpstr>Передача параметров через адресную строку</vt:lpstr>
      <vt:lpstr>Передача параметров через адресную строку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Ступина</dc:creator>
  <cp:lastModifiedBy>masha masha</cp:lastModifiedBy>
  <cp:revision>161</cp:revision>
  <dcterms:created xsi:type="dcterms:W3CDTF">2019-01-06T10:37:33Z</dcterms:created>
  <dcterms:modified xsi:type="dcterms:W3CDTF">2022-09-21T10:37:17Z</dcterms:modified>
</cp:coreProperties>
</file>