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421" r:id="rId3"/>
    <p:sldId id="422" r:id="rId4"/>
    <p:sldId id="402" r:id="rId5"/>
    <p:sldId id="423" r:id="rId6"/>
    <p:sldId id="425" r:id="rId7"/>
    <p:sldId id="426" r:id="rId8"/>
    <p:sldId id="424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8" r:id="rId19"/>
    <p:sldId id="436" r:id="rId20"/>
    <p:sldId id="439" r:id="rId21"/>
    <p:sldId id="440" r:id="rId22"/>
    <p:sldId id="442" r:id="rId23"/>
    <p:sldId id="44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40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7CC41-415C-4735-91A6-5DFDD21A5B86}" type="doc">
      <dgm:prSet loTypeId="urn:microsoft.com/office/officeart/2005/8/layout/default" loCatId="list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192B867B-0CA4-4446-8482-1DFEF1564D3E}">
      <dgm:prSet phldrT="[Текст]"/>
      <dgm:spPr/>
      <dgm:t>
        <a:bodyPr/>
        <a:lstStyle/>
        <a:p>
          <a:r>
            <a:rPr lang="ru-RU" dirty="0"/>
            <a:t>создавать новые миграции</a:t>
          </a:r>
        </a:p>
      </dgm:t>
    </dgm:pt>
    <dgm:pt modelId="{A4E36E8F-7208-4690-973E-AC8EE904346C}" type="parTrans" cxnId="{1EEF4244-2E20-429A-8BEA-17559A97ACBF}">
      <dgm:prSet/>
      <dgm:spPr/>
      <dgm:t>
        <a:bodyPr/>
        <a:lstStyle/>
        <a:p>
          <a:endParaRPr lang="ru-RU"/>
        </a:p>
      </dgm:t>
    </dgm:pt>
    <dgm:pt modelId="{1A550B6C-A944-4DD5-9ADA-12FFD9108932}" type="sibTrans" cxnId="{1EEF4244-2E20-429A-8BEA-17559A97ACBF}">
      <dgm:prSet/>
      <dgm:spPr/>
      <dgm:t>
        <a:bodyPr/>
        <a:lstStyle/>
        <a:p>
          <a:endParaRPr lang="ru-RU"/>
        </a:p>
      </dgm:t>
    </dgm:pt>
    <dgm:pt modelId="{6B4BCFD1-063B-4DD3-888A-8D67A84E5027}">
      <dgm:prSet/>
      <dgm:spPr/>
      <dgm:t>
        <a:bodyPr/>
        <a:lstStyle/>
        <a:p>
          <a:r>
            <a:rPr lang="ru-RU" dirty="0"/>
            <a:t>применять миграции</a:t>
          </a:r>
        </a:p>
      </dgm:t>
    </dgm:pt>
    <dgm:pt modelId="{1EDF4AA3-282C-4929-8429-F709CE4AF568}" type="parTrans" cxnId="{E1954805-8DD2-4B81-AF7C-ED4F36347C07}">
      <dgm:prSet/>
      <dgm:spPr/>
      <dgm:t>
        <a:bodyPr/>
        <a:lstStyle/>
        <a:p>
          <a:endParaRPr lang="ru-RU"/>
        </a:p>
      </dgm:t>
    </dgm:pt>
    <dgm:pt modelId="{ED37DF3C-2CF7-4F1F-9080-E0775ACB1D89}" type="sibTrans" cxnId="{E1954805-8DD2-4B81-AF7C-ED4F36347C07}">
      <dgm:prSet/>
      <dgm:spPr/>
      <dgm:t>
        <a:bodyPr/>
        <a:lstStyle/>
        <a:p>
          <a:endParaRPr lang="ru-RU"/>
        </a:p>
      </dgm:t>
    </dgm:pt>
    <dgm:pt modelId="{BF1E98B9-0C4D-457F-883C-63CB5C217F56}">
      <dgm:prSet/>
      <dgm:spPr/>
      <dgm:t>
        <a:bodyPr/>
        <a:lstStyle/>
        <a:p>
          <a:r>
            <a:rPr lang="ru-RU" dirty="0"/>
            <a:t>отменять миграции</a:t>
          </a:r>
        </a:p>
      </dgm:t>
    </dgm:pt>
    <dgm:pt modelId="{F45FDF43-DEDE-4D33-AFC6-A4781F02DCA2}" type="parTrans" cxnId="{623965B5-473A-42C4-B4EB-4E4C57B890A4}">
      <dgm:prSet/>
      <dgm:spPr/>
      <dgm:t>
        <a:bodyPr/>
        <a:lstStyle/>
        <a:p>
          <a:endParaRPr lang="ru-RU"/>
        </a:p>
      </dgm:t>
    </dgm:pt>
    <dgm:pt modelId="{9EB6BD69-DD43-461D-9FDA-E72FCD5E5183}" type="sibTrans" cxnId="{623965B5-473A-42C4-B4EB-4E4C57B890A4}">
      <dgm:prSet/>
      <dgm:spPr/>
      <dgm:t>
        <a:bodyPr/>
        <a:lstStyle/>
        <a:p>
          <a:endParaRPr lang="ru-RU"/>
        </a:p>
      </dgm:t>
    </dgm:pt>
    <dgm:pt modelId="{9D4F16E7-5429-4D49-A03E-645994D126BD}">
      <dgm:prSet/>
      <dgm:spPr/>
      <dgm:t>
        <a:bodyPr/>
        <a:lstStyle/>
        <a:p>
          <a:r>
            <a:rPr lang="ru-RU" dirty="0"/>
            <a:t>применять миграции повторно</a:t>
          </a:r>
        </a:p>
      </dgm:t>
    </dgm:pt>
    <dgm:pt modelId="{C897B223-34EF-4335-8EBD-483E0DA84838}" type="parTrans" cxnId="{A212F754-D24A-47EB-B834-D36B988BEFC0}">
      <dgm:prSet/>
      <dgm:spPr/>
      <dgm:t>
        <a:bodyPr/>
        <a:lstStyle/>
        <a:p>
          <a:endParaRPr lang="ru-RU"/>
        </a:p>
      </dgm:t>
    </dgm:pt>
    <dgm:pt modelId="{C140C905-D44A-4217-A7E9-CD9D336DB758}" type="sibTrans" cxnId="{A212F754-D24A-47EB-B834-D36B988BEFC0}">
      <dgm:prSet/>
      <dgm:spPr/>
      <dgm:t>
        <a:bodyPr/>
        <a:lstStyle/>
        <a:p>
          <a:endParaRPr lang="ru-RU"/>
        </a:p>
      </dgm:t>
    </dgm:pt>
    <dgm:pt modelId="{65F0E2BA-1DC2-4BE0-8576-75E1B28A7B32}">
      <dgm:prSet/>
      <dgm:spPr/>
      <dgm:t>
        <a:bodyPr/>
        <a:lstStyle/>
        <a:p>
          <a:r>
            <a:rPr lang="ru-RU"/>
            <a:t>показывать историю и статус миграций</a:t>
          </a:r>
        </a:p>
      </dgm:t>
    </dgm:pt>
    <dgm:pt modelId="{29210C12-5803-4D5F-951D-20A1820AE33A}" type="parTrans" cxnId="{32469478-81AA-4D9E-99DF-C43D04096494}">
      <dgm:prSet/>
      <dgm:spPr/>
      <dgm:t>
        <a:bodyPr/>
        <a:lstStyle/>
        <a:p>
          <a:endParaRPr lang="ru-RU"/>
        </a:p>
      </dgm:t>
    </dgm:pt>
    <dgm:pt modelId="{8CCE3DB7-C53B-4FE8-9A83-758A53E975AA}" type="sibTrans" cxnId="{32469478-81AA-4D9E-99DF-C43D04096494}">
      <dgm:prSet/>
      <dgm:spPr/>
      <dgm:t>
        <a:bodyPr/>
        <a:lstStyle/>
        <a:p>
          <a:endParaRPr lang="ru-RU"/>
        </a:p>
      </dgm:t>
    </dgm:pt>
    <dgm:pt modelId="{AA7E6078-07B4-4FA2-9E8C-DEA826BADC2E}" type="pres">
      <dgm:prSet presAssocID="{FDC7CC41-415C-4735-91A6-5DFDD21A5B86}" presName="diagram" presStyleCnt="0">
        <dgm:presLayoutVars>
          <dgm:dir/>
          <dgm:resizeHandles val="exact"/>
        </dgm:presLayoutVars>
      </dgm:prSet>
      <dgm:spPr/>
    </dgm:pt>
    <dgm:pt modelId="{0EA2C886-E85A-4B37-AC98-F76A164D8E78}" type="pres">
      <dgm:prSet presAssocID="{192B867B-0CA4-4446-8482-1DFEF1564D3E}" presName="node" presStyleLbl="node1" presStyleIdx="0" presStyleCnt="5">
        <dgm:presLayoutVars>
          <dgm:bulletEnabled val="1"/>
        </dgm:presLayoutVars>
      </dgm:prSet>
      <dgm:spPr/>
    </dgm:pt>
    <dgm:pt modelId="{E6AA09CC-C6D6-4096-8131-42823EC7AABB}" type="pres">
      <dgm:prSet presAssocID="{1A550B6C-A944-4DD5-9ADA-12FFD9108932}" presName="sibTrans" presStyleCnt="0"/>
      <dgm:spPr/>
    </dgm:pt>
    <dgm:pt modelId="{18692464-3916-4CC9-B7A0-E1A5947B7C71}" type="pres">
      <dgm:prSet presAssocID="{6B4BCFD1-063B-4DD3-888A-8D67A84E5027}" presName="node" presStyleLbl="node1" presStyleIdx="1" presStyleCnt="5">
        <dgm:presLayoutVars>
          <dgm:bulletEnabled val="1"/>
        </dgm:presLayoutVars>
      </dgm:prSet>
      <dgm:spPr/>
    </dgm:pt>
    <dgm:pt modelId="{587A4236-D59B-422D-AD26-C1DDA120C128}" type="pres">
      <dgm:prSet presAssocID="{ED37DF3C-2CF7-4F1F-9080-E0775ACB1D89}" presName="sibTrans" presStyleCnt="0"/>
      <dgm:spPr/>
    </dgm:pt>
    <dgm:pt modelId="{A28A6308-BD7D-4FEB-8327-5197493C907D}" type="pres">
      <dgm:prSet presAssocID="{BF1E98B9-0C4D-457F-883C-63CB5C217F56}" presName="node" presStyleLbl="node1" presStyleIdx="2" presStyleCnt="5">
        <dgm:presLayoutVars>
          <dgm:bulletEnabled val="1"/>
        </dgm:presLayoutVars>
      </dgm:prSet>
      <dgm:spPr/>
    </dgm:pt>
    <dgm:pt modelId="{B2EBC60A-D851-4A5C-9B49-A3A87A08C452}" type="pres">
      <dgm:prSet presAssocID="{9EB6BD69-DD43-461D-9FDA-E72FCD5E5183}" presName="sibTrans" presStyleCnt="0"/>
      <dgm:spPr/>
    </dgm:pt>
    <dgm:pt modelId="{BCEE248E-A88B-4EDE-B8A5-E6184C119378}" type="pres">
      <dgm:prSet presAssocID="{9D4F16E7-5429-4D49-A03E-645994D126BD}" presName="node" presStyleLbl="node1" presStyleIdx="3" presStyleCnt="5">
        <dgm:presLayoutVars>
          <dgm:bulletEnabled val="1"/>
        </dgm:presLayoutVars>
      </dgm:prSet>
      <dgm:spPr/>
    </dgm:pt>
    <dgm:pt modelId="{DB254E72-2C11-4258-A150-91B29589764B}" type="pres">
      <dgm:prSet presAssocID="{C140C905-D44A-4217-A7E9-CD9D336DB758}" presName="sibTrans" presStyleCnt="0"/>
      <dgm:spPr/>
    </dgm:pt>
    <dgm:pt modelId="{33866534-4D51-4B50-8899-0EF94A49BBB7}" type="pres">
      <dgm:prSet presAssocID="{65F0E2BA-1DC2-4BE0-8576-75E1B28A7B32}" presName="node" presStyleLbl="node1" presStyleIdx="4" presStyleCnt="5">
        <dgm:presLayoutVars>
          <dgm:bulletEnabled val="1"/>
        </dgm:presLayoutVars>
      </dgm:prSet>
      <dgm:spPr/>
    </dgm:pt>
  </dgm:ptLst>
  <dgm:cxnLst>
    <dgm:cxn modelId="{9C526201-17B1-4C2E-93FE-1714ED43280A}" type="presOf" srcId="{9D4F16E7-5429-4D49-A03E-645994D126BD}" destId="{BCEE248E-A88B-4EDE-B8A5-E6184C119378}" srcOrd="0" destOrd="0" presId="urn:microsoft.com/office/officeart/2005/8/layout/default"/>
    <dgm:cxn modelId="{E1954805-8DD2-4B81-AF7C-ED4F36347C07}" srcId="{FDC7CC41-415C-4735-91A6-5DFDD21A5B86}" destId="{6B4BCFD1-063B-4DD3-888A-8D67A84E5027}" srcOrd="1" destOrd="0" parTransId="{1EDF4AA3-282C-4929-8429-F709CE4AF568}" sibTransId="{ED37DF3C-2CF7-4F1F-9080-E0775ACB1D89}"/>
    <dgm:cxn modelId="{F81B240E-C8A6-49E1-92BF-0032498A7E6C}" type="presOf" srcId="{6B4BCFD1-063B-4DD3-888A-8D67A84E5027}" destId="{18692464-3916-4CC9-B7A0-E1A5947B7C71}" srcOrd="0" destOrd="0" presId="urn:microsoft.com/office/officeart/2005/8/layout/default"/>
    <dgm:cxn modelId="{AA1F6011-6010-43EE-9FB7-FF76D88DF234}" type="presOf" srcId="{192B867B-0CA4-4446-8482-1DFEF1564D3E}" destId="{0EA2C886-E85A-4B37-AC98-F76A164D8E78}" srcOrd="0" destOrd="0" presId="urn:microsoft.com/office/officeart/2005/8/layout/default"/>
    <dgm:cxn modelId="{1EEF4244-2E20-429A-8BEA-17559A97ACBF}" srcId="{FDC7CC41-415C-4735-91A6-5DFDD21A5B86}" destId="{192B867B-0CA4-4446-8482-1DFEF1564D3E}" srcOrd="0" destOrd="0" parTransId="{A4E36E8F-7208-4690-973E-AC8EE904346C}" sibTransId="{1A550B6C-A944-4DD5-9ADA-12FFD9108932}"/>
    <dgm:cxn modelId="{A212F754-D24A-47EB-B834-D36B988BEFC0}" srcId="{FDC7CC41-415C-4735-91A6-5DFDD21A5B86}" destId="{9D4F16E7-5429-4D49-A03E-645994D126BD}" srcOrd="3" destOrd="0" parTransId="{C897B223-34EF-4335-8EBD-483E0DA84838}" sibTransId="{C140C905-D44A-4217-A7E9-CD9D336DB758}"/>
    <dgm:cxn modelId="{32469478-81AA-4D9E-99DF-C43D04096494}" srcId="{FDC7CC41-415C-4735-91A6-5DFDD21A5B86}" destId="{65F0E2BA-1DC2-4BE0-8576-75E1B28A7B32}" srcOrd="4" destOrd="0" parTransId="{29210C12-5803-4D5F-951D-20A1820AE33A}" sibTransId="{8CCE3DB7-C53B-4FE8-9A83-758A53E975AA}"/>
    <dgm:cxn modelId="{49897785-2963-44C6-BA8A-5A60FFCF3765}" type="presOf" srcId="{FDC7CC41-415C-4735-91A6-5DFDD21A5B86}" destId="{AA7E6078-07B4-4FA2-9E8C-DEA826BADC2E}" srcOrd="0" destOrd="0" presId="urn:microsoft.com/office/officeart/2005/8/layout/default"/>
    <dgm:cxn modelId="{623965B5-473A-42C4-B4EB-4E4C57B890A4}" srcId="{FDC7CC41-415C-4735-91A6-5DFDD21A5B86}" destId="{BF1E98B9-0C4D-457F-883C-63CB5C217F56}" srcOrd="2" destOrd="0" parTransId="{F45FDF43-DEDE-4D33-AFC6-A4781F02DCA2}" sibTransId="{9EB6BD69-DD43-461D-9FDA-E72FCD5E5183}"/>
    <dgm:cxn modelId="{E20457D9-005B-41B3-9F2A-1CEA3B0868DF}" type="presOf" srcId="{65F0E2BA-1DC2-4BE0-8576-75E1B28A7B32}" destId="{33866534-4D51-4B50-8899-0EF94A49BBB7}" srcOrd="0" destOrd="0" presId="urn:microsoft.com/office/officeart/2005/8/layout/default"/>
    <dgm:cxn modelId="{4C1C98FA-1096-470D-9DE3-2CD5FA9270B2}" type="presOf" srcId="{BF1E98B9-0C4D-457F-883C-63CB5C217F56}" destId="{A28A6308-BD7D-4FEB-8327-5197493C907D}" srcOrd="0" destOrd="0" presId="urn:microsoft.com/office/officeart/2005/8/layout/default"/>
    <dgm:cxn modelId="{4D256A53-D0F3-410D-A58F-05345238CA49}" type="presParOf" srcId="{AA7E6078-07B4-4FA2-9E8C-DEA826BADC2E}" destId="{0EA2C886-E85A-4B37-AC98-F76A164D8E78}" srcOrd="0" destOrd="0" presId="urn:microsoft.com/office/officeart/2005/8/layout/default"/>
    <dgm:cxn modelId="{B69F6FA3-2490-44E8-9154-6B27BAB1B3E5}" type="presParOf" srcId="{AA7E6078-07B4-4FA2-9E8C-DEA826BADC2E}" destId="{E6AA09CC-C6D6-4096-8131-42823EC7AABB}" srcOrd="1" destOrd="0" presId="urn:microsoft.com/office/officeart/2005/8/layout/default"/>
    <dgm:cxn modelId="{FDC31D7F-8A1C-4045-92E4-B94A83508A71}" type="presParOf" srcId="{AA7E6078-07B4-4FA2-9E8C-DEA826BADC2E}" destId="{18692464-3916-4CC9-B7A0-E1A5947B7C71}" srcOrd="2" destOrd="0" presId="urn:microsoft.com/office/officeart/2005/8/layout/default"/>
    <dgm:cxn modelId="{39640041-F4EF-4A37-894C-3A573F0B80F4}" type="presParOf" srcId="{AA7E6078-07B4-4FA2-9E8C-DEA826BADC2E}" destId="{587A4236-D59B-422D-AD26-C1DDA120C128}" srcOrd="3" destOrd="0" presId="urn:microsoft.com/office/officeart/2005/8/layout/default"/>
    <dgm:cxn modelId="{EAF7A06C-553E-4C15-89B2-98210B304E33}" type="presParOf" srcId="{AA7E6078-07B4-4FA2-9E8C-DEA826BADC2E}" destId="{A28A6308-BD7D-4FEB-8327-5197493C907D}" srcOrd="4" destOrd="0" presId="urn:microsoft.com/office/officeart/2005/8/layout/default"/>
    <dgm:cxn modelId="{73311D00-FFDD-40C5-9B57-B999A5C7E696}" type="presParOf" srcId="{AA7E6078-07B4-4FA2-9E8C-DEA826BADC2E}" destId="{B2EBC60A-D851-4A5C-9B49-A3A87A08C452}" srcOrd="5" destOrd="0" presId="urn:microsoft.com/office/officeart/2005/8/layout/default"/>
    <dgm:cxn modelId="{8516F249-ECF6-4D74-92FD-BBEB76993ADF}" type="presParOf" srcId="{AA7E6078-07B4-4FA2-9E8C-DEA826BADC2E}" destId="{BCEE248E-A88B-4EDE-B8A5-E6184C119378}" srcOrd="6" destOrd="0" presId="urn:microsoft.com/office/officeart/2005/8/layout/default"/>
    <dgm:cxn modelId="{0474208C-4EAF-48C1-87D6-6FBCBD4C789A}" type="presParOf" srcId="{AA7E6078-07B4-4FA2-9E8C-DEA826BADC2E}" destId="{DB254E72-2C11-4258-A150-91B29589764B}" srcOrd="7" destOrd="0" presId="urn:microsoft.com/office/officeart/2005/8/layout/default"/>
    <dgm:cxn modelId="{26F31439-3D6F-4621-ABCD-C53263D2FB16}" type="presParOf" srcId="{AA7E6078-07B4-4FA2-9E8C-DEA826BADC2E}" destId="{33866534-4D51-4B50-8899-0EF94A49BBB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2C886-E85A-4B37-AC98-F76A164D8E78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создавать новые миграции</a:t>
          </a:r>
        </a:p>
      </dsp:txBody>
      <dsp:txXfrm>
        <a:off x="1221978" y="2645"/>
        <a:ext cx="2706687" cy="1624012"/>
      </dsp:txXfrm>
    </dsp:sp>
    <dsp:sp modelId="{18692464-3916-4CC9-B7A0-E1A5947B7C71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применять миграции</a:t>
          </a:r>
        </a:p>
      </dsp:txBody>
      <dsp:txXfrm>
        <a:off x="4199334" y="2645"/>
        <a:ext cx="2706687" cy="1624012"/>
      </dsp:txXfrm>
    </dsp:sp>
    <dsp:sp modelId="{A28A6308-BD7D-4FEB-8327-5197493C907D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отменять миграции</a:t>
          </a:r>
        </a:p>
      </dsp:txBody>
      <dsp:txXfrm>
        <a:off x="1221978" y="1897327"/>
        <a:ext cx="2706687" cy="1624012"/>
      </dsp:txXfrm>
    </dsp:sp>
    <dsp:sp modelId="{BCEE248E-A88B-4EDE-B8A5-E6184C119378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применять миграции повторно</a:t>
          </a:r>
        </a:p>
      </dsp:txBody>
      <dsp:txXfrm>
        <a:off x="4199334" y="1897327"/>
        <a:ext cx="2706687" cy="1624012"/>
      </dsp:txXfrm>
    </dsp:sp>
    <dsp:sp modelId="{33866534-4D51-4B50-8899-0EF94A49BBB7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показывать историю и статус миграций</a:t>
          </a:r>
        </a:p>
      </dsp:txBody>
      <dsp:txXfrm>
        <a:off x="2710656" y="3792008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92F20-6B4A-460B-982F-685E6D66CE19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A9C2-AA35-42EE-BC50-201CD18A7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7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26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342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77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14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801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74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903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45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133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78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18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035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23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5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571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81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000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33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37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73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0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9853-10B9-4679-818B-F19B2C01A9A8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28F5-D77F-4649-946E-6567F67A9194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16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4AA2-2C6F-417B-B497-AD59C7845F36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89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223C-9410-41CA-A6F5-086D918930CA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559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30CF-FE99-48E8-B803-03FBBB172B22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3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1DA7-BB3E-4675-8A68-324A4DCD566A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131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D19C-8D9B-4661-9990-CE1018222A52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83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FABC-6766-499F-B104-47A334404BDC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2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1B0D-9847-46A4-8C96-D8E96C7FE679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5F1D-97E4-41DA-8B1C-C06CFA71407E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91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0735-C4EE-4447-B2E0-50AEC1894E11}" type="datetime1">
              <a:rPr lang="ru-RU" smtClean="0"/>
              <a:t>15.10.2024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31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AD27-870D-49D3-BACE-2F5CD5308795}" type="datetime1">
              <a:rPr lang="ru-RU" smtClean="0"/>
              <a:t>15.10.2024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8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78BC-7F60-4622-BFCD-31FC0AEECDD0}" type="datetime1">
              <a:rPr lang="ru-RU" smtClean="0"/>
              <a:t>15.10.2024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86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8DB7-BF4E-4ED4-8038-E0ABD4F36DAD}" type="datetime1">
              <a:rPr lang="ru-RU" smtClean="0"/>
              <a:t>15.10.2024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4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6576-B455-4543-8D47-5D05774B4DE0}" type="datetime1">
              <a:rPr lang="ru-RU" smtClean="0"/>
              <a:t>15.10.2024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31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48B2-9FB8-4E86-8326-C1AD27C6FA6C}" type="datetime1">
              <a:rPr lang="ru-RU" smtClean="0"/>
              <a:t>15.10.2024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3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1BB1-D2B4-41CD-8193-E4589351ED8F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2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05544" y="2224230"/>
            <a:ext cx="9169519" cy="1646302"/>
          </a:xfrm>
        </p:spPr>
        <p:txBody>
          <a:bodyPr/>
          <a:lstStyle/>
          <a:p>
            <a:r>
              <a:rPr lang="ru-RU" dirty="0"/>
              <a:t>Инструментальные средства ИС (2) 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курс лекций</a:t>
            </a:r>
          </a:p>
        </p:txBody>
      </p:sp>
    </p:spTree>
    <p:extLst>
      <p:ext uri="{BB962C8B-B14F-4D97-AF65-F5344CB8AC3E}">
        <p14:creationId xmlns:p14="http://schemas.microsoft.com/office/powerpoint/2010/main" val="298753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Класс миграции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72" y="912836"/>
            <a:ext cx="6374630" cy="477051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3390314" y="1624037"/>
            <a:ext cx="4192173" cy="3032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82487" y="1280943"/>
            <a:ext cx="350285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Имя класса в формате</a:t>
            </a:r>
          </a:p>
          <a:p>
            <a:r>
              <a:rPr lang="ru-RU" dirty="0"/>
              <a:t>&lt;YYMMDD_HHMMSS&gt;_&lt;</a:t>
            </a:r>
            <a:r>
              <a:rPr lang="ru-RU" dirty="0" err="1"/>
              <a:t>Name</a:t>
            </a:r>
            <a:r>
              <a:rPr lang="ru-RU" dirty="0"/>
              <a:t>&gt;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2855742" y="912836"/>
            <a:ext cx="4889178" cy="507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15397" y="660400"/>
            <a:ext cx="28299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Базовый класс миграций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3477388" y="2700997"/>
            <a:ext cx="420357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3798601" y="4457114"/>
            <a:ext cx="420357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88493" y="2516331"/>
            <a:ext cx="29930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Метод обновления </a:t>
            </a:r>
            <a:r>
              <a:rPr lang="ru-RU" dirty="0" err="1"/>
              <a:t>бд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194112" y="4272448"/>
            <a:ext cx="29930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Метод отката изменений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B24F74C-8501-4FC2-B378-51FAB718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22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Создание миграций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52400" y="1118493"/>
            <a:ext cx="9230751" cy="1216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solidFill>
                  <a:schemeClr val="tx1"/>
                </a:solidFill>
              </a:rPr>
              <a:t>Базовый класс миграций </a:t>
            </a:r>
            <a:r>
              <a:rPr lang="ru-RU" sz="2000" dirty="0" err="1">
                <a:solidFill>
                  <a:srgbClr val="7030A0"/>
                </a:solidFill>
              </a:rPr>
              <a:t>yii</a:t>
            </a:r>
            <a:r>
              <a:rPr lang="ru-RU" sz="2000" dirty="0">
                <a:solidFill>
                  <a:srgbClr val="7030A0"/>
                </a:solidFill>
              </a:rPr>
              <a:t>\</a:t>
            </a:r>
            <a:r>
              <a:rPr lang="ru-RU" sz="2000" dirty="0" err="1">
                <a:solidFill>
                  <a:srgbClr val="7030A0"/>
                </a:solidFill>
              </a:rPr>
              <a:t>db</a:t>
            </a:r>
            <a:r>
              <a:rPr lang="ru-RU" sz="2000" dirty="0">
                <a:solidFill>
                  <a:srgbClr val="7030A0"/>
                </a:solidFill>
              </a:rPr>
              <a:t>\</a:t>
            </a:r>
            <a:r>
              <a:rPr lang="ru-RU" sz="2000" dirty="0" err="1">
                <a:solidFill>
                  <a:srgbClr val="7030A0"/>
                </a:solidFill>
              </a:rPr>
              <a:t>Migration</a:t>
            </a:r>
            <a:r>
              <a:rPr lang="ru-RU" sz="2000" dirty="0">
                <a:solidFill>
                  <a:schemeClr val="tx1"/>
                </a:solidFill>
              </a:rPr>
              <a:t> предоставляет подключение к базе данных через свойство</a:t>
            </a:r>
            <a:r>
              <a:rPr lang="ru-RU" sz="2000" dirty="0">
                <a:solidFill>
                  <a:srgbClr val="7030A0"/>
                </a:solidFill>
              </a:rPr>
              <a:t> </a:t>
            </a:r>
            <a:r>
              <a:rPr lang="ru-RU" sz="2000" dirty="0" err="1">
                <a:solidFill>
                  <a:srgbClr val="7030A0"/>
                </a:solidFill>
              </a:rPr>
              <a:t>db</a:t>
            </a:r>
            <a:r>
              <a:rPr lang="ru-RU" sz="20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ru-RU" sz="2000" dirty="0">
                <a:solidFill>
                  <a:srgbClr val="7030A0"/>
                </a:solidFill>
              </a:rPr>
              <a:t>Метод </a:t>
            </a:r>
            <a:r>
              <a:rPr lang="ru-RU" sz="2000" dirty="0" err="1">
                <a:solidFill>
                  <a:srgbClr val="7030A0"/>
                </a:solidFill>
              </a:rPr>
              <a:t>up</a:t>
            </a:r>
            <a:r>
              <a:rPr lang="ru-RU" sz="2000" dirty="0">
                <a:solidFill>
                  <a:srgbClr val="7030A0"/>
                </a:solidFill>
              </a:rPr>
              <a:t>()</a:t>
            </a:r>
            <a:r>
              <a:rPr lang="ru-RU" sz="2000" dirty="0">
                <a:solidFill>
                  <a:schemeClr val="tx1"/>
                </a:solidFill>
              </a:rPr>
              <a:t> вызывается для обновления базы данных с помощью данной миграции, а </a:t>
            </a:r>
            <a:r>
              <a:rPr lang="ru-RU" sz="2000" dirty="0">
                <a:solidFill>
                  <a:srgbClr val="7030A0"/>
                </a:solidFill>
              </a:rPr>
              <a:t>метод </a:t>
            </a:r>
            <a:r>
              <a:rPr lang="ru-RU" sz="2000" dirty="0" err="1">
                <a:solidFill>
                  <a:srgbClr val="7030A0"/>
                </a:solidFill>
              </a:rPr>
              <a:t>down</a:t>
            </a:r>
            <a:r>
              <a:rPr lang="ru-RU" sz="2000" dirty="0">
                <a:solidFill>
                  <a:srgbClr val="7030A0"/>
                </a:solidFill>
              </a:rPr>
              <a:t>()</a:t>
            </a:r>
            <a:r>
              <a:rPr lang="ru-RU" sz="2000" dirty="0">
                <a:solidFill>
                  <a:schemeClr val="tx1"/>
                </a:solidFill>
              </a:rPr>
              <a:t> вызывается для отката изменений базы данных.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ru-RU" sz="2000" dirty="0">
                <a:solidFill>
                  <a:schemeClr val="tx1"/>
                </a:solidFill>
              </a:rPr>
              <a:t>Не все миграции являются обратимыми. В этом случае необходимо в методе </a:t>
            </a:r>
            <a:r>
              <a:rPr lang="ru-RU" sz="2000" dirty="0" err="1">
                <a:solidFill>
                  <a:schemeClr val="tx1"/>
                </a:solidFill>
              </a:rPr>
              <a:t>down</a:t>
            </a:r>
            <a:r>
              <a:rPr lang="ru-RU" sz="2000" dirty="0">
                <a:solidFill>
                  <a:schemeClr val="tx1"/>
                </a:solidFill>
              </a:rPr>
              <a:t>() вернуть </a:t>
            </a:r>
            <a:r>
              <a:rPr lang="ru-RU" sz="2000" dirty="0" err="1">
                <a:solidFill>
                  <a:srgbClr val="7030A0"/>
                </a:solidFill>
              </a:rPr>
              <a:t>false</a:t>
            </a:r>
            <a:r>
              <a:rPr lang="ru-RU" sz="2000" dirty="0">
                <a:solidFill>
                  <a:schemeClr val="tx1"/>
                </a:solidFill>
              </a:rPr>
              <a:t>, чтобы указать, что миграция не является обратимой.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</a:rPr>
              <a:t>Методы </a:t>
            </a:r>
            <a:r>
              <a:rPr lang="ru-RU" sz="2000" dirty="0" err="1">
                <a:solidFill>
                  <a:srgbClr val="7030A0"/>
                </a:solidFill>
              </a:rPr>
              <a:t>safeUp</a:t>
            </a:r>
            <a:r>
              <a:rPr lang="ru-RU" sz="2000" dirty="0">
                <a:solidFill>
                  <a:srgbClr val="7030A0"/>
                </a:solidFill>
              </a:rPr>
              <a:t>() </a:t>
            </a:r>
            <a:r>
              <a:rPr lang="ru-RU" sz="2000" dirty="0">
                <a:solidFill>
                  <a:schemeClr val="tx1"/>
                </a:solidFill>
              </a:rPr>
              <a:t>и </a:t>
            </a:r>
            <a:r>
              <a:rPr lang="ru-RU" sz="2000" dirty="0" err="1">
                <a:solidFill>
                  <a:srgbClr val="7030A0"/>
                </a:solidFill>
              </a:rPr>
              <a:t>safeDown</a:t>
            </a:r>
            <a:r>
              <a:rPr lang="ru-RU" sz="2000" dirty="0">
                <a:solidFill>
                  <a:srgbClr val="7030A0"/>
                </a:solidFill>
              </a:rPr>
              <a:t>()</a:t>
            </a:r>
            <a:r>
              <a:rPr lang="ru-RU" sz="2000" dirty="0">
                <a:solidFill>
                  <a:schemeClr val="tx1"/>
                </a:solidFill>
              </a:rPr>
              <a:t> неявно заключены в транзакции. В результате, если какая-либо операция в этих методах не удается, все предыдущие операции будут отменены автоматически.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BAF06E-391F-4526-9C6A-378C2A57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0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Методы доступа к базе данных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96668"/>
              </p:ext>
            </p:extLst>
          </p:nvPr>
        </p:nvGraphicFramePr>
        <p:xfrm>
          <a:off x="648925" y="744808"/>
          <a:ext cx="7298818" cy="588663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306357">
                  <a:extLst>
                    <a:ext uri="{9D8B030D-6E8A-4147-A177-3AD203B41FA5}">
                      <a16:colId xmlns:a16="http://schemas.microsoft.com/office/drawing/2014/main" val="2099755791"/>
                    </a:ext>
                  </a:extLst>
                </a:gridCol>
                <a:gridCol w="3992461">
                  <a:extLst>
                    <a:ext uri="{9D8B030D-6E8A-4147-A177-3AD203B41FA5}">
                      <a16:colId xmlns:a16="http://schemas.microsoft.com/office/drawing/2014/main" val="2576793359"/>
                    </a:ext>
                  </a:extLst>
                </a:gridCol>
              </a:tblGrid>
              <a:tr h="318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err="1">
                          <a:effectLst/>
                        </a:rPr>
                        <a:t>execute</a:t>
                      </a:r>
                      <a:r>
                        <a:rPr lang="ru-RU" sz="1800" dirty="0">
                          <a:effectLst/>
                        </a:rPr>
                        <a:t>()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 dirty="0">
                          <a:effectLst/>
                        </a:rPr>
                        <a:t>выполнение SQL инструкции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9846679"/>
                  </a:ext>
                </a:extLst>
              </a:tr>
              <a:tr h="269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insert()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вставка одной строки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744261"/>
                  </a:ext>
                </a:extLst>
              </a:tr>
              <a:tr h="269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batchInsert()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вставка нескольких строк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076407"/>
                  </a:ext>
                </a:extLst>
              </a:tr>
              <a:tr h="269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update()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обновление строк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4349856"/>
                  </a:ext>
                </a:extLst>
              </a:tr>
              <a:tr h="269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err="1">
                          <a:effectLst/>
                        </a:rPr>
                        <a:t>delete</a:t>
                      </a:r>
                      <a:r>
                        <a:rPr lang="ru-RU" sz="1800" dirty="0">
                          <a:effectLst/>
                        </a:rPr>
                        <a:t>()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удаление строк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4942941"/>
                  </a:ext>
                </a:extLst>
              </a:tr>
              <a:tr h="269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createTable()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создание таблицы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285783"/>
                  </a:ext>
                </a:extLst>
              </a:tr>
              <a:tr h="269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renameTable()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переименование таблицы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584666"/>
                  </a:ext>
                </a:extLst>
              </a:tr>
              <a:tr h="269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dropTable()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удаление таблицы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684941"/>
                  </a:ext>
                </a:extLst>
              </a:tr>
              <a:tr h="553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truncateTable()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удаление всех строк в таблице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8530863"/>
                  </a:ext>
                </a:extLst>
              </a:tr>
              <a:tr h="269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addColumn()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добавление столбца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7359862"/>
                  </a:ext>
                </a:extLst>
              </a:tr>
              <a:tr h="269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renameColumn()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переименование столбца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617599"/>
                  </a:ext>
                </a:extLst>
              </a:tr>
              <a:tr h="269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dropColumn()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удаление столбца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17158"/>
                  </a:ext>
                </a:extLst>
              </a:tr>
              <a:tr h="269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alterColumn()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изменения столбца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6242523"/>
                  </a:ext>
                </a:extLst>
              </a:tr>
              <a:tr h="553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addPrimaryKey()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добавление первичного ключа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171769"/>
                  </a:ext>
                </a:extLst>
              </a:tr>
              <a:tr h="269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dropPrimaryKey() 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удаление первичного ключа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76903"/>
                  </a:ext>
                </a:extLst>
              </a:tr>
              <a:tr h="269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addForeignKey()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добавление внешнего ключа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134543"/>
                  </a:ext>
                </a:extLst>
              </a:tr>
              <a:tr h="269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dropForeignKey()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удаление внешнего ключа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135353"/>
                  </a:ext>
                </a:extLst>
              </a:tr>
              <a:tr h="269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createIndex()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создание индекса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10867"/>
                  </a:ext>
                </a:extLst>
              </a:tr>
              <a:tr h="269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dropIndex()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удаление индекса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4992446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F3E5A7E-121C-4E5A-B98E-BEE6F7F4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93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Методы доступа к базе данных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52400" y="1118493"/>
            <a:ext cx="9230751" cy="1216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err="1">
                <a:solidFill>
                  <a:schemeClr val="tx1"/>
                </a:solidFill>
              </a:rPr>
              <a:t>yii</a:t>
            </a:r>
            <a:r>
              <a:rPr lang="ru-RU" sz="2400" dirty="0">
                <a:solidFill>
                  <a:schemeClr val="tx1"/>
                </a:solidFill>
              </a:rPr>
              <a:t>\</a:t>
            </a:r>
            <a:r>
              <a:rPr lang="ru-RU" sz="2400" dirty="0" err="1">
                <a:solidFill>
                  <a:schemeClr val="tx1"/>
                </a:solidFill>
              </a:rPr>
              <a:t>db</a:t>
            </a:r>
            <a:r>
              <a:rPr lang="ru-RU" sz="2400" dirty="0">
                <a:solidFill>
                  <a:schemeClr val="tx1"/>
                </a:solidFill>
              </a:rPr>
              <a:t>\</a:t>
            </a:r>
            <a:r>
              <a:rPr lang="ru-RU" sz="2400" dirty="0" err="1">
                <a:solidFill>
                  <a:schemeClr val="tx1"/>
                </a:solidFill>
              </a:rPr>
              <a:t>Migration</a:t>
            </a:r>
            <a:r>
              <a:rPr lang="ru-RU" sz="2400" dirty="0">
                <a:solidFill>
                  <a:schemeClr val="tx1"/>
                </a:solidFill>
              </a:rPr>
              <a:t> не предоставляет методы запросов к базе данных. Можно использовать более мощный </a:t>
            </a:r>
            <a:r>
              <a:rPr lang="ru-RU" sz="2400" dirty="0">
                <a:solidFill>
                  <a:srgbClr val="7030A0"/>
                </a:solidFill>
              </a:rPr>
              <a:t>Построитель Запросов</a:t>
            </a:r>
            <a:r>
              <a:rPr lang="ru-RU" sz="2400" dirty="0">
                <a:solidFill>
                  <a:schemeClr val="tx1"/>
                </a:solidFill>
              </a:rPr>
              <a:t> для построения и выполнения сложных запросов.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Код миграций не должен меняться в отличие от бизнес-логики приложения. Поэтому использование существующих классов </a:t>
            </a:r>
            <a:r>
              <a:rPr lang="ru-RU" sz="2400" dirty="0" err="1">
                <a:solidFill>
                  <a:schemeClr val="tx1"/>
                </a:solidFill>
              </a:rPr>
              <a:t>Active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Record</a:t>
            </a:r>
            <a:r>
              <a:rPr lang="ru-RU" sz="2400" dirty="0">
                <a:solidFill>
                  <a:schemeClr val="tx1"/>
                </a:solidFill>
              </a:rPr>
              <a:t> может привести к их изменению при выполнении миграции. Рекомендуется делать миграции независимыми от других частей приложения, таких как классы </a:t>
            </a:r>
            <a:r>
              <a:rPr lang="ru-RU" sz="2400" dirty="0" err="1">
                <a:solidFill>
                  <a:schemeClr val="tx1"/>
                </a:solidFill>
              </a:rPr>
              <a:t>Active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Record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EBBA5A5-4406-4F9C-9F34-EF2E3958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8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Действия в миграциях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1" y="1809456"/>
            <a:ext cx="8046646" cy="3212709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76775" y="951468"/>
            <a:ext cx="277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Создание таблицы (1)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904592" y="2264898"/>
            <a:ext cx="4028394" cy="547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7948245" y="1497350"/>
            <a:ext cx="3756074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333333"/>
                </a:solidFill>
                <a:latin typeface="Open Sans"/>
              </a:rPr>
              <a:t>механизм миграции сам понимает, что для </a:t>
            </a:r>
            <a:r>
              <a:rPr lang="ru-RU" sz="1600" dirty="0" err="1">
                <a:solidFill>
                  <a:srgbClr val="333333"/>
                </a:solidFill>
                <a:latin typeface="Open Sans"/>
              </a:rPr>
              <a:t>Mysql</a:t>
            </a:r>
            <a:r>
              <a:rPr lang="ru-RU" sz="1600" dirty="0">
                <a:solidFill>
                  <a:srgbClr val="333333"/>
                </a:solidFill>
                <a:latin typeface="Open Sans"/>
              </a:rPr>
              <a:t> это </a:t>
            </a:r>
          </a:p>
          <a:p>
            <a:r>
              <a:rPr lang="ru-RU" sz="1600" dirty="0">
                <a:solidFill>
                  <a:srgbClr val="333333"/>
                </a:solidFill>
                <a:latin typeface="Open Sans"/>
              </a:rPr>
              <a:t>‘</a:t>
            </a:r>
            <a:r>
              <a:rPr lang="ru-RU" sz="1600" dirty="0" err="1">
                <a:solidFill>
                  <a:srgbClr val="333333"/>
                </a:solidFill>
                <a:latin typeface="Open Sans"/>
              </a:rPr>
              <a:t>int</a:t>
            </a:r>
            <a:r>
              <a:rPr lang="ru-RU" sz="1600" dirty="0">
                <a:solidFill>
                  <a:srgbClr val="333333"/>
                </a:solidFill>
                <a:latin typeface="Open Sans"/>
              </a:rPr>
              <a:t>(11) NOT NULL AUTO_INCREMENT PRIMARY KEY</a:t>
            </a:r>
            <a:endParaRPr lang="ru-RU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C1DD31-9370-4C63-995D-E71F711C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16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Действия в миграциях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572" y="778228"/>
            <a:ext cx="5229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Создание таблиц с внешними ключами (2)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6" y="1351578"/>
            <a:ext cx="8839200" cy="517207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EE428C0-6E1E-4887-9F6C-CD3DB47D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58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Действия в миграциях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4130" y="920690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Откат миграции (1)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792" y="1504951"/>
            <a:ext cx="4704828" cy="147307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789192" y="3908425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Откат миграции (2)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528" y="4423360"/>
            <a:ext cx="5254715" cy="141473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F0604F-E87A-4FC6-B152-7729E1D6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8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Настраиваем миграцию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38" y="660400"/>
            <a:ext cx="7583732" cy="588758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8" name="Блок-схема: процесс 7"/>
          <p:cNvSpPr/>
          <p:nvPr/>
        </p:nvSpPr>
        <p:spPr>
          <a:xfrm>
            <a:off x="2264898" y="3460653"/>
            <a:ext cx="4290647" cy="703384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71661A0-E47F-4BFA-8C50-254E2DE1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410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Применение миграций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52400" y="1118493"/>
            <a:ext cx="9230751" cy="1216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tx1"/>
                </a:solidFill>
              </a:rPr>
              <a:t> Для применения миграций используется команда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</a:rPr>
              <a:t>	</a:t>
            </a:r>
            <a:r>
              <a:rPr lang="en-US" sz="2000" i="1" dirty="0" err="1">
                <a:solidFill>
                  <a:schemeClr val="tx1"/>
                </a:solidFill>
              </a:rPr>
              <a:t>yii</a:t>
            </a:r>
            <a:r>
              <a:rPr lang="en-US" sz="2000" i="1" dirty="0">
                <a:solidFill>
                  <a:schemeClr val="tx1"/>
                </a:solidFill>
              </a:rPr>
              <a:t> migrate</a:t>
            </a:r>
            <a:r>
              <a:rPr lang="ru-RU" sz="2000" i="1" dirty="0">
                <a:solidFill>
                  <a:schemeClr val="tx1"/>
                </a:solidFill>
              </a:rPr>
              <a:t>/</a:t>
            </a:r>
            <a:r>
              <a:rPr lang="en-US" sz="2000" i="1" dirty="0">
                <a:solidFill>
                  <a:schemeClr val="tx1"/>
                </a:solidFill>
              </a:rPr>
              <a:t>up</a:t>
            </a:r>
            <a:endParaRPr lang="ru-RU" sz="2000" i="1" dirty="0">
              <a:solidFill>
                <a:schemeClr val="tx1"/>
              </a:solidFill>
            </a:endParaRPr>
          </a:p>
          <a:p>
            <a:pPr algn="just"/>
            <a:endParaRPr lang="ru-RU" sz="2000" dirty="0">
              <a:solidFill>
                <a:schemeClr val="tx1"/>
              </a:solidFill>
            </a:endParaRPr>
          </a:p>
          <a:p>
            <a:pPr algn="just"/>
            <a:r>
              <a:rPr lang="ru-RU" sz="2000" dirty="0">
                <a:solidFill>
                  <a:schemeClr val="tx1"/>
                </a:solidFill>
              </a:rPr>
              <a:t>Для применения нескольких миграций используется команда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ru-RU" sz="2000" dirty="0">
                <a:solidFill>
                  <a:schemeClr val="tx1"/>
                </a:solidFill>
              </a:rPr>
              <a:t>где 2 – число применяемых миграций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ru-RU" sz="2000" i="1" dirty="0" err="1">
                <a:solidFill>
                  <a:schemeClr val="tx1"/>
                </a:solidFill>
              </a:rPr>
              <a:t>yii</a:t>
            </a:r>
            <a:r>
              <a:rPr lang="ru-RU" sz="2000" i="1" dirty="0">
                <a:solidFill>
                  <a:schemeClr val="tx1"/>
                </a:solidFill>
              </a:rPr>
              <a:t> </a:t>
            </a:r>
            <a:r>
              <a:rPr lang="ru-RU" sz="2000" i="1" dirty="0" err="1">
                <a:solidFill>
                  <a:schemeClr val="tx1"/>
                </a:solidFill>
              </a:rPr>
              <a:t>migrate</a:t>
            </a:r>
            <a:r>
              <a:rPr lang="ru-RU" sz="2000" i="1" dirty="0">
                <a:solidFill>
                  <a:schemeClr val="tx1"/>
                </a:solidFill>
              </a:rPr>
              <a:t>/</a:t>
            </a:r>
            <a:r>
              <a:rPr lang="ru-RU" sz="2000" i="1" dirty="0" err="1">
                <a:solidFill>
                  <a:schemeClr val="tx1"/>
                </a:solidFill>
              </a:rPr>
              <a:t>up</a:t>
            </a:r>
            <a:r>
              <a:rPr lang="ru-RU" sz="2000" i="1" dirty="0">
                <a:solidFill>
                  <a:schemeClr val="tx1"/>
                </a:solidFill>
              </a:rPr>
              <a:t> 2</a:t>
            </a:r>
          </a:p>
          <a:p>
            <a:pPr algn="just"/>
            <a:endParaRPr lang="ru-RU" sz="2000" dirty="0">
              <a:solidFill>
                <a:schemeClr val="tx1"/>
              </a:solidFill>
            </a:endParaRPr>
          </a:p>
          <a:p>
            <a:pPr algn="just"/>
            <a:r>
              <a:rPr lang="ru-RU" sz="2000" dirty="0">
                <a:solidFill>
                  <a:schemeClr val="tx1"/>
                </a:solidFill>
              </a:rPr>
              <a:t>Для применения определённой версии миграции используется команда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ru-RU" sz="2000" dirty="0">
                <a:solidFill>
                  <a:schemeClr val="tx1"/>
                </a:solidFill>
              </a:rPr>
              <a:t>где 141018_180924 – </a:t>
            </a:r>
            <a:r>
              <a:rPr lang="ru-RU" sz="2000" dirty="0" err="1">
                <a:solidFill>
                  <a:schemeClr val="tx1"/>
                </a:solidFill>
              </a:rPr>
              <a:t>timestamp</a:t>
            </a:r>
            <a:r>
              <a:rPr lang="ru-RU" sz="2000" dirty="0">
                <a:solidFill>
                  <a:schemeClr val="tx1"/>
                </a:solidFill>
              </a:rPr>
              <a:t> миграций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ru-RU" sz="2000" i="1" dirty="0" err="1">
                <a:solidFill>
                  <a:schemeClr val="tx1"/>
                </a:solidFill>
              </a:rPr>
              <a:t>yii</a:t>
            </a:r>
            <a:r>
              <a:rPr lang="ru-RU" sz="2000" i="1" dirty="0">
                <a:solidFill>
                  <a:schemeClr val="tx1"/>
                </a:solidFill>
              </a:rPr>
              <a:t> </a:t>
            </a:r>
            <a:r>
              <a:rPr lang="ru-RU" sz="2000" i="1" dirty="0" err="1">
                <a:solidFill>
                  <a:schemeClr val="tx1"/>
                </a:solidFill>
              </a:rPr>
              <a:t>migrate</a:t>
            </a:r>
            <a:r>
              <a:rPr lang="ru-RU" sz="2000" i="1" dirty="0">
                <a:solidFill>
                  <a:schemeClr val="tx1"/>
                </a:solidFill>
              </a:rPr>
              <a:t>/</a:t>
            </a:r>
            <a:r>
              <a:rPr lang="ru-RU" sz="2000" i="1" dirty="0" err="1">
                <a:solidFill>
                  <a:schemeClr val="tx1"/>
                </a:solidFill>
              </a:rPr>
              <a:t>to</a:t>
            </a:r>
            <a:r>
              <a:rPr lang="ru-RU" sz="2000" i="1" dirty="0">
                <a:solidFill>
                  <a:schemeClr val="tx1"/>
                </a:solidFill>
              </a:rPr>
              <a:t> 141018_180924</a:t>
            </a:r>
          </a:p>
          <a:p>
            <a:pPr algn="just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4E04F8-123B-4AE0-9661-AE1E96FF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72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Применение миграций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27" y="1320800"/>
            <a:ext cx="10195795" cy="465245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A75BA62-ABEE-40F4-AE6B-529C3AFF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4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05544" y="2224230"/>
            <a:ext cx="9169519" cy="1646302"/>
          </a:xfrm>
        </p:spPr>
        <p:txBody>
          <a:bodyPr/>
          <a:lstStyle/>
          <a:p>
            <a:r>
              <a:rPr lang="ru-RU" dirty="0"/>
              <a:t>Миграции БД</a:t>
            </a: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3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Применение миграций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2" y="994114"/>
            <a:ext cx="10637144" cy="3071447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2AD3D8E-DBCD-40B0-A38F-DFE3021C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57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Отмена миграций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69" y="825084"/>
            <a:ext cx="10359166" cy="488639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DB4E98-55DB-482E-910C-6663553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77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Откат миграций</a:t>
            </a: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389792" y="829211"/>
            <a:ext cx="6517445" cy="322228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088" y="4577202"/>
            <a:ext cx="6726051" cy="147190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39A07B6-C2C1-4BB3-B5E2-CD1D61E1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186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84677" cy="1320800"/>
          </a:xfrm>
        </p:spPr>
        <p:txBody>
          <a:bodyPr/>
          <a:lstStyle/>
          <a:p>
            <a:r>
              <a:rPr lang="ru-RU" dirty="0"/>
              <a:t>Информация о примененных миграциях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4895"/>
              </p:ext>
            </p:extLst>
          </p:nvPr>
        </p:nvGraphicFramePr>
        <p:xfrm>
          <a:off x="302613" y="774297"/>
          <a:ext cx="10459171" cy="5710908"/>
        </p:xfrm>
        <a:graphic>
          <a:graphicData uri="http://schemas.openxmlformats.org/drawingml/2006/table">
            <a:tbl>
              <a:tblPr firstCol="1" bandRow="1">
                <a:tableStyleId>{1E171933-4619-4E11-9A3F-F7608DF75F80}</a:tableStyleId>
              </a:tblPr>
              <a:tblGrid>
                <a:gridCol w="4199049">
                  <a:extLst>
                    <a:ext uri="{9D8B030D-6E8A-4147-A177-3AD203B41FA5}">
                      <a16:colId xmlns:a16="http://schemas.microsoft.com/office/drawing/2014/main" val="4022069078"/>
                    </a:ext>
                  </a:extLst>
                </a:gridCol>
                <a:gridCol w="6260122">
                  <a:extLst>
                    <a:ext uri="{9D8B030D-6E8A-4147-A177-3AD203B41FA5}">
                      <a16:colId xmlns:a16="http://schemas.microsoft.com/office/drawing/2014/main" val="23172073"/>
                    </a:ext>
                  </a:extLst>
                </a:gridCol>
              </a:tblGrid>
              <a:tr h="475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yii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migrate</a:t>
                      </a:r>
                      <a:r>
                        <a:rPr lang="ru-RU" sz="2000" dirty="0">
                          <a:effectLst/>
                        </a:rPr>
                        <a:t> / </a:t>
                      </a:r>
                      <a:r>
                        <a:rPr lang="ru-RU" sz="2000" dirty="0" err="1">
                          <a:effectLst/>
                        </a:rPr>
                        <a:t>new</a:t>
                      </a: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показывает первые 10 новых миграций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273097"/>
                  </a:ext>
                </a:extLst>
              </a:tr>
              <a:tr h="475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yii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migrate</a:t>
                      </a:r>
                      <a:r>
                        <a:rPr lang="ru-RU" sz="2000" dirty="0">
                          <a:effectLst/>
                        </a:rPr>
                        <a:t> / </a:t>
                      </a:r>
                      <a:r>
                        <a:rPr lang="ru-RU" sz="2000" dirty="0" err="1">
                          <a:effectLst/>
                        </a:rPr>
                        <a:t>new</a:t>
                      </a:r>
                      <a:r>
                        <a:rPr lang="ru-RU" sz="2000" dirty="0">
                          <a:effectLst/>
                        </a:rPr>
                        <a:t> 3 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показывает первые 3 новых миграции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7064407"/>
                  </a:ext>
                </a:extLst>
              </a:tr>
              <a:tr h="475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yii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migrate</a:t>
                      </a:r>
                      <a:r>
                        <a:rPr lang="ru-RU" sz="2000" dirty="0">
                          <a:effectLst/>
                        </a:rPr>
                        <a:t> / </a:t>
                      </a:r>
                      <a:r>
                        <a:rPr lang="ru-RU" sz="2000" dirty="0" err="1">
                          <a:effectLst/>
                        </a:rPr>
                        <a:t>new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all</a:t>
                      </a:r>
                      <a:r>
                        <a:rPr lang="ru-RU" sz="2000" dirty="0">
                          <a:effectLst/>
                        </a:rPr>
                        <a:t> 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показывает все новые миграции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1549871"/>
                  </a:ext>
                </a:extLst>
              </a:tr>
              <a:tr h="475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yii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migrate</a:t>
                      </a:r>
                      <a:r>
                        <a:rPr lang="ru-RU" sz="2000" dirty="0">
                          <a:effectLst/>
                        </a:rPr>
                        <a:t> / </a:t>
                      </a:r>
                      <a:r>
                        <a:rPr lang="ru-RU" sz="2000" dirty="0" err="1">
                          <a:effectLst/>
                        </a:rPr>
                        <a:t>history</a:t>
                      </a:r>
                      <a:r>
                        <a:rPr lang="ru-RU" sz="2000" dirty="0">
                          <a:effectLst/>
                        </a:rPr>
                        <a:t> 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показывает последние 10 примененных миграций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580098"/>
                  </a:ext>
                </a:extLst>
              </a:tr>
              <a:tr h="475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yii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migrate</a:t>
                      </a:r>
                      <a:r>
                        <a:rPr lang="ru-RU" sz="2000" dirty="0">
                          <a:effectLst/>
                        </a:rPr>
                        <a:t> / </a:t>
                      </a:r>
                      <a:r>
                        <a:rPr lang="ru-RU" sz="2000" dirty="0" err="1">
                          <a:effectLst/>
                        </a:rPr>
                        <a:t>history</a:t>
                      </a:r>
                      <a:r>
                        <a:rPr lang="ru-RU" sz="2000" dirty="0">
                          <a:effectLst/>
                        </a:rPr>
                        <a:t> 20 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показывает последние 20 примененных миграций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8343564"/>
                  </a:ext>
                </a:extLst>
              </a:tr>
              <a:tr h="475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yii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migrate</a:t>
                      </a:r>
                      <a:r>
                        <a:rPr lang="ru-RU" sz="2000" dirty="0">
                          <a:effectLst/>
                        </a:rPr>
                        <a:t> / </a:t>
                      </a:r>
                      <a:r>
                        <a:rPr lang="ru-RU" sz="2000" dirty="0" err="1">
                          <a:effectLst/>
                        </a:rPr>
                        <a:t>history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all</a:t>
                      </a:r>
                      <a:r>
                        <a:rPr lang="ru-RU" sz="2000" dirty="0">
                          <a:effectLst/>
                        </a:rPr>
                        <a:t> 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показывает все примененные миграции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175807"/>
                  </a:ext>
                </a:extLst>
              </a:tr>
              <a:tr h="475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yii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migrate</a:t>
                      </a:r>
                      <a:r>
                        <a:rPr lang="ru-RU" sz="2000" dirty="0">
                          <a:effectLst/>
                        </a:rPr>
                        <a:t> / </a:t>
                      </a:r>
                      <a:r>
                        <a:rPr lang="ru-RU" sz="2000" dirty="0" err="1">
                          <a:effectLst/>
                        </a:rPr>
                        <a:t>new</a:t>
                      </a:r>
                      <a:r>
                        <a:rPr lang="ru-RU" sz="2000" dirty="0">
                          <a:effectLst/>
                        </a:rPr>
                        <a:t> 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показывает первые 10 новых миграций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244960"/>
                  </a:ext>
                </a:extLst>
              </a:tr>
              <a:tr h="475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yii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migrate</a:t>
                      </a:r>
                      <a:r>
                        <a:rPr lang="ru-RU" sz="2000" dirty="0">
                          <a:effectLst/>
                        </a:rPr>
                        <a:t> / </a:t>
                      </a:r>
                      <a:r>
                        <a:rPr lang="ru-RU" sz="2000" dirty="0" err="1">
                          <a:effectLst/>
                        </a:rPr>
                        <a:t>new</a:t>
                      </a:r>
                      <a:r>
                        <a:rPr lang="ru-RU" sz="2000" dirty="0">
                          <a:effectLst/>
                        </a:rPr>
                        <a:t> 3 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показывает первые 3 новых миграции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1594316"/>
                  </a:ext>
                </a:extLst>
              </a:tr>
              <a:tr h="475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yii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migrate</a:t>
                      </a:r>
                      <a:r>
                        <a:rPr lang="ru-RU" sz="2000" dirty="0">
                          <a:effectLst/>
                        </a:rPr>
                        <a:t> / </a:t>
                      </a:r>
                      <a:r>
                        <a:rPr lang="ru-RU" sz="2000" dirty="0" err="1">
                          <a:effectLst/>
                        </a:rPr>
                        <a:t>new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all</a:t>
                      </a:r>
                      <a:r>
                        <a:rPr lang="ru-RU" sz="2000" dirty="0">
                          <a:effectLst/>
                        </a:rPr>
                        <a:t> 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показывает все новые миграции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065842"/>
                  </a:ext>
                </a:extLst>
              </a:tr>
              <a:tr h="475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yii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migrate</a:t>
                      </a:r>
                      <a:r>
                        <a:rPr lang="ru-RU" sz="2000" dirty="0">
                          <a:effectLst/>
                        </a:rPr>
                        <a:t> / </a:t>
                      </a:r>
                      <a:r>
                        <a:rPr lang="ru-RU" sz="2000" dirty="0" err="1">
                          <a:effectLst/>
                        </a:rPr>
                        <a:t>history</a:t>
                      </a:r>
                      <a:r>
                        <a:rPr lang="ru-RU" sz="2000" dirty="0">
                          <a:effectLst/>
                        </a:rPr>
                        <a:t> 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показывает последние 10 примененных миграций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742887"/>
                  </a:ext>
                </a:extLst>
              </a:tr>
              <a:tr h="475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yii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migrate</a:t>
                      </a:r>
                      <a:r>
                        <a:rPr lang="ru-RU" sz="2000" dirty="0">
                          <a:effectLst/>
                        </a:rPr>
                        <a:t> / </a:t>
                      </a:r>
                      <a:r>
                        <a:rPr lang="ru-RU" sz="2000" dirty="0" err="1">
                          <a:effectLst/>
                        </a:rPr>
                        <a:t>history</a:t>
                      </a:r>
                      <a:r>
                        <a:rPr lang="ru-RU" sz="2000" dirty="0">
                          <a:effectLst/>
                        </a:rPr>
                        <a:t> 20 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показывает последние 20 примененных миграций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8150267"/>
                  </a:ext>
                </a:extLst>
              </a:tr>
              <a:tr h="475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yii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migrate</a:t>
                      </a:r>
                      <a:r>
                        <a:rPr lang="ru-RU" sz="2000" dirty="0">
                          <a:effectLst/>
                        </a:rPr>
                        <a:t> / </a:t>
                      </a:r>
                      <a:r>
                        <a:rPr lang="ru-RU" sz="2000" dirty="0" err="1">
                          <a:effectLst/>
                        </a:rPr>
                        <a:t>history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all</a:t>
                      </a:r>
                      <a:r>
                        <a:rPr lang="ru-RU" sz="2000" dirty="0">
                          <a:effectLst/>
                        </a:rPr>
                        <a:t> 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показывает все примененные миграции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0962494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760F5AF-A6BC-4788-831F-22CEF0BB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46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Понятие миграций</a:t>
            </a:r>
          </a:p>
        </p:txBody>
      </p:sp>
      <p:pic>
        <p:nvPicPr>
          <p:cNvPr id="1030" name="Picture 6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36" y="4287520"/>
            <a:ext cx="728617" cy="72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Блок-схема: магнитный диск 3"/>
          <p:cNvSpPr/>
          <p:nvPr/>
        </p:nvSpPr>
        <p:spPr>
          <a:xfrm>
            <a:off x="7942216" y="1815737"/>
            <a:ext cx="1724298" cy="1230225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БД</a:t>
            </a: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3632127" y="1677182"/>
            <a:ext cx="2550966" cy="14224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Newspaper</a:t>
            </a:r>
            <a:endParaRPr lang="ru-RU" sz="2400" b="1" dirty="0">
              <a:solidFill>
                <a:schemeClr val="tx1"/>
              </a:solidFill>
            </a:endParaRPr>
          </a:p>
          <a:p>
            <a:pPr algn="ctr"/>
            <a:r>
              <a:rPr lang="ru-RU" sz="2400" b="1" dirty="0" err="1">
                <a:solidFill>
                  <a:schemeClr val="tx1"/>
                </a:solidFill>
              </a:rPr>
              <a:t>репозиторий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353" y="5016137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Разработчик 1</a:t>
            </a:r>
          </a:p>
        </p:txBody>
      </p:sp>
      <p:pic>
        <p:nvPicPr>
          <p:cNvPr id="12" name="Picture 6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11" y="4287520"/>
            <a:ext cx="728617" cy="72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970628" y="5016137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Разработчик 2</a:t>
            </a:r>
          </a:p>
        </p:txBody>
      </p:sp>
      <p:pic>
        <p:nvPicPr>
          <p:cNvPr id="14" name="Picture 6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148" y="4287520"/>
            <a:ext cx="728617" cy="72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890665" y="5016137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Разработчик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7641" y="5372519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Таблица новости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2324" y="5372519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Таблица подписчики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43204" y="534058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…..</a:t>
            </a:r>
          </a:p>
        </p:txBody>
      </p:sp>
      <p:sp>
        <p:nvSpPr>
          <p:cNvPr id="19" name="Блок-схема: магнитный диск 18"/>
          <p:cNvSpPr/>
          <p:nvPr/>
        </p:nvSpPr>
        <p:spPr>
          <a:xfrm>
            <a:off x="1631647" y="5834184"/>
            <a:ext cx="871238" cy="714828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БД 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Блок-схема: магнитный диск 19"/>
          <p:cNvSpPr/>
          <p:nvPr/>
        </p:nvSpPr>
        <p:spPr>
          <a:xfrm>
            <a:off x="4685346" y="5849005"/>
            <a:ext cx="871238" cy="714828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БД 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7572143" y="5834184"/>
            <a:ext cx="871238" cy="714828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БД 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6418224" y="2303222"/>
            <a:ext cx="1367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6328822" y="2549294"/>
            <a:ext cx="141745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Блок-схема: документ 28"/>
          <p:cNvSpPr/>
          <p:nvPr/>
        </p:nvSpPr>
        <p:spPr>
          <a:xfrm>
            <a:off x="483326" y="1815737"/>
            <a:ext cx="2019559" cy="1230225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CREATE TABLE (</a:t>
            </a:r>
          </a:p>
          <a:p>
            <a:r>
              <a:rPr lang="en-US" dirty="0">
                <a:solidFill>
                  <a:schemeClr val="tx2"/>
                </a:solidFill>
              </a:rPr>
              <a:t>     …</a:t>
            </a:r>
          </a:p>
          <a:p>
            <a:r>
              <a:rPr lang="en-US" dirty="0">
                <a:solidFill>
                  <a:schemeClr val="tx2"/>
                </a:solidFill>
              </a:rPr>
              <a:t>)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2599508" y="2342411"/>
            <a:ext cx="875212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22CA521-FCC0-4DAF-8DBC-5F843929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39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3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Понятие миграций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5"/>
            <a:ext cx="9813701" cy="1216410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Версия БД </a:t>
            </a:r>
            <a:r>
              <a:rPr lang="ru-RU" sz="2400" dirty="0"/>
              <a:t>- состояние структуры базы данных на определенный момент времени.</a:t>
            </a:r>
          </a:p>
          <a:p>
            <a:r>
              <a:rPr lang="ru-RU" sz="2400" dirty="0"/>
              <a:t>Обычно у версии есть номер, связанный с номером версии приложения.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88864"/>
              </p:ext>
            </p:extLst>
          </p:nvPr>
        </p:nvGraphicFramePr>
        <p:xfrm>
          <a:off x="944769" y="3306856"/>
          <a:ext cx="8128000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65234">
                  <a:extLst>
                    <a:ext uri="{9D8B030D-6E8A-4147-A177-3AD203B41FA5}">
                      <a16:colId xmlns:a16="http://schemas.microsoft.com/office/drawing/2014/main" val="461270325"/>
                    </a:ext>
                  </a:extLst>
                </a:gridCol>
                <a:gridCol w="6162766">
                  <a:extLst>
                    <a:ext uri="{9D8B030D-6E8A-4147-A177-3AD203B41FA5}">
                      <a16:colId xmlns:a16="http://schemas.microsoft.com/office/drawing/2014/main" val="137438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0" dirty="0"/>
                        <a:t>Версия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/>
                        <a:t>Создание таблицы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dirty="0"/>
                        <a:t>Версия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/>
                        <a:t>Создание таблицы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6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dirty="0"/>
                        <a:t>Версия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/>
                        <a:t>Добавление полей в таблицу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25654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0A7AB8D-5E6A-4448-B030-9CC81CC1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84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Понятие миграций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35578" y="2425225"/>
            <a:ext cx="9143999" cy="1216410"/>
          </a:xfrm>
        </p:spPr>
        <p:txBody>
          <a:bodyPr>
            <a:noAutofit/>
          </a:bodyPr>
          <a:lstStyle/>
          <a:p>
            <a:pPr algn="just"/>
            <a:r>
              <a:rPr lang="ru-RU" sz="2000" dirty="0"/>
              <a:t>Миграция – это изменение элементов входящих в структуру базы данных – то есть таблиц (создание и удаление таблиц, добавление новых полей, редактирование существующих и т.д.). </a:t>
            </a:r>
            <a:endParaRPr lang="ru-RU" sz="3200" dirty="0"/>
          </a:p>
          <a:p>
            <a:pPr algn="just"/>
            <a:r>
              <a:rPr lang="ru-RU" sz="2000" dirty="0"/>
              <a:t>Миграция не предусматривает перенос базы данных из одной системы управления базами данных в другую. 	</a:t>
            </a:r>
            <a:endParaRPr lang="ru-RU" sz="44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52400" y="1104425"/>
            <a:ext cx="9813701" cy="1216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7030A0"/>
                </a:solidFill>
              </a:rPr>
              <a:t>Миграция</a:t>
            </a:r>
            <a:r>
              <a:rPr lang="ru-RU" sz="2800" dirty="0"/>
              <a:t> — обновление структуры базы данных от одной версии до другой (обычно более новой). 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2BF4518-2D56-49D3-92BA-3738AE40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02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8989255" cy="1320800"/>
          </a:xfrm>
        </p:spPr>
        <p:txBody>
          <a:bodyPr/>
          <a:lstStyle/>
          <a:p>
            <a:r>
              <a:rPr lang="ru-RU" dirty="0"/>
              <a:t>Общие принципы </a:t>
            </a:r>
            <a:r>
              <a:rPr lang="ru-RU" dirty="0" err="1"/>
              <a:t>версионной</a:t>
            </a:r>
            <a:r>
              <a:rPr lang="ru-RU" dirty="0"/>
              <a:t> миграции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52400" y="1104425"/>
            <a:ext cx="9813701" cy="1216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err="1"/>
              <a:t>Единоразовое</a:t>
            </a:r>
            <a:r>
              <a:rPr lang="ru-RU" sz="2400" dirty="0"/>
              <a:t> выполнение каждого изменения (SQL-запроса);</a:t>
            </a:r>
          </a:p>
          <a:p>
            <a:pPr algn="just"/>
            <a:r>
              <a:rPr lang="ru-RU" sz="2400" dirty="0"/>
              <a:t>Строго предустановленный порядок изменений</a:t>
            </a:r>
          </a:p>
          <a:p>
            <a:pPr algn="just"/>
            <a:r>
              <a:rPr lang="ru-RU" sz="2400" dirty="0"/>
              <a:t>Любую версию БД можно обновить до любой (обычно последней версии)</a:t>
            </a:r>
          </a:p>
          <a:p>
            <a:pPr algn="just"/>
            <a:r>
              <a:rPr lang="ru-RU" sz="2400" dirty="0"/>
              <a:t>Простой и быстрый способ получения набора </a:t>
            </a:r>
            <a:r>
              <a:rPr lang="en-US" sz="2400" dirty="0"/>
              <a:t>SQL</a:t>
            </a:r>
            <a:r>
              <a:rPr lang="ru-RU" sz="2400" dirty="0"/>
              <a:t>-запросов, реализующих миграцию между двумя версиями</a:t>
            </a:r>
          </a:p>
          <a:p>
            <a:pPr algn="just"/>
            <a:r>
              <a:rPr lang="ru-RU" sz="2400" dirty="0"/>
              <a:t>Создание с нуля базу данных со структурой самой последней версии</a:t>
            </a:r>
          </a:p>
          <a:p>
            <a:pPr algn="just"/>
            <a:r>
              <a:rPr lang="ru-RU" sz="2400" dirty="0"/>
              <a:t>Минимальное ручное изменение файлов БД при слиянии веток</a:t>
            </a:r>
          </a:p>
          <a:p>
            <a:pPr algn="just"/>
            <a:r>
              <a:rPr lang="ru-RU" sz="2400" dirty="0"/>
              <a:t>Простота отката БД до более ранней версии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050274A-FE45-4988-81AE-14C3512D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44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8989255" cy="1320800"/>
          </a:xfrm>
        </p:spPr>
        <p:txBody>
          <a:bodyPr/>
          <a:lstStyle/>
          <a:p>
            <a:r>
              <a:rPr lang="ru-RU" dirty="0"/>
              <a:t>Основание миграций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52400" y="1118493"/>
            <a:ext cx="9230751" cy="1216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/>
              <a:t>Основание (</a:t>
            </a:r>
            <a:r>
              <a:rPr lang="ru-RU" sz="2400" dirty="0" err="1"/>
              <a:t>baseline</a:t>
            </a:r>
            <a:r>
              <a:rPr lang="ru-RU" sz="2400" dirty="0"/>
              <a:t>)— это дамп структуры базы данных для версии, которая принята за базовую.</a:t>
            </a:r>
          </a:p>
          <a:p>
            <a:pPr algn="just"/>
            <a:r>
              <a:rPr lang="ru-RU" sz="2400" dirty="0"/>
              <a:t>Структуру базы данных можно получить из специальных системных таблиц в БД</a:t>
            </a:r>
            <a:r>
              <a:rPr lang="en-US" sz="2400" dirty="0"/>
              <a:t> </a:t>
            </a:r>
            <a:r>
              <a:rPr lang="en-US" sz="2400" dirty="0" err="1"/>
              <a:t>information_schema</a:t>
            </a:r>
            <a:r>
              <a:rPr lang="en-US" sz="2400" dirty="0"/>
              <a:t>.</a:t>
            </a:r>
          </a:p>
          <a:p>
            <a:pPr algn="just"/>
            <a:endParaRPr lang="ru-RU" sz="2400" dirty="0"/>
          </a:p>
        </p:txBody>
      </p:sp>
      <p:sp>
        <p:nvSpPr>
          <p:cNvPr id="3" name="AutoShape 3" descr="Ручные миграции баз данны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5" name="Picture 7" descr="Ручные миграции баз данны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29" y="3657599"/>
            <a:ext cx="3962400" cy="320040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531CBEF-E263-4A3A-848D-6DF9D5B3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5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Миграции </a:t>
            </a:r>
            <a:r>
              <a:rPr lang="en-US" dirty="0" err="1"/>
              <a:t>Yii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741549375"/>
              </p:ext>
            </p:extLst>
          </p:nvPr>
        </p:nvGraphicFramePr>
        <p:xfrm>
          <a:off x="1328616" y="102915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087876C-111E-41A9-933B-D481C76B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75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Создание миграций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74" y="3101631"/>
            <a:ext cx="9568375" cy="1899286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52400" y="1118493"/>
            <a:ext cx="9230751" cy="1216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/>
              <a:t>yii</a:t>
            </a:r>
            <a:r>
              <a:rPr lang="en-US" sz="2000" dirty="0"/>
              <a:t> migrate/create &lt;name&gt;</a:t>
            </a:r>
          </a:p>
          <a:p>
            <a:pPr algn="just"/>
            <a:r>
              <a:rPr lang="en-US" sz="2000" dirty="0"/>
              <a:t>&lt;name&gt; - </a:t>
            </a:r>
            <a:r>
              <a:rPr lang="ru-RU" sz="2000" dirty="0"/>
              <a:t>краткое описание новой миграции</a:t>
            </a:r>
            <a:endParaRPr lang="en-US" sz="2000" dirty="0"/>
          </a:p>
          <a:p>
            <a:pPr algn="just"/>
            <a:r>
              <a:rPr lang="ru-RU" sz="2000" dirty="0"/>
              <a:t>Аргумент </a:t>
            </a:r>
            <a:r>
              <a:rPr lang="ru-RU" sz="2000" dirty="0" err="1"/>
              <a:t>name</a:t>
            </a:r>
            <a:r>
              <a:rPr lang="ru-RU" sz="2000" dirty="0"/>
              <a:t> будет использован как часть имени класса создаваемой миграции, он должен содержать только буквы, цифры и/или символы подчеркивания.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74962" b="3100"/>
          <a:stretch/>
        </p:blipFill>
        <p:spPr>
          <a:xfrm>
            <a:off x="2004659" y="5880187"/>
            <a:ext cx="6076043" cy="717452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</p:pic>
      <p:sp>
        <p:nvSpPr>
          <p:cNvPr id="9" name="Стрелка вниз 8"/>
          <p:cNvSpPr/>
          <p:nvPr/>
        </p:nvSpPr>
        <p:spPr>
          <a:xfrm>
            <a:off x="4767775" y="5106572"/>
            <a:ext cx="549813" cy="661077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7722ECF-4138-4184-9125-6C03DCB6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16948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14730</TotalTime>
  <Words>864</Words>
  <Application>Microsoft Office PowerPoint</Application>
  <PresentationFormat>Широкоэкранный</PresentationFormat>
  <Paragraphs>197</Paragraphs>
  <Slides>23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Open Sans</vt:lpstr>
      <vt:lpstr>Trebuchet MS</vt:lpstr>
      <vt:lpstr>Wingdings 3</vt:lpstr>
      <vt:lpstr>Грань</vt:lpstr>
      <vt:lpstr>Инструментальные средства ИС (2) </vt:lpstr>
      <vt:lpstr>Миграции БД</vt:lpstr>
      <vt:lpstr>Понятие миграций</vt:lpstr>
      <vt:lpstr>Понятие миграций</vt:lpstr>
      <vt:lpstr>Понятие миграций</vt:lpstr>
      <vt:lpstr>Общие принципы версионной миграции</vt:lpstr>
      <vt:lpstr>Основание миграций</vt:lpstr>
      <vt:lpstr>Миграции Yii</vt:lpstr>
      <vt:lpstr>Создание миграций</vt:lpstr>
      <vt:lpstr>Класс миграции</vt:lpstr>
      <vt:lpstr>Создание миграций</vt:lpstr>
      <vt:lpstr>Методы доступа к базе данных</vt:lpstr>
      <vt:lpstr>Методы доступа к базе данных</vt:lpstr>
      <vt:lpstr>Действия в миграциях</vt:lpstr>
      <vt:lpstr>Действия в миграциях</vt:lpstr>
      <vt:lpstr>Действия в миграциях</vt:lpstr>
      <vt:lpstr>Настраиваем миграцию</vt:lpstr>
      <vt:lpstr>Применение миграций</vt:lpstr>
      <vt:lpstr>Применение миграций</vt:lpstr>
      <vt:lpstr>Применение миграций</vt:lpstr>
      <vt:lpstr>Отмена миграций</vt:lpstr>
      <vt:lpstr>Откат миграций</vt:lpstr>
      <vt:lpstr>Информация о примененных миграциях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Ступина</dc:creator>
  <cp:lastModifiedBy>masha masha</cp:lastModifiedBy>
  <cp:revision>191</cp:revision>
  <dcterms:created xsi:type="dcterms:W3CDTF">2019-01-06T10:37:33Z</dcterms:created>
  <dcterms:modified xsi:type="dcterms:W3CDTF">2024-10-15T09:00:30Z</dcterms:modified>
</cp:coreProperties>
</file>