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21" r:id="rId3"/>
    <p:sldId id="402" r:id="rId4"/>
    <p:sldId id="423" r:id="rId5"/>
    <p:sldId id="422" r:id="rId6"/>
    <p:sldId id="424" r:id="rId7"/>
    <p:sldId id="442" r:id="rId8"/>
    <p:sldId id="443" r:id="rId9"/>
    <p:sldId id="445" r:id="rId10"/>
    <p:sldId id="439" r:id="rId11"/>
    <p:sldId id="441" r:id="rId12"/>
    <p:sldId id="446" r:id="rId13"/>
    <p:sldId id="444" r:id="rId14"/>
    <p:sldId id="425" r:id="rId15"/>
    <p:sldId id="426" r:id="rId16"/>
    <p:sldId id="427" r:id="rId17"/>
    <p:sldId id="431" r:id="rId18"/>
    <p:sldId id="429" r:id="rId19"/>
    <p:sldId id="430" r:id="rId20"/>
    <p:sldId id="432" r:id="rId21"/>
    <p:sldId id="433" r:id="rId22"/>
    <p:sldId id="434" r:id="rId23"/>
    <p:sldId id="435" r:id="rId24"/>
    <p:sldId id="440" r:id="rId25"/>
    <p:sldId id="43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A7038-7240-4168-8860-8C18ECDBDA4E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2C18AAB-9874-4B37-A07D-C2B694DFC02F}">
      <dgm:prSet phldrT="[Текст]" custT="1"/>
      <dgm:spPr/>
      <dgm:t>
        <a:bodyPr/>
        <a:lstStyle/>
        <a:p>
          <a:r>
            <a:rPr lang="ru-RU" sz="4400" dirty="0"/>
            <a:t>Обычный</a:t>
          </a:r>
        </a:p>
      </dgm:t>
    </dgm:pt>
    <dgm:pt modelId="{DC1A864D-8443-4AF9-9497-71646D7CCB83}" type="parTrans" cxnId="{87782113-5733-40E2-ABD9-7388EF0CE279}">
      <dgm:prSet/>
      <dgm:spPr/>
      <dgm:t>
        <a:bodyPr/>
        <a:lstStyle/>
        <a:p>
          <a:endParaRPr lang="ru-RU"/>
        </a:p>
      </dgm:t>
    </dgm:pt>
    <dgm:pt modelId="{FAEFFC2F-9475-415A-A0FD-A82E2489C467}" type="sibTrans" cxnId="{87782113-5733-40E2-ABD9-7388EF0CE279}">
      <dgm:prSet/>
      <dgm:spPr/>
      <dgm:t>
        <a:bodyPr/>
        <a:lstStyle/>
        <a:p>
          <a:endParaRPr lang="ru-RU"/>
        </a:p>
      </dgm:t>
    </dgm:pt>
    <dgm:pt modelId="{B5E75CE8-51EE-47FB-A3A6-9F8E81B4E171}">
      <dgm:prSet phldrT="[Текст]" custT="1"/>
      <dgm:spPr/>
      <dgm:t>
        <a:bodyPr/>
        <a:lstStyle/>
        <a:p>
          <a:r>
            <a:rPr lang="ru-RU" sz="4400" dirty="0"/>
            <a:t>ЧПУ</a:t>
          </a:r>
        </a:p>
      </dgm:t>
    </dgm:pt>
    <dgm:pt modelId="{FCC1AE5E-F1E1-46EA-A6EB-2BE9F5EC5E37}" type="parTrans" cxnId="{D1189DE7-B8B6-41D4-90FA-9880CD7F4939}">
      <dgm:prSet/>
      <dgm:spPr/>
      <dgm:t>
        <a:bodyPr/>
        <a:lstStyle/>
        <a:p>
          <a:endParaRPr lang="ru-RU"/>
        </a:p>
      </dgm:t>
    </dgm:pt>
    <dgm:pt modelId="{46613D9F-3EE1-42C5-9CDA-C2253518FE9E}" type="sibTrans" cxnId="{D1189DE7-B8B6-41D4-90FA-9880CD7F4939}">
      <dgm:prSet/>
      <dgm:spPr/>
      <dgm:t>
        <a:bodyPr/>
        <a:lstStyle/>
        <a:p>
          <a:endParaRPr lang="ru-RU"/>
        </a:p>
      </dgm:t>
    </dgm:pt>
    <dgm:pt modelId="{A4D888C0-F1EC-41D8-A9EB-09BDBCAE02F7}">
      <dgm:prSet phldrT="[Текст]" custT="1"/>
      <dgm:spPr/>
      <dgm:t>
        <a:bodyPr/>
        <a:lstStyle/>
        <a:p>
          <a:r>
            <a:rPr lang="ru-RU" sz="2000" b="0" i="0" dirty="0"/>
            <a:t>использует параметр  для передачи маршрута и любые другие параметры для передачи остальных параметров запроса. </a:t>
          </a:r>
          <a:endParaRPr lang="ru-RU" sz="2000" dirty="0"/>
        </a:p>
      </dgm:t>
    </dgm:pt>
    <dgm:pt modelId="{59018AE6-B979-46E1-A0E3-E70F3D7940B1}" type="parTrans" cxnId="{2B790DA8-A94C-428F-B1E0-212896966DF5}">
      <dgm:prSet/>
      <dgm:spPr/>
      <dgm:t>
        <a:bodyPr/>
        <a:lstStyle/>
        <a:p>
          <a:endParaRPr lang="ru-RU"/>
        </a:p>
      </dgm:t>
    </dgm:pt>
    <dgm:pt modelId="{B9C2BF10-8A5E-485D-9C89-D9AA0F393CAB}" type="sibTrans" cxnId="{2B790DA8-A94C-428F-B1E0-212896966DF5}">
      <dgm:prSet/>
      <dgm:spPr/>
      <dgm:t>
        <a:bodyPr/>
        <a:lstStyle/>
        <a:p>
          <a:endParaRPr lang="ru-RU"/>
        </a:p>
      </dgm:t>
    </dgm:pt>
    <dgm:pt modelId="{B356DE5C-EF5A-4076-BEF6-57EEBAB1783C}">
      <dgm:prSet phldrT="[Текст]" custT="1"/>
      <dgm:spPr/>
      <dgm:t>
        <a:bodyPr/>
        <a:lstStyle/>
        <a:p>
          <a:r>
            <a:rPr lang="ru-RU" sz="2000" b="0" i="0" dirty="0"/>
            <a:t>не требует специальной конфигурации URL </a:t>
          </a:r>
          <a:r>
            <a:rPr lang="ru-RU" sz="2000" b="0" i="0" dirty="0" err="1"/>
            <a:t>manager</a:t>
          </a:r>
          <a:r>
            <a:rPr lang="ru-RU" sz="2000" b="0" i="0" dirty="0"/>
            <a:t> и работает с любыми настройками веб-сервера.</a:t>
          </a:r>
          <a:endParaRPr lang="ru-RU" sz="2000" dirty="0"/>
        </a:p>
      </dgm:t>
    </dgm:pt>
    <dgm:pt modelId="{C083A5F3-F5E7-45AA-924B-196EF525D01A}" type="parTrans" cxnId="{B4680DEA-3BA8-4CB8-9F7C-097319A9AF26}">
      <dgm:prSet/>
      <dgm:spPr/>
      <dgm:t>
        <a:bodyPr/>
        <a:lstStyle/>
        <a:p>
          <a:endParaRPr lang="ru-RU"/>
        </a:p>
      </dgm:t>
    </dgm:pt>
    <dgm:pt modelId="{76DE75ED-6EFB-45C8-8E9F-D1D6AFABC5F5}" type="sibTrans" cxnId="{B4680DEA-3BA8-4CB8-9F7C-097319A9AF26}">
      <dgm:prSet/>
      <dgm:spPr/>
      <dgm:t>
        <a:bodyPr/>
        <a:lstStyle/>
        <a:p>
          <a:endParaRPr lang="ru-RU"/>
        </a:p>
      </dgm:t>
    </dgm:pt>
    <dgm:pt modelId="{BB770B2E-D392-4AEF-B800-B0A2916A217C}">
      <dgm:prSet phldrT="[Текст]" custT="1"/>
      <dgm:spPr/>
      <dgm:t>
        <a:bodyPr/>
        <a:lstStyle/>
        <a:p>
          <a:r>
            <a:rPr lang="ru-RU" sz="2000" b="0" i="0" dirty="0"/>
            <a:t>представляет собой дополнительный путь, следующий за именем входного скрипта, описывающий маршрут и остальные параметров запроса.</a:t>
          </a:r>
          <a:endParaRPr lang="ru-RU" sz="2000" dirty="0"/>
        </a:p>
      </dgm:t>
    </dgm:pt>
    <dgm:pt modelId="{DA6EE4A9-C1DB-4651-9471-8BABCFF4AF08}" type="parTrans" cxnId="{C1A7C313-7211-4DCA-BCE6-1DDE08844A6B}">
      <dgm:prSet/>
      <dgm:spPr/>
      <dgm:t>
        <a:bodyPr/>
        <a:lstStyle/>
        <a:p>
          <a:endParaRPr lang="ru-RU"/>
        </a:p>
      </dgm:t>
    </dgm:pt>
    <dgm:pt modelId="{0F3B42E7-6D71-4349-A2B0-4BEE0FE4DAAC}" type="sibTrans" cxnId="{C1A7C313-7211-4DCA-BCE6-1DDE08844A6B}">
      <dgm:prSet/>
      <dgm:spPr/>
      <dgm:t>
        <a:bodyPr/>
        <a:lstStyle/>
        <a:p>
          <a:endParaRPr lang="ru-RU"/>
        </a:p>
      </dgm:t>
    </dgm:pt>
    <dgm:pt modelId="{CD44B5E7-43DD-488B-88E7-BE562C98FAA5}">
      <dgm:prSet phldrT="[Текст]" custT="1"/>
      <dgm:spPr/>
      <dgm:t>
        <a:bodyPr/>
        <a:lstStyle/>
        <a:p>
          <a:r>
            <a:rPr lang="ru-RU" sz="2000" dirty="0"/>
            <a:t>требует создания набора правил, соответствующих требованиям </a:t>
          </a:r>
          <a:r>
            <a:rPr lang="en-US" sz="2000" dirty="0"/>
            <a:t>URL</a:t>
          </a:r>
          <a:endParaRPr lang="ru-RU" sz="2000" dirty="0"/>
        </a:p>
      </dgm:t>
    </dgm:pt>
    <dgm:pt modelId="{3AE50DB5-1CEC-41BA-87F9-482A6EC20648}" type="parTrans" cxnId="{2098CCB1-FD90-4C39-AB5E-A056F001BFDE}">
      <dgm:prSet/>
      <dgm:spPr/>
      <dgm:t>
        <a:bodyPr/>
        <a:lstStyle/>
        <a:p>
          <a:endParaRPr lang="ru-RU"/>
        </a:p>
      </dgm:t>
    </dgm:pt>
    <dgm:pt modelId="{2300257B-3C07-41B1-B78A-EE4F5900483C}" type="sibTrans" cxnId="{2098CCB1-FD90-4C39-AB5E-A056F001BFDE}">
      <dgm:prSet/>
      <dgm:spPr/>
      <dgm:t>
        <a:bodyPr/>
        <a:lstStyle/>
        <a:p>
          <a:endParaRPr lang="ru-RU"/>
        </a:p>
      </dgm:t>
    </dgm:pt>
    <dgm:pt modelId="{EA257D02-3C5B-4EF9-B453-917A158142D3}" type="pres">
      <dgm:prSet presAssocID="{B04A7038-7240-4168-8860-8C18ECDBDA4E}" presName="Name0" presStyleCnt="0">
        <dgm:presLayoutVars>
          <dgm:dir/>
          <dgm:animLvl val="lvl"/>
          <dgm:resizeHandles val="exact"/>
        </dgm:presLayoutVars>
      </dgm:prSet>
      <dgm:spPr/>
    </dgm:pt>
    <dgm:pt modelId="{73FE7AD2-650B-4730-99FE-795880445862}" type="pres">
      <dgm:prSet presAssocID="{12C18AAB-9874-4B37-A07D-C2B694DFC02F}" presName="composite" presStyleCnt="0"/>
      <dgm:spPr/>
    </dgm:pt>
    <dgm:pt modelId="{0CB5584B-5398-4154-B90E-F941904677B0}" type="pres">
      <dgm:prSet presAssocID="{12C18AAB-9874-4B37-A07D-C2B694DFC02F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A84B8D75-DC8D-4B01-BB1F-10DA7F8CB70B}" type="pres">
      <dgm:prSet presAssocID="{12C18AAB-9874-4B37-A07D-C2B694DFC02F}" presName="desTx" presStyleLbl="alignAccFollowNode1" presStyleIdx="0" presStyleCnt="2">
        <dgm:presLayoutVars>
          <dgm:bulletEnabled val="1"/>
        </dgm:presLayoutVars>
      </dgm:prSet>
      <dgm:spPr/>
    </dgm:pt>
    <dgm:pt modelId="{1E066A43-7AB5-46F1-867A-4115A2DEB9B7}" type="pres">
      <dgm:prSet presAssocID="{FAEFFC2F-9475-415A-A0FD-A82E2489C467}" presName="space" presStyleCnt="0"/>
      <dgm:spPr/>
    </dgm:pt>
    <dgm:pt modelId="{165887D4-B5B2-4A37-8DCC-30AFB360A975}" type="pres">
      <dgm:prSet presAssocID="{B5E75CE8-51EE-47FB-A3A6-9F8E81B4E171}" presName="composite" presStyleCnt="0"/>
      <dgm:spPr/>
    </dgm:pt>
    <dgm:pt modelId="{86523566-3DDE-4A79-89FF-4364F79B552C}" type="pres">
      <dgm:prSet presAssocID="{B5E75CE8-51EE-47FB-A3A6-9F8E81B4E171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E763256-08E7-4A10-94D7-78C80C436F36}" type="pres">
      <dgm:prSet presAssocID="{B5E75CE8-51EE-47FB-A3A6-9F8E81B4E17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7782113-5733-40E2-ABD9-7388EF0CE279}" srcId="{B04A7038-7240-4168-8860-8C18ECDBDA4E}" destId="{12C18AAB-9874-4B37-A07D-C2B694DFC02F}" srcOrd="0" destOrd="0" parTransId="{DC1A864D-8443-4AF9-9497-71646D7CCB83}" sibTransId="{FAEFFC2F-9475-415A-A0FD-A82E2489C467}"/>
    <dgm:cxn modelId="{C1A7C313-7211-4DCA-BCE6-1DDE08844A6B}" srcId="{B5E75CE8-51EE-47FB-A3A6-9F8E81B4E171}" destId="{BB770B2E-D392-4AEF-B800-B0A2916A217C}" srcOrd="0" destOrd="0" parTransId="{DA6EE4A9-C1DB-4651-9471-8BABCFF4AF08}" sibTransId="{0F3B42E7-6D71-4349-A2B0-4BEE0FE4DAAC}"/>
    <dgm:cxn modelId="{CC3CC952-22C3-4254-A2D1-35B624D70976}" type="presOf" srcId="{A4D888C0-F1EC-41D8-A9EB-09BDBCAE02F7}" destId="{A84B8D75-DC8D-4B01-BB1F-10DA7F8CB70B}" srcOrd="0" destOrd="0" presId="urn:microsoft.com/office/officeart/2005/8/layout/hList1"/>
    <dgm:cxn modelId="{7637AD9C-649D-4E48-A4E4-347A579D3FCD}" type="presOf" srcId="{B04A7038-7240-4168-8860-8C18ECDBDA4E}" destId="{EA257D02-3C5B-4EF9-B453-917A158142D3}" srcOrd="0" destOrd="0" presId="urn:microsoft.com/office/officeart/2005/8/layout/hList1"/>
    <dgm:cxn modelId="{009B19A3-B595-474D-AB37-76D8D0CFFBF1}" type="presOf" srcId="{12C18AAB-9874-4B37-A07D-C2B694DFC02F}" destId="{0CB5584B-5398-4154-B90E-F941904677B0}" srcOrd="0" destOrd="0" presId="urn:microsoft.com/office/officeart/2005/8/layout/hList1"/>
    <dgm:cxn modelId="{2B790DA8-A94C-428F-B1E0-212896966DF5}" srcId="{12C18AAB-9874-4B37-A07D-C2B694DFC02F}" destId="{A4D888C0-F1EC-41D8-A9EB-09BDBCAE02F7}" srcOrd="0" destOrd="0" parTransId="{59018AE6-B979-46E1-A0E3-E70F3D7940B1}" sibTransId="{B9C2BF10-8A5E-485D-9C89-D9AA0F393CAB}"/>
    <dgm:cxn modelId="{2098CCB1-FD90-4C39-AB5E-A056F001BFDE}" srcId="{B5E75CE8-51EE-47FB-A3A6-9F8E81B4E171}" destId="{CD44B5E7-43DD-488B-88E7-BE562C98FAA5}" srcOrd="1" destOrd="0" parTransId="{3AE50DB5-1CEC-41BA-87F9-482A6EC20648}" sibTransId="{2300257B-3C07-41B1-B78A-EE4F5900483C}"/>
    <dgm:cxn modelId="{93727EB4-F3E6-4C44-8B28-D8D796D6298D}" type="presOf" srcId="{CD44B5E7-43DD-488B-88E7-BE562C98FAA5}" destId="{8E763256-08E7-4A10-94D7-78C80C436F36}" srcOrd="0" destOrd="1" presId="urn:microsoft.com/office/officeart/2005/8/layout/hList1"/>
    <dgm:cxn modelId="{B11981C5-04D4-4196-B034-7BACACD1D4B7}" type="presOf" srcId="{BB770B2E-D392-4AEF-B800-B0A2916A217C}" destId="{8E763256-08E7-4A10-94D7-78C80C436F36}" srcOrd="0" destOrd="0" presId="urn:microsoft.com/office/officeart/2005/8/layout/hList1"/>
    <dgm:cxn modelId="{FF6A9ACF-69F2-4373-887C-9F876B3FECE2}" type="presOf" srcId="{B356DE5C-EF5A-4076-BEF6-57EEBAB1783C}" destId="{A84B8D75-DC8D-4B01-BB1F-10DA7F8CB70B}" srcOrd="0" destOrd="1" presId="urn:microsoft.com/office/officeart/2005/8/layout/hList1"/>
    <dgm:cxn modelId="{D1189DE7-B8B6-41D4-90FA-9880CD7F4939}" srcId="{B04A7038-7240-4168-8860-8C18ECDBDA4E}" destId="{B5E75CE8-51EE-47FB-A3A6-9F8E81B4E171}" srcOrd="1" destOrd="0" parTransId="{FCC1AE5E-F1E1-46EA-A6EB-2BE9F5EC5E37}" sibTransId="{46613D9F-3EE1-42C5-9CDA-C2253518FE9E}"/>
    <dgm:cxn modelId="{B4680DEA-3BA8-4CB8-9F7C-097319A9AF26}" srcId="{12C18AAB-9874-4B37-A07D-C2B694DFC02F}" destId="{B356DE5C-EF5A-4076-BEF6-57EEBAB1783C}" srcOrd="1" destOrd="0" parTransId="{C083A5F3-F5E7-45AA-924B-196EF525D01A}" sibTransId="{76DE75ED-6EFB-45C8-8E9F-D1D6AFABC5F5}"/>
    <dgm:cxn modelId="{8478E7F3-CCAD-4E81-A644-C63690CE33AA}" type="presOf" srcId="{B5E75CE8-51EE-47FB-A3A6-9F8E81B4E171}" destId="{86523566-3DDE-4A79-89FF-4364F79B552C}" srcOrd="0" destOrd="0" presId="urn:microsoft.com/office/officeart/2005/8/layout/hList1"/>
    <dgm:cxn modelId="{D04C1B6D-11C3-41E9-8FFD-B0881FCB8B82}" type="presParOf" srcId="{EA257D02-3C5B-4EF9-B453-917A158142D3}" destId="{73FE7AD2-650B-4730-99FE-795880445862}" srcOrd="0" destOrd="0" presId="urn:microsoft.com/office/officeart/2005/8/layout/hList1"/>
    <dgm:cxn modelId="{46F40076-48CF-41C6-8D54-2CF8F707533A}" type="presParOf" srcId="{73FE7AD2-650B-4730-99FE-795880445862}" destId="{0CB5584B-5398-4154-B90E-F941904677B0}" srcOrd="0" destOrd="0" presId="urn:microsoft.com/office/officeart/2005/8/layout/hList1"/>
    <dgm:cxn modelId="{91001705-62B3-4663-8378-B089D10AD389}" type="presParOf" srcId="{73FE7AD2-650B-4730-99FE-795880445862}" destId="{A84B8D75-DC8D-4B01-BB1F-10DA7F8CB70B}" srcOrd="1" destOrd="0" presId="urn:microsoft.com/office/officeart/2005/8/layout/hList1"/>
    <dgm:cxn modelId="{DF9C8E4A-D16C-43E9-95F1-77CE4019EF60}" type="presParOf" srcId="{EA257D02-3C5B-4EF9-B453-917A158142D3}" destId="{1E066A43-7AB5-46F1-867A-4115A2DEB9B7}" srcOrd="1" destOrd="0" presId="urn:microsoft.com/office/officeart/2005/8/layout/hList1"/>
    <dgm:cxn modelId="{ED54C305-7FA5-4202-A265-1D2D32AB932C}" type="presParOf" srcId="{EA257D02-3C5B-4EF9-B453-917A158142D3}" destId="{165887D4-B5B2-4A37-8DCC-30AFB360A975}" srcOrd="2" destOrd="0" presId="urn:microsoft.com/office/officeart/2005/8/layout/hList1"/>
    <dgm:cxn modelId="{91D69E2E-3AEE-4B82-B24E-54D0644A3CE4}" type="presParOf" srcId="{165887D4-B5B2-4A37-8DCC-30AFB360A975}" destId="{86523566-3DDE-4A79-89FF-4364F79B552C}" srcOrd="0" destOrd="0" presId="urn:microsoft.com/office/officeart/2005/8/layout/hList1"/>
    <dgm:cxn modelId="{4091EAB8-22B3-4046-8B9B-2BA92A07B6B8}" type="presParOf" srcId="{165887D4-B5B2-4A37-8DCC-30AFB360A975}" destId="{8E763256-08E7-4A10-94D7-78C80C436F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5584B-5398-4154-B90E-F941904677B0}">
      <dsp:nvSpPr>
        <dsp:cNvPr id="0" name=""/>
        <dsp:cNvSpPr/>
      </dsp:nvSpPr>
      <dsp:spPr>
        <a:xfrm>
          <a:off x="44" y="9682"/>
          <a:ext cx="4243182" cy="132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Обычный</a:t>
          </a:r>
        </a:p>
      </dsp:txBody>
      <dsp:txXfrm>
        <a:off x="44" y="9682"/>
        <a:ext cx="4243182" cy="1324800"/>
      </dsp:txXfrm>
    </dsp:sp>
    <dsp:sp modelId="{A84B8D75-DC8D-4B01-BB1F-10DA7F8CB70B}">
      <dsp:nvSpPr>
        <dsp:cNvPr id="0" name=""/>
        <dsp:cNvSpPr/>
      </dsp:nvSpPr>
      <dsp:spPr>
        <a:xfrm>
          <a:off x="44" y="1334482"/>
          <a:ext cx="4243182" cy="29693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dirty="0"/>
            <a:t>использует параметр  для передачи маршрута и любые другие параметры для передачи остальных параметров запроса. 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dirty="0"/>
            <a:t>не требует специальной конфигурации URL </a:t>
          </a:r>
          <a:r>
            <a:rPr lang="ru-RU" sz="2000" b="0" i="0" kern="1200" dirty="0" err="1"/>
            <a:t>manager</a:t>
          </a:r>
          <a:r>
            <a:rPr lang="ru-RU" sz="2000" b="0" i="0" kern="1200" dirty="0"/>
            <a:t> и работает с любыми настройками веб-сервера.</a:t>
          </a:r>
          <a:endParaRPr lang="ru-RU" sz="2000" kern="1200" dirty="0"/>
        </a:p>
      </dsp:txBody>
      <dsp:txXfrm>
        <a:off x="44" y="1334482"/>
        <a:ext cx="4243182" cy="2969317"/>
      </dsp:txXfrm>
    </dsp:sp>
    <dsp:sp modelId="{86523566-3DDE-4A79-89FF-4364F79B552C}">
      <dsp:nvSpPr>
        <dsp:cNvPr id="0" name=""/>
        <dsp:cNvSpPr/>
      </dsp:nvSpPr>
      <dsp:spPr>
        <a:xfrm>
          <a:off x="4837272" y="9682"/>
          <a:ext cx="4243182" cy="132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ЧПУ</a:t>
          </a:r>
        </a:p>
      </dsp:txBody>
      <dsp:txXfrm>
        <a:off x="4837272" y="9682"/>
        <a:ext cx="4243182" cy="1324800"/>
      </dsp:txXfrm>
    </dsp:sp>
    <dsp:sp modelId="{8E763256-08E7-4A10-94D7-78C80C436F36}">
      <dsp:nvSpPr>
        <dsp:cNvPr id="0" name=""/>
        <dsp:cNvSpPr/>
      </dsp:nvSpPr>
      <dsp:spPr>
        <a:xfrm>
          <a:off x="4837272" y="1334482"/>
          <a:ext cx="4243182" cy="29693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0" i="0" kern="1200" dirty="0"/>
            <a:t>представляет собой дополнительный путь, следующий за именем входного скрипта, описывающий маршрут и остальные параметров запроса.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требует создания набора правил, соответствующих требованиям </a:t>
          </a:r>
          <a:r>
            <a:rPr lang="en-US" sz="2000" kern="1200" dirty="0"/>
            <a:t>URL</a:t>
          </a:r>
          <a:endParaRPr lang="ru-RU" sz="2000" kern="1200" dirty="0"/>
        </a:p>
      </dsp:txBody>
      <dsp:txXfrm>
        <a:off x="4837272" y="1334482"/>
        <a:ext cx="4243182" cy="296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2F20-6B4A-460B-982F-685E6D66CE19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9C2-AA35-42EE-BC50-201CD18A7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7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5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75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5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02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1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1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2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8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2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4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7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9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96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4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2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0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5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7362-B6C4-4F13-833D-59207C9E6AE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Инструментальные средства ИС (2)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9875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веб сервера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18027" y="836755"/>
            <a:ext cx="9572134" cy="555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Файл дополнительной конфигурации </a:t>
            </a:r>
            <a:r>
              <a:rPr lang="ru-RU" sz="2000" b="1" dirty="0"/>
              <a:t>.</a:t>
            </a:r>
            <a:r>
              <a:rPr lang="ru-RU" sz="2000" b="1" dirty="0" err="1"/>
              <a:t>htaccess</a:t>
            </a:r>
            <a:r>
              <a:rPr lang="ru-RU" sz="2000" b="1" dirty="0"/>
              <a:t> </a:t>
            </a:r>
            <a:r>
              <a:rPr lang="ru-RU" sz="2000" dirty="0"/>
              <a:t>позволяет делать следующие действия</a:t>
            </a:r>
            <a:endParaRPr lang="en-US" sz="2000" dirty="0"/>
          </a:p>
          <a:p>
            <a:r>
              <a:rPr lang="ru-RU" sz="2000" dirty="0"/>
              <a:t>Настраивать </a:t>
            </a:r>
            <a:r>
              <a:rPr lang="ru-RU" sz="2000" dirty="0" err="1"/>
              <a:t>редиректы</a:t>
            </a:r>
            <a:r>
              <a:rPr lang="ru-RU" sz="2000" dirty="0"/>
              <a:t>. Например, перенаправление со страниц старого сайта на новые при смене домена.</a:t>
            </a:r>
          </a:p>
          <a:p>
            <a:r>
              <a:rPr lang="ru-RU" sz="2000" dirty="0"/>
              <a:t>Выполнять переадресацию с </a:t>
            </a:r>
            <a:r>
              <a:rPr lang="ru-RU" sz="2000" dirty="0" err="1"/>
              <a:t>www</a:t>
            </a:r>
            <a:r>
              <a:rPr lang="ru-RU" sz="2000" dirty="0"/>
              <a:t> на без </a:t>
            </a:r>
            <a:r>
              <a:rPr lang="ru-RU" sz="2000" dirty="0" err="1"/>
              <a:t>www</a:t>
            </a:r>
            <a:r>
              <a:rPr lang="ru-RU" sz="2000" dirty="0"/>
              <a:t>, либо после установки </a:t>
            </a:r>
            <a:r>
              <a:rPr lang="ru-RU" sz="2000" dirty="0" err="1"/>
              <a:t>ssl</a:t>
            </a:r>
            <a:r>
              <a:rPr lang="ru-RU" sz="2000" dirty="0"/>
              <a:t> сертификата на </a:t>
            </a:r>
            <a:r>
              <a:rPr lang="ru-RU" sz="2000" dirty="0" err="1"/>
              <a:t>https</a:t>
            </a:r>
            <a:r>
              <a:rPr lang="ru-RU" sz="2000" dirty="0"/>
              <a:t>.</a:t>
            </a:r>
          </a:p>
          <a:p>
            <a:r>
              <a:rPr lang="ru-RU" sz="2000" dirty="0"/>
              <a:t>Обрабатывать ошибки, в том числе 404 с подменой нужной страницей.</a:t>
            </a:r>
          </a:p>
          <a:p>
            <a:r>
              <a:rPr lang="ru-RU" sz="2000" dirty="0"/>
              <a:t>Ускорять работу сайта с помощью кэширования .</a:t>
            </a:r>
            <a:r>
              <a:rPr lang="ru-RU" sz="2000" dirty="0" err="1"/>
              <a:t>htaccess</a:t>
            </a:r>
            <a:r>
              <a:rPr lang="ru-RU" sz="2000" dirty="0"/>
              <a:t>.</a:t>
            </a:r>
          </a:p>
          <a:p>
            <a:r>
              <a:rPr lang="ru-RU" sz="2000" dirty="0"/>
              <a:t>Формировать ЧПУ – </a:t>
            </a:r>
            <a:r>
              <a:rPr lang="ru-RU" sz="2000" dirty="0" err="1"/>
              <a:t>урлы</a:t>
            </a:r>
            <a:r>
              <a:rPr lang="ru-RU" sz="2000" dirty="0"/>
              <a:t> (URL), интуитивно понятные пользователям.</a:t>
            </a:r>
          </a:p>
          <a:p>
            <a:r>
              <a:rPr lang="ru-RU" sz="2000" dirty="0"/>
              <a:t>Менять кодировку страниц.</a:t>
            </a:r>
          </a:p>
          <a:p>
            <a:r>
              <a:rPr lang="ru-RU" sz="2000" dirty="0"/>
              <a:t>Осуществлять допуск к файлам с использованием аутентификации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892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веб сервера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63969" y="897824"/>
            <a:ext cx="8870850" cy="4097257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Перенаправление всех запросов на </a:t>
            </a:r>
            <a:r>
              <a:rPr lang="en-US" sz="2000" dirty="0" err="1"/>
              <a:t>index.php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0" y="1842386"/>
            <a:ext cx="4996880" cy="1269304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CEE517F-FAF4-430F-BD6F-BEAE84BB64C4}"/>
              </a:ext>
            </a:extLst>
          </p:cNvPr>
          <p:cNvCxnSpPr>
            <a:cxnSpLocks/>
          </p:cNvCxnSpPr>
          <p:nvPr/>
        </p:nvCxnSpPr>
        <p:spPr>
          <a:xfrm flipH="1">
            <a:off x="2941163" y="1611984"/>
            <a:ext cx="4194929" cy="39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5DB294-A979-4A00-8BC3-229AE9DA09C2}"/>
              </a:ext>
            </a:extLst>
          </p:cNvPr>
          <p:cNvSpPr txBox="1"/>
          <p:nvPr/>
        </p:nvSpPr>
        <p:spPr>
          <a:xfrm>
            <a:off x="7222147" y="618186"/>
            <a:ext cx="2544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Включение режима </a:t>
            </a:r>
            <a:r>
              <a:rPr lang="ru-RU" sz="1400" b="1" i="0" dirty="0" err="1">
                <a:solidFill>
                  <a:srgbClr val="111111"/>
                </a:solidFill>
                <a:effectLst/>
              </a:rPr>
              <a:t>mod_rewrite</a:t>
            </a:r>
            <a:r>
              <a:rPr lang="ru-RU" sz="1400" b="1" i="0" dirty="0">
                <a:solidFill>
                  <a:srgbClr val="111111"/>
                </a:solidFill>
                <a:effectLst/>
              </a:rPr>
              <a:t> </a:t>
            </a:r>
            <a:r>
              <a:rPr lang="ru-RU" sz="1400" i="0" dirty="0">
                <a:solidFill>
                  <a:srgbClr val="111111"/>
                </a:solidFill>
                <a:effectLst/>
              </a:rPr>
              <a:t>— это модуль для веб-сервера Apache, предназначенный для преобразования URL-</a:t>
            </a:r>
            <a:r>
              <a:rPr lang="ru-RU" sz="1400" i="0" dirty="0" err="1">
                <a:solidFill>
                  <a:srgbClr val="111111"/>
                </a:solidFill>
                <a:effectLst/>
              </a:rPr>
              <a:t>ов</a:t>
            </a:r>
            <a:r>
              <a:rPr lang="ru-RU" sz="1400" i="0" dirty="0">
                <a:solidFill>
                  <a:srgbClr val="111111"/>
                </a:solidFill>
                <a:effectLst/>
              </a:rPr>
              <a:t>. 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DE102-A972-4291-8B52-E4F1B099A0EE}"/>
              </a:ext>
            </a:extLst>
          </p:cNvPr>
          <p:cNvSpPr txBox="1"/>
          <p:nvPr/>
        </p:nvSpPr>
        <p:spPr>
          <a:xfrm>
            <a:off x="2121031" y="3616476"/>
            <a:ext cx="61085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effectLst/>
              </a:rPr>
              <a:t>RewriteRule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regular_expression</a:t>
            </a:r>
            <a:r>
              <a:rPr lang="en-US" sz="1400" b="0" i="0" dirty="0">
                <a:effectLst/>
              </a:rPr>
              <a:t> [</a:t>
            </a:r>
            <a:r>
              <a:rPr lang="ru-RU" sz="1400" b="0" i="0" dirty="0">
                <a:effectLst/>
              </a:rPr>
              <a:t>флаг1,флаг2,флаг3]</a:t>
            </a:r>
            <a:endParaRPr lang="en-US" sz="1400" b="0" i="0" dirty="0">
              <a:effectLst/>
            </a:endParaRPr>
          </a:p>
          <a:p>
            <a:r>
              <a:rPr lang="ru-RU" sz="1400" b="0" i="0" dirty="0" err="1">
                <a:effectLst/>
              </a:rPr>
              <a:t>RewriteRule</a:t>
            </a:r>
            <a:r>
              <a:rPr lang="ru-RU" sz="1400" b="0" i="0" dirty="0">
                <a:effectLst/>
              </a:rPr>
              <a:t> просто преобразовывает строку в соответствии с регулярными выражениями. </a:t>
            </a:r>
            <a:endParaRPr lang="en-US" sz="1400" b="0" i="0" dirty="0">
              <a:effectLst/>
            </a:endParaRPr>
          </a:p>
          <a:p>
            <a:r>
              <a:rPr lang="en-US" sz="1400" dirty="0"/>
              <a:t>. </a:t>
            </a:r>
            <a:r>
              <a:rPr lang="ru-RU" sz="1400" dirty="0"/>
              <a:t>Любой символ</a:t>
            </a:r>
            <a:endParaRPr lang="ru-RU" sz="1400" b="0" i="0" dirty="0">
              <a:effectLst/>
            </a:endParaRPr>
          </a:p>
          <a:p>
            <a:r>
              <a:rPr lang="en-US" sz="1400" i="1" dirty="0"/>
              <a:t>[L] </a:t>
            </a:r>
            <a:r>
              <a:rPr lang="ru-RU" sz="1400" b="0" i="1" dirty="0" err="1">
                <a:effectLst/>
              </a:rPr>
              <a:t>Last</a:t>
            </a:r>
            <a:r>
              <a:rPr lang="ru-RU" sz="1400" b="0" i="0" dirty="0">
                <a:effectLst/>
              </a:rPr>
              <a:t> — остановить процесс преобразования на этом месте и не применять больше никаких правил преобразований.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B0E6D-9F8F-4B8E-976F-B67B6FC7BEB6}"/>
              </a:ext>
            </a:extLst>
          </p:cNvPr>
          <p:cNvSpPr txBox="1"/>
          <p:nvPr/>
        </p:nvSpPr>
        <p:spPr>
          <a:xfrm>
            <a:off x="5715953" y="2292523"/>
            <a:ext cx="375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effectLst/>
              </a:rPr>
              <a:t>Если запрос не является файлом</a:t>
            </a:r>
            <a:r>
              <a:rPr lang="ru-RU" sz="1400" b="1" i="0" dirty="0">
                <a:effectLst/>
              </a:rPr>
              <a:t> </a:t>
            </a:r>
            <a:r>
              <a:rPr lang="ru-RU" sz="1400" b="0" i="0" dirty="0">
                <a:effectLst/>
              </a:rPr>
              <a:t>(!-f) или директорией</a:t>
            </a:r>
            <a:r>
              <a:rPr lang="ru-RU" sz="1400" b="1" i="0" dirty="0">
                <a:effectLst/>
              </a:rPr>
              <a:t> </a:t>
            </a:r>
            <a:r>
              <a:rPr lang="ru-RU" sz="1400" b="0" i="0" dirty="0">
                <a:effectLst/>
              </a:rPr>
              <a:t>(!-d)</a:t>
            </a:r>
            <a:endParaRPr lang="ru-RU" sz="14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CC714F-7A27-498E-8255-4C2135C8F3E0}"/>
              </a:ext>
            </a:extLst>
          </p:cNvPr>
          <p:cNvCxnSpPr>
            <a:cxnSpLocks/>
          </p:cNvCxnSpPr>
          <p:nvPr/>
        </p:nvCxnSpPr>
        <p:spPr>
          <a:xfrm flipH="1">
            <a:off x="5278342" y="2458094"/>
            <a:ext cx="437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503EE9F-9E5B-483D-921F-B971B21CB1BB}"/>
              </a:ext>
            </a:extLst>
          </p:cNvPr>
          <p:cNvCxnSpPr>
            <a:cxnSpLocks/>
          </p:cNvCxnSpPr>
          <p:nvPr/>
        </p:nvCxnSpPr>
        <p:spPr>
          <a:xfrm flipH="1" flipV="1">
            <a:off x="2718729" y="3035431"/>
            <a:ext cx="2319899" cy="59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3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79987" y="990679"/>
            <a:ext cx="8870850" cy="4097257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Настройка компонента </a:t>
            </a:r>
            <a:r>
              <a:rPr lang="en-US" sz="2000" dirty="0" err="1"/>
              <a:t>urlManager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 err="1"/>
              <a:t>config.php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6" y="1502537"/>
            <a:ext cx="3787964" cy="18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63969" y="897824"/>
            <a:ext cx="8870850" cy="4097257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Можно обращаться по имени </a:t>
            </a:r>
            <a:r>
              <a:rPr lang="ru-RU" sz="2000" dirty="0" err="1"/>
              <a:t>urlManager</a:t>
            </a:r>
            <a:r>
              <a:rPr lang="ru-RU" sz="2000" dirty="0"/>
              <a:t> как в консольном, так и в веб-приложении, таким образом: \</a:t>
            </a:r>
            <a:r>
              <a:rPr lang="ru-RU" sz="2000" dirty="0" err="1"/>
              <a:t>Yii</a:t>
            </a:r>
            <a:r>
              <a:rPr lang="ru-RU" sz="2000" dirty="0"/>
              <a:t>::$</a:t>
            </a:r>
            <a:r>
              <a:rPr lang="ru-RU" sz="2000" dirty="0" err="1"/>
              <a:t>app</a:t>
            </a:r>
            <a:r>
              <a:rPr lang="ru-RU" sz="2000" dirty="0"/>
              <a:t>-&gt;</a:t>
            </a:r>
            <a:r>
              <a:rPr lang="ru-RU" sz="2000" dirty="0" err="1"/>
              <a:t>urlManager</a:t>
            </a:r>
            <a:r>
              <a:rPr lang="ru-RU" sz="2000" dirty="0"/>
              <a:t>. </a:t>
            </a:r>
          </a:p>
          <a:p>
            <a:pPr algn="just"/>
            <a:r>
              <a:rPr lang="ru-RU" sz="2000" dirty="0"/>
              <a:t>Через этот компонент доступны следующие методы создания </a:t>
            </a:r>
            <a:r>
              <a:rPr lang="en-US" sz="2000" dirty="0"/>
              <a:t>URL: </a:t>
            </a:r>
            <a:endParaRPr lang="ru-RU" sz="20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b="1" dirty="0"/>
              <a:t> </a:t>
            </a:r>
            <a:r>
              <a:rPr lang="en-US" sz="1800" b="1" dirty="0" err="1"/>
              <a:t>createUrl</a:t>
            </a:r>
            <a:r>
              <a:rPr lang="en-US" sz="1800" b="1" dirty="0"/>
              <a:t>($</a:t>
            </a:r>
            <a:r>
              <a:rPr lang="en-US" sz="1800" b="1" dirty="0" err="1"/>
              <a:t>params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ru-RU" sz="1800" dirty="0"/>
              <a:t>создает относительный от корня приложения URL, например </a:t>
            </a:r>
            <a:r>
              <a:rPr lang="ru-RU" sz="1800" dirty="0" err="1"/>
              <a:t>index.php</a:t>
            </a:r>
            <a:r>
              <a:rPr lang="ru-RU" sz="1800" dirty="0"/>
              <a:t>/</a:t>
            </a:r>
            <a:r>
              <a:rPr lang="ru-RU" sz="1800" dirty="0" err="1"/>
              <a:t>site</a:t>
            </a:r>
            <a:r>
              <a:rPr lang="ru-RU" sz="1800" dirty="0"/>
              <a:t>/</a:t>
            </a:r>
            <a:r>
              <a:rPr lang="ru-RU" sz="1800" dirty="0" err="1"/>
              <a:t>index</a:t>
            </a:r>
            <a:endParaRPr lang="ru-RU" sz="1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b="1" dirty="0" err="1"/>
              <a:t>createAbsoluteUrl</a:t>
            </a:r>
            <a:r>
              <a:rPr lang="en-US" sz="1800" b="1" dirty="0"/>
              <a:t>($</a:t>
            </a:r>
            <a:r>
              <a:rPr lang="en-US" sz="1800" b="1" dirty="0" err="1"/>
              <a:t>params</a:t>
            </a:r>
            <a:r>
              <a:rPr lang="en-US" sz="1800" b="1" dirty="0"/>
              <a:t>, $schema = null)</a:t>
            </a:r>
            <a:r>
              <a:rPr lang="ru-RU" sz="1800" b="1" dirty="0"/>
              <a:t> </a:t>
            </a:r>
            <a:r>
              <a:rPr lang="ru-RU" sz="1800" dirty="0"/>
              <a:t>создает абсолютный URL, добавляя к относительному протокол и имя хоста: http://www.example.com/index.php/site/index </a:t>
            </a:r>
          </a:p>
          <a:p>
            <a:pPr algn="just"/>
            <a:r>
              <a:rPr lang="ru-RU" sz="2000" dirty="0" err="1"/>
              <a:t>createUrl</a:t>
            </a:r>
            <a:r>
              <a:rPr lang="ru-RU" sz="2000" dirty="0"/>
              <a:t> больше подходит для URL внутри самого приложения, тогда как </a:t>
            </a:r>
            <a:r>
              <a:rPr lang="ru-RU" sz="2000" dirty="0" err="1"/>
              <a:t>createAbsoluteUrl</a:t>
            </a:r>
            <a:r>
              <a:rPr lang="ru-RU" sz="2000" dirty="0"/>
              <a:t> - для создания ссылок на внешние ресурсы и для них, для решения задач отправки почты, генерации RSS и т.п.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738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1031874"/>
            <a:ext cx="10326905" cy="1495426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081747" y="2746717"/>
            <a:ext cx="6608354" cy="277778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US" dirty="0"/>
              <a:t>/site/page/id/about/</a:t>
            </a:r>
          </a:p>
          <a:p>
            <a:pPr algn="just"/>
            <a:r>
              <a:rPr lang="en-US" dirty="0"/>
              <a:t>/</a:t>
            </a:r>
            <a:r>
              <a:rPr lang="en-US" dirty="0" err="1"/>
              <a:t>index.php?r</a:t>
            </a:r>
            <a:r>
              <a:rPr lang="en-US" dirty="0"/>
              <a:t>=site/</a:t>
            </a:r>
            <a:r>
              <a:rPr lang="en-US" dirty="0" err="1"/>
              <a:t>page&amp;id</a:t>
            </a:r>
            <a:r>
              <a:rPr lang="en-US" dirty="0"/>
              <a:t>=about</a:t>
            </a:r>
          </a:p>
          <a:p>
            <a:pPr algn="just"/>
            <a:r>
              <a:rPr lang="en-US" dirty="0"/>
              <a:t>/</a:t>
            </a:r>
            <a:r>
              <a:rPr lang="en-US" dirty="0" err="1"/>
              <a:t>index.php?r</a:t>
            </a:r>
            <a:r>
              <a:rPr lang="en-US" dirty="0"/>
              <a:t>=date-time/</a:t>
            </a:r>
            <a:r>
              <a:rPr lang="en-US" dirty="0" err="1"/>
              <a:t>fast-forward&amp;id</a:t>
            </a:r>
            <a:r>
              <a:rPr lang="en-US" dirty="0"/>
              <a:t>=105</a:t>
            </a:r>
          </a:p>
          <a:p>
            <a:pPr algn="just"/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/date-time/</a:t>
            </a:r>
            <a:r>
              <a:rPr lang="en-US" dirty="0" err="1"/>
              <a:t>fast-forward?id</a:t>
            </a:r>
            <a:r>
              <a:rPr lang="en-US" dirty="0"/>
              <a:t>=105</a:t>
            </a:r>
          </a:p>
          <a:p>
            <a:pPr algn="just"/>
            <a:r>
              <a:rPr lang="en-US" dirty="0"/>
              <a:t>http://www.example.com/blog/post/index/</a:t>
            </a:r>
          </a:p>
          <a:p>
            <a:pPr algn="just"/>
            <a:r>
              <a:rPr lang="en-US" dirty="0"/>
              <a:t>http://www.example.com/index.php?r=blog/post/index</a:t>
            </a:r>
            <a:endParaRPr lang="ru-RU" sz="2800" dirty="0"/>
          </a:p>
        </p:txBody>
      </p:sp>
      <p:sp>
        <p:nvSpPr>
          <p:cNvPr id="9" name="Стрелка углом вверх 8"/>
          <p:cNvSpPr/>
          <p:nvPr/>
        </p:nvSpPr>
        <p:spPr>
          <a:xfrm rot="5400000">
            <a:off x="1477538" y="1819411"/>
            <a:ext cx="711200" cy="2252492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330125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соответствует</a:t>
            </a:r>
          </a:p>
        </p:txBody>
      </p:sp>
    </p:spTree>
    <p:extLst>
      <p:ext uri="{BB962C8B-B14F-4D97-AF65-F5344CB8AC3E}">
        <p14:creationId xmlns:p14="http://schemas.microsoft.com/office/powerpoint/2010/main" val="9313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803617"/>
            <a:ext cx="9813701" cy="3880773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Чтобы упростить создание URL рекомендуется пользоваться встроенным хелпером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1545481"/>
            <a:ext cx="6634251" cy="154431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803616"/>
            <a:ext cx="9813701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Чтобы упростить создание URL рекомендуется пользоваться встроенным хелпером</a:t>
            </a:r>
            <a:endParaRPr lang="ru-RU" sz="2800" dirty="0"/>
          </a:p>
        </p:txBody>
      </p:sp>
      <p:sp>
        <p:nvSpPr>
          <p:cNvPr id="9" name="Стрелка углом вверх 8"/>
          <p:cNvSpPr/>
          <p:nvPr/>
        </p:nvSpPr>
        <p:spPr>
          <a:xfrm rot="5400000">
            <a:off x="3166638" y="2523724"/>
            <a:ext cx="711200" cy="2252492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656858" y="39756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соответствует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75" y="3407342"/>
            <a:ext cx="4134686" cy="14414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72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r>
              <a:rPr lang="en-US" dirty="0"/>
              <a:t>: </a:t>
            </a:r>
            <a:r>
              <a:rPr lang="ru-RU" dirty="0"/>
              <a:t>форматы </a:t>
            </a:r>
            <a:r>
              <a:rPr lang="en-US" dirty="0"/>
              <a:t>URL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2716918764"/>
              </p:ext>
            </p:extLst>
          </p:nvPr>
        </p:nvGraphicFramePr>
        <p:xfrm>
          <a:off x="419100" y="846951"/>
          <a:ext cx="9080500" cy="431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Двойная стрелка влево/вправо 13"/>
          <p:cNvSpPr/>
          <p:nvPr/>
        </p:nvSpPr>
        <p:spPr>
          <a:xfrm>
            <a:off x="2171700" y="5210458"/>
            <a:ext cx="5905500" cy="380484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84350" y="5545719"/>
            <a:ext cx="731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Переключается при помощи свойства </a:t>
            </a:r>
            <a:r>
              <a:rPr lang="ru-RU" b="1" dirty="0" err="1">
                <a:solidFill>
                  <a:srgbClr val="7030A0"/>
                </a:solidFill>
              </a:rPr>
              <a:t>enablePrettyUrl</a:t>
            </a:r>
            <a:r>
              <a:rPr lang="ru-RU" b="1" dirty="0">
                <a:solidFill>
                  <a:srgbClr val="7030A0"/>
                </a:solidFill>
              </a:rPr>
              <a:t> </a:t>
            </a:r>
            <a:r>
              <a:rPr lang="ru-RU" dirty="0"/>
              <a:t>компонента URL </a:t>
            </a:r>
            <a:r>
              <a:rPr lang="ru-RU" dirty="0" err="1"/>
              <a:t>manager</a:t>
            </a:r>
            <a:r>
              <a:rPr lang="ru-RU" dirty="0"/>
              <a:t> без внесения изменений в код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07376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r>
              <a:rPr lang="en-US" dirty="0"/>
              <a:t>: </a:t>
            </a:r>
            <a:r>
              <a:rPr lang="ru-RU" dirty="0"/>
              <a:t>форматы </a:t>
            </a:r>
            <a:r>
              <a:rPr lang="en-US" dirty="0"/>
              <a:t>URL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320800"/>
            <a:ext cx="942962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75046" y="3340100"/>
            <a:ext cx="9906184" cy="3331156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b="1" dirty="0" err="1"/>
              <a:t>enable</a:t>
            </a:r>
            <a:r>
              <a:rPr lang="en-US" b="1" dirty="0" err="1"/>
              <a:t>PrettyUrl</a:t>
            </a:r>
            <a:r>
              <a:rPr lang="ru-RU" dirty="0"/>
              <a:t>: обязательное свойство, активирует формат ЧПУ</a:t>
            </a:r>
            <a:r>
              <a:rPr lang="en-US" dirty="0"/>
              <a:t> </a:t>
            </a:r>
          </a:p>
          <a:p>
            <a:pPr algn="just"/>
            <a:r>
              <a:rPr lang="ru-RU" b="1" dirty="0" err="1"/>
              <a:t>showScriptName</a:t>
            </a:r>
            <a:r>
              <a:rPr lang="ru-RU" b="1" dirty="0"/>
              <a:t>: </a:t>
            </a:r>
            <a:r>
              <a:rPr lang="ru-RU" dirty="0"/>
              <a:t>определяет необходимость включения имени входного скрипта в создаваемый URL </a:t>
            </a:r>
            <a:r>
              <a:rPr lang="ru-RU" dirty="0">
                <a:solidFill>
                  <a:srgbClr val="7030A0"/>
                </a:solidFill>
              </a:rPr>
              <a:t>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запретить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r=routes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i="1" dirty="0"/>
              <a:t>Например, при его значении </a:t>
            </a:r>
            <a:r>
              <a:rPr lang="ru-RU" i="1" dirty="0" err="1"/>
              <a:t>false</a:t>
            </a:r>
            <a:r>
              <a:rPr lang="ru-RU" i="1" dirty="0"/>
              <a:t>, вместо /</a:t>
            </a:r>
            <a:r>
              <a:rPr lang="ru-RU" i="1" dirty="0" err="1"/>
              <a:t>index.php</a:t>
            </a:r>
            <a:r>
              <a:rPr lang="ru-RU" i="1" dirty="0"/>
              <a:t>/</a:t>
            </a:r>
            <a:r>
              <a:rPr lang="ru-RU" i="1" dirty="0" err="1"/>
              <a:t>post</a:t>
            </a:r>
            <a:r>
              <a:rPr lang="ru-RU" i="1" dirty="0"/>
              <a:t>/100, будет сгенерирован URL /</a:t>
            </a:r>
            <a:r>
              <a:rPr lang="ru-RU" i="1" dirty="0" err="1"/>
              <a:t>post</a:t>
            </a:r>
            <a:r>
              <a:rPr lang="ru-RU" i="1" dirty="0"/>
              <a:t>/100.</a:t>
            </a:r>
          </a:p>
          <a:p>
            <a:pPr algn="just"/>
            <a:r>
              <a:rPr lang="ru-RU" b="1" dirty="0" err="1"/>
              <a:t>rules</a:t>
            </a:r>
            <a:r>
              <a:rPr lang="ru-RU" dirty="0"/>
              <a:t>: содержит набор правил для разбора и создания URL. Это основное свойство, с которым нужно работать, чтобы URL создавались в формате, соответствующем требованиям приложения.</a:t>
            </a:r>
          </a:p>
          <a:p>
            <a:pPr algn="just"/>
            <a:r>
              <a:rPr lang="ru-RU" b="1" dirty="0" err="1"/>
              <a:t>enableStrictParsing</a:t>
            </a:r>
            <a:r>
              <a:rPr lang="ru-RU" dirty="0"/>
              <a:t>: ограничивает доступ только к правилам, которые уже настроены. Если строгий разбор URL включен, запрошенный URL должен соответствовать хотя бы одному из правил, иначе будет вызвано исключение </a:t>
            </a:r>
            <a:r>
              <a:rPr lang="ru-RU" dirty="0" err="1"/>
              <a:t>yii</a:t>
            </a:r>
            <a:r>
              <a:rPr lang="ru-RU" dirty="0"/>
              <a:t>\</a:t>
            </a:r>
            <a:r>
              <a:rPr lang="ru-RU" dirty="0" err="1"/>
              <a:t>web</a:t>
            </a:r>
            <a:r>
              <a:rPr lang="ru-RU" dirty="0"/>
              <a:t>\</a:t>
            </a:r>
            <a:r>
              <a:rPr lang="ru-RU" dirty="0" err="1"/>
              <a:t>NotFoundHttpException</a:t>
            </a:r>
            <a:r>
              <a:rPr lang="ru-RU" dirty="0"/>
              <a:t>. </a:t>
            </a:r>
          </a:p>
          <a:p>
            <a:pPr algn="just"/>
            <a:endParaRPr lang="ru-RU" sz="2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02047" y="812799"/>
            <a:ext cx="3119076" cy="14192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Для включения ЧПУ в Yii2 необходимо открыть </a:t>
            </a:r>
            <a:r>
              <a:rPr lang="en-US" dirty="0" err="1"/>
              <a:t>config.php</a:t>
            </a:r>
            <a:r>
              <a:rPr lang="en-US" dirty="0"/>
              <a:t> </a:t>
            </a:r>
            <a:r>
              <a:rPr lang="ru-RU" dirty="0"/>
              <a:t>и в блок </a:t>
            </a:r>
            <a:r>
              <a:rPr lang="ru-RU" b="1" dirty="0" err="1"/>
              <a:t>components</a:t>
            </a:r>
            <a:r>
              <a:rPr lang="ru-RU" dirty="0"/>
              <a:t> добавить следующую запись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0" y="812800"/>
            <a:ext cx="3559512" cy="212146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667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  <a:r>
              <a:rPr lang="en-US" dirty="0"/>
              <a:t>: rules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977900"/>
            <a:ext cx="9034054" cy="2565400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sz="2400" dirty="0"/>
              <a:t>Позволяют избавиться от имени контроллера в маршруте</a:t>
            </a:r>
            <a:endParaRPr lang="en-US" sz="2400" dirty="0"/>
          </a:p>
          <a:p>
            <a:pPr algn="just"/>
            <a:r>
              <a:rPr lang="ru-RU" sz="2400" dirty="0"/>
              <a:t>Дают возможность открыть страницу с двух разных ссылок</a:t>
            </a:r>
            <a:endParaRPr lang="en-US" sz="2400" dirty="0"/>
          </a:p>
          <a:p>
            <a:pPr algn="just"/>
            <a:r>
              <a:rPr lang="ru-RU" sz="2400" dirty="0"/>
              <a:t>Правила с более узким охватом </a:t>
            </a:r>
            <a:r>
              <a:rPr lang="ru-RU" sz="2400" dirty="0" err="1"/>
              <a:t>url</a:t>
            </a:r>
            <a:r>
              <a:rPr lang="ru-RU" sz="2400" dirty="0"/>
              <a:t> должны быть</a:t>
            </a:r>
            <a:br>
              <a:rPr lang="ru-RU" sz="2400" dirty="0"/>
            </a:br>
            <a:r>
              <a:rPr lang="ru-RU" sz="2400" dirty="0"/>
              <a:t>выше, чем более обобщенные правила.</a:t>
            </a:r>
            <a:endParaRPr lang="en-US" sz="2400" dirty="0"/>
          </a:p>
          <a:p>
            <a:pPr algn="just"/>
            <a:r>
              <a:rPr lang="ru-RU" sz="2400" dirty="0"/>
              <a:t>Задают общее правило формирования ссылок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3038" y="3788222"/>
            <a:ext cx="968536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'&lt;</a:t>
            </a:r>
            <a:r>
              <a:rPr lang="ru-RU" sz="2000" dirty="0" err="1"/>
              <a:t>контроллер:регулярное_выражение</a:t>
            </a:r>
            <a:r>
              <a:rPr lang="ru-RU" sz="2000" dirty="0"/>
              <a:t>&gt;/&lt;</a:t>
            </a:r>
            <a:r>
              <a:rPr lang="ru-RU" sz="2000" dirty="0" err="1"/>
              <a:t>действие:регулярное_выражение</a:t>
            </a:r>
            <a:r>
              <a:rPr lang="ru-RU" sz="2000" dirty="0"/>
              <a:t>&gt;‘</a:t>
            </a:r>
          </a:p>
          <a:p>
            <a:r>
              <a:rPr lang="ru-RU" sz="2000" dirty="0"/>
              <a:t> =&gt; </a:t>
            </a:r>
          </a:p>
          <a:p>
            <a:r>
              <a:rPr lang="ru-RU" sz="2000" dirty="0"/>
              <a:t>'&lt;Контроллер&gt;/&lt;Действие&gt;'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5438" y="5048807"/>
            <a:ext cx="22723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Что обработать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16824" y="5048807"/>
            <a:ext cx="22723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Кем обработать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76432" y="5048807"/>
            <a:ext cx="46175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=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39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 err="1"/>
              <a:t>Роутинг</a:t>
            </a:r>
            <a:r>
              <a:rPr lang="ru-RU" dirty="0"/>
              <a:t> и генерация </a:t>
            </a:r>
            <a:r>
              <a:rPr lang="en-US" dirty="0"/>
              <a:t>URL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  <a:r>
              <a:rPr lang="en-US" dirty="0"/>
              <a:t>: rules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68" y="1320800"/>
            <a:ext cx="6889774" cy="207115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60" y="4521198"/>
            <a:ext cx="4250387" cy="223204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65" y="2299242"/>
            <a:ext cx="4795696" cy="29695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977900"/>
            <a:ext cx="9034054" cy="2565400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sz="2000" dirty="0"/>
              <a:t>Правило настроено для </a:t>
            </a:r>
            <a:r>
              <a:rPr lang="en-US" sz="2000" dirty="0"/>
              <a:t>site/about</a:t>
            </a:r>
          </a:p>
          <a:p>
            <a:pPr algn="just"/>
            <a:r>
              <a:rPr lang="ru-RU" sz="2000" dirty="0"/>
              <a:t>Включен </a:t>
            </a:r>
            <a:r>
              <a:rPr lang="en-US" sz="2000" dirty="0" err="1"/>
              <a:t>enableStrictParsing</a:t>
            </a:r>
            <a:endParaRPr lang="ru-RU" sz="2000" dirty="0"/>
          </a:p>
        </p:txBody>
      </p:sp>
      <p:sp>
        <p:nvSpPr>
          <p:cNvPr id="10" name="Стрелка вверх 9"/>
          <p:cNvSpPr/>
          <p:nvPr/>
        </p:nvSpPr>
        <p:spPr>
          <a:xfrm rot="3070438">
            <a:off x="4675009" y="1479865"/>
            <a:ext cx="436728" cy="750627"/>
          </a:xfrm>
          <a:prstGeom prst="up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6674999">
            <a:off x="5354158" y="4659726"/>
            <a:ext cx="436728" cy="750627"/>
          </a:xfrm>
          <a:prstGeom prst="up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81064" y="1263554"/>
            <a:ext cx="2826697" cy="400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83319" y="4472466"/>
            <a:ext cx="2826697" cy="400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7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  <a:r>
              <a:rPr lang="en-US" dirty="0"/>
              <a:t>: rules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977900"/>
            <a:ext cx="9034054" cy="2565400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sz="2000" dirty="0"/>
              <a:t>Настройка всех правил для контроллера </a:t>
            </a:r>
            <a:r>
              <a:rPr lang="en-US" sz="2000" dirty="0"/>
              <a:t>site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3" y="1489075"/>
            <a:ext cx="3863584" cy="291915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10" y="3747256"/>
            <a:ext cx="4402838" cy="237940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Стрелка углом вверх 5"/>
          <p:cNvSpPr/>
          <p:nvPr/>
        </p:nvSpPr>
        <p:spPr>
          <a:xfrm rot="10800000" flipH="1">
            <a:off x="4885899" y="2604622"/>
            <a:ext cx="3111689" cy="938677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25606" y="5047207"/>
            <a:ext cx="4651612" cy="107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\w</a:t>
            </a:r>
            <a:r>
              <a:rPr lang="ru-RU" dirty="0"/>
              <a:t> - любая цифра, буква или знак подчеркивания</a:t>
            </a:r>
            <a:endParaRPr lang="en-US" dirty="0"/>
          </a:p>
          <a:p>
            <a:pPr algn="just"/>
            <a:r>
              <a:rPr lang="ru-RU" b="1" dirty="0"/>
              <a:t>+</a:t>
            </a:r>
            <a:r>
              <a:rPr lang="ru-RU" dirty="0"/>
              <a:t> - одно или более вхождений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055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  <a:r>
              <a:rPr lang="en-US" dirty="0"/>
              <a:t>: rules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627796" y="1741641"/>
            <a:ext cx="3534770" cy="571522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news/page/?page=1</a:t>
            </a:r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27796" y="5114252"/>
            <a:ext cx="4651612" cy="107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\d</a:t>
            </a:r>
            <a:r>
              <a:rPr lang="ru-RU" dirty="0"/>
              <a:t> - любой символ, означающий десятичную цифру.</a:t>
            </a:r>
            <a:endParaRPr lang="en-US" dirty="0"/>
          </a:p>
          <a:p>
            <a:pPr algn="just"/>
            <a:r>
              <a:rPr lang="ru-RU" b="1" dirty="0"/>
              <a:t>+</a:t>
            </a:r>
            <a:r>
              <a:rPr lang="ru-RU" dirty="0"/>
              <a:t> - одно или более вхождений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39" y="2715631"/>
            <a:ext cx="6341661" cy="69361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627796" y="3774756"/>
            <a:ext cx="3534770" cy="571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news/page/1.</a:t>
            </a:r>
            <a:endParaRPr lang="ru-RU" sz="40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2115402" y="2516625"/>
            <a:ext cx="404883" cy="1023582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27796" y="1067641"/>
            <a:ext cx="9034054" cy="67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Настройка пагинации</a:t>
            </a:r>
          </a:p>
        </p:txBody>
      </p:sp>
    </p:spTree>
    <p:extLst>
      <p:ext uri="{BB962C8B-B14F-4D97-AF65-F5344CB8AC3E}">
        <p14:creationId xmlns:p14="http://schemas.microsoft.com/office/powerpoint/2010/main" val="38818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ЧПУ</a:t>
            </a:r>
            <a:r>
              <a:rPr lang="en-US" dirty="0"/>
              <a:t>: rules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18" y="677953"/>
            <a:ext cx="7112077" cy="108615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92" y="1872301"/>
            <a:ext cx="7067445" cy="123494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2" y="3188291"/>
            <a:ext cx="11188879" cy="235085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60" y="5645063"/>
            <a:ext cx="7454292" cy="102663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77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веб сервера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7" y="660400"/>
            <a:ext cx="10393695" cy="6047403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152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веб сервера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5071" y="401769"/>
            <a:ext cx="9476601" cy="5550396"/>
          </a:xfrm>
        </p:spPr>
        <p:txBody>
          <a:bodyPr>
            <a:normAutofit fontScale="85000" lnSpcReduction="10000"/>
          </a:bodyPr>
          <a:lstStyle/>
          <a:p>
            <a:pPr algn="just"/>
            <a:endParaRPr lang="ru-RU" sz="2600" dirty="0"/>
          </a:p>
          <a:p>
            <a:pPr algn="just"/>
            <a:r>
              <a:rPr lang="ru-RU" sz="2600" dirty="0"/>
              <a:t>Устанавливая </a:t>
            </a:r>
            <a:r>
              <a:rPr lang="ru-RU" sz="2600" dirty="0" err="1"/>
              <a:t>basic</a:t>
            </a:r>
            <a:r>
              <a:rPr lang="ru-RU" sz="2600" dirty="0"/>
              <a:t>/</a:t>
            </a:r>
            <a:r>
              <a:rPr lang="ru-RU" sz="2600" dirty="0" err="1"/>
              <a:t>web</a:t>
            </a:r>
            <a:r>
              <a:rPr lang="ru-RU" sz="2600" dirty="0"/>
              <a:t> корневой директорией веб сервера вы защищаете от нежелательного доступа код и данные, находящиеся на одном уровне с </a:t>
            </a:r>
            <a:r>
              <a:rPr lang="ru-RU" sz="2600" dirty="0" err="1"/>
              <a:t>basic</a:t>
            </a:r>
            <a:r>
              <a:rPr lang="ru-RU" sz="2600" dirty="0"/>
              <a:t>/</a:t>
            </a:r>
            <a:r>
              <a:rPr lang="ru-RU" sz="2600" dirty="0" err="1"/>
              <a:t>web</a:t>
            </a:r>
            <a:r>
              <a:rPr lang="ru-RU" sz="2600" dirty="0"/>
              <a:t>. Это делает приложение более защищенным.</a:t>
            </a:r>
          </a:p>
          <a:p>
            <a:pPr algn="just"/>
            <a:r>
              <a:rPr lang="ru-RU" sz="2600" dirty="0"/>
              <a:t>Если приложение работает на хостинге где нет доступа к настройкам веб сервера, то можно изменить структуру приложения</a:t>
            </a:r>
          </a:p>
          <a:p>
            <a:pPr algn="just"/>
            <a:r>
              <a:rPr lang="ru-RU" sz="2600" dirty="0"/>
              <a:t>Для изменения </a:t>
            </a:r>
            <a:r>
              <a:rPr lang="en-US" sz="2600" dirty="0"/>
              <a:t>URL</a:t>
            </a:r>
            <a:r>
              <a:rPr lang="ru-RU" sz="2600" dirty="0"/>
              <a:t>-приложения необходимо изменить корневую директорию в настройках веб сервера так, чтобы та указывала на </a:t>
            </a:r>
            <a:r>
              <a:rPr lang="ru-RU" sz="2600" dirty="0" err="1"/>
              <a:t>basic</a:t>
            </a:r>
            <a:r>
              <a:rPr lang="ru-RU" sz="2600" dirty="0"/>
              <a:t>/</a:t>
            </a:r>
            <a:r>
              <a:rPr lang="ru-RU" sz="2600" dirty="0" err="1"/>
              <a:t>web</a:t>
            </a:r>
            <a:r>
              <a:rPr lang="ru-RU" sz="2600" dirty="0"/>
              <a:t>. Дополнительно можно спрятать </a:t>
            </a:r>
            <a:r>
              <a:rPr lang="ru-RU" sz="2600" dirty="0" err="1"/>
              <a:t>index.php</a:t>
            </a:r>
            <a:r>
              <a:rPr lang="ru-RU" sz="2600" dirty="0"/>
              <a:t> и убрать </a:t>
            </a:r>
            <a:r>
              <a:rPr lang="en-US" sz="2600" dirty="0"/>
              <a:t>id</a:t>
            </a:r>
            <a:r>
              <a:rPr lang="ru-RU" sz="2600" dirty="0"/>
              <a:t> контроллеров</a:t>
            </a:r>
            <a:r>
              <a:rPr lang="en-US" sz="2600" dirty="0"/>
              <a:t> </a:t>
            </a:r>
            <a:r>
              <a:rPr lang="ru-RU" sz="2600" dirty="0"/>
              <a:t>через </a:t>
            </a:r>
            <a:r>
              <a:rPr lang="en-US" sz="2600" dirty="0" err="1"/>
              <a:t>url</a:t>
            </a:r>
            <a:r>
              <a:rPr lang="en-US" sz="2600" dirty="0"/>
              <a:t>-manager</a:t>
            </a:r>
          </a:p>
          <a:p>
            <a:pPr algn="just"/>
            <a:r>
              <a:rPr lang="ru-RU" sz="2600" dirty="0"/>
              <a:t>Есть разница между работы на локальном сервере и запуске на хостинге</a:t>
            </a:r>
            <a:endParaRPr lang="en-US" sz="2600" dirty="0"/>
          </a:p>
          <a:p>
            <a:pPr algn="just"/>
            <a:r>
              <a:rPr lang="ru-RU" sz="2600" dirty="0"/>
              <a:t>Изменение путей </a:t>
            </a:r>
            <a:r>
              <a:rPr lang="ru-RU" sz="2600" dirty="0" err="1"/>
              <a:t>редиректа</a:t>
            </a:r>
            <a:r>
              <a:rPr lang="ru-RU" sz="2600" dirty="0"/>
              <a:t> (перенаправление запросов) может привести к необходимости настройке </a:t>
            </a:r>
            <a:r>
              <a:rPr lang="en-US" sz="2600" dirty="0" err="1"/>
              <a:t>AppAsset</a:t>
            </a:r>
            <a:r>
              <a:rPr lang="ru-RU" sz="2600" dirty="0"/>
              <a:t> (</a:t>
            </a:r>
            <a:r>
              <a:rPr lang="ru-RU" sz="2600" dirty="0" err="1"/>
              <a:t>алиасов</a:t>
            </a:r>
            <a:r>
              <a:rPr lang="ru-RU" sz="2600" dirty="0"/>
              <a:t> и путей)</a:t>
            </a:r>
            <a:endParaRPr lang="ru-RU" dirty="0"/>
          </a:p>
        </p:txBody>
      </p:sp>
      <p:pic>
        <p:nvPicPr>
          <p:cNvPr id="13316" name="Picture 4" descr="MAC OS] запустить встроенный WEB Server - Apache + PHP на Mac O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83" y="5131558"/>
            <a:ext cx="1338760" cy="16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err="1"/>
              <a:t>Роутинг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69817" y="2663258"/>
            <a:ext cx="9813701" cy="3880773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В приложении используются внутренние маршруты и параметры вместо жестко заданных URL. </a:t>
            </a:r>
          </a:p>
          <a:p>
            <a:pPr algn="just"/>
            <a:r>
              <a:rPr lang="ru-RU" sz="2000" dirty="0"/>
              <a:t>Фреймворк сам преобразует маршруты в URL и обратно.</a:t>
            </a:r>
          </a:p>
          <a:p>
            <a:pPr algn="just"/>
            <a:r>
              <a:rPr lang="ru-RU" sz="2000" dirty="0"/>
              <a:t>Такой подход позволяет изменять вид URL на всем сайте, редактируя единственный конфигурационный файл, не трогая код самого приложения</a:t>
            </a:r>
            <a:endParaRPr lang="en-US" sz="2000" dirty="0"/>
          </a:p>
          <a:p>
            <a:pPr algn="just"/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5577" y="1005840"/>
            <a:ext cx="8477793" cy="1240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/>
              <a:t>Роутинг</a:t>
            </a:r>
            <a:r>
              <a:rPr lang="ru-RU" sz="2400" dirty="0"/>
              <a:t> – процесс обработки запрошенного </a:t>
            </a:r>
            <a:r>
              <a:rPr lang="en-US" sz="2400" dirty="0"/>
              <a:t>URL </a:t>
            </a:r>
            <a:r>
              <a:rPr lang="ru-RU" sz="2400" dirty="0"/>
              <a:t>в маршрут.</a:t>
            </a:r>
          </a:p>
        </p:txBody>
      </p:sp>
    </p:spTree>
    <p:extLst>
      <p:ext uri="{BB962C8B-B14F-4D97-AF65-F5344CB8AC3E}">
        <p14:creationId xmlns:p14="http://schemas.microsoft.com/office/powerpoint/2010/main" val="39318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err="1"/>
              <a:t>Роутинг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56754" y="873647"/>
            <a:ext cx="9813701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/>
              <a:t>Роутинг</a:t>
            </a:r>
            <a:r>
              <a:rPr lang="ru-RU" sz="2000" dirty="0"/>
              <a:t> осуществляется в два этапа:</a:t>
            </a:r>
          </a:p>
          <a:p>
            <a:r>
              <a:rPr lang="ru-RU" sz="2000" dirty="0"/>
              <a:t>Входящий запрос разбирается в маршрут и параметры запроса.</a:t>
            </a:r>
          </a:p>
          <a:p>
            <a:r>
              <a:rPr lang="ru-RU" sz="2000" dirty="0"/>
              <a:t>Для обработки запроса создается действие контроллера, соответствующее полученному маршруту.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использовании простого формата URL, получение маршрута из запроса заключается в получении параметра r из массива GET.</a:t>
            </a:r>
            <a:r>
              <a:rPr lang="en-US" sz="2000" dirty="0"/>
              <a:t> </a:t>
            </a:r>
            <a:r>
              <a:rPr lang="en-US" sz="2000" dirty="0" err="1"/>
              <a:t>Yii</a:t>
            </a:r>
            <a:r>
              <a:rPr lang="en-US" sz="2000" dirty="0"/>
              <a:t> </a:t>
            </a:r>
            <a:r>
              <a:rPr lang="ru-RU" sz="2000" dirty="0"/>
              <a:t>работает с внутренними маршрутами, соответствующие </a:t>
            </a:r>
            <a:r>
              <a:rPr lang="en-US" sz="2000" dirty="0"/>
              <a:t>id </a:t>
            </a:r>
            <a:r>
              <a:rPr lang="ru-RU" sz="2000" dirty="0"/>
              <a:t>контроллера и </a:t>
            </a:r>
            <a:r>
              <a:rPr lang="en-US" sz="2000" dirty="0"/>
              <a:t>id </a:t>
            </a:r>
            <a:r>
              <a:rPr lang="ru-RU" sz="2000" dirty="0"/>
              <a:t>действия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89" y="4291355"/>
            <a:ext cx="7257879" cy="6198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94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Генерация </a:t>
            </a:r>
            <a:r>
              <a:rPr lang="en-US" dirty="0"/>
              <a:t>URL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00446" y="2467317"/>
            <a:ext cx="9813701" cy="3880773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При необходимости, созданный URL всегда может быть преобразован в первоначальные маршрут и параметры запроса.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7017" y="927463"/>
            <a:ext cx="8477793" cy="1240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Генерация</a:t>
            </a:r>
            <a:r>
              <a:rPr lang="en-US" sz="2400" dirty="0"/>
              <a:t> URL – </a:t>
            </a:r>
            <a:r>
              <a:rPr lang="ru-RU" sz="2400" dirty="0"/>
              <a:t>процесс создания </a:t>
            </a:r>
            <a:r>
              <a:rPr lang="en-US" sz="2400" dirty="0"/>
              <a:t>URL </a:t>
            </a:r>
            <a:r>
              <a:rPr lang="ru-RU" sz="2400" dirty="0"/>
              <a:t>из заданного маршрута и соответствующих параметров запроса </a:t>
            </a:r>
          </a:p>
        </p:txBody>
      </p:sp>
    </p:spTree>
    <p:extLst>
      <p:ext uri="{BB962C8B-B14F-4D97-AF65-F5344CB8AC3E}">
        <p14:creationId xmlns:p14="http://schemas.microsoft.com/office/powerpoint/2010/main" val="38307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86775" y="5834253"/>
            <a:ext cx="8462392" cy="828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UrlManager</a:t>
            </a:r>
            <a:r>
              <a:rPr lang="en-US" dirty="0"/>
              <a:t> - </a:t>
            </a:r>
            <a:r>
              <a:rPr lang="ru-RU" dirty="0"/>
              <a:t>это компонент приложения, который используется для анализа входящих запросов, </a:t>
            </a:r>
            <a:r>
              <a:rPr lang="ru-RU" dirty="0" err="1"/>
              <a:t>parseRequest</a:t>
            </a:r>
            <a:r>
              <a:rPr lang="ru-RU" dirty="0"/>
              <a:t>(), а также для создания новых URL-адресов программным способом </a:t>
            </a:r>
            <a:r>
              <a:rPr lang="ru-RU" dirty="0" err="1"/>
              <a:t>createUrl</a:t>
            </a:r>
            <a:r>
              <a:rPr lang="ru-RU" dirty="0"/>
              <a:t>().</a:t>
            </a:r>
            <a:endParaRPr lang="ru-RU" sz="2400" dirty="0"/>
          </a:p>
        </p:txBody>
      </p:sp>
      <p:pic>
        <p:nvPicPr>
          <p:cNvPr id="3077" name="Picture 5" descr="Жизненный цикл запрос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36" y="660400"/>
            <a:ext cx="7187335" cy="50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220173" y="1079817"/>
            <a:ext cx="1528938" cy="320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Скругленная соединительная линия 3"/>
          <p:cNvCxnSpPr/>
          <p:nvPr/>
        </p:nvCxnSpPr>
        <p:spPr>
          <a:xfrm rot="16200000" flipH="1">
            <a:off x="5924205" y="2198500"/>
            <a:ext cx="4353795" cy="2703982"/>
          </a:xfrm>
          <a:prstGeom prst="curvedConnector3">
            <a:avLst>
              <a:gd name="adj1" fmla="val 20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1300"/>
              </p:ext>
            </p:extLst>
          </p:nvPr>
        </p:nvGraphicFramePr>
        <p:xfrm>
          <a:off x="286605" y="1146411"/>
          <a:ext cx="9457896" cy="186974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52632">
                  <a:extLst>
                    <a:ext uri="{9D8B030D-6E8A-4147-A177-3AD203B41FA5}">
                      <a16:colId xmlns:a16="http://schemas.microsoft.com/office/drawing/2014/main" val="4027527655"/>
                    </a:ext>
                  </a:extLst>
                </a:gridCol>
                <a:gridCol w="3152632">
                  <a:extLst>
                    <a:ext uri="{9D8B030D-6E8A-4147-A177-3AD203B41FA5}">
                      <a16:colId xmlns:a16="http://schemas.microsoft.com/office/drawing/2014/main" val="3212028665"/>
                    </a:ext>
                  </a:extLst>
                </a:gridCol>
                <a:gridCol w="3152632">
                  <a:extLst>
                    <a:ext uri="{9D8B030D-6E8A-4147-A177-3AD203B41FA5}">
                      <a16:colId xmlns:a16="http://schemas.microsoft.com/office/drawing/2014/main" val="3985762783"/>
                    </a:ext>
                  </a:extLst>
                </a:gridCol>
              </a:tblGrid>
              <a:tr h="41997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Страница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Обработчик запроса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Маршрут (</a:t>
                      </a:r>
                      <a:r>
                        <a:rPr lang="ru-RU" sz="2000" dirty="0" err="1"/>
                        <a:t>роут</a:t>
                      </a:r>
                      <a:r>
                        <a:rPr lang="ru-RU" sz="2000" dirty="0"/>
                        <a:t>) в </a:t>
                      </a:r>
                      <a:r>
                        <a:rPr lang="en-US" sz="2000" dirty="0" err="1"/>
                        <a:t>Yii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34448"/>
                  </a:ext>
                </a:extLst>
              </a:tr>
              <a:tr h="724885">
                <a:tc>
                  <a:txBody>
                    <a:bodyPr/>
                    <a:lstStyle/>
                    <a:p>
                      <a:r>
                        <a:rPr lang="ru-RU" sz="2000" dirty="0"/>
                        <a:t>Главная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Метод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 err="1"/>
                        <a:t>actionIndex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классе </a:t>
                      </a:r>
                      <a:r>
                        <a:rPr lang="en-US" sz="2000" baseline="0" dirty="0" err="1"/>
                        <a:t>SiteController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site/index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387"/>
                  </a:ext>
                </a:extLst>
              </a:tr>
              <a:tr h="724885">
                <a:tc>
                  <a:txBody>
                    <a:bodyPr/>
                    <a:lstStyle/>
                    <a:p>
                      <a:r>
                        <a:rPr lang="ru-RU" sz="2000" dirty="0"/>
                        <a:t>О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Метод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 err="1"/>
                        <a:t>actionAbout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классе </a:t>
                      </a:r>
                      <a:r>
                        <a:rPr lang="en-US" sz="2000" baseline="0" dirty="0" err="1"/>
                        <a:t>SiteController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site/about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1397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39264"/>
              </p:ext>
            </p:extLst>
          </p:nvPr>
        </p:nvGraphicFramePr>
        <p:xfrm>
          <a:off x="286605" y="3616657"/>
          <a:ext cx="9921920" cy="22053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80480">
                  <a:extLst>
                    <a:ext uri="{9D8B030D-6E8A-4147-A177-3AD203B41FA5}">
                      <a16:colId xmlns:a16="http://schemas.microsoft.com/office/drawing/2014/main" val="4027527655"/>
                    </a:ext>
                  </a:extLst>
                </a:gridCol>
                <a:gridCol w="1859506">
                  <a:extLst>
                    <a:ext uri="{9D8B030D-6E8A-4147-A177-3AD203B41FA5}">
                      <a16:colId xmlns:a16="http://schemas.microsoft.com/office/drawing/2014/main" val="1644328845"/>
                    </a:ext>
                  </a:extLst>
                </a:gridCol>
                <a:gridCol w="3101454">
                  <a:extLst>
                    <a:ext uri="{9D8B030D-6E8A-4147-A177-3AD203B41FA5}">
                      <a16:colId xmlns:a16="http://schemas.microsoft.com/office/drawing/2014/main" val="3212028665"/>
                    </a:ext>
                  </a:extLst>
                </a:gridCol>
                <a:gridCol w="2480480">
                  <a:extLst>
                    <a:ext uri="{9D8B030D-6E8A-4147-A177-3AD203B41FA5}">
                      <a16:colId xmlns:a16="http://schemas.microsoft.com/office/drawing/2014/main" val="3985762783"/>
                    </a:ext>
                  </a:extLst>
                </a:gridCol>
              </a:tblGrid>
              <a:tr h="75562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Страница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Адрес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Обработчик запроса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Маршрут (</a:t>
                      </a:r>
                      <a:r>
                        <a:rPr lang="ru-RU" sz="2000" dirty="0" err="1"/>
                        <a:t>роут</a:t>
                      </a:r>
                      <a:r>
                        <a:rPr lang="ru-RU" sz="2000" dirty="0"/>
                        <a:t>)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в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 err="1"/>
                        <a:t>Yii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34448"/>
                  </a:ext>
                </a:extLst>
              </a:tr>
              <a:tr h="724885">
                <a:tc>
                  <a:txBody>
                    <a:bodyPr/>
                    <a:lstStyle/>
                    <a:p>
                      <a:r>
                        <a:rPr lang="ru-RU" sz="2000" dirty="0"/>
                        <a:t>Главная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Метод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 err="1"/>
                        <a:t>actionIndex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классе </a:t>
                      </a:r>
                      <a:r>
                        <a:rPr lang="en-US" sz="2000" baseline="0" dirty="0" err="1"/>
                        <a:t>SiteController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site/index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387"/>
                  </a:ext>
                </a:extLst>
              </a:tr>
              <a:tr h="724885">
                <a:tc>
                  <a:txBody>
                    <a:bodyPr/>
                    <a:lstStyle/>
                    <a:p>
                      <a:r>
                        <a:rPr lang="ru-RU" sz="2000" dirty="0"/>
                        <a:t>О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about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Метод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 err="1"/>
                        <a:t>actionAbout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классе </a:t>
                      </a:r>
                      <a:r>
                        <a:rPr lang="en-US" sz="2000" baseline="0" dirty="0" err="1"/>
                        <a:t>SiteController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site/about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1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1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err="1"/>
              <a:t>urlManager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63969" y="897824"/>
            <a:ext cx="8870850" cy="4097257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Задача </a:t>
            </a:r>
            <a:r>
              <a:rPr lang="en-US" sz="2000" dirty="0" err="1"/>
              <a:t>UrlManager</a:t>
            </a:r>
            <a:r>
              <a:rPr lang="en-US" sz="2000" dirty="0"/>
              <a:t> – </a:t>
            </a:r>
            <a:r>
              <a:rPr lang="ru-RU" sz="2000" dirty="0"/>
              <a:t>найти для страницы обработчик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75109" y="2264064"/>
            <a:ext cx="2604448" cy="9158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UrlManager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53701" y="2264064"/>
            <a:ext cx="2604448" cy="915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Обработчик</a:t>
            </a:r>
          </a:p>
        </p:txBody>
      </p:sp>
      <p:sp>
        <p:nvSpPr>
          <p:cNvPr id="4" name="AutoShape 2" descr="коммуникация, браузер, глобус, интернет бесплатно значок из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8" name="Picture 4" descr="браузер, икона - ico,png,icns,Бесплатные иконки скач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0" y="1946233"/>
            <a:ext cx="1452059" cy="145205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684" y="35074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http://yii2/about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3138" y="2544575"/>
            <a:ext cx="846260" cy="35484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220795" y="2591610"/>
            <a:ext cx="846260" cy="35484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75109" y="4239561"/>
            <a:ext cx="2604448" cy="915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Правила </a:t>
            </a:r>
            <a:r>
              <a:rPr lang="ru-RU" sz="2000" dirty="0" err="1"/>
              <a:t>роутинга</a:t>
            </a:r>
            <a:endParaRPr lang="ru-RU" sz="2000" dirty="0"/>
          </a:p>
        </p:txBody>
      </p:sp>
      <p:sp>
        <p:nvSpPr>
          <p:cNvPr id="14" name="Стрелка вправо 13"/>
          <p:cNvSpPr/>
          <p:nvPr/>
        </p:nvSpPr>
        <p:spPr>
          <a:xfrm rot="16200000">
            <a:off x="4312744" y="3503688"/>
            <a:ext cx="846260" cy="35484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2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Настройка веб сервера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04379" y="823108"/>
            <a:ext cx="9138866" cy="5550396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Файл .</a:t>
            </a:r>
            <a:r>
              <a:rPr lang="ru-RU" sz="2200" dirty="0" err="1"/>
              <a:t>htaccess</a:t>
            </a:r>
            <a:r>
              <a:rPr lang="ru-RU" sz="2200" dirty="0"/>
              <a:t> – это служебный документ, содержащий расширенные настройки для работы с веб-сервером </a:t>
            </a:r>
            <a:r>
              <a:rPr lang="ru-RU" sz="2200" dirty="0" err="1"/>
              <a:t>Apache</a:t>
            </a:r>
            <a:r>
              <a:rPr lang="ru-RU" sz="2200" dirty="0"/>
              <a:t> и аналогичными. Позволяет вносить изменения в работу сайта.</a:t>
            </a:r>
            <a:endParaRPr lang="en-US" sz="2200" dirty="0"/>
          </a:p>
          <a:p>
            <a:pPr algn="just"/>
            <a:r>
              <a:rPr lang="ru-RU" sz="2200" dirty="0"/>
              <a:t>Файл лежит в корневой папке. Таким образом он действует на все содержимое вложенных папок. Когда для какого-то каталога требуется сделать отдельные настройки, в него можно поместить еще один .</a:t>
            </a:r>
            <a:r>
              <a:rPr lang="ru-RU" sz="2200" dirty="0" err="1"/>
              <a:t>htaccess</a:t>
            </a:r>
            <a:endParaRPr lang="en-US" sz="2200" dirty="0"/>
          </a:p>
          <a:p>
            <a:pPr algn="just"/>
            <a:r>
              <a:rPr lang="ru-RU" sz="2200" dirty="0"/>
              <a:t>Основное предназначение файла .</a:t>
            </a:r>
            <a:r>
              <a:rPr lang="ru-RU" sz="2200" dirty="0" err="1"/>
              <a:t>htaccess</a:t>
            </a:r>
            <a:r>
              <a:rPr lang="ru-RU" sz="2200" dirty="0"/>
              <a:t> – настройка сайта и каталогов с учетом особых требований. Он позволяет изменять настройки сервера без прав администратора. .</a:t>
            </a:r>
          </a:p>
        </p:txBody>
      </p:sp>
      <p:pic>
        <p:nvPicPr>
          <p:cNvPr id="17410" name="Picture 2" descr="Сложности .htaccess: что это и как настроить? | Статьи SEO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1" y="4467225"/>
            <a:ext cx="38957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987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17409</TotalTime>
  <Words>1252</Words>
  <Application>Microsoft Office PowerPoint</Application>
  <PresentationFormat>Широкоэкранный</PresentationFormat>
  <Paragraphs>162</Paragraphs>
  <Slides>25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Грань</vt:lpstr>
      <vt:lpstr>Инструментальные средства ИС (2) </vt:lpstr>
      <vt:lpstr>Роутинг и генерация URL</vt:lpstr>
      <vt:lpstr>Роутинг</vt:lpstr>
      <vt:lpstr>Роутинг</vt:lpstr>
      <vt:lpstr>Генерация URL</vt:lpstr>
      <vt:lpstr>urlManager</vt:lpstr>
      <vt:lpstr>urlManager</vt:lpstr>
      <vt:lpstr>urlManager</vt:lpstr>
      <vt:lpstr>Настройка веб сервера</vt:lpstr>
      <vt:lpstr>Настройка веб сервера</vt:lpstr>
      <vt:lpstr>Настройка веб сервера</vt:lpstr>
      <vt:lpstr>urlManager</vt:lpstr>
      <vt:lpstr>urlManager</vt:lpstr>
      <vt:lpstr>urlManager</vt:lpstr>
      <vt:lpstr>urlManager</vt:lpstr>
      <vt:lpstr>urlManager: форматы URL</vt:lpstr>
      <vt:lpstr>urlManager: форматы URL</vt:lpstr>
      <vt:lpstr>Настройка ЧПУ</vt:lpstr>
      <vt:lpstr>Настройка ЧПУ: rules</vt:lpstr>
      <vt:lpstr>Настройка ЧПУ: rules</vt:lpstr>
      <vt:lpstr>Настройка ЧПУ: rules</vt:lpstr>
      <vt:lpstr>Настройка ЧПУ: rules</vt:lpstr>
      <vt:lpstr>Настройка ЧПУ: rules</vt:lpstr>
      <vt:lpstr>Настройка веб сервера</vt:lpstr>
      <vt:lpstr>Настройка веб сервера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Ступина</dc:creator>
  <cp:lastModifiedBy>masha masha</cp:lastModifiedBy>
  <cp:revision>219</cp:revision>
  <dcterms:created xsi:type="dcterms:W3CDTF">2019-01-06T10:37:33Z</dcterms:created>
  <dcterms:modified xsi:type="dcterms:W3CDTF">2022-11-02T08:20:16Z</dcterms:modified>
</cp:coreProperties>
</file>