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2C295"/>
    <a:srgbClr val="2E2D29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5"/>
    <p:restoredTop sz="95274" autoAdjust="0"/>
  </p:normalViewPr>
  <p:slideViewPr>
    <p:cSldViewPr snapToGrid="0" snapToObjects="1">
      <p:cViewPr>
        <p:scale>
          <a:sx n="30" d="100"/>
          <a:sy n="30" d="100"/>
        </p:scale>
        <p:origin x="215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7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4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F1B1102B-6B1E-4EA8-B7FA-E30697BA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193" y="6039402"/>
            <a:ext cx="10287663" cy="426103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A83768E-62AC-8042-883A-DCEBBA604940}"/>
              </a:ext>
            </a:extLst>
          </p:cNvPr>
          <p:cNvGrpSpPr/>
          <p:nvPr/>
        </p:nvGrpSpPr>
        <p:grpSpPr>
          <a:xfrm>
            <a:off x="1" y="0"/>
            <a:ext cx="32932736" cy="4029235"/>
            <a:chOff x="0" y="0"/>
            <a:chExt cx="32932736" cy="40292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F77903-2A48-8D4E-8934-DF62F455D999}"/>
                </a:ext>
              </a:extLst>
            </p:cNvPr>
            <p:cNvSpPr/>
            <p:nvPr/>
          </p:nvSpPr>
          <p:spPr>
            <a:xfrm>
              <a:off x="29605212" y="3504869"/>
              <a:ext cx="3327523" cy="524366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3EDE96-696B-6940-8005-05A86EBF74DF}"/>
                </a:ext>
              </a:extLst>
            </p:cNvPr>
            <p:cNvSpPr/>
            <p:nvPr/>
          </p:nvSpPr>
          <p:spPr>
            <a:xfrm>
              <a:off x="0" y="0"/>
              <a:ext cx="32918400" cy="3546764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BCE93A-187E-B343-BE0A-8DD84676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412" y="283854"/>
              <a:ext cx="2979057" cy="29790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9FFE2E-2CCF-D245-A379-D37BD4B4B164}"/>
                </a:ext>
              </a:extLst>
            </p:cNvPr>
            <p:cNvSpPr/>
            <p:nvPr/>
          </p:nvSpPr>
          <p:spPr>
            <a:xfrm>
              <a:off x="3436469" y="3439189"/>
              <a:ext cx="29496267" cy="220850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5D381EAB-DAA8-7143-8C05-0E75D5DAEDF0}"/>
                </a:ext>
              </a:extLst>
            </p:cNvPr>
            <p:cNvSpPr/>
            <p:nvPr/>
          </p:nvSpPr>
          <p:spPr>
            <a:xfrm rot="10800000">
              <a:off x="28935002" y="3554978"/>
              <a:ext cx="670209" cy="474257"/>
            </a:xfrm>
            <a:prstGeom prst="rtTriangle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AEEF71-545E-9340-B1EC-95922F8011E4}"/>
                </a:ext>
              </a:extLst>
            </p:cNvPr>
            <p:cNvSpPr/>
            <p:nvPr/>
          </p:nvSpPr>
          <p:spPr>
            <a:xfrm>
              <a:off x="29745888" y="2979414"/>
              <a:ext cx="3022723" cy="904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solidFill>
                  <a:srgbClr val="8C1515"/>
                </a:solidFill>
                <a:latin typeface="Crimson Roman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7685170" y="400537"/>
            <a:ext cx="21270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Source Sans Pro Regular"/>
              </a:rPr>
              <a:t>Delete, Retrieve, Generalize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5212" y="2562533"/>
            <a:ext cx="1982155" cy="132143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827900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Computer Science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687591"/>
            <a:ext cx="21270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chemeClr val="bg1"/>
                </a:solidFill>
                <a:latin typeface="Source Sans Pro Italic"/>
              </a:rPr>
              <a:t>Nathan Dass, David Golub, David Liang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442108"/>
            <a:ext cx="2127083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i="1" dirty="0">
                <a:solidFill>
                  <a:schemeClr val="bg1"/>
                </a:solidFill>
                <a:latin typeface="Source Sans Pro Italic"/>
              </a:rPr>
              <a:t>CS 229 Autumn 2018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7685169" y="2874640"/>
            <a:ext cx="2127083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i="1" dirty="0">
                <a:solidFill>
                  <a:schemeClr val="bg1"/>
                </a:solidFill>
                <a:latin typeface="Source Sans Pro Italic"/>
              </a:rPr>
              <a:t>Stanford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220802" y="4119672"/>
            <a:ext cx="10367818" cy="923330"/>
            <a:chOff x="7655317" y="6043852"/>
            <a:chExt cx="11061396" cy="12041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3518305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Motivation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01A496-1742-49ED-BCEE-B0ECBD9DD6B3}"/>
              </a:ext>
            </a:extLst>
          </p:cNvPr>
          <p:cNvSpPr txBox="1"/>
          <p:nvPr/>
        </p:nvSpPr>
        <p:spPr>
          <a:xfrm>
            <a:off x="220802" y="5156243"/>
            <a:ext cx="10667592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Investigate generalization of natural language generation models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Many recent advances in text-attribute transfer</a:t>
            </a: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Doesn’t make sense to train a new model to generate or edit sentences that 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There should be some knowledge that can be transferred from one domain to another</a:t>
            </a:r>
            <a:endParaRPr lang="en-US" sz="1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732084-67F1-48ED-B4EC-C50F6B56FC82}"/>
              </a:ext>
            </a:extLst>
          </p:cNvPr>
          <p:cNvGrpSpPr/>
          <p:nvPr/>
        </p:nvGrpSpPr>
        <p:grpSpPr>
          <a:xfrm>
            <a:off x="11193194" y="4119672"/>
            <a:ext cx="10287662" cy="923330"/>
            <a:chOff x="7655317" y="6043852"/>
            <a:chExt cx="11061396" cy="120416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AC84B5-5580-418E-96ED-44D5125B1F5C}"/>
                </a:ext>
              </a:extLst>
            </p:cNvPr>
            <p:cNvSpPr txBox="1"/>
            <p:nvPr/>
          </p:nvSpPr>
          <p:spPr>
            <a:xfrm>
              <a:off x="7655317" y="6043852"/>
              <a:ext cx="2098806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Model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6DF70BF-FF0C-4BBF-901A-176A622B17C5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CBFDF9-343B-4571-B806-92A66BF25BDC}"/>
              </a:ext>
            </a:extLst>
          </p:cNvPr>
          <p:cNvGrpSpPr/>
          <p:nvPr/>
        </p:nvGrpSpPr>
        <p:grpSpPr>
          <a:xfrm>
            <a:off x="11110152" y="10501265"/>
            <a:ext cx="10367818" cy="923330"/>
            <a:chOff x="7655317" y="6043852"/>
            <a:chExt cx="11061396" cy="120416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127F57B-A085-4FC5-8BAA-F9DDA67614D9}"/>
                </a:ext>
              </a:extLst>
            </p:cNvPr>
            <p:cNvSpPr txBox="1"/>
            <p:nvPr/>
          </p:nvSpPr>
          <p:spPr>
            <a:xfrm>
              <a:off x="7655317" y="6043852"/>
              <a:ext cx="2442564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Results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E09FF-7A92-4FEE-91FA-31EC179B8FD1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DF1DB9F-0774-4CF4-8455-8358DA11D787}"/>
              </a:ext>
            </a:extLst>
          </p:cNvPr>
          <p:cNvGrpSpPr/>
          <p:nvPr/>
        </p:nvGrpSpPr>
        <p:grpSpPr>
          <a:xfrm>
            <a:off x="22165586" y="13056620"/>
            <a:ext cx="10367818" cy="923330"/>
            <a:chOff x="7655317" y="6043852"/>
            <a:chExt cx="11061396" cy="120416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B956D0-FE2D-49EA-919A-929D8B1E3B7B}"/>
                </a:ext>
              </a:extLst>
            </p:cNvPr>
            <p:cNvSpPr txBox="1"/>
            <p:nvPr/>
          </p:nvSpPr>
          <p:spPr>
            <a:xfrm>
              <a:off x="7655317" y="6043852"/>
              <a:ext cx="3988621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Future Work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4A30FE-337E-40D0-BF59-41C91DC08822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A5D101-802D-477C-A9C1-6591947EB8F4}"/>
              </a:ext>
            </a:extLst>
          </p:cNvPr>
          <p:cNvSpPr txBox="1"/>
          <p:nvPr/>
        </p:nvSpPr>
        <p:spPr>
          <a:xfrm>
            <a:off x="22165586" y="14094519"/>
            <a:ext cx="10667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Replace TF-IDF with sentence embeddings</a:t>
            </a:r>
            <a:endParaRPr lang="en-US" sz="3360" i="1" dirty="0"/>
          </a:p>
          <a:p>
            <a:pPr marL="960120" lvl="1" indent="-411480">
              <a:buFont typeface="Arial" panose="020B0604020202020204" pitchFamily="34" charset="0"/>
              <a:buChar char="•"/>
            </a:pPr>
            <a:r>
              <a:rPr lang="en-US" sz="3600" i="1" dirty="0"/>
              <a:t>Deep contextualized word representations (</a:t>
            </a:r>
            <a:r>
              <a:rPr lang="en-US" sz="3600" i="1" dirty="0" err="1"/>
              <a:t>ELMo</a:t>
            </a:r>
            <a:r>
              <a:rPr lang="en-US" sz="3600" i="1" dirty="0"/>
              <a:t>)</a:t>
            </a:r>
          </a:p>
          <a:p>
            <a:pPr marL="960120" lvl="1" indent="-411480">
              <a:buFont typeface="Arial" panose="020B0604020202020204" pitchFamily="34" charset="0"/>
              <a:buChar char="•"/>
            </a:pPr>
            <a:r>
              <a:rPr lang="en-US" sz="3600" i="1" dirty="0"/>
              <a:t>BERT: Pre-training of Deep Bidirectional Transformers for Language Understanding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7F40830-4D55-4930-AB98-AFBD9B6F13B5}"/>
              </a:ext>
            </a:extLst>
          </p:cNvPr>
          <p:cNvGrpSpPr/>
          <p:nvPr/>
        </p:nvGrpSpPr>
        <p:grpSpPr>
          <a:xfrm>
            <a:off x="22165586" y="16445068"/>
            <a:ext cx="10367818" cy="923330"/>
            <a:chOff x="7655317" y="6043852"/>
            <a:chExt cx="11061396" cy="120416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ADCAFFD-1187-4899-BBBD-F36BB0C6BEA2}"/>
                </a:ext>
              </a:extLst>
            </p:cNvPr>
            <p:cNvSpPr txBox="1"/>
            <p:nvPr/>
          </p:nvSpPr>
          <p:spPr>
            <a:xfrm>
              <a:off x="7655317" y="6043852"/>
              <a:ext cx="3603817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References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B3FA12-9D07-4605-BD7F-3D0D83A1544F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6352880-9B1D-469F-9E57-21A850AC628E}"/>
              </a:ext>
            </a:extLst>
          </p:cNvPr>
          <p:cNvSpPr txBox="1"/>
          <p:nvPr/>
        </p:nvSpPr>
        <p:spPr>
          <a:xfrm>
            <a:off x="22165586" y="17464658"/>
            <a:ext cx="106675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[1] Li, </a:t>
            </a:r>
            <a:r>
              <a:rPr lang="en-US" sz="3000" dirty="0" err="1"/>
              <a:t>Juncen</a:t>
            </a:r>
            <a:r>
              <a:rPr lang="en-US" sz="3000" dirty="0"/>
              <a:t>, et al. "Delete, Retrieve, Generate: A Simple Approach to Sentiment and Style Transfer." </a:t>
            </a:r>
            <a:r>
              <a:rPr lang="en-US" sz="3000" dirty="0" err="1"/>
              <a:t>arXiv</a:t>
            </a:r>
            <a:r>
              <a:rPr lang="en-US" sz="3000" dirty="0"/>
              <a:t> preprint arXiv:1804.06437 (2018).</a:t>
            </a:r>
          </a:p>
          <a:p>
            <a:r>
              <a:rPr lang="en-US" sz="3000" dirty="0"/>
              <a:t>[2] Peters, Matthew E., et al. "Deep contextualized word representations." </a:t>
            </a:r>
            <a:r>
              <a:rPr lang="en-US" sz="3000" dirty="0" err="1"/>
              <a:t>arXiv</a:t>
            </a:r>
            <a:r>
              <a:rPr lang="en-US" sz="3000" dirty="0"/>
              <a:t> preprint arXiv:1802.05365 (2018).</a:t>
            </a:r>
          </a:p>
          <a:p>
            <a:r>
              <a:rPr lang="en-US" sz="3000" dirty="0"/>
              <a:t>[3] Devlin, Jacob, et al. "Bert: Pre-training of deep bidirectional transformers for language understanding." </a:t>
            </a:r>
            <a:r>
              <a:rPr lang="en-US" sz="3000" dirty="0" err="1"/>
              <a:t>arXiv</a:t>
            </a:r>
            <a:r>
              <a:rPr lang="en-US" sz="3000" dirty="0"/>
              <a:t> preprint arXiv:1810.04805 (2018).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7E8096-8E5E-479A-A4EA-B6BCDD8A47F2}"/>
              </a:ext>
            </a:extLst>
          </p:cNvPr>
          <p:cNvSpPr txBox="1"/>
          <p:nvPr/>
        </p:nvSpPr>
        <p:spPr>
          <a:xfrm>
            <a:off x="11193194" y="11563317"/>
            <a:ext cx="1066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TODO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AFFF0B-0FA3-4B0E-A394-2C292C372782}"/>
              </a:ext>
            </a:extLst>
          </p:cNvPr>
          <p:cNvSpPr txBox="1"/>
          <p:nvPr/>
        </p:nvSpPr>
        <p:spPr>
          <a:xfrm>
            <a:off x="11193194" y="5172470"/>
            <a:ext cx="1066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i="1" dirty="0"/>
              <a:t>Delete, Retrieve, Generate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726104-E89F-4171-B998-3B9FF4ABE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016" y="6931158"/>
            <a:ext cx="4823164" cy="541708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7A12F311-CA37-45BF-8E9D-7AC731F94271}"/>
              </a:ext>
            </a:extLst>
          </p:cNvPr>
          <p:cNvGrpSpPr/>
          <p:nvPr/>
        </p:nvGrpSpPr>
        <p:grpSpPr>
          <a:xfrm>
            <a:off x="137760" y="17917062"/>
            <a:ext cx="10367818" cy="923330"/>
            <a:chOff x="7655317" y="6043852"/>
            <a:chExt cx="11061396" cy="120416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0BABFC-912E-4224-BFF2-FABE1C04127D}"/>
                </a:ext>
              </a:extLst>
            </p:cNvPr>
            <p:cNvSpPr txBox="1"/>
            <p:nvPr/>
          </p:nvSpPr>
          <p:spPr>
            <a:xfrm>
              <a:off x="7655317" y="6043852"/>
              <a:ext cx="3588424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Challenges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34EBEC-D39C-4D8D-A5FF-139CE2FDBF76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57443D9-E13C-44B3-9B91-D2F5D277419E}"/>
              </a:ext>
            </a:extLst>
          </p:cNvPr>
          <p:cNvSpPr txBox="1"/>
          <p:nvPr/>
        </p:nvSpPr>
        <p:spPr>
          <a:xfrm>
            <a:off x="220802" y="18979114"/>
            <a:ext cx="10667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Research code can be very disorganized, hard to understand, and brittle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Natural language generation is hard!</a:t>
            </a:r>
          </a:p>
          <a:p>
            <a:pPr marL="868680" lvl="1" indent="-411480">
              <a:buFont typeface="Arial" panose="020B0604020202020204" pitchFamily="34" charset="0"/>
              <a:buChar char="•"/>
            </a:pPr>
            <a:r>
              <a:rPr lang="en-US" sz="3600" dirty="0"/>
              <a:t>No good objective evaluation metric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180468-17FC-45DD-83A5-B30288747452}"/>
              </a:ext>
            </a:extLst>
          </p:cNvPr>
          <p:cNvGrpSpPr/>
          <p:nvPr/>
        </p:nvGrpSpPr>
        <p:grpSpPr>
          <a:xfrm>
            <a:off x="137759" y="14535287"/>
            <a:ext cx="10367818" cy="923330"/>
            <a:chOff x="7655317" y="6043852"/>
            <a:chExt cx="11061396" cy="120416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227873-1BD6-459B-A427-1E64788750E4}"/>
                </a:ext>
              </a:extLst>
            </p:cNvPr>
            <p:cNvSpPr txBox="1"/>
            <p:nvPr/>
          </p:nvSpPr>
          <p:spPr>
            <a:xfrm>
              <a:off x="7655317" y="6043852"/>
              <a:ext cx="1647302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F8DD54-5E1B-42B2-9E32-921FC8224D2D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994A776-B352-4A70-9CD2-0E09691D60BD}"/>
              </a:ext>
            </a:extLst>
          </p:cNvPr>
          <p:cNvSpPr txBox="1"/>
          <p:nvPr/>
        </p:nvSpPr>
        <p:spPr>
          <a:xfrm>
            <a:off x="220801" y="15597339"/>
            <a:ext cx="10667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Amazon, Yelp, image captions, Reddit subreddits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Each dataset has a positive class and negative class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Preprocess the data to determine which text attributes occur more often in one class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BCC08A-F6EA-4055-AA5F-57F94987F88D}"/>
              </a:ext>
            </a:extLst>
          </p:cNvPr>
          <p:cNvGrpSpPr/>
          <p:nvPr/>
        </p:nvGrpSpPr>
        <p:grpSpPr>
          <a:xfrm>
            <a:off x="22165585" y="4106712"/>
            <a:ext cx="10367818" cy="923330"/>
            <a:chOff x="7655317" y="6043852"/>
            <a:chExt cx="11061396" cy="120416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405D12-02B5-4507-AFBB-9482457D1D92}"/>
                </a:ext>
              </a:extLst>
            </p:cNvPr>
            <p:cNvSpPr txBox="1"/>
            <p:nvPr/>
          </p:nvSpPr>
          <p:spPr>
            <a:xfrm>
              <a:off x="7655317" y="6043852"/>
              <a:ext cx="3485810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Discussion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5871F6-C365-40A9-9C56-22990D0880E7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3C877AE-87E3-4078-A4E3-0A74ABACE46F}"/>
              </a:ext>
            </a:extLst>
          </p:cNvPr>
          <p:cNvSpPr txBox="1"/>
          <p:nvPr/>
        </p:nvSpPr>
        <p:spPr>
          <a:xfrm>
            <a:off x="22248627" y="5168764"/>
            <a:ext cx="1066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17321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245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Crimson Roman</vt:lpstr>
      <vt:lpstr>Source Sans Pro Italic</vt:lpstr>
      <vt:lpstr>Source Sans Pro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USComputers Inc</cp:lastModifiedBy>
  <cp:revision>54</cp:revision>
  <dcterms:created xsi:type="dcterms:W3CDTF">2018-08-04T18:19:11Z</dcterms:created>
  <dcterms:modified xsi:type="dcterms:W3CDTF">2018-12-11T05:44:31Z</dcterms:modified>
</cp:coreProperties>
</file>