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95" r:id="rId2"/>
    <p:sldId id="321" r:id="rId3"/>
    <p:sldId id="317" r:id="rId4"/>
    <p:sldId id="318" r:id="rId5"/>
    <p:sldId id="319" r:id="rId6"/>
    <p:sldId id="320" r:id="rId7"/>
    <p:sldId id="322" r:id="rId8"/>
    <p:sldId id="324" r:id="rId9"/>
    <p:sldId id="3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436E29DF-687F-4E19-A8D8-A608083E9A7A}">
          <p14:sldIdLst>
            <p14:sldId id="295"/>
            <p14:sldId id="321"/>
            <p14:sldId id="317"/>
            <p14:sldId id="318"/>
            <p14:sldId id="319"/>
            <p14:sldId id="320"/>
            <p14:sldId id="322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C0C0C0"/>
    <a:srgbClr val="BE2020"/>
    <a:srgbClr val="C3C4C0"/>
    <a:srgbClr val="9D9E9B"/>
    <a:srgbClr val="4E4A4A"/>
    <a:srgbClr val="DB3D3D"/>
    <a:srgbClr val="AAABA8"/>
    <a:srgbClr val="E2E3DE"/>
    <a:srgbClr val="E5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965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496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34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89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16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436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7582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68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5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2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9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58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07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5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05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FAEF-3CB7-438F-9AE4-16F4A65A8511}" type="datetimeFigureOut">
              <a:rPr lang="pl-PL" smtClean="0"/>
              <a:t>20.11.2018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6BD0B-34F7-43C5-89DD-4B62BD806B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03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09C23FB7-25C3-43CF-A11D-F298EA5B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43" y="0"/>
            <a:ext cx="12482286" cy="706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8E02F9A-06F4-4412-9727-B0833AE3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269" y="3308107"/>
            <a:ext cx="4402691" cy="2562413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A7EF1C0-72BA-4A2A-A9DC-BD5FFD84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44" y="4672584"/>
            <a:ext cx="6029575" cy="2562412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407707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Obraz zawierający zasłona, meble&#10;&#10;Opis wygenerowany automatycznie">
            <a:extLst>
              <a:ext uri="{FF2B5EF4-FFF2-40B4-BE49-F238E27FC236}">
                <a16:creationId xmlns:a16="http://schemas.microsoft.com/office/drawing/2014/main" id="{095B9167-8F89-4B32-B9CE-22FD8666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894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17BC5F9F-CD6C-492F-9C18-6679B6C83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53" y="5162309"/>
            <a:ext cx="1109320" cy="871564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E91E9E1-9B8F-4923-AC01-940472E4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27" y="2476982"/>
            <a:ext cx="1206333" cy="947784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8F244577-6215-4C7B-8F25-D2BF0804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295" y="2612497"/>
            <a:ext cx="1206333" cy="94778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DFB7174-C73C-474F-9A35-CF348F973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541" y="5826841"/>
            <a:ext cx="2002417" cy="116542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E3BEBF-9F9B-4F05-8323-D63EBBEB9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711" y="5671469"/>
            <a:ext cx="3107957" cy="13208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5056F349-5F9B-4322-B946-B6E968CEAD04}"/>
              </a:ext>
            </a:extLst>
          </p:cNvPr>
          <p:cNvSpPr txBox="1">
            <a:spLocks/>
          </p:cNvSpPr>
          <p:nvPr/>
        </p:nvSpPr>
        <p:spPr>
          <a:xfrm>
            <a:off x="4524978" y="3206188"/>
            <a:ext cx="2917544" cy="1042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4000" b="1" dirty="0">
                <a:solidFill>
                  <a:srgbClr val="C00000"/>
                </a:solidFill>
                <a:latin typeface="+mn-lt"/>
              </a:rPr>
              <a:t>Witajcie</a:t>
            </a:r>
            <a:r>
              <a:rPr lang="pl-PL" b="1" dirty="0">
                <a:solidFill>
                  <a:srgbClr val="C00000"/>
                </a:solidFill>
                <a:latin typeface="+mn-lt"/>
              </a:rPr>
              <a:t> !</a:t>
            </a:r>
          </a:p>
          <a:p>
            <a:endParaRPr lang="pl-PL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D452F7FC-1ECB-4D98-8497-63DB2CEFA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02" y="3619495"/>
            <a:ext cx="2381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31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500">
        <p15:prstTrans prst="curtains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7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19" presetID="6" presetClass="emph" presetSubtype="0" repeatCount="4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9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1" presetID="6" presetClass="emph" presetSubtype="0" repeatCount="5000" fill="hold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0000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21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5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7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19" presetID="6" presetClass="emph" presetSubtype="0" repeatCount="4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5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9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1" presetID="6" presetClass="emph" presetSubtype="0" repeatCount="5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21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E715E5A8-69BE-4AB4-8E60-11D73474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7067">
            <a:off x="2302122" y="-1243840"/>
            <a:ext cx="8165186" cy="816518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DFB7174-C73C-474F-9A35-CF348F97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668" y="5922185"/>
            <a:ext cx="2002417" cy="116542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E3BEBF-9F9B-4F05-8323-D63EBBEB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158" y="5765020"/>
            <a:ext cx="3107957" cy="13208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7" name="Tytuł 1">
            <a:extLst>
              <a:ext uri="{FF2B5EF4-FFF2-40B4-BE49-F238E27FC236}">
                <a16:creationId xmlns:a16="http://schemas.microsoft.com/office/drawing/2014/main" id="{0B055580-32EF-4DC2-AEBC-5BC36616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29" y="1853605"/>
            <a:ext cx="5016617" cy="1419243"/>
          </a:xfrm>
        </p:spPr>
        <p:txBody>
          <a:bodyPr>
            <a:normAutofit fontScale="90000"/>
          </a:bodyPr>
          <a:lstStyle/>
          <a:p>
            <a:r>
              <a:rPr lang="pl-PL" sz="2400" b="1" dirty="0">
                <a:solidFill>
                  <a:srgbClr val="C00000"/>
                </a:solidFill>
                <a:latin typeface="+mn-lt"/>
              </a:rPr>
              <a:t>Biblioteka umożliwiająca manipulację wszystkim tym co znajduje się w </a:t>
            </a:r>
            <a:r>
              <a:rPr lang="pl-PL" sz="2400" b="1" dirty="0" err="1">
                <a:solidFill>
                  <a:srgbClr val="C00000"/>
                </a:solidFill>
                <a:latin typeface="+mn-lt"/>
              </a:rPr>
              <a:t>class</a:t>
            </a:r>
            <a:r>
              <a:rPr lang="pl-PL" sz="2400" b="1" dirty="0">
                <a:solidFill>
                  <a:srgbClr val="C00000"/>
                </a:solidFill>
                <a:latin typeface="+mn-lt"/>
              </a:rPr>
              <a:t> ( pola, metody </a:t>
            </a:r>
            <a:r>
              <a:rPr lang="pl-PL" sz="2400" b="1" dirty="0" err="1">
                <a:solidFill>
                  <a:srgbClr val="C00000"/>
                </a:solidFill>
                <a:latin typeface="+mn-lt"/>
              </a:rPr>
              <a:t>etc</a:t>
            </a:r>
            <a:r>
              <a:rPr lang="pl-PL" sz="2400" b="1" dirty="0">
                <a:solidFill>
                  <a:srgbClr val="C00000"/>
                </a:solidFill>
                <a:latin typeface="+mn-lt"/>
              </a:rPr>
              <a:t>…).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5056F349-5F9B-4322-B946-B6E968CEAD04}"/>
              </a:ext>
            </a:extLst>
          </p:cNvPr>
          <p:cNvSpPr txBox="1">
            <a:spLocks/>
          </p:cNvSpPr>
          <p:nvPr/>
        </p:nvSpPr>
        <p:spPr>
          <a:xfrm>
            <a:off x="2752483" y="3218538"/>
            <a:ext cx="3842157" cy="9837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b="1" dirty="0">
                <a:solidFill>
                  <a:srgbClr val="C00000"/>
                </a:solidFill>
                <a:latin typeface="+mn-lt"/>
              </a:rPr>
              <a:t>Java </a:t>
            </a:r>
            <a:r>
              <a:rPr lang="pl-PL" b="1" dirty="0" err="1">
                <a:solidFill>
                  <a:srgbClr val="C00000"/>
                </a:solidFill>
                <a:latin typeface="+mn-lt"/>
              </a:rPr>
              <a:t>Reflection</a:t>
            </a:r>
            <a:r>
              <a:rPr lang="pl-PL" b="1" dirty="0">
                <a:solidFill>
                  <a:srgbClr val="C00000"/>
                </a:solidFill>
                <a:latin typeface="+mn-lt"/>
              </a:rPr>
              <a:t> API</a:t>
            </a:r>
          </a:p>
          <a:p>
            <a:endParaRPr lang="pl-PL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4B74AE89-E0A7-4559-9CCA-14CA8363D980}"/>
              </a:ext>
            </a:extLst>
          </p:cNvPr>
          <p:cNvSpPr txBox="1">
            <a:spLocks/>
          </p:cNvSpPr>
          <p:nvPr/>
        </p:nvSpPr>
        <p:spPr>
          <a:xfrm>
            <a:off x="5605242" y="3189176"/>
            <a:ext cx="5016617" cy="1419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rgbClr val="C00000"/>
                </a:solidFill>
                <a:latin typeface="+mn-lt"/>
              </a:rPr>
              <a:t>Może spowolnić aplikacje ponieważ JVM nie może zoptymalizować kodu. </a:t>
            </a: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9B78AB91-F674-463F-8A72-2EF51FB5E2CE}"/>
              </a:ext>
            </a:extLst>
          </p:cNvPr>
          <p:cNvSpPr txBox="1">
            <a:spLocks/>
          </p:cNvSpPr>
          <p:nvPr/>
        </p:nvSpPr>
        <p:spPr>
          <a:xfrm>
            <a:off x="503338" y="3915562"/>
            <a:ext cx="5016617" cy="14192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rgbClr val="C00000"/>
                </a:solidFill>
                <a:latin typeface="+mn-lt"/>
              </a:rPr>
              <a:t>Powinna być wykorzystywana oszczędnie by koszt jej użycia nie przerósł benefitów.</a:t>
            </a: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E0FCDB0-2E88-40E3-AEBA-C1612A30ED9E}"/>
              </a:ext>
            </a:extLst>
          </p:cNvPr>
          <p:cNvSpPr txBox="1">
            <a:spLocks/>
          </p:cNvSpPr>
          <p:nvPr/>
        </p:nvSpPr>
        <p:spPr>
          <a:xfrm>
            <a:off x="5461232" y="4928638"/>
            <a:ext cx="5016617" cy="812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rgbClr val="C00000"/>
                </a:solidFill>
                <a:latin typeface="+mn-lt"/>
              </a:rPr>
              <a:t>Nie może być używany do </a:t>
            </a:r>
            <a:r>
              <a:rPr lang="pl-PL" sz="2400" b="1" dirty="0" err="1">
                <a:solidFill>
                  <a:srgbClr val="C00000"/>
                </a:solidFill>
                <a:latin typeface="+mn-lt"/>
              </a:rPr>
              <a:t>Applet’ów</a:t>
            </a:r>
            <a:r>
              <a:rPr lang="pl-PL" sz="2400" b="1" dirty="0">
                <a:solidFill>
                  <a:srgbClr val="C00000"/>
                </a:solidFill>
                <a:latin typeface="+mn-lt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D83048-8C76-4744-9442-2E586851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13" y="2942955"/>
            <a:ext cx="2449585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java.lang.reflect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1ABAD487-33A9-4F90-9D43-9DC9E8E4C28C}"/>
              </a:ext>
            </a:extLst>
          </p:cNvPr>
          <p:cNvSpPr txBox="1">
            <a:spLocks/>
          </p:cNvSpPr>
          <p:nvPr/>
        </p:nvSpPr>
        <p:spPr>
          <a:xfrm>
            <a:off x="1226190" y="5689841"/>
            <a:ext cx="4109207" cy="57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rgbClr val="C00000"/>
                </a:solidFill>
                <a:latin typeface="+mn-lt"/>
              </a:rPr>
              <a:t>Wykonuje się dynamicznie.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FDC42EC1-3CE1-42E3-B8DD-038B82B7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7067">
            <a:off x="7205884" y="-5546"/>
            <a:ext cx="1815333" cy="1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5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25E-6 3.7037E-6 L 0.00339 -0.4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7" grpId="0"/>
      <p:bldP spid="8" grpId="0"/>
      <p:bldP spid="10" grpId="0"/>
      <p:bldP spid="5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raz 24">
            <a:extLst>
              <a:ext uri="{FF2B5EF4-FFF2-40B4-BE49-F238E27FC236}">
                <a16:creationId xmlns:a16="http://schemas.microsoft.com/office/drawing/2014/main" id="{A157A570-C5D6-4AF2-9721-94D4B3BA2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22" y="1296634"/>
            <a:ext cx="5339000" cy="424450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DFB7174-C73C-474F-9A35-CF348F97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668" y="5922185"/>
            <a:ext cx="2002417" cy="116542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E3BEBF-9F9B-4F05-8323-D63EBBEB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158" y="5765020"/>
            <a:ext cx="3107957" cy="13208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7" name="Tytuł 1">
            <a:extLst>
              <a:ext uri="{FF2B5EF4-FFF2-40B4-BE49-F238E27FC236}">
                <a16:creationId xmlns:a16="http://schemas.microsoft.com/office/drawing/2014/main" id="{0B055580-32EF-4DC2-AEBC-5BC36616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0856"/>
            <a:ext cx="5764633" cy="513155"/>
          </a:xfrm>
        </p:spPr>
        <p:txBody>
          <a:bodyPr>
            <a:normAutofit/>
          </a:bodyPr>
          <a:lstStyle/>
          <a:p>
            <a:r>
              <a:rPr lang="pl-PL" sz="1800" b="1" dirty="0">
                <a:solidFill>
                  <a:srgbClr val="C00000"/>
                </a:solidFill>
                <a:latin typeface="+mn-lt"/>
              </a:rPr>
              <a:t>Uzyskanie informacji o modyfikatorach. 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5056F349-5F9B-4322-B946-B6E968CEAD04}"/>
              </a:ext>
            </a:extLst>
          </p:cNvPr>
          <p:cNvSpPr txBox="1">
            <a:spLocks/>
          </p:cNvSpPr>
          <p:nvPr/>
        </p:nvSpPr>
        <p:spPr>
          <a:xfrm>
            <a:off x="3710728" y="562832"/>
            <a:ext cx="2808914" cy="622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Możliwości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4B74AE89-E0A7-4559-9CCA-14CA8363D980}"/>
              </a:ext>
            </a:extLst>
          </p:cNvPr>
          <p:cNvSpPr txBox="1">
            <a:spLocks/>
          </p:cNvSpPr>
          <p:nvPr/>
        </p:nvSpPr>
        <p:spPr>
          <a:xfrm>
            <a:off x="6623104" y="2448974"/>
            <a:ext cx="3488424" cy="51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b="1" dirty="0">
                <a:solidFill>
                  <a:srgbClr val="C00000"/>
                </a:solidFill>
                <a:latin typeface="Trebuchet MS" panose="020B0603020202020204"/>
              </a:rPr>
              <a:t>Wyszukanie interfejsów.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9B78AB91-F674-463F-8A72-2EF51FB5E2CE}"/>
              </a:ext>
            </a:extLst>
          </p:cNvPr>
          <p:cNvSpPr txBox="1">
            <a:spLocks/>
          </p:cNvSpPr>
          <p:nvPr/>
        </p:nvSpPr>
        <p:spPr>
          <a:xfrm>
            <a:off x="779225" y="3136159"/>
            <a:ext cx="5863006" cy="392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Wyszukiwanie klasy po której dziedziczy.</a:t>
            </a:r>
          </a:p>
        </p:txBody>
      </p:sp>
      <p:sp>
        <p:nvSpPr>
          <p:cNvPr id="10" name="Tytuł 1">
            <a:extLst>
              <a:ext uri="{FF2B5EF4-FFF2-40B4-BE49-F238E27FC236}">
                <a16:creationId xmlns:a16="http://schemas.microsoft.com/office/drawing/2014/main" id="{0E0FCDB0-2E88-40E3-AEBA-C1612A30ED9E}"/>
              </a:ext>
            </a:extLst>
          </p:cNvPr>
          <p:cNvSpPr txBox="1">
            <a:spLocks/>
          </p:cNvSpPr>
          <p:nvPr/>
        </p:nvSpPr>
        <p:spPr>
          <a:xfrm>
            <a:off x="4577534" y="4250414"/>
            <a:ext cx="2729277" cy="448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Wyszukanie metod.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C1B05B0-EE90-4782-9392-93DE17B7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24" y="351936"/>
            <a:ext cx="2508419" cy="199419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7A422F13-4FAB-4A6E-9089-EC668DF4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8" y="1910342"/>
            <a:ext cx="333014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reflect.getModifiers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Modifier.</a:t>
            </a:r>
            <a:r>
              <a:rPr kumimoji="0" lang="pl-PL" altLang="pl-P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isPublic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isAbstract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isPrivate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isFinal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etc...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892DABE-C2B4-4363-9CAA-505B83BF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891" y="2793689"/>
            <a:ext cx="3710728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Class[]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reflect.getInterfaces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5F6C8D5-297B-4678-8341-FA9ACD86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734" y="3528531"/>
            <a:ext cx="3498820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reflect.getSuperclass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7697EFC-417A-4192-965D-DECFDDC4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228" y="4625935"/>
            <a:ext cx="3710728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Method[] classMethods = reflect.getMethods()</a:t>
            </a: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C73EF70-BCAD-41C8-B118-98D1FAE0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228" y="5161256"/>
            <a:ext cx="371072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classMethods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ytuł 1">
            <a:extLst>
              <a:ext uri="{FF2B5EF4-FFF2-40B4-BE49-F238E27FC236}">
                <a16:creationId xmlns:a16="http://schemas.microsoft.com/office/drawing/2014/main" id="{C8E788F4-5563-4DC3-882F-B506307A38AD}"/>
              </a:ext>
            </a:extLst>
          </p:cNvPr>
          <p:cNvSpPr txBox="1">
            <a:spLocks/>
          </p:cNvSpPr>
          <p:nvPr/>
        </p:nvSpPr>
        <p:spPr>
          <a:xfrm>
            <a:off x="4577535" y="4854793"/>
            <a:ext cx="2315363" cy="32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Np. wyszukanie seterów.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2CBF9B24-0AE7-4868-8A5A-DB2676CEF592}"/>
              </a:ext>
            </a:extLst>
          </p:cNvPr>
          <p:cNvSpPr txBox="1">
            <a:spLocks/>
          </p:cNvSpPr>
          <p:nvPr/>
        </p:nvSpPr>
        <p:spPr>
          <a:xfrm>
            <a:off x="4634882" y="5579219"/>
            <a:ext cx="2315363" cy="3238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 typów ich parametrów.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0C2FB6F-8590-4735-A7CA-31A8AEFD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109" y="5850466"/>
            <a:ext cx="4022516" cy="2616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Class[]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paramTypes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method.getParameterTypes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altLang="pl-PL" sz="11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ytuł 1">
            <a:extLst>
              <a:ext uri="{FF2B5EF4-FFF2-40B4-BE49-F238E27FC236}">
                <a16:creationId xmlns:a16="http://schemas.microsoft.com/office/drawing/2014/main" id="{4401C073-2FD5-490E-BB76-34FDFC873F1A}"/>
              </a:ext>
            </a:extLst>
          </p:cNvPr>
          <p:cNvSpPr txBox="1">
            <a:spLocks/>
          </p:cNvSpPr>
          <p:nvPr/>
        </p:nvSpPr>
        <p:spPr>
          <a:xfrm>
            <a:off x="903182" y="10439799"/>
            <a:ext cx="1628603" cy="57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2399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  <p:bldP spid="8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az 35" descr="Obraz zawierający wewnątrz, ściana, wyroby metalowe&#10;&#10;Opis wygenerowany automatycznie">
            <a:extLst>
              <a:ext uri="{FF2B5EF4-FFF2-40B4-BE49-F238E27FC236}">
                <a16:creationId xmlns:a16="http://schemas.microsoft.com/office/drawing/2014/main" id="{973F9991-43A0-41F8-9D01-1A7B3025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63" y="1847760"/>
            <a:ext cx="7020188" cy="351009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DFB7174-C73C-474F-9A35-CF348F97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668" y="5922185"/>
            <a:ext cx="2002417" cy="116542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E3BEBF-9F9B-4F05-8323-D63EBBEB9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158" y="5765020"/>
            <a:ext cx="3107957" cy="13208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5056F349-5F9B-4322-B946-B6E968CEAD04}"/>
              </a:ext>
            </a:extLst>
          </p:cNvPr>
          <p:cNvSpPr txBox="1">
            <a:spLocks/>
          </p:cNvSpPr>
          <p:nvPr/>
        </p:nvSpPr>
        <p:spPr>
          <a:xfrm>
            <a:off x="3710728" y="562832"/>
            <a:ext cx="2808914" cy="6229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Możliwości 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1ABAD487-33A9-4F90-9D43-9DC9E8E4C28C}"/>
              </a:ext>
            </a:extLst>
          </p:cNvPr>
          <p:cNvSpPr txBox="1">
            <a:spLocks/>
          </p:cNvSpPr>
          <p:nvPr/>
        </p:nvSpPr>
        <p:spPr>
          <a:xfrm>
            <a:off x="159391" y="1500146"/>
            <a:ext cx="4109207" cy="57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800" b="1" dirty="0">
                <a:solidFill>
                  <a:srgbClr val="C00000"/>
                </a:solidFill>
                <a:latin typeface="Trebuchet MS" panose="020B0603020202020204"/>
              </a:rPr>
              <a:t>Użycie konstruktora.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DB208C45-D729-47D0-8C5C-89EBA18DC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07" y="1847760"/>
            <a:ext cx="4685287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con=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reflect.getConstructor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0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"SomeString"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ytuł 1">
            <a:extLst>
              <a:ext uri="{FF2B5EF4-FFF2-40B4-BE49-F238E27FC236}">
                <a16:creationId xmlns:a16="http://schemas.microsoft.com/office/drawing/2014/main" id="{4401C073-2FD5-490E-BB76-34FDFC873F1A}"/>
              </a:ext>
            </a:extLst>
          </p:cNvPr>
          <p:cNvSpPr txBox="1">
            <a:spLocks/>
          </p:cNvSpPr>
          <p:nvPr/>
        </p:nvSpPr>
        <p:spPr>
          <a:xfrm>
            <a:off x="903182" y="10439799"/>
            <a:ext cx="1628603" cy="57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066324C7-B293-4544-B3B2-979C1EFF35AC}"/>
              </a:ext>
            </a:extLst>
          </p:cNvPr>
          <p:cNvSpPr/>
          <p:nvPr/>
        </p:nvSpPr>
        <p:spPr>
          <a:xfrm>
            <a:off x="5399910" y="2107608"/>
            <a:ext cx="440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Uzyskanie dostępu do pól prywatnych.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D70E7604-15D5-4F4C-B1FD-1F510707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370" y="2476940"/>
            <a:ext cx="4832059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privateField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privateField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.getDeclaredField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privateString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privateField.setAccessible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BB2B1296-5BDB-41EF-8293-B7CECB46A71D}"/>
              </a:ext>
            </a:extLst>
          </p:cNvPr>
          <p:cNvSpPr/>
          <p:nvPr/>
        </p:nvSpPr>
        <p:spPr>
          <a:xfrm>
            <a:off x="159391" y="2798562"/>
            <a:ext cx="4685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Uzyskanie dostępu do metod prywatnych.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A4679132-234F-4DA2-81AC-6201CD091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4912"/>
            <a:ext cx="5503178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getPrivate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.getDeclaredMethod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privateMethod.setAccessible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EE06B507-30B1-4623-B2DF-046EC1A451F4}"/>
              </a:ext>
            </a:extLst>
          </p:cNvPr>
          <p:cNvSpPr/>
          <p:nvPr/>
        </p:nvSpPr>
        <p:spPr>
          <a:xfrm>
            <a:off x="93871" y="3728910"/>
            <a:ext cx="4240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l-PL" sz="1400" b="1" dirty="0">
                <a:solidFill>
                  <a:srgbClr val="C00000"/>
                </a:solidFill>
                <a:ea typeface="+mj-ea"/>
                <a:cs typeface="+mj-cs"/>
              </a:rPr>
              <a:t>Oraz pozyskanie zwracanych wartości.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477E055-D94A-4C73-9CA9-21A29331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1" y="3990741"/>
            <a:ext cx="5847127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privateReturnVal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(String)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privateMethod.invoke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barPrivate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A94B8F9E-524E-4730-AD8E-13526ADC7030}"/>
              </a:ext>
            </a:extLst>
          </p:cNvPr>
          <p:cNvSpPr/>
          <p:nvPr/>
        </p:nvSpPr>
        <p:spPr>
          <a:xfrm>
            <a:off x="2674690" y="4606154"/>
            <a:ext cx="5241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Wywołanie metody z podaniem parametrów i przechowywanie zwracanych wartości.</a:t>
            </a:r>
          </a:p>
          <a:p>
            <a:pPr lvl="0">
              <a:spcBef>
                <a:spcPct val="0"/>
              </a:spcBef>
              <a:defRPr/>
            </a:pPr>
            <a:endParaRPr lang="pl-PL" b="1" dirty="0">
              <a:solidFill>
                <a:srgbClr val="C00000"/>
              </a:solidFill>
              <a:ea typeface="+mj-ea"/>
              <a:cs typeface="+mj-cs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7AFB3E3C-C062-42EE-AB4C-BDB6EAED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301" y="5292725"/>
            <a:ext cx="6096000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Object[]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Object[]{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stringValue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privateReturnVal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(String)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privateMethod.invoke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barPrivate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Obraz 34" descr="Obraz zawierający wewnątrz, ściana, wyroby metalowe&#10;&#10;Opis wygenerowany automatycznie">
            <a:extLst>
              <a:ext uri="{FF2B5EF4-FFF2-40B4-BE49-F238E27FC236}">
                <a16:creationId xmlns:a16="http://schemas.microsoft.com/office/drawing/2014/main" id="{9B0DCBD0-A1E7-403B-8633-6843C3C0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01" y="3174912"/>
            <a:ext cx="2439130" cy="12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/>
      <p:bldP spid="24" grpId="0" animBg="1"/>
      <p:bldP spid="25" grpId="0"/>
      <p:bldP spid="27" grpId="0" animBg="1"/>
      <p:bldP spid="28" grpId="0"/>
      <p:bldP spid="29" grpId="0" animBg="1"/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DFB7174-C73C-474F-9A35-CF348F97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68" y="5922185"/>
            <a:ext cx="2002417" cy="116542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E3BEBF-9F9B-4F05-8323-D63EBBEB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58" y="5765020"/>
            <a:ext cx="3107957" cy="13208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5056F349-5F9B-4322-B946-B6E968CEAD04}"/>
              </a:ext>
            </a:extLst>
          </p:cNvPr>
          <p:cNvSpPr txBox="1">
            <a:spLocks/>
          </p:cNvSpPr>
          <p:nvPr/>
        </p:nvSpPr>
        <p:spPr>
          <a:xfrm>
            <a:off x="2950849" y="748258"/>
            <a:ext cx="4536000" cy="552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Tylko po co ? – kiedy używać.</a:t>
            </a:r>
          </a:p>
        </p:txBody>
      </p:sp>
      <p:sp>
        <p:nvSpPr>
          <p:cNvPr id="22" name="Tytuł 1">
            <a:extLst>
              <a:ext uri="{FF2B5EF4-FFF2-40B4-BE49-F238E27FC236}">
                <a16:creationId xmlns:a16="http://schemas.microsoft.com/office/drawing/2014/main" id="{4401C073-2FD5-490E-BB76-34FDFC873F1A}"/>
              </a:ext>
            </a:extLst>
          </p:cNvPr>
          <p:cNvSpPr txBox="1">
            <a:spLocks/>
          </p:cNvSpPr>
          <p:nvPr/>
        </p:nvSpPr>
        <p:spPr>
          <a:xfrm>
            <a:off x="903182" y="10439799"/>
            <a:ext cx="1628603" cy="57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26" name="Tytuł 1">
            <a:extLst>
              <a:ext uri="{FF2B5EF4-FFF2-40B4-BE49-F238E27FC236}">
                <a16:creationId xmlns:a16="http://schemas.microsoft.com/office/drawing/2014/main" id="{2570ECA4-E280-474C-BA53-CEFB20714EBD}"/>
              </a:ext>
            </a:extLst>
          </p:cNvPr>
          <p:cNvSpPr txBox="1">
            <a:spLocks/>
          </p:cNvSpPr>
          <p:nvPr/>
        </p:nvSpPr>
        <p:spPr>
          <a:xfrm>
            <a:off x="1872904" y="3078308"/>
            <a:ext cx="3487663" cy="816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Gdy chcemy przeanalizować działanie kodu.</a:t>
            </a:r>
          </a:p>
        </p:txBody>
      </p:sp>
      <p:pic>
        <p:nvPicPr>
          <p:cNvPr id="15" name="Obraz 14" descr="Obraz zawierający grafika wektorowa&#10;&#10;Opis wygenerowany automatycznie">
            <a:extLst>
              <a:ext uri="{FF2B5EF4-FFF2-40B4-BE49-F238E27FC236}">
                <a16:creationId xmlns:a16="http://schemas.microsoft.com/office/drawing/2014/main" id="{BDE26C4C-C352-4AC9-A2EB-F549CCD9F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883">
            <a:off x="3865131" y="1587861"/>
            <a:ext cx="1256145" cy="1256145"/>
          </a:xfrm>
          <a:prstGeom prst="rect">
            <a:avLst/>
          </a:prstGeom>
        </p:spPr>
      </p:pic>
      <p:sp>
        <p:nvSpPr>
          <p:cNvPr id="30" name="Tytuł 1">
            <a:extLst>
              <a:ext uri="{FF2B5EF4-FFF2-40B4-BE49-F238E27FC236}">
                <a16:creationId xmlns:a16="http://schemas.microsoft.com/office/drawing/2014/main" id="{F2A636B2-7AAB-4EB5-967A-C9BD701FDB11}"/>
              </a:ext>
            </a:extLst>
          </p:cNvPr>
          <p:cNvSpPr txBox="1">
            <a:spLocks/>
          </p:cNvSpPr>
          <p:nvPr/>
        </p:nvSpPr>
        <p:spPr>
          <a:xfrm>
            <a:off x="6206804" y="3618577"/>
            <a:ext cx="3684878" cy="816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Gdy chcemy </a:t>
            </a:r>
            <a:r>
              <a:rPr lang="pl-PL" b="1" dirty="0">
                <a:solidFill>
                  <a:srgbClr val="C00000"/>
                </a:solidFill>
                <a:latin typeface="Trebuchet MS" panose="020B0603020202020204"/>
              </a:rPr>
              <a:t>użyć fragmentu kodu w zmodyfikowany i wygodny dla nas sposób</a:t>
            </a:r>
            <a:endParaRPr kumimoji="0" lang="pl-PL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31" name="Obraz 30" descr="Obraz zawierający kosmetyk&#10;&#10;Opis wygenerowany automatycznie">
            <a:extLst>
              <a:ext uri="{FF2B5EF4-FFF2-40B4-BE49-F238E27FC236}">
                <a16:creationId xmlns:a16="http://schemas.microsoft.com/office/drawing/2014/main" id="{68064361-01D3-4FBB-8B3D-454BC5D28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15" y="1499874"/>
            <a:ext cx="1852257" cy="1929126"/>
          </a:xfrm>
          <a:prstGeom prst="rect">
            <a:avLst/>
          </a:prstGeom>
        </p:spPr>
      </p:pic>
      <p:pic>
        <p:nvPicPr>
          <p:cNvPr id="36" name="Obraz 35" descr="Obraz zawierający tekst&#10;&#10;Opis wygenerowany automatycznie">
            <a:extLst>
              <a:ext uri="{FF2B5EF4-FFF2-40B4-BE49-F238E27FC236}">
                <a16:creationId xmlns:a16="http://schemas.microsoft.com/office/drawing/2014/main" id="{50AF02F4-4970-4104-9F00-848181388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26" y="1578813"/>
            <a:ext cx="1434869" cy="136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Prostokąt 38">
            <a:extLst>
              <a:ext uri="{FF2B5EF4-FFF2-40B4-BE49-F238E27FC236}">
                <a16:creationId xmlns:a16="http://schemas.microsoft.com/office/drawing/2014/main" id="{C54FA604-CAAC-41DA-8979-1C47DBC475E3}"/>
              </a:ext>
            </a:extLst>
          </p:cNvPr>
          <p:cNvSpPr/>
          <p:nvPr/>
        </p:nvSpPr>
        <p:spPr>
          <a:xfrm>
            <a:off x="165499" y="4434728"/>
            <a:ext cx="3083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w AOP</a:t>
            </a:r>
          </a:p>
          <a:p>
            <a:pPr lvl="0" algn="ctr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Programowanie Aspektowe</a:t>
            </a:r>
          </a:p>
        </p:txBody>
      </p:sp>
      <p:pic>
        <p:nvPicPr>
          <p:cNvPr id="44" name="Obraz 43">
            <a:extLst>
              <a:ext uri="{FF2B5EF4-FFF2-40B4-BE49-F238E27FC236}">
                <a16:creationId xmlns:a16="http://schemas.microsoft.com/office/drawing/2014/main" id="{C3788944-79E0-461B-9B33-AA87EED59B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6932">
            <a:off x="4352933" y="4411948"/>
            <a:ext cx="1508436" cy="1525774"/>
          </a:xfrm>
          <a:prstGeom prst="rect">
            <a:avLst/>
          </a:prstGeom>
        </p:spPr>
      </p:pic>
      <p:pic>
        <p:nvPicPr>
          <p:cNvPr id="48" name="Obraz 47">
            <a:extLst>
              <a:ext uri="{FF2B5EF4-FFF2-40B4-BE49-F238E27FC236}">
                <a16:creationId xmlns:a16="http://schemas.microsoft.com/office/drawing/2014/main" id="{51BA49AA-A397-455F-857D-7EF84A3C47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1896">
            <a:off x="3852269" y="4434728"/>
            <a:ext cx="1936995" cy="1176993"/>
          </a:xfrm>
          <a:prstGeom prst="rect">
            <a:avLst/>
          </a:prstGeom>
        </p:spPr>
      </p:pic>
      <p:pic>
        <p:nvPicPr>
          <p:cNvPr id="50" name="Obraz 49">
            <a:extLst>
              <a:ext uri="{FF2B5EF4-FFF2-40B4-BE49-F238E27FC236}">
                <a16:creationId xmlns:a16="http://schemas.microsoft.com/office/drawing/2014/main" id="{ACB33189-5C82-4D22-A4BD-A021FBE3CE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0442">
            <a:off x="4120385" y="4762965"/>
            <a:ext cx="1802863" cy="1802863"/>
          </a:xfrm>
          <a:prstGeom prst="rect">
            <a:avLst/>
          </a:prstGeom>
        </p:spPr>
      </p:pic>
      <p:pic>
        <p:nvPicPr>
          <p:cNvPr id="52" name="Obraz 51">
            <a:extLst>
              <a:ext uri="{FF2B5EF4-FFF2-40B4-BE49-F238E27FC236}">
                <a16:creationId xmlns:a16="http://schemas.microsoft.com/office/drawing/2014/main" id="{BEC34549-2BC4-476C-AC4D-EB8C80827C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45" y="4777481"/>
            <a:ext cx="2055089" cy="1614473"/>
          </a:xfrm>
          <a:prstGeom prst="rect">
            <a:avLst/>
          </a:prstGeom>
        </p:spPr>
      </p:pic>
      <p:sp>
        <p:nvSpPr>
          <p:cNvPr id="63" name="Prostokąt 62">
            <a:extLst>
              <a:ext uri="{FF2B5EF4-FFF2-40B4-BE49-F238E27FC236}">
                <a16:creationId xmlns:a16="http://schemas.microsoft.com/office/drawing/2014/main" id="{9F985213-2124-4D64-8DA7-6A0B8FCE0E54}"/>
              </a:ext>
            </a:extLst>
          </p:cNvPr>
          <p:cNvSpPr/>
          <p:nvPr/>
        </p:nvSpPr>
        <p:spPr>
          <a:xfrm>
            <a:off x="4405530" y="5827970"/>
            <a:ext cx="4498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Gdy używasz wielu </a:t>
            </a:r>
            <a:r>
              <a:rPr lang="pl-PL" b="1" dirty="0" err="1">
                <a:solidFill>
                  <a:srgbClr val="C00000"/>
                </a:solidFill>
                <a:ea typeface="+mj-ea"/>
                <a:cs typeface="+mj-cs"/>
              </a:rPr>
              <a:t>frameworków</a:t>
            </a: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pl-PL" b="1" dirty="0">
                <a:solidFill>
                  <a:srgbClr val="C00000"/>
                </a:solidFill>
                <a:ea typeface="+mj-ea"/>
                <a:cs typeface="+mj-cs"/>
              </a:rPr>
              <a:t>bazujących na wstrzyknięciu zależności</a:t>
            </a:r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C99CDB2-BC25-403F-A918-45A1137CE4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73910" y="748258"/>
            <a:ext cx="5771581" cy="57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9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9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1">
            <a:extLst>
              <a:ext uri="{FF2B5EF4-FFF2-40B4-BE49-F238E27FC236}">
                <a16:creationId xmlns:a16="http://schemas.microsoft.com/office/drawing/2014/main" id="{4401C073-2FD5-490E-BB76-34FDFC873F1A}"/>
              </a:ext>
            </a:extLst>
          </p:cNvPr>
          <p:cNvSpPr txBox="1">
            <a:spLocks/>
          </p:cNvSpPr>
          <p:nvPr/>
        </p:nvSpPr>
        <p:spPr>
          <a:xfrm>
            <a:off x="903182" y="10439799"/>
            <a:ext cx="1628603" cy="57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D39F-2678-4920-96AB-10B07122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3" y="917912"/>
            <a:ext cx="10390122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Reflections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reflections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Reflections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ConfigurationBuilder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setScanners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MethodAnnotationsScanner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setUrls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ClasspathHelper.</a:t>
            </a:r>
            <a:r>
              <a:rPr kumimoji="0" lang="pl-PL" altLang="pl-P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forClassLoader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contextClassLoader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addClassLoaders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contextClassLoader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filterInputsBy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FilterBuilder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includePackage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"pl.b2b"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Set&lt;Method&gt;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reflections.getMethodsAnnotatedWith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DriverFactory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(Method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DriverFactory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driverFactory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factoryMethod.getDeclaredAnnotation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DriverFactory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Modifier.</a:t>
            </a:r>
            <a:r>
              <a:rPr kumimoji="0" lang="pl-PL" altLang="pl-P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isStatic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factoryMethod.getModifiers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TestFactoryUtils.</a:t>
            </a:r>
            <a:r>
              <a:rPr kumimoji="0" lang="pl-PL" altLang="pl-P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"Driver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be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%s.„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factoryMethod.getDeclaringClass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factoryMethod.getParameterCount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TestFactoryUtils.</a:t>
            </a:r>
            <a:r>
              <a:rPr kumimoji="0" lang="pl-PL" altLang="pl-P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driver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(%d).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%s."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factoryMethod.getParameterCount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factoryMethod.getDeclaringClass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factoryMethod.getParameters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TestFactoryUtils.</a:t>
            </a:r>
            <a:r>
              <a:rPr kumimoji="0" lang="pl-PL" altLang="pl-PL" sz="10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(%s) in driver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in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%s."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factoryMethod.getParameters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factoryMethod.getDeclaringClass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Reporter.</a:t>
            </a:r>
            <a:r>
              <a:rPr kumimoji="0" lang="pl-PL" altLang="pl-P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getCurrentTestResult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getTestContext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getSuite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getParameter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driverFactory.propertyKey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l-PL" altLang="pl-PL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driverFactoryMap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(driverFactory.name()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-&gt;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factoryMethod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.invoke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ytuł 1">
            <a:extLst>
              <a:ext uri="{FF2B5EF4-FFF2-40B4-BE49-F238E27FC236}">
                <a16:creationId xmlns:a16="http://schemas.microsoft.com/office/drawing/2014/main" id="{D7A95EFA-B8E6-4BA2-B7C2-F3D153FCC1EF}"/>
              </a:ext>
            </a:extLst>
          </p:cNvPr>
          <p:cNvSpPr txBox="1">
            <a:spLocks/>
          </p:cNvSpPr>
          <p:nvPr/>
        </p:nvSpPr>
        <p:spPr>
          <a:xfrm>
            <a:off x="2152760" y="76907"/>
            <a:ext cx="5162439" cy="65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Wykorzystanie w aplikacji do przeszukania </a:t>
            </a:r>
            <a:r>
              <a:rPr kumimoji="0" lang="pl-PL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class</a:t>
            </a:r>
            <a:r>
              <a:rPr kumimoji="0" lang="pl-PL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po </a:t>
            </a:r>
            <a:r>
              <a:rPr lang="pl-PL" altLang="pl-PL" dirty="0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@Adnotacjach</a:t>
            </a:r>
            <a:endParaRPr lang="pl-PL" altLang="pl-PL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B79770-A9DF-4EEB-A3C7-993F13183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10" y="2349661"/>
            <a:ext cx="5461051" cy="24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8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Obraz zawierający zasłona, meble&#10;&#10;Opis wygenerowany automatycznie">
            <a:extLst>
              <a:ext uri="{FF2B5EF4-FFF2-40B4-BE49-F238E27FC236}">
                <a16:creationId xmlns:a16="http://schemas.microsoft.com/office/drawing/2014/main" id="{095B9167-8F89-4B32-B9CE-22FD8666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894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17BC5F9F-CD6C-492F-9C18-6679B6C83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53" y="5162309"/>
            <a:ext cx="1109320" cy="871564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BE91E9E1-9B8F-4923-AC01-940472E42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27" y="2476982"/>
            <a:ext cx="1206333" cy="947784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8F244577-6215-4C7B-8F25-D2BF0804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4" y="2807092"/>
            <a:ext cx="1206333" cy="94778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DFB7174-C73C-474F-9A35-CF348F973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541" y="5826841"/>
            <a:ext cx="2002417" cy="1165428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FE3BEBF-9F9B-4F05-8323-D63EBBEB9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711" y="5671469"/>
            <a:ext cx="3107957" cy="1320800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6" name="Tytuł 1">
            <a:extLst>
              <a:ext uri="{FF2B5EF4-FFF2-40B4-BE49-F238E27FC236}">
                <a16:creationId xmlns:a16="http://schemas.microsoft.com/office/drawing/2014/main" id="{5056F349-5F9B-4322-B946-B6E968CEAD04}"/>
              </a:ext>
            </a:extLst>
          </p:cNvPr>
          <p:cNvSpPr txBox="1">
            <a:spLocks/>
          </p:cNvSpPr>
          <p:nvPr/>
        </p:nvSpPr>
        <p:spPr>
          <a:xfrm>
            <a:off x="4524978" y="3206188"/>
            <a:ext cx="2917544" cy="1042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4000" b="1" dirty="0">
                <a:solidFill>
                  <a:srgbClr val="C00000"/>
                </a:solidFill>
                <a:latin typeface="+mn-lt"/>
              </a:rPr>
              <a:t>Dziękuję,</a:t>
            </a:r>
          </a:p>
          <a:p>
            <a:pPr algn="ctr"/>
            <a:r>
              <a:rPr lang="pl-PL" sz="4000" b="1" dirty="0">
                <a:solidFill>
                  <a:srgbClr val="C00000"/>
                </a:solidFill>
                <a:latin typeface="+mn-lt"/>
              </a:rPr>
              <a:t>za uwagę !</a:t>
            </a:r>
            <a:endParaRPr lang="pl-PL" b="1" dirty="0">
              <a:solidFill>
                <a:srgbClr val="C00000"/>
              </a:solidFill>
              <a:latin typeface="+mn-lt"/>
            </a:endParaRPr>
          </a:p>
          <a:p>
            <a:endParaRPr lang="pl-PL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19" name="Obraz 18">
            <a:extLst>
              <a:ext uri="{FF2B5EF4-FFF2-40B4-BE49-F238E27FC236}">
                <a16:creationId xmlns:a16="http://schemas.microsoft.com/office/drawing/2014/main" id="{D452F7FC-1ECB-4D98-8497-63DB2CEFA0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02" y="3619495"/>
            <a:ext cx="2381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8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repeatCount="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6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18" presetID="6" presetClass="emph" presetSubtype="0" repeatCount="4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5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8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0" presetID="6" presetClass="emph" presetSubtype="0" repeatCount="5000" fill="hold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animScale p14:bounceEnd="20000">
                                          <p:cBhvr>
                                            <p:cTn id="21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20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53" presetClass="entr" presetSubtype="16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8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8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" presetClass="emph" presetSubtype="0" repeatCount="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7" dur="5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6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18" presetID="6" presetClass="emph" presetSubtype="0" repeatCount="4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5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18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  <p:par>
                                    <p:cTn id="20" presetID="6" presetClass="emph" presetSubtype="0" repeatCount="5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5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0" y="400000"/>
                                        </p:animScale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sameClick" afterEffect="1">
                                              <p:stCondLst>
                                                <p:cond evt="end" delay="0">
                                                  <p:tn val="20"/>
                                                </p:cond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09C23FB7-25C3-43CF-A11D-F298EA5B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143" y="0"/>
            <a:ext cx="12482286" cy="706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8E02F9A-06F4-4412-9727-B0833AE3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269" y="3308107"/>
            <a:ext cx="4402691" cy="2562413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A7EF1C0-72BA-4A2A-A9DC-BD5FFD84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044" y="4672584"/>
            <a:ext cx="6029575" cy="2562412"/>
          </a:xfrm>
          <a:prstGeom prst="rect">
            <a:avLst/>
          </a:prstGeom>
          <a:effectLst>
            <a:softEdge rad="368300"/>
          </a:effectLst>
        </p:spPr>
      </p:pic>
    </p:spTree>
    <p:extLst>
      <p:ext uri="{BB962C8B-B14F-4D97-AF65-F5344CB8AC3E}">
        <p14:creationId xmlns:p14="http://schemas.microsoft.com/office/powerpoint/2010/main" val="165017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seta">
  <a:themeElements>
    <a:clrScheme name="Niestandardowy 16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74747"/>
      </a:accent1>
      <a:accent2>
        <a:srgbClr val="FE7A7A"/>
      </a:accent2>
      <a:accent3>
        <a:srgbClr val="D8D8D8"/>
      </a:accent3>
      <a:accent4>
        <a:srgbClr val="F2F2F2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1609</TotalTime>
  <Words>293</Words>
  <Application>Microsoft Office PowerPoint</Application>
  <PresentationFormat>Panoramiczny</PresentationFormat>
  <Paragraphs>45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Faseta</vt:lpstr>
      <vt:lpstr>Prezentacja programu PowerPoint</vt:lpstr>
      <vt:lpstr>Prezentacja programu PowerPoint</vt:lpstr>
      <vt:lpstr>Biblioteka umożliwiająca manipulację wszystkim tym co znajduje się w class ( pola, metody etc…).</vt:lpstr>
      <vt:lpstr>Uzyskanie informacji o modyfikatorach.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B2B</dc:creator>
  <cp:lastModifiedBy>Piotr Krajewski</cp:lastModifiedBy>
  <cp:revision>204</cp:revision>
  <dcterms:created xsi:type="dcterms:W3CDTF">2018-06-11T14:35:10Z</dcterms:created>
  <dcterms:modified xsi:type="dcterms:W3CDTF">2018-11-21T10:52:58Z</dcterms:modified>
</cp:coreProperties>
</file>