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22" r:id="rId2"/>
  </p:sldMasterIdLst>
  <p:notesMasterIdLst>
    <p:notesMasterId r:id="rId11"/>
  </p:notesMasterIdLst>
  <p:handoutMasterIdLst>
    <p:handoutMasterId r:id="rId12"/>
  </p:handoutMasterIdLst>
  <p:sldIdLst>
    <p:sldId id="308" r:id="rId3"/>
    <p:sldId id="309" r:id="rId4"/>
    <p:sldId id="326" r:id="rId5"/>
    <p:sldId id="336" r:id="rId6"/>
    <p:sldId id="331" r:id="rId7"/>
    <p:sldId id="332" r:id="rId8"/>
    <p:sldId id="334" r:id="rId9"/>
    <p:sldId id="330" r:id="rId1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82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94707" autoAdjust="0"/>
  </p:normalViewPr>
  <p:slideViewPr>
    <p:cSldViewPr snapToGrid="0">
      <p:cViewPr varScale="1">
        <p:scale>
          <a:sx n="69" d="100"/>
          <a:sy n="69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D04808B7-915F-43D2-B1C0-6ADCBFBE7CF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4AAEA575-9860-4823-85E8-68710F6CD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838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CB289E4C-9FD8-4619-B3F2-5F24BC3BEE3A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8A2177EF-E6CF-49B5-8C9A-7B45D0F50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29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92B435-7FE3-DF48-8710-ADF0770769A7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B8DDC2-3D82-7F48-9F98-108FDB642B0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54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92B435-7FE3-DF48-8710-ADF0770769A7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B8DDC2-3D82-7F48-9F98-108FDB642B0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85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435-7FE3-DF48-8710-ADF0770769A7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DDC2-3D82-7F48-9F98-108FDB642B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45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435-7FE3-DF48-8710-ADF0770769A7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DDC2-3D82-7F48-9F98-108FDB642B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9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90292"/>
            <a:ext cx="9144000" cy="4360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004A82"/>
                </a:solidFill>
              </a:rPr>
              <a:t>BIBLIOTECA </a:t>
            </a:r>
            <a:r>
              <a:rPr lang="pt-BR" sz="2400" b="1" dirty="0">
                <a:solidFill>
                  <a:srgbClr val="004A82"/>
                </a:solidFill>
              </a:rPr>
              <a:t>DA FACULDADE DE AMERICANA – FAM </a:t>
            </a:r>
            <a:endParaRPr lang="pt-BR" sz="2400" b="1" dirty="0" smtClean="0">
              <a:solidFill>
                <a:srgbClr val="004A82"/>
              </a:solidFill>
            </a:endParaRPr>
          </a:p>
          <a:p>
            <a:pPr algn="ctr"/>
            <a:endParaRPr lang="pt-BR" sz="2400" b="1" dirty="0" smtClean="0">
              <a:solidFill>
                <a:srgbClr val="004A82"/>
              </a:solidFill>
            </a:endParaRPr>
          </a:p>
          <a:p>
            <a:pPr algn="ctr"/>
            <a:r>
              <a:rPr lang="pt-BR" sz="2400" b="1" dirty="0" smtClean="0">
                <a:solidFill>
                  <a:srgbClr val="004A82"/>
                </a:solidFill>
              </a:rPr>
              <a:t>TUTORIAL </a:t>
            </a:r>
            <a:r>
              <a:rPr lang="pt-BR" sz="2400" b="1" dirty="0">
                <a:solidFill>
                  <a:srgbClr val="004A82"/>
                </a:solidFill>
              </a:rPr>
              <a:t>MEU PERGAMUM </a:t>
            </a:r>
            <a:endParaRPr lang="pt-BR" sz="2400" b="1" dirty="0" smtClean="0">
              <a:solidFill>
                <a:srgbClr val="004A82"/>
              </a:solidFill>
            </a:endParaRPr>
          </a:p>
          <a:p>
            <a:pPr algn="ctr"/>
            <a:endParaRPr lang="pt-BR" sz="2400" b="1" dirty="0" smtClean="0">
              <a:solidFill>
                <a:srgbClr val="004A82"/>
              </a:solidFill>
            </a:endParaRPr>
          </a:p>
          <a:p>
            <a:pPr algn="ctr"/>
            <a:r>
              <a:rPr lang="pt-BR" sz="5400" b="1" dirty="0" smtClean="0">
                <a:solidFill>
                  <a:srgbClr val="004A82"/>
                </a:solidFill>
              </a:rPr>
              <a:t>ACESSO </a:t>
            </a:r>
            <a:r>
              <a:rPr lang="pt-BR" sz="5400" b="1" dirty="0">
                <a:solidFill>
                  <a:srgbClr val="004A82"/>
                </a:solidFill>
              </a:rPr>
              <a:t>A </a:t>
            </a:r>
            <a:r>
              <a:rPr lang="pt-BR" sz="5400" b="1" dirty="0" smtClean="0">
                <a:solidFill>
                  <a:srgbClr val="004A82"/>
                </a:solidFill>
              </a:rPr>
              <a:t>ÁREA </a:t>
            </a:r>
            <a:r>
              <a:rPr lang="pt-BR" sz="5400" b="1" dirty="0">
                <a:solidFill>
                  <a:srgbClr val="004A82"/>
                </a:solidFill>
              </a:rPr>
              <a:t>DE USUÁRIO</a:t>
            </a:r>
          </a:p>
        </p:txBody>
      </p:sp>
    </p:spTree>
    <p:extLst>
      <p:ext uri="{BB962C8B-B14F-4D97-AF65-F5344CB8AC3E}">
        <p14:creationId xmlns:p14="http://schemas.microsoft.com/office/powerpoint/2010/main" val="22420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651" y="941103"/>
            <a:ext cx="7638584" cy="42486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200" dirty="0">
                <a:solidFill>
                  <a:srgbClr val="004A82"/>
                </a:solidFill>
              </a:rPr>
              <a:t>Esta ferramenta reúne todas as informações e serviços disponíveis aos usuários na Unidade de Informação. Possibilita ao usuário acessar as informações referentes a: </a:t>
            </a:r>
            <a:endParaRPr lang="pt-BR" sz="3200" dirty="0" smtClean="0">
              <a:solidFill>
                <a:srgbClr val="004A82"/>
              </a:solidFill>
            </a:endParaRPr>
          </a:p>
          <a:p>
            <a:pPr marL="0" indent="0">
              <a:buNone/>
            </a:pPr>
            <a:r>
              <a:rPr lang="pt-BR" sz="3200" b="1" dirty="0" smtClean="0">
                <a:solidFill>
                  <a:srgbClr val="004A82"/>
                </a:solidFill>
              </a:rPr>
              <a:t>Data </a:t>
            </a:r>
            <a:r>
              <a:rPr lang="pt-BR" sz="3200" b="1" dirty="0">
                <a:solidFill>
                  <a:srgbClr val="004A82"/>
                </a:solidFill>
              </a:rPr>
              <a:t>de Devolução, </a:t>
            </a:r>
            <a:endParaRPr lang="pt-BR" sz="3200" b="1" dirty="0" smtClean="0">
              <a:solidFill>
                <a:srgbClr val="004A82"/>
              </a:solidFill>
            </a:endParaRPr>
          </a:p>
          <a:p>
            <a:pPr marL="0" indent="0">
              <a:buNone/>
            </a:pPr>
            <a:r>
              <a:rPr lang="pt-BR" sz="3200" b="1" dirty="0" smtClean="0">
                <a:solidFill>
                  <a:srgbClr val="004A82"/>
                </a:solidFill>
              </a:rPr>
              <a:t>Renovações</a:t>
            </a:r>
            <a:r>
              <a:rPr lang="pt-BR" sz="3200" b="1" dirty="0">
                <a:solidFill>
                  <a:srgbClr val="004A82"/>
                </a:solidFill>
              </a:rPr>
              <a:t>, </a:t>
            </a:r>
            <a:endParaRPr lang="pt-BR" sz="3200" b="1" dirty="0" smtClean="0">
              <a:solidFill>
                <a:srgbClr val="004A82"/>
              </a:solidFill>
            </a:endParaRPr>
          </a:p>
          <a:p>
            <a:pPr marL="0" indent="0">
              <a:buNone/>
            </a:pPr>
            <a:r>
              <a:rPr lang="pt-BR" sz="3200" b="1" dirty="0" smtClean="0">
                <a:solidFill>
                  <a:srgbClr val="004A82"/>
                </a:solidFill>
              </a:rPr>
              <a:t>Reservas</a:t>
            </a:r>
            <a:r>
              <a:rPr lang="pt-BR" sz="3200" b="1" dirty="0">
                <a:solidFill>
                  <a:srgbClr val="004A82"/>
                </a:solidFill>
              </a:rPr>
              <a:t>, </a:t>
            </a:r>
            <a:endParaRPr lang="pt-BR" sz="3200" b="1" dirty="0" smtClean="0">
              <a:solidFill>
                <a:srgbClr val="004A82"/>
              </a:solidFill>
            </a:endParaRPr>
          </a:p>
          <a:p>
            <a:pPr marL="0" indent="0">
              <a:buNone/>
            </a:pPr>
            <a:r>
              <a:rPr lang="pt-BR" sz="3200" b="1" dirty="0" smtClean="0">
                <a:solidFill>
                  <a:srgbClr val="004A82"/>
                </a:solidFill>
              </a:rPr>
              <a:t>Materiais </a:t>
            </a:r>
            <a:r>
              <a:rPr lang="pt-BR" sz="3200" b="1" dirty="0">
                <a:solidFill>
                  <a:srgbClr val="004A82"/>
                </a:solidFill>
              </a:rPr>
              <a:t>Pendentes</a:t>
            </a:r>
            <a:r>
              <a:rPr lang="pt-BR" sz="3200" b="1" dirty="0" smtClean="0">
                <a:solidFill>
                  <a:srgbClr val="004A82"/>
                </a:solidFill>
              </a:rPr>
              <a:t>,</a:t>
            </a:r>
          </a:p>
          <a:p>
            <a:pPr marL="0" indent="0">
              <a:buNone/>
            </a:pPr>
            <a:r>
              <a:rPr lang="pt-BR" sz="3200" b="1" dirty="0" smtClean="0">
                <a:solidFill>
                  <a:srgbClr val="004A82"/>
                </a:solidFill>
              </a:rPr>
              <a:t>Débitos,</a:t>
            </a:r>
          </a:p>
          <a:p>
            <a:pPr marL="0" indent="0">
              <a:buNone/>
            </a:pPr>
            <a:r>
              <a:rPr lang="pt-BR" sz="3200" b="1" dirty="0" smtClean="0">
                <a:solidFill>
                  <a:srgbClr val="004A82"/>
                </a:solidFill>
              </a:rPr>
              <a:t>Histórico </a:t>
            </a:r>
            <a:r>
              <a:rPr lang="pt-BR" sz="3200" b="1" dirty="0">
                <a:solidFill>
                  <a:srgbClr val="004A82"/>
                </a:solidFill>
              </a:rPr>
              <a:t>e muito mais.</a:t>
            </a:r>
          </a:p>
        </p:txBody>
      </p:sp>
    </p:spTree>
    <p:extLst>
      <p:ext uri="{BB962C8B-B14F-4D97-AF65-F5344CB8AC3E}">
        <p14:creationId xmlns:p14="http://schemas.microsoft.com/office/powerpoint/2010/main" val="34691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310" y="1413164"/>
            <a:ext cx="7481454" cy="44473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dirty="0" smtClean="0">
              <a:solidFill>
                <a:srgbClr val="004A82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rgbClr val="004A82"/>
              </a:solidFill>
            </a:endParaRPr>
          </a:p>
          <a:p>
            <a:pPr marL="0" indent="0" algn="ctr">
              <a:buNone/>
            </a:pPr>
            <a:r>
              <a:rPr lang="pt-BR" sz="3200" dirty="0" smtClean="0">
                <a:solidFill>
                  <a:srgbClr val="004A82"/>
                </a:solidFill>
              </a:rPr>
              <a:t>Você </a:t>
            </a:r>
            <a:r>
              <a:rPr lang="pt-BR" sz="3200" dirty="0">
                <a:solidFill>
                  <a:srgbClr val="004A82"/>
                </a:solidFill>
              </a:rPr>
              <a:t>pode acessar sua área de usuário </a:t>
            </a:r>
            <a:r>
              <a:rPr lang="pt-BR" sz="3200" b="1" dirty="0">
                <a:solidFill>
                  <a:srgbClr val="004A82"/>
                </a:solidFill>
              </a:rPr>
              <a:t>“Meu </a:t>
            </a:r>
            <a:r>
              <a:rPr lang="pt-BR" sz="3200" b="1" dirty="0" err="1">
                <a:solidFill>
                  <a:srgbClr val="004A82"/>
                </a:solidFill>
              </a:rPr>
              <a:t>Pergamum</a:t>
            </a:r>
            <a:r>
              <a:rPr lang="pt-BR" sz="3200" b="1" dirty="0">
                <a:solidFill>
                  <a:srgbClr val="004A82"/>
                </a:solidFill>
              </a:rPr>
              <a:t>”</a:t>
            </a:r>
            <a:r>
              <a:rPr lang="pt-BR" sz="3200" dirty="0">
                <a:solidFill>
                  <a:srgbClr val="004A82"/>
                </a:solidFill>
              </a:rPr>
              <a:t>, do sistema da Biblioteca pelo PORTAL ou pelo SITE. </a:t>
            </a:r>
          </a:p>
          <a:p>
            <a:pPr marL="0" indent="0" algn="ctr">
              <a:buNone/>
            </a:pPr>
            <a:endParaRPr lang="pt-BR" dirty="0">
              <a:solidFill>
                <a:srgbClr val="004A8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83" y="96982"/>
            <a:ext cx="1877002" cy="17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5528" y="277091"/>
            <a:ext cx="6996546" cy="2316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 smtClean="0">
                <a:solidFill>
                  <a:srgbClr val="004A82"/>
                </a:solidFill>
              </a:rPr>
              <a:t>Pelo </a:t>
            </a:r>
            <a:r>
              <a:rPr lang="pt-BR" sz="3200" b="1" dirty="0">
                <a:solidFill>
                  <a:srgbClr val="004A82"/>
                </a:solidFill>
              </a:rPr>
              <a:t>Portal da FAM</a:t>
            </a:r>
            <a:r>
              <a:rPr lang="pt-BR" sz="3200" dirty="0">
                <a:solidFill>
                  <a:srgbClr val="004A82"/>
                </a:solidFill>
              </a:rPr>
              <a:t>: </a:t>
            </a:r>
            <a:endParaRPr lang="pt-BR" sz="3200" dirty="0" smtClean="0">
              <a:solidFill>
                <a:srgbClr val="004A8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4A82"/>
                </a:solidFill>
              </a:rPr>
              <a:t>Faça </a:t>
            </a:r>
            <a:r>
              <a:rPr lang="pt-BR" dirty="0">
                <a:solidFill>
                  <a:srgbClr val="004A82"/>
                </a:solidFill>
              </a:rPr>
              <a:t>seu </a:t>
            </a:r>
            <a:r>
              <a:rPr lang="pt-BR" dirty="0" err="1">
                <a:solidFill>
                  <a:srgbClr val="004A82"/>
                </a:solidFill>
              </a:rPr>
              <a:t>login</a:t>
            </a:r>
            <a:r>
              <a:rPr lang="pt-BR" dirty="0">
                <a:solidFill>
                  <a:srgbClr val="004A82"/>
                </a:solidFill>
              </a:rPr>
              <a:t> no </a:t>
            </a:r>
            <a:r>
              <a:rPr lang="pt-BR" b="1" dirty="0">
                <a:solidFill>
                  <a:srgbClr val="004A82"/>
                </a:solidFill>
              </a:rPr>
              <a:t>Portal da FAM</a:t>
            </a:r>
            <a:r>
              <a:rPr lang="pt-BR" dirty="0">
                <a:solidFill>
                  <a:srgbClr val="004A82"/>
                </a:solidFill>
              </a:rPr>
              <a:t>,  através </a:t>
            </a:r>
            <a:r>
              <a:rPr lang="pt-BR" dirty="0" smtClean="0">
                <a:solidFill>
                  <a:srgbClr val="004A82"/>
                </a:solidFill>
              </a:rPr>
              <a:t>do</a:t>
            </a:r>
            <a:r>
              <a:rPr lang="pt-BR" b="1" dirty="0" smtClean="0">
                <a:solidFill>
                  <a:srgbClr val="004A82"/>
                </a:solidFill>
              </a:rPr>
              <a:t> CPF </a:t>
            </a:r>
            <a:r>
              <a:rPr lang="pt-BR" dirty="0" smtClean="0">
                <a:solidFill>
                  <a:srgbClr val="004A82"/>
                </a:solidFill>
              </a:rPr>
              <a:t>e </a:t>
            </a:r>
            <a:r>
              <a:rPr lang="pt-BR" b="1" dirty="0" smtClean="0">
                <a:solidFill>
                  <a:srgbClr val="004A82"/>
                </a:solidFill>
              </a:rPr>
              <a:t>Senha do Portal Acadêmico</a:t>
            </a:r>
            <a:r>
              <a:rPr lang="pt-BR" dirty="0" smtClean="0">
                <a:solidFill>
                  <a:srgbClr val="004A82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4A82"/>
                </a:solidFill>
              </a:rPr>
              <a:t>No </a:t>
            </a:r>
            <a:r>
              <a:rPr lang="pt-BR" dirty="0">
                <a:solidFill>
                  <a:srgbClr val="004A82"/>
                </a:solidFill>
              </a:rPr>
              <a:t>menu selecione a guia </a:t>
            </a:r>
            <a:r>
              <a:rPr lang="pt-BR" b="1" dirty="0">
                <a:solidFill>
                  <a:srgbClr val="004A82"/>
                </a:solidFill>
              </a:rPr>
              <a:t>Biblioteca</a:t>
            </a:r>
            <a:r>
              <a:rPr lang="pt-BR" dirty="0">
                <a:solidFill>
                  <a:srgbClr val="004A82"/>
                </a:solidFill>
              </a:rPr>
              <a:t>: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3"/>
          <a:srcRect l="15164" t="17533" r="18110" b="27388"/>
          <a:stretch/>
        </p:blipFill>
        <p:spPr bwMode="auto">
          <a:xfrm>
            <a:off x="446049" y="2152187"/>
            <a:ext cx="7560527" cy="4125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422478" y="3254991"/>
            <a:ext cx="2572603" cy="1364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649260" y="2875380"/>
            <a:ext cx="289932" cy="1546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1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5527" y="277091"/>
            <a:ext cx="8908473" cy="581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4A82"/>
                </a:solidFill>
              </a:rPr>
              <a:t>Abrirá </a:t>
            </a:r>
            <a:r>
              <a:rPr lang="pt-BR" dirty="0">
                <a:solidFill>
                  <a:srgbClr val="004A82"/>
                </a:solidFill>
              </a:rPr>
              <a:t>a seguinte tela:</a:t>
            </a:r>
          </a:p>
          <a:p>
            <a:pPr marL="0" indent="0">
              <a:buNone/>
            </a:pPr>
            <a:endParaRPr lang="pt-BR" dirty="0">
              <a:solidFill>
                <a:srgbClr val="004A8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22478" y="3254991"/>
            <a:ext cx="2572603" cy="1364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/>
          <p:nvPr/>
        </p:nvPicPr>
        <p:blipFill rotWithShape="1">
          <a:blip r:embed="rId3"/>
          <a:srcRect l="16051" t="16628" r="15511" b="22820"/>
          <a:stretch/>
        </p:blipFill>
        <p:spPr bwMode="auto">
          <a:xfrm>
            <a:off x="1371600" y="1011381"/>
            <a:ext cx="5791199" cy="3600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34291" y="4970060"/>
            <a:ext cx="7758545" cy="1278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4A82"/>
                </a:solidFill>
              </a:rPr>
              <a:t>Clique no botão </a:t>
            </a:r>
            <a:r>
              <a:rPr lang="pt-BR" b="1" dirty="0">
                <a:solidFill>
                  <a:srgbClr val="004A82"/>
                </a:solidFill>
              </a:rPr>
              <a:t>“Renovação de livros”, </a:t>
            </a:r>
            <a:r>
              <a:rPr lang="pt-BR" dirty="0">
                <a:solidFill>
                  <a:srgbClr val="004A82"/>
                </a:solidFill>
              </a:rPr>
              <a:t>para ser direcionado à tela de </a:t>
            </a:r>
            <a:r>
              <a:rPr lang="pt-BR" dirty="0" err="1">
                <a:solidFill>
                  <a:srgbClr val="004A82"/>
                </a:solidFill>
              </a:rPr>
              <a:t>login</a:t>
            </a:r>
            <a:r>
              <a:rPr lang="pt-BR" dirty="0">
                <a:solidFill>
                  <a:srgbClr val="004A82"/>
                </a:solidFill>
              </a:rPr>
              <a:t> do Meu </a:t>
            </a:r>
            <a:r>
              <a:rPr lang="pt-BR" dirty="0" err="1">
                <a:solidFill>
                  <a:srgbClr val="004A82"/>
                </a:solidFill>
              </a:rPr>
              <a:t>Pergamum</a:t>
            </a:r>
            <a:r>
              <a:rPr lang="pt-BR" dirty="0">
                <a:solidFill>
                  <a:srgbClr val="004A82"/>
                </a:solidFill>
              </a:rPr>
              <a:t>.</a:t>
            </a:r>
          </a:p>
        </p:txBody>
      </p:sp>
      <p:sp>
        <p:nvSpPr>
          <p:cNvPr id="2" name="Retângulo 1"/>
          <p:cNvSpPr/>
          <p:nvPr/>
        </p:nvSpPr>
        <p:spPr>
          <a:xfrm>
            <a:off x="2787805" y="1596044"/>
            <a:ext cx="289932" cy="1546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5527" y="399385"/>
            <a:ext cx="8908473" cy="471054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4A82"/>
                </a:solidFill>
              </a:rPr>
              <a:t> Entre </a:t>
            </a:r>
            <a:r>
              <a:rPr lang="pt-BR" dirty="0">
                <a:solidFill>
                  <a:srgbClr val="004A82"/>
                </a:solidFill>
              </a:rPr>
              <a:t>com seu </a:t>
            </a:r>
            <a:r>
              <a:rPr lang="pt-BR" b="1" dirty="0">
                <a:solidFill>
                  <a:srgbClr val="004A82"/>
                </a:solidFill>
              </a:rPr>
              <a:t>Usuário </a:t>
            </a:r>
            <a:r>
              <a:rPr lang="pt-BR" dirty="0">
                <a:solidFill>
                  <a:srgbClr val="004A82"/>
                </a:solidFill>
              </a:rPr>
              <a:t>e </a:t>
            </a:r>
            <a:r>
              <a:rPr lang="pt-BR" b="1" dirty="0" smtClean="0">
                <a:solidFill>
                  <a:srgbClr val="004A82"/>
                </a:solidFill>
              </a:rPr>
              <a:t>Senha da Biblioteca</a:t>
            </a:r>
            <a:r>
              <a:rPr lang="pt-BR" dirty="0" smtClean="0">
                <a:solidFill>
                  <a:srgbClr val="004A82"/>
                </a:solidFill>
              </a:rPr>
              <a:t>, </a:t>
            </a:r>
            <a:r>
              <a:rPr lang="pt-BR" dirty="0">
                <a:solidFill>
                  <a:srgbClr val="004A82"/>
                </a:solidFill>
              </a:rPr>
              <a:t>clique em </a:t>
            </a:r>
            <a:r>
              <a:rPr lang="pt-BR" b="1" dirty="0">
                <a:solidFill>
                  <a:srgbClr val="004A82"/>
                </a:solidFill>
              </a:rPr>
              <a:t>Acessar.</a:t>
            </a:r>
          </a:p>
          <a:p>
            <a:pPr marL="0" indent="0">
              <a:buNone/>
            </a:pPr>
            <a:endParaRPr lang="pt-BR" dirty="0">
              <a:solidFill>
                <a:srgbClr val="004A8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22478" y="3254991"/>
            <a:ext cx="2572603" cy="1364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/>
          <p:nvPr/>
        </p:nvPicPr>
        <p:blipFill rotWithShape="1">
          <a:blip r:embed="rId3"/>
          <a:srcRect l="22217" t="26023" r="24126" b="25292"/>
          <a:stretch/>
        </p:blipFill>
        <p:spPr bwMode="auto">
          <a:xfrm>
            <a:off x="1620981" y="983672"/>
            <a:ext cx="5898755" cy="39011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79440" y="5060115"/>
            <a:ext cx="8340437" cy="120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4A82"/>
                </a:solidFill>
              </a:rPr>
              <a:t> Pronto! Agora é só usufruir das várias funcionalidades que a área Meu </a:t>
            </a:r>
            <a:r>
              <a:rPr lang="pt-BR" dirty="0" err="1">
                <a:solidFill>
                  <a:srgbClr val="004A82"/>
                </a:solidFill>
              </a:rPr>
              <a:t>Pergamum</a:t>
            </a:r>
            <a:r>
              <a:rPr lang="pt-BR" dirty="0">
                <a:solidFill>
                  <a:srgbClr val="004A82"/>
                </a:solidFill>
              </a:rPr>
              <a:t> disponibiliza aos usuários.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pt-BR" dirty="0">
              <a:solidFill>
                <a:srgbClr val="004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7036" y="5605784"/>
            <a:ext cx="9310254" cy="10529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600" dirty="0" smtClean="0">
                <a:solidFill>
                  <a:srgbClr val="004A82"/>
                </a:solidFill>
              </a:rPr>
              <a:t>Você </a:t>
            </a:r>
            <a:r>
              <a:rPr lang="pt-BR" sz="2600" dirty="0">
                <a:solidFill>
                  <a:srgbClr val="004A82"/>
                </a:solidFill>
              </a:rPr>
              <a:t>será redirecionado à tela de </a:t>
            </a:r>
            <a:r>
              <a:rPr lang="pt-BR" sz="2600" dirty="0" err="1">
                <a:solidFill>
                  <a:srgbClr val="004A82"/>
                </a:solidFill>
              </a:rPr>
              <a:t>login</a:t>
            </a:r>
            <a:r>
              <a:rPr lang="pt-BR" sz="2600" dirty="0">
                <a:solidFill>
                  <a:srgbClr val="004A82"/>
                </a:solidFill>
              </a:rPr>
              <a:t> do Meu </a:t>
            </a:r>
            <a:r>
              <a:rPr lang="pt-BR" sz="2600" dirty="0" err="1" smtClean="0">
                <a:solidFill>
                  <a:srgbClr val="004A82"/>
                </a:solidFill>
              </a:rPr>
              <a:t>Pergamum</a:t>
            </a:r>
            <a:r>
              <a:rPr lang="pt-BR" sz="2600" dirty="0" smtClean="0">
                <a:solidFill>
                  <a:srgbClr val="004A82"/>
                </a:solidFill>
              </a:rPr>
              <a:t>.</a:t>
            </a:r>
            <a:endParaRPr lang="pt-BR" sz="2600" dirty="0">
              <a:solidFill>
                <a:srgbClr val="004A8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22478" y="3254991"/>
            <a:ext cx="2572603" cy="1364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87927" y="429491"/>
            <a:ext cx="8908473" cy="1759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3500" b="1" dirty="0" smtClean="0">
                <a:solidFill>
                  <a:srgbClr val="004A82"/>
                </a:solidFill>
              </a:rPr>
              <a:t>Pelo site da FAM: 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4A82"/>
                </a:solidFill>
              </a:rPr>
              <a:t>Acesse o site</a:t>
            </a:r>
            <a:r>
              <a:rPr lang="pt-BR" b="1" dirty="0" smtClean="0">
                <a:solidFill>
                  <a:srgbClr val="004A82"/>
                </a:solidFill>
              </a:rPr>
              <a:t> www.fam.br 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4A82"/>
                </a:solidFill>
              </a:rPr>
              <a:t>Através da guia </a:t>
            </a:r>
            <a:r>
              <a:rPr lang="pt-BR" b="1" dirty="0" smtClean="0">
                <a:solidFill>
                  <a:srgbClr val="004A82"/>
                </a:solidFill>
              </a:rPr>
              <a:t>Acadêmico,</a:t>
            </a:r>
            <a:r>
              <a:rPr lang="pt-BR" dirty="0" smtClean="0">
                <a:solidFill>
                  <a:srgbClr val="004A82"/>
                </a:solidFill>
              </a:rPr>
              <a:t> selecione </a:t>
            </a:r>
            <a:r>
              <a:rPr lang="pt-BR" b="1" dirty="0" smtClean="0">
                <a:solidFill>
                  <a:srgbClr val="004A82"/>
                </a:solidFill>
              </a:rPr>
              <a:t>Biblioteca</a:t>
            </a:r>
            <a:r>
              <a:rPr lang="pt-BR" dirty="0" smtClean="0">
                <a:solidFill>
                  <a:srgbClr val="004A82"/>
                </a:solidFill>
              </a:rPr>
              <a:t> -&gt; </a:t>
            </a:r>
            <a:r>
              <a:rPr lang="pt-BR" b="1" dirty="0" smtClean="0">
                <a:solidFill>
                  <a:srgbClr val="004A82"/>
                </a:solidFill>
              </a:rPr>
              <a:t>Renovação de Livros</a:t>
            </a:r>
            <a:r>
              <a:rPr lang="pt-BR" dirty="0" smtClean="0">
                <a:solidFill>
                  <a:srgbClr val="004A82"/>
                </a:solidFill>
              </a:rPr>
              <a:t>. Como mostra à seguir: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pt-BR" dirty="0">
              <a:solidFill>
                <a:srgbClr val="004A8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3833" t="17334" r="12750" b="36267"/>
          <a:stretch/>
        </p:blipFill>
        <p:spPr>
          <a:xfrm>
            <a:off x="439106" y="2451964"/>
            <a:ext cx="8276274" cy="2877266"/>
          </a:xfrm>
          <a:prstGeom prst="rect">
            <a:avLst/>
          </a:prstGeom>
        </p:spPr>
      </p:pic>
      <p:sp>
        <p:nvSpPr>
          <p:cNvPr id="7" name="Seta em Curva para a Direita 6"/>
          <p:cNvSpPr/>
          <p:nvPr/>
        </p:nvSpPr>
        <p:spPr>
          <a:xfrm>
            <a:off x="4821382" y="2531327"/>
            <a:ext cx="486598" cy="1092819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 rot="897563" flipV="1">
            <a:off x="6376775" y="3534235"/>
            <a:ext cx="520918" cy="1798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307979" y="3323229"/>
            <a:ext cx="1054415" cy="380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891278" y="3571896"/>
            <a:ext cx="1295220" cy="3323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5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5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3059</TotalTime>
  <Words>202</Words>
  <Application>Microsoft Office PowerPoint</Application>
  <PresentationFormat>Apresentação na tela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1_Tema do Office</vt:lpstr>
      <vt:lpstr>2_Tema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FAM</cp:lastModifiedBy>
  <cp:revision>210</cp:revision>
  <cp:lastPrinted>2019-10-07T20:55:03Z</cp:lastPrinted>
  <dcterms:created xsi:type="dcterms:W3CDTF">2015-01-19T16:45:06Z</dcterms:created>
  <dcterms:modified xsi:type="dcterms:W3CDTF">2019-10-07T21:06:23Z</dcterms:modified>
</cp:coreProperties>
</file>