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22" r:id="rId2"/>
  </p:sldMasterIdLst>
  <p:notesMasterIdLst>
    <p:notesMasterId r:id="rId12"/>
  </p:notesMasterIdLst>
  <p:handoutMasterIdLst>
    <p:handoutMasterId r:id="rId13"/>
  </p:handoutMasterIdLst>
  <p:sldIdLst>
    <p:sldId id="308" r:id="rId3"/>
    <p:sldId id="309" r:id="rId4"/>
    <p:sldId id="332" r:id="rId5"/>
    <p:sldId id="335" r:id="rId6"/>
    <p:sldId id="337" r:id="rId7"/>
    <p:sldId id="336" r:id="rId8"/>
    <p:sldId id="339" r:id="rId9"/>
    <p:sldId id="338" r:id="rId10"/>
    <p:sldId id="330" r:id="rId11"/>
  </p:sldIdLst>
  <p:sldSz cx="9144000" cy="6858000" type="screen4x3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002D82"/>
    <a:srgbClr val="0027A4"/>
    <a:srgbClr val="0029AC"/>
    <a:srgbClr val="0033CC"/>
    <a:srgbClr val="3333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94707" autoAdjust="0"/>
  </p:normalViewPr>
  <p:slideViewPr>
    <p:cSldViewPr snapToGrid="0">
      <p:cViewPr varScale="1">
        <p:scale>
          <a:sx n="69" d="100"/>
          <a:sy n="69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08B7-915F-43D2-B1C0-6ADCBFBE7CF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EA575-9860-4823-85E8-68710F6CD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838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89E4C-9FD8-4619-B3F2-5F24BC3BEE3A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177EF-E6CF-49B5-8C9A-7B45D0F508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29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2B435-7FE3-DF48-8710-ADF0770769A7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B8DDC2-3D82-7F48-9F98-108FDB642B0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5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2B435-7FE3-DF48-8710-ADF0770769A7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B8DDC2-3D82-7F48-9F98-108FDB642B0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85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435-7FE3-DF48-8710-ADF0770769A7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DDC2-3D82-7F48-9F98-108FDB642B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45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435-7FE3-DF48-8710-ADF0770769A7}" type="datetimeFigureOut">
              <a:rPr lang="pt-BR" smtClean="0"/>
              <a:pPr/>
              <a:t>07/10/2019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DDC2-3D82-7F48-9F98-108FDB642B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9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51165" y="595745"/>
            <a:ext cx="7952509" cy="4073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004A82"/>
                </a:solidFill>
              </a:rPr>
              <a:t>BIBLIOTECAS </a:t>
            </a:r>
            <a:r>
              <a:rPr lang="pt-BR" sz="2800" b="1" dirty="0">
                <a:solidFill>
                  <a:srgbClr val="004A82"/>
                </a:solidFill>
              </a:rPr>
              <a:t>DA FACULDADE DE AMERICANA – FAM </a:t>
            </a:r>
            <a:endParaRPr lang="pt-BR" sz="2800" b="1" dirty="0" smtClean="0">
              <a:solidFill>
                <a:srgbClr val="004A82"/>
              </a:solidFill>
            </a:endParaRPr>
          </a:p>
          <a:p>
            <a:pPr algn="ctr"/>
            <a:endParaRPr lang="pt-BR" sz="2800" b="1" dirty="0" smtClean="0">
              <a:solidFill>
                <a:srgbClr val="004A82"/>
              </a:solidFill>
            </a:endParaRPr>
          </a:p>
          <a:p>
            <a:pPr algn="ctr"/>
            <a:r>
              <a:rPr lang="pt-BR" sz="2800" b="1" dirty="0" smtClean="0">
                <a:solidFill>
                  <a:srgbClr val="004A82"/>
                </a:solidFill>
              </a:rPr>
              <a:t>TUTORIAL </a:t>
            </a:r>
            <a:r>
              <a:rPr lang="pt-BR" sz="2800" b="1" dirty="0">
                <a:solidFill>
                  <a:srgbClr val="004A82"/>
                </a:solidFill>
              </a:rPr>
              <a:t>MEU PERGAMUM </a:t>
            </a:r>
            <a:endParaRPr lang="pt-BR" sz="2800" b="1" dirty="0" smtClean="0">
              <a:solidFill>
                <a:srgbClr val="004A82"/>
              </a:solidFill>
            </a:endParaRPr>
          </a:p>
          <a:p>
            <a:pPr algn="ctr"/>
            <a:endParaRPr lang="pt-BR" sz="2800" b="1" dirty="0" smtClean="0">
              <a:solidFill>
                <a:srgbClr val="004A82"/>
              </a:solidFill>
            </a:endParaRPr>
          </a:p>
          <a:p>
            <a:pPr algn="ctr"/>
            <a:r>
              <a:rPr lang="pt-BR" sz="4800" b="1" dirty="0" smtClean="0">
                <a:solidFill>
                  <a:srgbClr val="004A82"/>
                </a:solidFill>
              </a:rPr>
              <a:t>COMO </a:t>
            </a:r>
            <a:r>
              <a:rPr lang="pt-BR" sz="4800" b="1" dirty="0">
                <a:solidFill>
                  <a:srgbClr val="004A82"/>
                </a:solidFill>
              </a:rPr>
              <a:t>CONSULTAR RESERVA DE </a:t>
            </a:r>
            <a:r>
              <a:rPr lang="pt-BR" sz="4800" b="1" dirty="0" smtClean="0">
                <a:solidFill>
                  <a:srgbClr val="004A82"/>
                </a:solidFill>
              </a:rPr>
              <a:t>OBRAS</a:t>
            </a:r>
            <a:endParaRPr lang="pt-BR" sz="4800" b="1" dirty="0">
              <a:solidFill>
                <a:srgbClr val="004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357" y="972522"/>
            <a:ext cx="7910945" cy="5209309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004A82"/>
                </a:solidFill>
              </a:rPr>
              <a:t>Permite que o usuário visualize os materiais que estão reservados em seu nome, verificando a Situação da </a:t>
            </a:r>
            <a:r>
              <a:rPr lang="pt-BR" dirty="0" smtClean="0">
                <a:solidFill>
                  <a:srgbClr val="004A82"/>
                </a:solidFill>
              </a:rPr>
              <a:t>Reserva. </a:t>
            </a:r>
            <a:r>
              <a:rPr lang="pt-BR" dirty="0">
                <a:solidFill>
                  <a:srgbClr val="004A82"/>
                </a:solidFill>
              </a:rPr>
              <a:t>Também possibilita o cancelamento de reservas.</a:t>
            </a:r>
          </a:p>
          <a:p>
            <a:pPr algn="just"/>
            <a:endParaRPr lang="pt-BR" dirty="0" smtClean="0">
              <a:solidFill>
                <a:srgbClr val="004A82"/>
              </a:solidFill>
            </a:endParaRPr>
          </a:p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IMPORTANTE</a:t>
            </a:r>
            <a:r>
              <a:rPr lang="pt-BR" sz="2800" b="1" dirty="0">
                <a:solidFill>
                  <a:srgbClr val="FF0000"/>
                </a:solidFill>
              </a:rPr>
              <a:t>: </a:t>
            </a:r>
            <a:r>
              <a:rPr lang="pt-BR" sz="2800" dirty="0">
                <a:solidFill>
                  <a:srgbClr val="004A82"/>
                </a:solidFill>
              </a:rPr>
              <a:t>À partir do momento que a reserva é liberada, ficará disponível </a:t>
            </a:r>
            <a:r>
              <a:rPr lang="pt-BR" sz="2800" dirty="0" smtClean="0">
                <a:solidFill>
                  <a:srgbClr val="004A82"/>
                </a:solidFill>
              </a:rPr>
              <a:t>24h para retirada. </a:t>
            </a:r>
            <a:r>
              <a:rPr lang="pt-BR" sz="2800" dirty="0">
                <a:solidFill>
                  <a:srgbClr val="004A82"/>
                </a:solidFill>
              </a:rPr>
              <a:t>Passado </a:t>
            </a:r>
            <a:r>
              <a:rPr lang="pt-BR" sz="2800" dirty="0" smtClean="0">
                <a:solidFill>
                  <a:srgbClr val="004A82"/>
                </a:solidFill>
              </a:rPr>
              <a:t>o prazo, a reserva é disponibilizada para o próximo da fila ou, no caso e não haver reservas, é devolvida ao acervo.</a:t>
            </a:r>
            <a:endParaRPr lang="pt-BR" sz="2800" dirty="0">
              <a:solidFill>
                <a:srgbClr val="004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6413" y="544914"/>
            <a:ext cx="7696200" cy="130247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004A82"/>
                </a:solidFill>
              </a:rPr>
              <a:t>Procedimentos para visualizar as reservas: </a:t>
            </a:r>
            <a:endParaRPr lang="pt-BR" dirty="0" smtClean="0">
              <a:solidFill>
                <a:srgbClr val="004A8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Na </a:t>
            </a:r>
            <a:r>
              <a:rPr lang="pt-BR" dirty="0">
                <a:solidFill>
                  <a:srgbClr val="004A82"/>
                </a:solidFill>
              </a:rPr>
              <a:t>página principal clicar em </a:t>
            </a:r>
            <a:r>
              <a:rPr lang="pt-BR" b="1" dirty="0">
                <a:solidFill>
                  <a:srgbClr val="004A82"/>
                </a:solidFill>
              </a:rPr>
              <a:t>Títulos reservados</a:t>
            </a:r>
            <a:r>
              <a:rPr lang="pt-BR" dirty="0">
                <a:solidFill>
                  <a:srgbClr val="004A82"/>
                </a:solidFill>
              </a:rPr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047999" y="1912630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57549" y="1496291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/>
          <p:nvPr/>
        </p:nvPicPr>
        <p:blipFill rotWithShape="1">
          <a:blip r:embed="rId3"/>
          <a:srcRect l="16050" t="27610" r="16746" b="6192"/>
          <a:stretch/>
        </p:blipFill>
        <p:spPr bwMode="auto">
          <a:xfrm>
            <a:off x="1058779" y="1561536"/>
            <a:ext cx="6338386" cy="4460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767264" y="2228190"/>
            <a:ext cx="490286" cy="279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/>
          <p:nvPr/>
        </p:nvPicPr>
        <p:blipFill rotWithShape="1">
          <a:blip r:embed="rId3"/>
          <a:srcRect l="16050" t="27610" r="16746" b="6192"/>
          <a:stretch/>
        </p:blipFill>
        <p:spPr bwMode="auto">
          <a:xfrm>
            <a:off x="1211179" y="1713936"/>
            <a:ext cx="6338386" cy="4460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65" y="87617"/>
            <a:ext cx="1485487" cy="140867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905808" y="2368132"/>
            <a:ext cx="490286" cy="279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2891" y="193820"/>
            <a:ext cx="7696200" cy="50401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Você </a:t>
            </a:r>
            <a:r>
              <a:rPr lang="pt-BR" dirty="0">
                <a:solidFill>
                  <a:srgbClr val="004A82"/>
                </a:solidFill>
              </a:rPr>
              <a:t>visualizará a obra reservada da seguinte forma</a:t>
            </a:r>
            <a:r>
              <a:rPr lang="pt-BR" b="1" dirty="0">
                <a:solidFill>
                  <a:srgbClr val="004A82"/>
                </a:solidFill>
              </a:rPr>
              <a:t>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047999" y="1912630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57549" y="1496291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3"/>
          <a:srcRect l="19403" t="21020" r="18332" b="14349"/>
          <a:stretch/>
        </p:blipFill>
        <p:spPr bwMode="auto">
          <a:xfrm>
            <a:off x="1155396" y="697833"/>
            <a:ext cx="6448562" cy="50532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884069" y="1240796"/>
            <a:ext cx="490286" cy="279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2891" y="193821"/>
            <a:ext cx="7696200" cy="82886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Quando </a:t>
            </a:r>
            <a:r>
              <a:rPr lang="pt-BR" dirty="0">
                <a:solidFill>
                  <a:srgbClr val="004A82"/>
                </a:solidFill>
              </a:rPr>
              <a:t>a reserva estiver disponível o campo </a:t>
            </a:r>
            <a:r>
              <a:rPr lang="pt-BR" b="1" dirty="0">
                <a:solidFill>
                  <a:srgbClr val="004A82"/>
                </a:solidFill>
              </a:rPr>
              <a:t>Situação </a:t>
            </a:r>
            <a:r>
              <a:rPr lang="pt-BR" dirty="0">
                <a:solidFill>
                  <a:srgbClr val="004A82"/>
                </a:solidFill>
              </a:rPr>
              <a:t>constará </a:t>
            </a:r>
            <a:r>
              <a:rPr lang="pt-BR" b="1" dirty="0">
                <a:solidFill>
                  <a:srgbClr val="004A82"/>
                </a:solidFill>
              </a:rPr>
              <a:t>Disponível</a:t>
            </a:r>
            <a:r>
              <a:rPr lang="pt-BR" dirty="0">
                <a:solidFill>
                  <a:srgbClr val="004A82"/>
                </a:solidFill>
              </a:rPr>
              <a:t>.</a:t>
            </a:r>
          </a:p>
          <a:p>
            <a:pPr algn="just"/>
            <a:endParaRPr lang="pt-BR" b="1" dirty="0">
              <a:solidFill>
                <a:srgbClr val="004A8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47999" y="1912630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57549" y="1496291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862628" y="4937470"/>
            <a:ext cx="7696200" cy="1458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Caso </a:t>
            </a:r>
            <a:r>
              <a:rPr lang="pt-BR" dirty="0">
                <a:solidFill>
                  <a:srgbClr val="004A82"/>
                </a:solidFill>
              </a:rPr>
              <a:t>queira cancelar sua reserva, clique no botão </a:t>
            </a:r>
            <a:r>
              <a:rPr lang="pt-BR" b="1" dirty="0">
                <a:solidFill>
                  <a:srgbClr val="004A82"/>
                </a:solidFill>
              </a:rPr>
              <a:t>Cancelar</a:t>
            </a:r>
            <a:r>
              <a:rPr lang="pt-BR" dirty="0">
                <a:solidFill>
                  <a:srgbClr val="004A82"/>
                </a:solidFill>
              </a:rPr>
              <a:t>. Aparecerá uma caixa de mensagem perguntando se </a:t>
            </a:r>
            <a:r>
              <a:rPr lang="pt-BR" b="1" dirty="0">
                <a:solidFill>
                  <a:srgbClr val="004A82"/>
                </a:solidFill>
              </a:rPr>
              <a:t>“Deseja realmente apagar a reserva?</a:t>
            </a:r>
            <a:r>
              <a:rPr lang="pt-BR" dirty="0">
                <a:solidFill>
                  <a:srgbClr val="004A82"/>
                </a:solidFill>
              </a:rPr>
              <a:t>”. </a:t>
            </a:r>
            <a:endParaRPr lang="pt-BR" dirty="0" smtClean="0">
              <a:solidFill>
                <a:srgbClr val="004A82"/>
              </a:solidFill>
            </a:endParaRPr>
          </a:p>
          <a:p>
            <a:pPr marL="342900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Outro </a:t>
            </a:r>
            <a:r>
              <a:rPr lang="pt-BR" dirty="0">
                <a:solidFill>
                  <a:srgbClr val="004A82"/>
                </a:solidFill>
              </a:rPr>
              <a:t>caminho para verificar a situação da reserva é através do menu </a:t>
            </a:r>
            <a:r>
              <a:rPr lang="pt-BR" b="1" dirty="0">
                <a:solidFill>
                  <a:srgbClr val="004A82"/>
                </a:solidFill>
              </a:rPr>
              <a:t>Serviços</a:t>
            </a:r>
            <a:r>
              <a:rPr lang="pt-BR" dirty="0">
                <a:solidFill>
                  <a:srgbClr val="004A82"/>
                </a:solidFill>
              </a:rPr>
              <a:t>, selecionando </a:t>
            </a:r>
            <a:r>
              <a:rPr lang="pt-BR" b="1" dirty="0">
                <a:solidFill>
                  <a:srgbClr val="004A82"/>
                </a:solidFill>
              </a:rPr>
              <a:t>Empréstimo</a:t>
            </a:r>
            <a:r>
              <a:rPr lang="pt-BR" dirty="0">
                <a:solidFill>
                  <a:srgbClr val="004A82"/>
                </a:solidFill>
              </a:rPr>
              <a:t> -&gt; </a:t>
            </a:r>
            <a:r>
              <a:rPr lang="pt-BR" b="1" dirty="0">
                <a:solidFill>
                  <a:srgbClr val="004A82"/>
                </a:solidFill>
              </a:rPr>
              <a:t>Reserva</a:t>
            </a:r>
            <a:r>
              <a:rPr lang="pt-BR" dirty="0">
                <a:solidFill>
                  <a:srgbClr val="004A82"/>
                </a:solidFill>
              </a:rPr>
              <a:t>.</a:t>
            </a:r>
          </a:p>
        </p:txBody>
      </p:sp>
      <p:pic>
        <p:nvPicPr>
          <p:cNvPr id="9" name="Imagem 8"/>
          <p:cNvPicPr/>
          <p:nvPr/>
        </p:nvPicPr>
        <p:blipFill rotWithShape="1">
          <a:blip r:embed="rId3"/>
          <a:srcRect l="19932" t="31687" r="19744" b="12466"/>
          <a:stretch/>
        </p:blipFill>
        <p:spPr bwMode="auto">
          <a:xfrm>
            <a:off x="1383631" y="1022685"/>
            <a:ext cx="6051883" cy="3914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967787" y="1452288"/>
            <a:ext cx="357437" cy="2144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50859" y="697833"/>
            <a:ext cx="7696200" cy="4981072"/>
          </a:xfrm>
        </p:spPr>
        <p:txBody>
          <a:bodyPr>
            <a:normAutofit/>
          </a:bodyPr>
          <a:lstStyle/>
          <a:p>
            <a:endParaRPr lang="pt-BR" b="1" dirty="0" smtClean="0">
              <a:solidFill>
                <a:srgbClr val="004A82"/>
              </a:solidFill>
            </a:endParaRPr>
          </a:p>
          <a:p>
            <a:endParaRPr lang="pt-BR" b="1" dirty="0">
              <a:solidFill>
                <a:srgbClr val="004A82"/>
              </a:solidFill>
            </a:endParaRPr>
          </a:p>
          <a:p>
            <a:r>
              <a:rPr lang="pt-BR" b="1" dirty="0" smtClean="0">
                <a:solidFill>
                  <a:srgbClr val="004A82"/>
                </a:solidFill>
              </a:rPr>
              <a:t>BIBLIOTECAS </a:t>
            </a:r>
            <a:r>
              <a:rPr lang="pt-BR" b="1" dirty="0">
                <a:solidFill>
                  <a:srgbClr val="004A82"/>
                </a:solidFill>
              </a:rPr>
              <a:t>DA FACULDADE DE AMERICANA – FAM </a:t>
            </a:r>
            <a:endParaRPr lang="pt-BR" b="1" dirty="0" smtClean="0">
              <a:solidFill>
                <a:srgbClr val="004A82"/>
              </a:solidFill>
            </a:endParaRPr>
          </a:p>
          <a:p>
            <a:endParaRPr lang="pt-BR" b="1" dirty="0" smtClean="0">
              <a:solidFill>
                <a:srgbClr val="004A82"/>
              </a:solidFill>
            </a:endParaRPr>
          </a:p>
          <a:p>
            <a:r>
              <a:rPr lang="pt-BR" b="1" dirty="0" smtClean="0">
                <a:solidFill>
                  <a:srgbClr val="004A82"/>
                </a:solidFill>
              </a:rPr>
              <a:t>TUTORIAL </a:t>
            </a:r>
            <a:r>
              <a:rPr lang="pt-BR" b="1" dirty="0">
                <a:solidFill>
                  <a:srgbClr val="004A82"/>
                </a:solidFill>
              </a:rPr>
              <a:t>MEU PERGAMUM </a:t>
            </a:r>
            <a:endParaRPr lang="pt-BR" b="1" dirty="0" smtClean="0">
              <a:solidFill>
                <a:srgbClr val="004A82"/>
              </a:solidFill>
            </a:endParaRPr>
          </a:p>
          <a:p>
            <a:endParaRPr lang="pt-BR" b="1" dirty="0" smtClean="0">
              <a:solidFill>
                <a:srgbClr val="004A82"/>
              </a:solidFill>
            </a:endParaRPr>
          </a:p>
          <a:p>
            <a:r>
              <a:rPr lang="pt-BR" b="1" dirty="0" smtClean="0">
                <a:solidFill>
                  <a:srgbClr val="004A82"/>
                </a:solidFill>
              </a:rPr>
              <a:t>VISUALIZAÇÃO </a:t>
            </a:r>
            <a:r>
              <a:rPr lang="pt-BR" b="1" dirty="0">
                <a:solidFill>
                  <a:srgbClr val="004A82"/>
                </a:solidFill>
              </a:rPr>
              <a:t>DO HISTÓRICO DA RESERVA </a:t>
            </a:r>
            <a:endParaRPr lang="pt-BR" b="1" dirty="0" smtClean="0">
              <a:solidFill>
                <a:srgbClr val="004A82"/>
              </a:solidFill>
            </a:endParaRPr>
          </a:p>
          <a:p>
            <a:r>
              <a:rPr lang="pt-BR" b="1" dirty="0" smtClean="0">
                <a:solidFill>
                  <a:srgbClr val="004A82"/>
                </a:solidFill>
              </a:rPr>
              <a:t>(</a:t>
            </a:r>
            <a:r>
              <a:rPr lang="pt-BR" b="1" dirty="0">
                <a:solidFill>
                  <a:srgbClr val="004A82"/>
                </a:solidFill>
              </a:rPr>
              <a:t>principalmente para casos onde o aluno tenha dúvida se a reserva expirou e foi excluída pelo sistema)</a:t>
            </a:r>
          </a:p>
        </p:txBody>
      </p:sp>
    </p:spTree>
    <p:extLst>
      <p:ext uri="{BB962C8B-B14F-4D97-AF65-F5344CB8AC3E}">
        <p14:creationId xmlns:p14="http://schemas.microsoft.com/office/powerpoint/2010/main" val="10663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4042" y="438218"/>
            <a:ext cx="7696200" cy="588234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No </a:t>
            </a:r>
            <a:r>
              <a:rPr lang="pt-BR" dirty="0">
                <a:solidFill>
                  <a:srgbClr val="004A82"/>
                </a:solidFill>
              </a:rPr>
              <a:t>menu </a:t>
            </a:r>
            <a:r>
              <a:rPr lang="pt-BR" b="1" dirty="0">
                <a:solidFill>
                  <a:srgbClr val="004A82"/>
                </a:solidFill>
              </a:rPr>
              <a:t>Serviços, </a:t>
            </a:r>
            <a:r>
              <a:rPr lang="pt-BR" dirty="0">
                <a:solidFill>
                  <a:srgbClr val="004A82"/>
                </a:solidFill>
              </a:rPr>
              <a:t>selecionar</a:t>
            </a:r>
            <a:r>
              <a:rPr lang="pt-BR" b="1" dirty="0">
                <a:solidFill>
                  <a:srgbClr val="004A82"/>
                </a:solidFill>
              </a:rPr>
              <a:t> Empréstimo -&gt; Reserva.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047999" y="1912630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57549" y="1496291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3"/>
          <a:srcRect l="17285" t="23846" r="16570" b="6817"/>
          <a:stretch/>
        </p:blipFill>
        <p:spPr bwMode="auto">
          <a:xfrm>
            <a:off x="1395663" y="1335507"/>
            <a:ext cx="6244389" cy="43674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109662" y="2192822"/>
            <a:ext cx="357437" cy="2144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2891" y="193820"/>
            <a:ext cx="7696200" cy="1302471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4A82"/>
                </a:solidFill>
              </a:rPr>
              <a:t>Preencha </a:t>
            </a:r>
            <a:r>
              <a:rPr lang="pt-BR" dirty="0">
                <a:solidFill>
                  <a:srgbClr val="004A82"/>
                </a:solidFill>
              </a:rPr>
              <a:t>a </a:t>
            </a:r>
            <a:r>
              <a:rPr lang="pt-BR" b="1" dirty="0">
                <a:solidFill>
                  <a:srgbClr val="004A82"/>
                </a:solidFill>
              </a:rPr>
              <a:t>Data inicial </a:t>
            </a:r>
            <a:r>
              <a:rPr lang="pt-BR" dirty="0">
                <a:solidFill>
                  <a:srgbClr val="004A82"/>
                </a:solidFill>
              </a:rPr>
              <a:t>e </a:t>
            </a:r>
            <a:r>
              <a:rPr lang="pt-BR" b="1" dirty="0">
                <a:solidFill>
                  <a:srgbClr val="004A82"/>
                </a:solidFill>
              </a:rPr>
              <a:t>Data final </a:t>
            </a:r>
            <a:r>
              <a:rPr lang="pt-BR" dirty="0">
                <a:solidFill>
                  <a:srgbClr val="004A82"/>
                </a:solidFill>
              </a:rPr>
              <a:t>do período que deseja verificar e clique no botão </a:t>
            </a:r>
            <a:r>
              <a:rPr lang="pt-BR" b="1" dirty="0">
                <a:solidFill>
                  <a:srgbClr val="004A82"/>
                </a:solidFill>
              </a:rPr>
              <a:t>Mostrar.</a:t>
            </a:r>
            <a:r>
              <a:rPr lang="pt-BR" dirty="0">
                <a:solidFill>
                  <a:srgbClr val="004A82"/>
                </a:solidFill>
              </a:rPr>
              <a:t> Será possível então visualizar a situação das reservas realizadas. </a:t>
            </a:r>
            <a:endParaRPr lang="pt-BR" dirty="0" smtClean="0">
              <a:solidFill>
                <a:srgbClr val="004A82"/>
              </a:solidFill>
            </a:endParaRPr>
          </a:p>
          <a:p>
            <a:pPr algn="just"/>
            <a:r>
              <a:rPr lang="pt-BR" dirty="0" smtClean="0">
                <a:solidFill>
                  <a:srgbClr val="004A82"/>
                </a:solidFill>
              </a:rPr>
              <a:t>Exemplo</a:t>
            </a:r>
            <a:r>
              <a:rPr lang="pt-BR" dirty="0">
                <a:solidFill>
                  <a:srgbClr val="004A82"/>
                </a:solidFill>
              </a:rPr>
              <a:t>:</a:t>
            </a:r>
          </a:p>
          <a:p>
            <a:pPr algn="just"/>
            <a:endParaRPr lang="pt-BR" b="1" dirty="0">
              <a:solidFill>
                <a:srgbClr val="004A8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47999" y="1912630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57549" y="1496291"/>
            <a:ext cx="419101" cy="250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/>
          <p:nvPr/>
        </p:nvPicPr>
        <p:blipFill rotWithShape="1">
          <a:blip r:embed="rId3"/>
          <a:srcRect l="16580" t="13178" r="19743" b="22505"/>
          <a:stretch/>
        </p:blipFill>
        <p:spPr bwMode="auto">
          <a:xfrm>
            <a:off x="1251284" y="1746606"/>
            <a:ext cx="6472989" cy="4658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319213" y="2306024"/>
            <a:ext cx="357437" cy="2144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6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5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3232</TotalTime>
  <Words>238</Words>
  <Application>Microsoft Office PowerPoint</Application>
  <PresentationFormat>Apresentação na tela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1_Tema do Office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FAM</cp:lastModifiedBy>
  <cp:revision>210</cp:revision>
  <cp:lastPrinted>2019-01-30T18:36:48Z</cp:lastPrinted>
  <dcterms:created xsi:type="dcterms:W3CDTF">2015-01-19T16:45:06Z</dcterms:created>
  <dcterms:modified xsi:type="dcterms:W3CDTF">2019-10-07T21:03:22Z</dcterms:modified>
</cp:coreProperties>
</file>