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1" r:id="rId2"/>
    <p:sldId id="513" r:id="rId3"/>
    <p:sldId id="537" r:id="rId4"/>
    <p:sldId id="536" r:id="rId5"/>
    <p:sldId id="518" r:id="rId6"/>
    <p:sldId id="529" r:id="rId7"/>
    <p:sldId id="541" r:id="rId8"/>
    <p:sldId id="539" r:id="rId9"/>
    <p:sldId id="540" r:id="rId10"/>
    <p:sldId id="542" r:id="rId11"/>
    <p:sldId id="543" r:id="rId12"/>
    <p:sldId id="544" r:id="rId13"/>
    <p:sldId id="545" r:id="rId14"/>
    <p:sldId id="546" r:id="rId15"/>
    <p:sldId id="435" r:id="rId16"/>
    <p:sldId id="387" r:id="rId17"/>
    <p:sldId id="441" r:id="rId18"/>
    <p:sldId id="333" r:id="rId19"/>
    <p:sldId id="548" r:id="rId20"/>
    <p:sldId id="278" r:id="rId21"/>
    <p:sldId id="454" r:id="rId2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625456D8-C46D-4937-B980-029E2502E52C}">
          <p14:sldIdLst>
            <p14:sldId id="301"/>
          </p14:sldIdLst>
        </p14:section>
        <p14:section name="히스토리" id="{6427B406-0FC5-40AB-A722-A71B3745C11E}">
          <p14:sldIdLst>
            <p14:sldId id="513"/>
          </p14:sldIdLst>
        </p14:section>
        <p14:section name="사이트맵" id="{7D32A209-AC2D-47AC-BE68-6460F94F1540}">
          <p14:sldIdLst>
            <p14:sldId id="537"/>
            <p14:sldId id="536"/>
          </p14:sldIdLst>
        </p14:section>
        <p14:section name="08-1 헤더와 푸터" id="{F148A0B5-E2EA-44F3-9BBA-D96BE21FB6BC}">
          <p14:sldIdLst>
            <p14:sldId id="518"/>
            <p14:sldId id="529"/>
            <p14:sldId id="541"/>
            <p14:sldId id="539"/>
            <p14:sldId id="540"/>
            <p14:sldId id="542"/>
            <p14:sldId id="543"/>
            <p14:sldId id="544"/>
            <p14:sldId id="545"/>
            <p14:sldId id="546"/>
            <p14:sldId id="435"/>
          </p14:sldIdLst>
        </p14:section>
        <p14:section name="08-2 회원 가입" id="{AB78A92E-D8F5-40B4-94A2-F24D27933E6F}">
          <p14:sldIdLst>
            <p14:sldId id="387"/>
            <p14:sldId id="441"/>
          </p14:sldIdLst>
        </p14:section>
        <p14:section name="08-14 메인" id="{30B87ECB-A4BD-4F8E-BC93-3CAE54E5D11E}">
          <p14:sldIdLst>
            <p14:sldId id="333"/>
            <p14:sldId id="548"/>
            <p14:sldId id="278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3" clrIdx="0">
    <p:extLst/>
  </p:cmAuthor>
  <p:cmAuthor id="2" name="Registered User" initials="RU" lastIdx="7" clrIdx="1"/>
  <p:cmAuthor id="3" name="jeonsb87@gmail.com" initials="j" lastIdx="0" clrIdx="2">
    <p:extLst>
      <p:ext uri="{19B8F6BF-5375-455C-9EA6-DF929625EA0E}">
        <p15:presenceInfo xmlns:p15="http://schemas.microsoft.com/office/powerpoint/2012/main" userId="6dd3e4d69ed9fa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EEEEE"/>
    <a:srgbClr val="FFFFFF"/>
    <a:srgbClr val="FFCC66"/>
    <a:srgbClr val="FFD966"/>
    <a:srgbClr val="7F7F7F"/>
    <a:srgbClr val="FFFF66"/>
    <a:srgbClr val="0033CC"/>
    <a:srgbClr val="962F1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2" autoAdjust="0"/>
    <p:restoredTop sz="99317" autoAdjust="0"/>
  </p:normalViewPr>
  <p:slideViewPr>
    <p:cSldViewPr>
      <p:cViewPr varScale="1">
        <p:scale>
          <a:sx n="74" d="100"/>
          <a:sy n="74" d="100"/>
        </p:scale>
        <p:origin x="72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10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547A007-5F0D-45DF-865E-D6A54F2BF170}" type="datetimeFigureOut">
              <a:rPr lang="ko-KR" altLang="en-US" smtClean="0"/>
              <a:pPr/>
              <a:t>2020-08-30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379D622A-0B6B-4B18-AFD5-E942AA2A47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58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11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44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800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71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012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[] </a:t>
            </a:r>
            <a:r>
              <a:rPr lang="ko-KR" altLang="en-US" sz="1200" dirty="0" err="1">
                <a:solidFill>
                  <a:schemeClr val="tx1"/>
                </a:solidFill>
              </a:rPr>
              <a:t>새상품</a:t>
            </a:r>
            <a:r>
              <a:rPr lang="ko-KR" altLang="en-US" sz="1200" dirty="0">
                <a:solidFill>
                  <a:schemeClr val="tx1"/>
                </a:solidFill>
              </a:rPr>
              <a:t> 같은 중고 옷 거래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중고 </a:t>
            </a:r>
            <a:r>
              <a:rPr lang="ko-KR" altLang="en-US" sz="1200" dirty="0" err="1">
                <a:solidFill>
                  <a:schemeClr val="tx1"/>
                </a:solidFill>
              </a:rPr>
              <a:t>옷이라하여</a:t>
            </a:r>
            <a:r>
              <a:rPr lang="ko-KR" altLang="en-US" sz="1200" dirty="0">
                <a:solidFill>
                  <a:schemeClr val="tx1"/>
                </a:solidFill>
              </a:rPr>
              <a:t> 낡은 옷이라는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이미지를 버리기 위해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메인의</a:t>
            </a:r>
            <a:r>
              <a:rPr lang="ko-KR" altLang="en-US" sz="1200" dirty="0">
                <a:solidFill>
                  <a:schemeClr val="tx1"/>
                </a:solidFill>
              </a:rPr>
              <a:t> 구성에 중요한 것은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이 사이트는 현재 관리자에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의해 잘 관리되고 있으며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구매하고 있는 이용자도 많다는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것을 보여 주는 것이다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즉 활성화 되어 있다는 것을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최대한 부가 시켜야 </a:t>
            </a:r>
            <a:r>
              <a:rPr lang="ko-KR" altLang="en-US" sz="1200" dirty="0" err="1">
                <a:solidFill>
                  <a:schemeClr val="tx1"/>
                </a:solidFill>
              </a:rPr>
              <a:t>핮니다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로그인의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업무 사이트나 빈번하게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로그인이 이루어지는 사이트의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경우 </a:t>
            </a:r>
            <a:r>
              <a:rPr lang="ko-KR" altLang="en-US" sz="1200" dirty="0" err="1">
                <a:solidFill>
                  <a:schemeClr val="tx1"/>
                </a:solidFill>
              </a:rPr>
              <a:t>메인에</a:t>
            </a:r>
            <a:r>
              <a:rPr lang="ko-KR" altLang="en-US" sz="1200" dirty="0">
                <a:solidFill>
                  <a:schemeClr val="tx1"/>
                </a:solidFill>
              </a:rPr>
              <a:t> 배치를 하는 것이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좋으며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구매를 위해 로그인을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하는 것은 로그인 버튼을 별도로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두어 배치하는 것이 좋다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쇼핑몰을 이용하는 것에는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대부분 로그인이 필요하지 않은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서비스가 대부분이며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구매 및 </a:t>
            </a:r>
            <a:r>
              <a:rPr lang="ko-KR" altLang="en-US" sz="1200" dirty="0" err="1">
                <a:solidFill>
                  <a:schemeClr val="tx1"/>
                </a:solidFill>
              </a:rPr>
              <a:t>글스기를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할경우에만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필요하기 때문에 로그인 공간을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만들기 위해 전체적인 구상이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흐트러지지 않게 하는 것이 좋다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9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8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791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59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919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94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17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76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2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퐆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068" y="3861048"/>
            <a:ext cx="3672408" cy="2332688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 hasCustomPrompt="1"/>
          </p:nvPr>
        </p:nvSpPr>
        <p:spPr>
          <a:xfrm>
            <a:off x="958974" y="1700808"/>
            <a:ext cx="6442298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5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958974" y="3861048"/>
            <a:ext cx="4354066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958850" y="2420888"/>
            <a:ext cx="6442422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위쪽 모서리 15"/>
          <p:cNvSpPr/>
          <p:nvPr userDrawn="1"/>
        </p:nvSpPr>
        <p:spPr bwMode="auto">
          <a:xfrm rot="16200000">
            <a:off x="565684" y="-454602"/>
            <a:ext cx="360040" cy="150182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5211" y="115953"/>
            <a:ext cx="1363161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7329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5423979" y="1251234"/>
            <a:ext cx="2232248" cy="673179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440832" y="4436773"/>
            <a:ext cx="6336704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3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b="0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b="0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5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pPr/>
              <a:t>2020-08-30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AF365E1-C5BB-472B-AAA4-ABDFC928ACAA}" type="datetimeFigureOut">
              <a:rPr lang="ko-KR" altLang="en-US" smtClean="0"/>
              <a:pPr/>
              <a:t>2020-08-30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cerboom.co.kr/board/free/read.html?no=39&amp;board_no=7" TargetMode="Externa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soccerzero@naver.com" TargetMode="External"/><Relationship Id="rId5" Type="http://schemas.openxmlformats.org/officeDocument/2006/relationships/hyperlink" Target="http://www.soccerboom.co.kr/board/product/read.html?no=994&amp;board_no=6" TargetMode="External"/><Relationship Id="rId4" Type="http://schemas.openxmlformats.org/officeDocument/2006/relationships/hyperlink" Target="http://www.ftc.go.kr/bizCommPop.do?wrkr_no=646880092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ccerboom.co.kr/board/product/read.html?no=280&amp;board_no=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46064" y="1700808"/>
            <a:ext cx="5203080" cy="64807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사커붐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SoccerBoom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1045940" y="2420888"/>
            <a:ext cx="4987180" cy="36004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이용자</a:t>
            </a:r>
            <a:r>
              <a:rPr lang="en-US" altLang="ko-KR" dirty="0"/>
              <a:t>(user)</a:t>
            </a:r>
            <a:r>
              <a:rPr lang="ko-KR" altLang="en-US" dirty="0"/>
              <a:t> 스토리보드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="" xmlns:a16="http://schemas.microsoft.com/office/drawing/2014/main" id="{50B57624-3657-4423-98CB-A750B566B77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45940" y="3573016"/>
            <a:ext cx="3129930" cy="180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회사명</a:t>
            </a:r>
            <a:r>
              <a:rPr lang="en-US" altLang="ko-KR" sz="1200" dirty="0"/>
              <a:t>: OZEY </a:t>
            </a:r>
            <a:r>
              <a:rPr lang="en-US" altLang="ko-KR" sz="1200" dirty="0" err="1"/>
              <a:t>Comefunny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작성자</a:t>
            </a:r>
            <a:r>
              <a:rPr lang="en-US" altLang="ko-KR" sz="1200" dirty="0"/>
              <a:t>: </a:t>
            </a:r>
            <a:r>
              <a:rPr lang="ko-KR" altLang="en-US" sz="1200" dirty="0"/>
              <a:t>전성배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Version: </a:t>
            </a:r>
            <a:r>
              <a:rPr lang="en-US" altLang="ko-KR" sz="1200" dirty="0" smtClean="0"/>
              <a:t>0.01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작성 기간</a:t>
            </a:r>
            <a:r>
              <a:rPr lang="en-US" altLang="ko-KR" sz="1200" dirty="0"/>
              <a:t>: 2020. </a:t>
            </a:r>
            <a:r>
              <a:rPr lang="en-US" altLang="ko-KR" sz="1200" dirty="0" smtClean="0"/>
              <a:t>08. 18. </a:t>
            </a:r>
            <a:r>
              <a:rPr lang="en-US" altLang="ko-KR" sz="1200" dirty="0"/>
              <a:t>~ </a:t>
            </a:r>
            <a:r>
              <a:rPr lang="ko-KR" altLang="en-US" sz="1200" dirty="0"/>
              <a:t>작성 중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연락처</a:t>
            </a:r>
            <a:r>
              <a:rPr lang="en-US" altLang="ko-KR" sz="1200" dirty="0"/>
              <a:t>: 000-0000-0000</a:t>
            </a:r>
          </a:p>
        </p:txBody>
      </p:sp>
    </p:spTree>
    <p:extLst>
      <p:ext uri="{BB962C8B-B14F-4D97-AF65-F5344CB8AC3E}">
        <p14:creationId xmlns:p14="http://schemas.microsoft.com/office/powerpoint/2010/main" val="35089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4859" y="315912"/>
            <a:ext cx="2141141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전체상품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전체상품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 위에 마우스를 올리면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서브메뉴 열림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서브메뉴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클릭 시 해당 페이지로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en-US" altLang="ko-KR" dirty="0"/>
              <a:t>GNB </a:t>
            </a:r>
            <a:r>
              <a:rPr lang="ko-KR" altLang="en-US" dirty="0"/>
              <a:t>서브메뉴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0122" y="431246"/>
            <a:ext cx="7145045" cy="319147"/>
            <a:chOff x="73280" y="1178187"/>
            <a:chExt cx="7145045" cy="319147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73607" y="1178187"/>
              <a:ext cx="7144718" cy="496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73280" y="1490678"/>
              <a:ext cx="7145045" cy="36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3280" y="121419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전체상품</a:t>
              </a:r>
              <a:endParaRPr lang="ko-KR" altLang="en-US" sz="1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09013" y="1229324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주니어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여성</a:t>
              </a:r>
              <a:endParaRPr lang="ko-KR" altLang="en-US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63734" y="1229323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축구화</a:t>
              </a:r>
              <a:r>
                <a:rPr lang="en-US" altLang="ko-KR" sz="1000" dirty="0" smtClean="0"/>
                <a:t>,</a:t>
              </a:r>
              <a:r>
                <a:rPr lang="ko-KR" altLang="en-US" sz="1000" dirty="0" err="1" smtClean="0"/>
                <a:t>풋살화</a:t>
              </a:r>
              <a:endParaRPr lang="ko-KR" altLang="en-US" sz="1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21789" y="1232193"/>
              <a:ext cx="825867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트레이닝화</a:t>
              </a:r>
              <a:endParaRPr lang="ko-KR" altLang="en-US" sz="1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422750" y="124546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축구공</a:t>
              </a:r>
              <a:endParaRPr lang="ko-KR" altLang="en-US" sz="1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92137" y="125111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축구용품</a:t>
              </a:r>
              <a:endParaRPr lang="ko-KR" altLang="en-US" sz="1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89764" y="1251112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골키퍼용품</a:t>
              </a:r>
              <a:endParaRPr lang="ko-KR" alt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10522" y="124961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기능성웨어</a:t>
              </a:r>
              <a:endParaRPr lang="ko-KR" altLang="en-US" sz="1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260071" y="125111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유니폼</a:t>
              </a:r>
              <a:endParaRPr lang="ko-KR" altLang="en-US" sz="10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77179" y="125111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의류</a:t>
              </a:r>
              <a:endParaRPr lang="ko-KR" altLang="en-US" sz="1000" dirty="0"/>
            </a:p>
          </p:txBody>
        </p:sp>
      </p:grpSp>
      <p:sp>
        <p:nvSpPr>
          <p:cNvPr id="251" name="타원 250"/>
          <p:cNvSpPr/>
          <p:nvPr/>
        </p:nvSpPr>
        <p:spPr>
          <a:xfrm>
            <a:off x="2620906" y="3664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727151" y="813318"/>
            <a:ext cx="1596386" cy="2300937"/>
            <a:chOff x="946938" y="791469"/>
            <a:chExt cx="1596386" cy="2300937"/>
          </a:xfrm>
        </p:grpSpPr>
        <p:sp>
          <p:nvSpPr>
            <p:cNvPr id="5" name="직사각형 4"/>
            <p:cNvSpPr>
              <a:spLocks/>
            </p:cNvSpPr>
            <p:nvPr/>
          </p:nvSpPr>
          <p:spPr>
            <a:xfrm>
              <a:off x="946938" y="791469"/>
              <a:ext cx="1596386" cy="2300937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96259" y="938232"/>
              <a:ext cx="1458045" cy="2105448"/>
            </a:xfrm>
            <a:prstGeom prst="rect">
              <a:avLst/>
            </a:prstGeom>
          </p:spPr>
          <p:txBody>
            <a:bodyPr wrap="square" tIns="0" bIns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스포츠샌들</a:t>
              </a:r>
              <a:r>
                <a:rPr lang="en-US" altLang="ko-KR" sz="1000" dirty="0">
                  <a:latin typeface="맑은 고딕" pitchFamily="50" charset="-127"/>
                </a:rPr>
                <a:t>/</a:t>
              </a:r>
              <a:r>
                <a:rPr lang="ko-KR" altLang="en-US" sz="1000" dirty="0">
                  <a:latin typeface="맑은 고딕" pitchFamily="50" charset="-127"/>
                </a:rPr>
                <a:t>슬리퍼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나이키트레이닝화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 err="1">
                  <a:latin typeface="맑은 고딕" pitchFamily="50" charset="-127"/>
                </a:rPr>
                <a:t>아디다스트레이닝화</a:t>
              </a:r>
              <a:endParaRPr lang="ko-KR" altLang="en-US" sz="1000" dirty="0">
                <a:latin typeface="맑은 고딕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 err="1">
                  <a:latin typeface="맑은 고딕" pitchFamily="50" charset="-127"/>
                </a:rPr>
                <a:t>푸마트레이닝화</a:t>
              </a:r>
              <a:endParaRPr lang="ko-KR" altLang="en-US" sz="1000" dirty="0">
                <a:latin typeface="맑은 고딕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 err="1">
                  <a:latin typeface="맑은 고딕" pitchFamily="50" charset="-127"/>
                </a:rPr>
                <a:t>아식스트레이닝화</a:t>
              </a:r>
              <a:endParaRPr lang="ko-KR" altLang="en-US" sz="1000" dirty="0">
                <a:latin typeface="맑은 고딕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 err="1">
                  <a:latin typeface="맑은 고딕" pitchFamily="50" charset="-127"/>
                </a:rPr>
                <a:t>미즈노트레이닝화</a:t>
              </a:r>
              <a:endParaRPr lang="ko-KR" altLang="en-US" sz="1000" dirty="0">
                <a:latin typeface="맑은 고딕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기타트레이닝화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H="1">
              <a:off x="1065200" y="1213935"/>
              <a:ext cx="13140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200122" y="3208637"/>
            <a:ext cx="7145045" cy="319147"/>
            <a:chOff x="73280" y="1178187"/>
            <a:chExt cx="7145045" cy="319147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73607" y="1178187"/>
              <a:ext cx="7144718" cy="496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3280" y="1490678"/>
              <a:ext cx="7145045" cy="36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3280" y="121419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전체상품</a:t>
              </a:r>
              <a:endParaRPr lang="ko-KR" alt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09013" y="1229324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주니어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여성</a:t>
              </a:r>
              <a:endParaRPr lang="ko-KR" altLang="en-US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663734" y="1229323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축구화</a:t>
              </a:r>
              <a:r>
                <a:rPr lang="en-US" altLang="ko-KR" sz="1000" dirty="0" smtClean="0"/>
                <a:t>,</a:t>
              </a:r>
              <a:r>
                <a:rPr lang="ko-KR" altLang="en-US" sz="1000" dirty="0" err="1" smtClean="0"/>
                <a:t>풋살화</a:t>
              </a:r>
              <a:endParaRPr lang="ko-KR" altLang="en-US" sz="1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21789" y="1232193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트레이닝화</a:t>
              </a:r>
              <a:endParaRPr lang="ko-KR" alt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22750" y="1245460"/>
              <a:ext cx="569387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축구공</a:t>
              </a:r>
              <a:endParaRPr lang="ko-KR" alt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92137" y="125111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축구용품</a:t>
              </a:r>
              <a:endParaRPr lang="ko-KR" altLang="en-US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89764" y="1251112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골키퍼용품</a:t>
              </a:r>
              <a:endParaRPr lang="ko-KR" altLang="en-US" sz="1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510522" y="124961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기능성웨어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60071" y="125111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유니폼</a:t>
              </a:r>
              <a:endParaRPr lang="ko-KR" alt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777179" y="125111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의류</a:t>
              </a:r>
              <a:endParaRPr lang="ko-KR" altLang="en-US" sz="10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524167" y="3558049"/>
            <a:ext cx="1596386" cy="1455127"/>
            <a:chOff x="946938" y="791469"/>
            <a:chExt cx="1596386" cy="1455127"/>
          </a:xfrm>
        </p:grpSpPr>
        <p:sp>
          <p:nvSpPr>
            <p:cNvPr id="39" name="직사각형 38"/>
            <p:cNvSpPr>
              <a:spLocks/>
            </p:cNvSpPr>
            <p:nvPr/>
          </p:nvSpPr>
          <p:spPr>
            <a:xfrm>
              <a:off x="946938" y="791469"/>
              <a:ext cx="1596386" cy="1455127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96259" y="938232"/>
              <a:ext cx="1458045" cy="1182118"/>
            </a:xfrm>
            <a:prstGeom prst="rect">
              <a:avLst/>
            </a:prstGeom>
          </p:spPr>
          <p:txBody>
            <a:bodyPr wrap="square" tIns="0" bIns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000" dirty="0" err="1">
                  <a:latin typeface="맑은 고딕" pitchFamily="50" charset="-127"/>
                </a:rPr>
                <a:t>매치볼</a:t>
              </a:r>
              <a:r>
                <a:rPr lang="en-US" altLang="ko-KR" sz="1000" dirty="0">
                  <a:latin typeface="맑은 고딕" pitchFamily="50" charset="-127"/>
                </a:rPr>
                <a:t>4</a:t>
              </a:r>
              <a:r>
                <a:rPr lang="ko-KR" altLang="en-US" sz="1000" dirty="0">
                  <a:latin typeface="맑은 고딕" pitchFamily="50" charset="-127"/>
                </a:rPr>
                <a:t>호</a:t>
              </a:r>
              <a:r>
                <a:rPr lang="en-US" altLang="ko-KR" sz="1000" dirty="0">
                  <a:latin typeface="맑은 고딕" pitchFamily="50" charset="-127"/>
                </a:rPr>
                <a:t>,5</a:t>
              </a:r>
              <a:r>
                <a:rPr lang="ko-KR" altLang="en-US" sz="1000" dirty="0">
                  <a:latin typeface="맑은 고딕" pitchFamily="50" charset="-127"/>
                </a:rPr>
                <a:t>호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 err="1">
                  <a:latin typeface="맑은 고딕" pitchFamily="50" charset="-127"/>
                </a:rPr>
                <a:t>스킬볼</a:t>
              </a:r>
              <a:r>
                <a:rPr lang="en-US" altLang="ko-KR" sz="1000" dirty="0">
                  <a:latin typeface="맑은 고딕" pitchFamily="50" charset="-127"/>
                </a:rPr>
                <a:t>1</a:t>
              </a:r>
              <a:r>
                <a:rPr lang="ko-KR" altLang="en-US" sz="1000" dirty="0">
                  <a:latin typeface="맑은 고딕" pitchFamily="50" charset="-127"/>
                </a:rPr>
                <a:t>호</a:t>
              </a:r>
              <a:r>
                <a:rPr lang="en-US" altLang="ko-KR" sz="1000" dirty="0">
                  <a:latin typeface="맑은 고딕" pitchFamily="50" charset="-127"/>
                </a:rPr>
                <a:t>/0</a:t>
              </a:r>
              <a:r>
                <a:rPr lang="ko-KR" altLang="en-US" sz="1000" dirty="0">
                  <a:latin typeface="맑은 고딕" pitchFamily="50" charset="-127"/>
                </a:rPr>
                <a:t>호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 err="1">
                  <a:latin typeface="맑은 고딕" pitchFamily="50" charset="-127"/>
                </a:rPr>
                <a:t>풋살볼</a:t>
              </a:r>
              <a:r>
                <a:rPr lang="en-US" altLang="ko-KR" sz="1000" dirty="0">
                  <a:latin typeface="맑은 고딕" pitchFamily="50" charset="-127"/>
                </a:rPr>
                <a:t>/</a:t>
              </a:r>
              <a:r>
                <a:rPr lang="ko-KR" altLang="en-US" sz="1000" dirty="0" err="1">
                  <a:latin typeface="맑은 고딕" pitchFamily="50" charset="-127"/>
                </a:rPr>
                <a:t>훈련공</a:t>
              </a:r>
              <a:endParaRPr lang="ko-KR" altLang="en-US" sz="1000" dirty="0">
                <a:latin typeface="맑은 고딕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 err="1">
                  <a:latin typeface="맑은 고딕" pitchFamily="50" charset="-127"/>
                </a:rPr>
                <a:t>공관련용품</a:t>
              </a:r>
              <a:endParaRPr lang="ko-KR" altLang="en-US" sz="1000" dirty="0">
                <a:latin typeface="맑은 고딕" pitchFamily="50" charset="-127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H="1">
              <a:off x="1065200" y="1213935"/>
              <a:ext cx="13140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133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4859" y="315912"/>
            <a:ext cx="2141141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전체상품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전체상품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 위에 마우스를 올리면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서브메뉴 열림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서브메뉴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클릭 시 해당 페이지로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en-US" altLang="ko-KR" dirty="0"/>
              <a:t>GNB </a:t>
            </a:r>
            <a:r>
              <a:rPr lang="ko-KR" altLang="en-US" dirty="0"/>
              <a:t>서브메뉴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0122" y="431246"/>
            <a:ext cx="7145045" cy="319147"/>
            <a:chOff x="73280" y="1178187"/>
            <a:chExt cx="7145045" cy="319147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73607" y="1178187"/>
              <a:ext cx="7144718" cy="496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73280" y="1490678"/>
              <a:ext cx="7145045" cy="36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3280" y="121419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전체상품</a:t>
              </a:r>
              <a:endParaRPr lang="ko-KR" altLang="en-US" sz="1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09013" y="1229324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주니어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여성</a:t>
              </a:r>
              <a:endParaRPr lang="ko-KR" altLang="en-US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63734" y="1229323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축구화</a:t>
              </a:r>
              <a:r>
                <a:rPr lang="en-US" altLang="ko-KR" sz="1000" dirty="0" smtClean="0"/>
                <a:t>,</a:t>
              </a:r>
              <a:r>
                <a:rPr lang="ko-KR" altLang="en-US" sz="1000" dirty="0" err="1" smtClean="0"/>
                <a:t>풋살화</a:t>
              </a:r>
              <a:endParaRPr lang="ko-KR" altLang="en-US" sz="1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21789" y="1232193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트레이닝화</a:t>
              </a:r>
              <a:endParaRPr lang="ko-KR" altLang="en-US" sz="1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422750" y="124546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축구공</a:t>
              </a:r>
              <a:endParaRPr lang="ko-KR" altLang="en-US" sz="1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92137" y="1251113"/>
              <a:ext cx="697627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축구용품</a:t>
              </a:r>
              <a:endParaRPr lang="ko-KR" altLang="en-US" sz="1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89764" y="1251112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골키퍼용품</a:t>
              </a:r>
              <a:endParaRPr lang="ko-KR" alt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10522" y="124961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기능성웨어</a:t>
              </a:r>
              <a:endParaRPr lang="ko-KR" altLang="en-US" sz="1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260071" y="125111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유니폼</a:t>
              </a:r>
              <a:endParaRPr lang="ko-KR" altLang="en-US" sz="10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77179" y="125111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의류</a:t>
              </a:r>
              <a:endParaRPr lang="ko-KR" altLang="en-US" sz="1000" dirty="0"/>
            </a:p>
          </p:txBody>
        </p:sp>
      </p:grpSp>
      <p:sp>
        <p:nvSpPr>
          <p:cNvPr id="251" name="타원 250"/>
          <p:cNvSpPr/>
          <p:nvPr/>
        </p:nvSpPr>
        <p:spPr>
          <a:xfrm>
            <a:off x="4127128" y="3413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18979" y="787884"/>
            <a:ext cx="1596386" cy="3796747"/>
            <a:chOff x="946938" y="791469"/>
            <a:chExt cx="1596386" cy="3796747"/>
          </a:xfrm>
        </p:grpSpPr>
        <p:sp>
          <p:nvSpPr>
            <p:cNvPr id="5" name="직사각형 4"/>
            <p:cNvSpPr>
              <a:spLocks/>
            </p:cNvSpPr>
            <p:nvPr/>
          </p:nvSpPr>
          <p:spPr>
            <a:xfrm>
              <a:off x="946938" y="791469"/>
              <a:ext cx="1596386" cy="3796747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96259" y="938232"/>
              <a:ext cx="1458045" cy="3644331"/>
            </a:xfrm>
            <a:prstGeom prst="rect">
              <a:avLst/>
            </a:prstGeom>
          </p:spPr>
          <p:txBody>
            <a:bodyPr wrap="square" tIns="0" bIns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축구용품</a:t>
              </a:r>
              <a:endParaRPr lang="en-US" altLang="ko-KR" sz="1000" dirty="0">
                <a:latin typeface="맑은 고딕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축구스타킹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하프스타킹</a:t>
              </a:r>
              <a:r>
                <a:rPr lang="en-US" altLang="ko-KR" sz="1000" dirty="0">
                  <a:latin typeface="맑은 고딕" pitchFamily="50" charset="-127"/>
                </a:rPr>
                <a:t>/</a:t>
              </a:r>
              <a:r>
                <a:rPr lang="ko-KR" altLang="en-US" sz="1000" dirty="0">
                  <a:latin typeface="맑은 고딕" pitchFamily="50" charset="-127"/>
                </a:rPr>
                <a:t>스포츠스타킹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보호용품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가방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심판용품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트레이닝</a:t>
              </a:r>
              <a:r>
                <a:rPr lang="en-US" altLang="ko-KR" sz="1000" dirty="0">
                  <a:latin typeface="맑은 고딕" pitchFamily="50" charset="-127"/>
                </a:rPr>
                <a:t>/</a:t>
              </a:r>
              <a:r>
                <a:rPr lang="ko-KR" altLang="en-US" sz="1000" dirty="0" err="1">
                  <a:latin typeface="맑은 고딕" pitchFamily="50" charset="-127"/>
                </a:rPr>
                <a:t>경기용훔</a:t>
              </a:r>
              <a:endParaRPr lang="ko-KR" altLang="en-US" sz="1000" dirty="0">
                <a:latin typeface="맑은 고딕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 err="1">
                  <a:latin typeface="맑은 고딕" pitchFamily="50" charset="-127"/>
                </a:rPr>
                <a:t>토탈스포츠용품</a:t>
              </a:r>
              <a:endParaRPr lang="ko-KR" altLang="en-US" sz="1000" dirty="0">
                <a:latin typeface="맑은 고딕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동계용품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족구용품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학교체육</a:t>
              </a:r>
              <a:r>
                <a:rPr lang="en-US" altLang="ko-KR" sz="1000" dirty="0">
                  <a:latin typeface="맑은 고딕" pitchFamily="50" charset="-127"/>
                </a:rPr>
                <a:t>/</a:t>
              </a:r>
              <a:r>
                <a:rPr lang="ko-KR" altLang="en-US" sz="1000" dirty="0">
                  <a:latin typeface="맑은 고딕" pitchFamily="50" charset="-127"/>
                </a:rPr>
                <a:t>시설제품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H="1">
              <a:off x="1065200" y="1213935"/>
              <a:ext cx="13140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200122" y="4609201"/>
            <a:ext cx="7145045" cy="319147"/>
            <a:chOff x="73280" y="1178187"/>
            <a:chExt cx="7145045" cy="319147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73607" y="1178187"/>
              <a:ext cx="7144718" cy="496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3280" y="1490678"/>
              <a:ext cx="7145045" cy="36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3280" y="121419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전체상품</a:t>
              </a:r>
              <a:endParaRPr lang="ko-KR" alt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09013" y="1229324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주니어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여성</a:t>
              </a:r>
              <a:endParaRPr lang="ko-KR" altLang="en-US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663734" y="1229323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축구화</a:t>
              </a:r>
              <a:r>
                <a:rPr lang="en-US" altLang="ko-KR" sz="1000" dirty="0" smtClean="0"/>
                <a:t>,</a:t>
              </a:r>
              <a:r>
                <a:rPr lang="ko-KR" altLang="en-US" sz="1000" dirty="0" err="1" smtClean="0"/>
                <a:t>풋살화</a:t>
              </a:r>
              <a:endParaRPr lang="ko-KR" altLang="en-US" sz="1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21789" y="1232193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트레이닝화</a:t>
              </a:r>
              <a:endParaRPr lang="ko-KR" alt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22750" y="124546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축구공</a:t>
              </a:r>
              <a:endParaRPr lang="ko-KR" alt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92137" y="125111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축구용품</a:t>
              </a:r>
              <a:endParaRPr lang="ko-KR" altLang="en-US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89764" y="1251112"/>
              <a:ext cx="825867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골키퍼용품</a:t>
              </a:r>
              <a:endParaRPr lang="ko-KR" altLang="en-US" sz="1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510522" y="124961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기능성웨어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60071" y="125111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유니폼</a:t>
              </a:r>
              <a:endParaRPr lang="ko-KR" alt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777179" y="125111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의류</a:t>
              </a:r>
              <a:endParaRPr lang="ko-KR" altLang="en-US" sz="10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790527" y="4955588"/>
            <a:ext cx="1596386" cy="1455127"/>
            <a:chOff x="946938" y="791469"/>
            <a:chExt cx="1596386" cy="1455127"/>
          </a:xfrm>
        </p:grpSpPr>
        <p:sp>
          <p:nvSpPr>
            <p:cNvPr id="39" name="직사각형 38"/>
            <p:cNvSpPr>
              <a:spLocks/>
            </p:cNvSpPr>
            <p:nvPr/>
          </p:nvSpPr>
          <p:spPr>
            <a:xfrm>
              <a:off x="946938" y="791469"/>
              <a:ext cx="1596386" cy="1455127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96259" y="938232"/>
              <a:ext cx="1458045" cy="1182118"/>
            </a:xfrm>
            <a:prstGeom prst="rect">
              <a:avLst/>
            </a:prstGeom>
          </p:spPr>
          <p:txBody>
            <a:bodyPr wrap="square" tIns="0" bIns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골키퍼용품</a:t>
              </a:r>
              <a:endParaRPr lang="en-US" altLang="ko-KR" sz="1000" dirty="0">
                <a:latin typeface="맑은 고딕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골키퍼장갑</a:t>
              </a:r>
              <a:endParaRPr lang="en-US" altLang="ko-KR" sz="1000" dirty="0">
                <a:latin typeface="맑은 고딕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골키퍼의류</a:t>
              </a:r>
              <a:endParaRPr lang="en-US" altLang="ko-KR" sz="1000" dirty="0">
                <a:latin typeface="맑은 고딕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골키퍼용품</a:t>
              </a:r>
            </a:p>
          </p:txBody>
        </p:sp>
        <p:cxnSp>
          <p:nvCxnSpPr>
            <p:cNvPr id="41" name="직선 연결선 40"/>
            <p:cNvCxnSpPr/>
            <p:nvPr/>
          </p:nvCxnSpPr>
          <p:spPr>
            <a:xfrm flipH="1">
              <a:off x="1065200" y="1213935"/>
              <a:ext cx="13140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05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4859" y="315912"/>
            <a:ext cx="2141141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전체상품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전체상품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 위에 마우스를 올리면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서브메뉴 열림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서브메뉴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클릭 시 해당 페이지로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en-US" altLang="ko-KR" dirty="0"/>
              <a:t>GNB </a:t>
            </a:r>
            <a:r>
              <a:rPr lang="ko-KR" altLang="en-US" dirty="0"/>
              <a:t>서브메뉴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0122" y="431246"/>
            <a:ext cx="7145045" cy="319147"/>
            <a:chOff x="73280" y="1178187"/>
            <a:chExt cx="7145045" cy="319147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73607" y="1178187"/>
              <a:ext cx="7144718" cy="496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73280" y="1490678"/>
              <a:ext cx="7145045" cy="36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3280" y="121419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전체상품</a:t>
              </a:r>
              <a:endParaRPr lang="ko-KR" altLang="en-US" sz="1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09013" y="1229324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주니어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여성</a:t>
              </a:r>
              <a:endParaRPr lang="ko-KR" altLang="en-US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63734" y="1229323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축구화</a:t>
              </a:r>
              <a:r>
                <a:rPr lang="en-US" altLang="ko-KR" sz="1000" dirty="0" smtClean="0"/>
                <a:t>,</a:t>
              </a:r>
              <a:r>
                <a:rPr lang="ko-KR" altLang="en-US" sz="1000" dirty="0" err="1" smtClean="0"/>
                <a:t>풋살화</a:t>
              </a:r>
              <a:endParaRPr lang="ko-KR" altLang="en-US" sz="1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21789" y="1232193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트레이닝화</a:t>
              </a:r>
              <a:endParaRPr lang="ko-KR" altLang="en-US" sz="1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422750" y="124546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축구공</a:t>
              </a:r>
              <a:endParaRPr lang="ko-KR" altLang="en-US" sz="1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92137" y="125111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축구용품</a:t>
              </a:r>
              <a:endParaRPr lang="ko-KR" altLang="en-US" sz="1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89764" y="1251112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골키퍼용품</a:t>
              </a:r>
              <a:endParaRPr lang="ko-KR" alt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10522" y="1249619"/>
              <a:ext cx="825867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기능성웨어</a:t>
              </a:r>
              <a:endParaRPr lang="ko-KR" altLang="en-US" sz="1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260071" y="125111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유니폼</a:t>
              </a:r>
              <a:endParaRPr lang="ko-KR" altLang="en-US" sz="10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77179" y="125111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의류</a:t>
              </a:r>
              <a:endParaRPr lang="ko-KR" altLang="en-US" sz="1000" dirty="0"/>
            </a:p>
          </p:txBody>
        </p:sp>
      </p:grpSp>
      <p:sp>
        <p:nvSpPr>
          <p:cNvPr id="251" name="타원 250"/>
          <p:cNvSpPr/>
          <p:nvPr/>
        </p:nvSpPr>
        <p:spPr>
          <a:xfrm>
            <a:off x="5517165" y="3290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38585" y="813652"/>
            <a:ext cx="1596386" cy="3483317"/>
            <a:chOff x="946938" y="791469"/>
            <a:chExt cx="1596386" cy="3483317"/>
          </a:xfrm>
        </p:grpSpPr>
        <p:sp>
          <p:nvSpPr>
            <p:cNvPr id="5" name="직사각형 4"/>
            <p:cNvSpPr>
              <a:spLocks/>
            </p:cNvSpPr>
            <p:nvPr/>
          </p:nvSpPr>
          <p:spPr>
            <a:xfrm>
              <a:off x="946938" y="791469"/>
              <a:ext cx="1596386" cy="3483317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96259" y="938232"/>
              <a:ext cx="1458045" cy="3336554"/>
            </a:xfrm>
            <a:prstGeom prst="rect">
              <a:avLst/>
            </a:prstGeom>
          </p:spPr>
          <p:txBody>
            <a:bodyPr wrap="square" tIns="0" bIns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dirty="0">
                  <a:latin typeface="맑은 고딕" pitchFamily="50" charset="-127"/>
                </a:rPr>
                <a:t>NIKE PRO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>
                  <a:latin typeface="맑은 고딕" pitchFamily="50" charset="-127"/>
                </a:rPr>
                <a:t>ADIDAS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>
                  <a:latin typeface="맑은 고딕" pitchFamily="50" charset="-127"/>
                </a:rPr>
                <a:t>MIZUNO BIO GEAR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>
                  <a:latin typeface="맑은 고딕" pitchFamily="50" charset="-127"/>
                </a:rPr>
                <a:t>UNDER ARMOUR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>
                  <a:latin typeface="맑은 고딕" pitchFamily="50" charset="-127"/>
                </a:rPr>
                <a:t>FIFA SPORTS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>
                  <a:latin typeface="맑은 고딕" pitchFamily="50" charset="-127"/>
                </a:rPr>
                <a:t>ASTORE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>
                  <a:latin typeface="맑은 고딕" pitchFamily="50" charset="-127"/>
                </a:rPr>
                <a:t>KNB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>
                  <a:latin typeface="맑은 고딕" pitchFamily="50" charset="-127"/>
                </a:rPr>
                <a:t>DESCENT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>
                  <a:latin typeface="맑은 고딕" pitchFamily="50" charset="-127"/>
                </a:rPr>
                <a:t>JOMA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>
                  <a:latin typeface="맑은 고딕" pitchFamily="50" charset="-127"/>
                </a:rPr>
                <a:t>FITNUS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>
                  <a:latin typeface="맑은 고딕" pitchFamily="50" charset="-127"/>
                </a:rPr>
                <a:t>ETC.BRAND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H="1">
              <a:off x="1065200" y="1213935"/>
              <a:ext cx="13140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68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4859" y="315912"/>
            <a:ext cx="2141141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전체상품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전체상품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 위에 마우스를 올리면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서브메뉴 열림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서브메뉴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클릭 시 해당 페이지로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en-US" altLang="ko-KR" dirty="0"/>
              <a:t>GNB </a:t>
            </a:r>
            <a:r>
              <a:rPr lang="ko-KR" altLang="en-US" dirty="0"/>
              <a:t>서브메뉴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0122" y="431246"/>
            <a:ext cx="7145045" cy="319147"/>
            <a:chOff x="73280" y="1178187"/>
            <a:chExt cx="7145045" cy="319147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73607" y="1178187"/>
              <a:ext cx="7144718" cy="496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73280" y="1490678"/>
              <a:ext cx="7145045" cy="36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3280" y="121419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전체상품</a:t>
              </a:r>
              <a:endParaRPr lang="ko-KR" altLang="en-US" sz="1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09013" y="1229324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주니어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여성</a:t>
              </a:r>
              <a:endParaRPr lang="ko-KR" altLang="en-US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63734" y="1229323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축구화</a:t>
              </a:r>
              <a:r>
                <a:rPr lang="en-US" altLang="ko-KR" sz="1000" dirty="0" smtClean="0"/>
                <a:t>,</a:t>
              </a:r>
              <a:r>
                <a:rPr lang="ko-KR" altLang="en-US" sz="1000" dirty="0" err="1" smtClean="0"/>
                <a:t>풋살화</a:t>
              </a:r>
              <a:endParaRPr lang="ko-KR" altLang="en-US" sz="1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21789" y="1232193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트레이닝화</a:t>
              </a:r>
              <a:endParaRPr lang="ko-KR" altLang="en-US" sz="1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422750" y="124546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축구공</a:t>
              </a:r>
              <a:endParaRPr lang="ko-KR" altLang="en-US" sz="1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92137" y="125111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축구용품</a:t>
              </a:r>
              <a:endParaRPr lang="ko-KR" altLang="en-US" sz="1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89764" y="1251112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골키퍼용품</a:t>
              </a:r>
              <a:endParaRPr lang="ko-KR" alt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10522" y="124961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기능성웨어</a:t>
              </a:r>
              <a:endParaRPr lang="ko-KR" altLang="en-US" sz="1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260071" y="1251112"/>
              <a:ext cx="569387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유니폼</a:t>
              </a:r>
              <a:endParaRPr lang="ko-KR" altLang="en-US" sz="10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77179" y="125111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의류</a:t>
              </a:r>
              <a:endParaRPr lang="ko-KR" altLang="en-US" sz="1000" dirty="0"/>
            </a:p>
          </p:txBody>
        </p:sp>
      </p:grpSp>
      <p:sp>
        <p:nvSpPr>
          <p:cNvPr id="251" name="타원 250"/>
          <p:cNvSpPr/>
          <p:nvPr/>
        </p:nvSpPr>
        <p:spPr>
          <a:xfrm>
            <a:off x="6291153" y="32992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38585" y="813652"/>
            <a:ext cx="1596386" cy="3175541"/>
            <a:chOff x="946938" y="791469"/>
            <a:chExt cx="1596386" cy="3175541"/>
          </a:xfrm>
        </p:grpSpPr>
        <p:sp>
          <p:nvSpPr>
            <p:cNvPr id="5" name="직사각형 4"/>
            <p:cNvSpPr>
              <a:spLocks/>
            </p:cNvSpPr>
            <p:nvPr/>
          </p:nvSpPr>
          <p:spPr>
            <a:xfrm>
              <a:off x="946938" y="791469"/>
              <a:ext cx="1596386" cy="3175541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96259" y="938232"/>
              <a:ext cx="1458045" cy="3028778"/>
            </a:xfrm>
            <a:prstGeom prst="rect">
              <a:avLst/>
            </a:prstGeom>
          </p:spPr>
          <p:txBody>
            <a:bodyPr wrap="square" tIns="0" bIns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000" dirty="0" err="1">
                  <a:latin typeface="맑은 고딕" pitchFamily="50" charset="-127"/>
                </a:rPr>
                <a:t>레플리카</a:t>
              </a:r>
              <a:endParaRPr lang="ko-KR" altLang="en-US" sz="1000" dirty="0">
                <a:latin typeface="맑은 고딕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나이키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 err="1">
                  <a:latin typeface="맑은 고딕" pitchFamily="50" charset="-127"/>
                </a:rPr>
                <a:t>아디다스</a:t>
              </a:r>
              <a:endParaRPr lang="ko-KR" altLang="en-US" sz="1000" dirty="0">
                <a:latin typeface="맑은 고딕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푸마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조마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 err="1">
                  <a:latin typeface="맑은 고딕" pitchFamily="50" charset="-127"/>
                </a:rPr>
                <a:t>아스토레</a:t>
              </a:r>
              <a:endParaRPr lang="ko-KR" altLang="en-US" sz="1000" dirty="0">
                <a:latin typeface="맑은 고딕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 err="1">
                  <a:latin typeface="맑은 고딕" pitchFamily="50" charset="-127"/>
                </a:rPr>
                <a:t>미즈노</a:t>
              </a:r>
              <a:endParaRPr lang="ko-KR" altLang="en-US" sz="1000" dirty="0">
                <a:latin typeface="맑은 고딕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 err="1">
                  <a:latin typeface="맑은 고딕" pitchFamily="50" charset="-127"/>
                </a:rPr>
                <a:t>뉴발란스</a:t>
              </a:r>
              <a:endParaRPr lang="ko-KR" altLang="en-US" sz="1000" dirty="0">
                <a:latin typeface="맑은 고딕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전사유니폼</a:t>
              </a:r>
              <a:r>
                <a:rPr lang="en-US" altLang="ko-KR" sz="1000" dirty="0">
                  <a:latin typeface="맑은 고딕" pitchFamily="50" charset="-127"/>
                </a:rPr>
                <a:t>(</a:t>
              </a:r>
              <a:r>
                <a:rPr lang="ko-KR" altLang="en-US" sz="1000" dirty="0">
                  <a:latin typeface="맑은 고딕" pitchFamily="50" charset="-127"/>
                </a:rPr>
                <a:t>제작</a:t>
              </a:r>
              <a:r>
                <a:rPr lang="en-US" altLang="ko-KR" sz="1000" dirty="0">
                  <a:latin typeface="맑은 고딕" pitchFamily="50" charset="-127"/>
                </a:rPr>
                <a:t>)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 err="1">
                  <a:latin typeface="맑은 고딕" pitchFamily="50" charset="-127"/>
                </a:rPr>
                <a:t>마킹</a:t>
              </a:r>
              <a:r>
                <a:rPr lang="en-US" altLang="ko-KR" sz="1000" dirty="0">
                  <a:latin typeface="맑은 고딕" pitchFamily="50" charset="-127"/>
                </a:rPr>
                <a:t>/</a:t>
              </a:r>
              <a:r>
                <a:rPr lang="ko-KR" altLang="en-US" sz="1000" dirty="0">
                  <a:latin typeface="맑은 고딕" pitchFamily="50" charset="-127"/>
                </a:rPr>
                <a:t>로고</a:t>
              </a:r>
              <a:r>
                <a:rPr lang="en-US" altLang="ko-KR" sz="1000" dirty="0">
                  <a:latin typeface="맑은 고딕" pitchFamily="50" charset="-127"/>
                </a:rPr>
                <a:t>/</a:t>
              </a:r>
              <a:r>
                <a:rPr lang="ko-KR" altLang="en-US" sz="1000" dirty="0" err="1">
                  <a:latin typeface="맑은 고딕" pitchFamily="50" charset="-127"/>
                </a:rPr>
                <a:t>배번서비스</a:t>
              </a:r>
              <a:endParaRPr lang="ko-KR" altLang="en-US" sz="1000" dirty="0">
                <a:latin typeface="맑은 고딕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H="1">
              <a:off x="1065200" y="1213935"/>
              <a:ext cx="13140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64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4859" y="315912"/>
            <a:ext cx="2141141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전체상품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전체상품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 위에 마우스를 올리면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서브메뉴 열림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서브메뉴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클릭 시 해당 페이지로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en-US" altLang="ko-KR" dirty="0"/>
              <a:t>GNB </a:t>
            </a:r>
            <a:r>
              <a:rPr lang="ko-KR" altLang="en-US" dirty="0"/>
              <a:t>서브메뉴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00122" y="476672"/>
            <a:ext cx="7145045" cy="319147"/>
            <a:chOff x="73280" y="1178187"/>
            <a:chExt cx="7145045" cy="31914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73607" y="1178187"/>
              <a:ext cx="7144718" cy="496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73280" y="1490678"/>
              <a:ext cx="7145045" cy="36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3280" y="121419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전체상품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9013" y="1229324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주니어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여성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63734" y="1229323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축구화</a:t>
              </a:r>
              <a:r>
                <a:rPr lang="en-US" altLang="ko-KR" sz="1000" dirty="0" smtClean="0"/>
                <a:t>,</a:t>
              </a:r>
              <a:r>
                <a:rPr lang="ko-KR" altLang="en-US" sz="1000" dirty="0" err="1" smtClean="0"/>
                <a:t>풋살화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21789" y="1232193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트레이닝화</a:t>
              </a:r>
              <a:endParaRPr lang="ko-KR" alt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2750" y="124546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축구공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92137" y="125111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축구용품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89764" y="1251112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골키퍼용품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10522" y="124961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기능성웨어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60071" y="125111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유니폼</a:t>
              </a:r>
              <a:endParaRPr lang="ko-KR" alt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77179" y="1251112"/>
              <a:ext cx="441146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의류</a:t>
              </a:r>
              <a:endParaRPr lang="ko-KR" altLang="en-US" sz="10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48781" y="823059"/>
            <a:ext cx="1596386" cy="3175541"/>
            <a:chOff x="946938" y="791469"/>
            <a:chExt cx="1596386" cy="3175541"/>
          </a:xfrm>
        </p:grpSpPr>
        <p:sp>
          <p:nvSpPr>
            <p:cNvPr id="38" name="직사각형 37"/>
            <p:cNvSpPr>
              <a:spLocks/>
            </p:cNvSpPr>
            <p:nvPr/>
          </p:nvSpPr>
          <p:spPr>
            <a:xfrm>
              <a:off x="946938" y="791469"/>
              <a:ext cx="1596386" cy="3175541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96259" y="938232"/>
              <a:ext cx="1458045" cy="3028778"/>
            </a:xfrm>
            <a:prstGeom prst="rect">
              <a:avLst/>
            </a:prstGeom>
          </p:spPr>
          <p:txBody>
            <a:bodyPr wrap="square" tIns="0" bIns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의류</a:t>
              </a:r>
              <a:endParaRPr lang="en-US" altLang="ko-KR" sz="1000" dirty="0">
                <a:latin typeface="맑은 고딕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반팔</a:t>
              </a:r>
              <a:r>
                <a:rPr lang="en-US" altLang="ko-KR" sz="1000" dirty="0">
                  <a:latin typeface="맑은 고딕" pitchFamily="50" charset="-127"/>
                </a:rPr>
                <a:t>/</a:t>
              </a:r>
              <a:r>
                <a:rPr lang="ko-KR" altLang="en-US" sz="1000" dirty="0" err="1">
                  <a:latin typeface="맑은 고딕" pitchFamily="50" charset="-127"/>
                </a:rPr>
                <a:t>민소매트레이닝</a:t>
              </a:r>
              <a:endParaRPr lang="ko-KR" altLang="en-US" sz="1000" dirty="0">
                <a:latin typeface="맑은 고딕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 err="1">
                  <a:latin typeface="맑은 고딕" pitchFamily="50" charset="-127"/>
                </a:rPr>
                <a:t>긴팔트레이닝</a:t>
              </a:r>
              <a:endParaRPr lang="ko-KR" altLang="en-US" sz="1000" dirty="0">
                <a:latin typeface="맑은 고딕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 err="1">
                  <a:latin typeface="맑은 고딕" pitchFamily="50" charset="-127"/>
                </a:rPr>
                <a:t>자켓</a:t>
              </a:r>
              <a:r>
                <a:rPr lang="en-US" altLang="ko-KR" sz="1000" dirty="0">
                  <a:latin typeface="맑은 고딕" pitchFamily="50" charset="-127"/>
                </a:rPr>
                <a:t>/</a:t>
              </a:r>
              <a:r>
                <a:rPr lang="ko-KR" altLang="en-US" sz="1000" dirty="0">
                  <a:latin typeface="맑은 고딕" pitchFamily="50" charset="-127"/>
                </a:rPr>
                <a:t>바람막이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다운</a:t>
              </a:r>
              <a:r>
                <a:rPr lang="en-US" altLang="ko-KR" sz="1000" dirty="0">
                  <a:latin typeface="맑은 고딕" pitchFamily="50" charset="-127"/>
                </a:rPr>
                <a:t>/</a:t>
              </a:r>
              <a:r>
                <a:rPr lang="ko-KR" altLang="en-US" sz="1000" dirty="0" err="1">
                  <a:latin typeface="맑은 고딕" pitchFamily="50" charset="-127"/>
                </a:rPr>
                <a:t>패딩자켓</a:t>
              </a:r>
              <a:endParaRPr lang="ko-KR" altLang="en-US" sz="1000" dirty="0">
                <a:latin typeface="맑은 고딕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트레이닝쇼트</a:t>
              </a:r>
              <a:r>
                <a:rPr lang="en-US" altLang="ko-KR" sz="1000" dirty="0">
                  <a:latin typeface="맑은 고딕" pitchFamily="50" charset="-127"/>
                </a:rPr>
                <a:t>/</a:t>
              </a:r>
              <a:r>
                <a:rPr lang="ko-KR" altLang="en-US" sz="1000" dirty="0">
                  <a:latin typeface="맑은 고딕" pitchFamily="50" charset="-127"/>
                </a:rPr>
                <a:t>반바지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dirty="0">
                  <a:latin typeface="맑은 고딕" pitchFamily="50" charset="-127"/>
                </a:rPr>
                <a:t>3/4</a:t>
              </a:r>
              <a:r>
                <a:rPr lang="ko-KR" altLang="en-US" sz="1000" dirty="0">
                  <a:latin typeface="맑은 고딕" pitchFamily="50" charset="-127"/>
                </a:rPr>
                <a:t>팬츠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 err="1">
                  <a:latin typeface="맑은 고딕" pitchFamily="50" charset="-127"/>
                </a:rPr>
                <a:t>롱팬츠</a:t>
              </a:r>
              <a:endParaRPr lang="ko-KR" altLang="en-US" sz="1000" dirty="0">
                <a:latin typeface="맑은 고딕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latin typeface="맑은 고딕" pitchFamily="50" charset="-127"/>
                </a:rPr>
                <a:t>상하세트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 err="1">
                  <a:latin typeface="맑은 고딕" pitchFamily="50" charset="-127"/>
                </a:rPr>
                <a:t>마킹</a:t>
              </a:r>
              <a:r>
                <a:rPr lang="en-US" altLang="ko-KR" sz="1000" dirty="0">
                  <a:latin typeface="맑은 고딕" pitchFamily="50" charset="-127"/>
                </a:rPr>
                <a:t>/</a:t>
              </a:r>
              <a:r>
                <a:rPr lang="ko-KR" altLang="en-US" sz="1000" dirty="0">
                  <a:latin typeface="맑은 고딕" pitchFamily="50" charset="-127"/>
                </a:rPr>
                <a:t>로고</a:t>
              </a:r>
              <a:r>
                <a:rPr lang="en-US" altLang="ko-KR" sz="1000" dirty="0">
                  <a:latin typeface="맑은 고딕" pitchFamily="50" charset="-127"/>
                </a:rPr>
                <a:t>/</a:t>
              </a:r>
              <a:r>
                <a:rPr lang="ko-KR" altLang="en-US" sz="1000" dirty="0" err="1">
                  <a:latin typeface="맑은 고딕" pitchFamily="50" charset="-127"/>
                </a:rPr>
                <a:t>배번서비스</a:t>
              </a:r>
              <a:endParaRPr lang="ko-KR" altLang="en-US" sz="1000" dirty="0">
                <a:latin typeface="맑은 고딕" pitchFamily="50" charset="-127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H="1">
              <a:off x="1065200" y="1213935"/>
              <a:ext cx="13140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1" name="타원 250"/>
          <p:cNvSpPr/>
          <p:nvPr/>
        </p:nvSpPr>
        <p:spPr>
          <a:xfrm>
            <a:off x="6815968" y="44085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5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56676" y="315912"/>
            <a:ext cx="214932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 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메인화면으로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이동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회사소개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회사소개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이용약관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이용약관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개인정보처리방침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이용안내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이용안내페이지로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[6]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채용안내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채용안내페이지로 이동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[7] NOTICE(self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공지사항페이지로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QUICK MENU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</a:rPr>
              <a:t>마이페이지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</a:rPr>
              <a:t>마이페이지로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공지사항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공지사항으로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고객후기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고객후기로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사업자정보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(blank)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아래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링크로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hlinkClick r:id="rId3"/>
              </a:rPr>
              <a:t>http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hlinkClick r:id="rId3"/>
              </a:rPr>
              <a:t>://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hlinkClick r:id="rId3"/>
              </a:rPr>
              <a:t>www.soccerboom.co.kr/board/free/read.html?no=39&amp;board_no=7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[10]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축구화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</a:rPr>
              <a:t>스터드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</a:rPr>
              <a:t>바로알기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(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</a:rPr>
              <a:t>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아래 링크로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hlinkClick r:id="rId4"/>
              </a:rPr>
              <a:t>http://www.ftc.go.kr/bizCommPop.do?wrkr_no=6468800920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</a:rPr>
              <a:t>[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11]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축구화 사이즈 선택하기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(self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아래 링크로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hlinkClick r:id="rId5"/>
              </a:rPr>
              <a:t>http://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hlinkClick r:id="rId5"/>
              </a:rPr>
              <a:t>www.soccerboom.co.kr/board/product/read.html?no=994&amp;board_no=6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</a:rPr>
              <a:t>[10]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의류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용품 통합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</a:rPr>
              <a:t>사이즈표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(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</a:rPr>
              <a:t>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아래 링크로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http://www.soccerboom.co.kr/article/%EC%B6%95%EA%B5%AC%EC%9A%A9%ED%92%88%EA%B0%80%EC%9D%B4%EB%93%9C/7/153389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/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120571"/>
              </p:ext>
            </p:extLst>
          </p:nvPr>
        </p:nvGraphicFramePr>
        <p:xfrm>
          <a:off x="103106" y="741809"/>
          <a:ext cx="7547876" cy="322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8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29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회사소개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 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개인정보처리방침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이용안내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채용안내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3636" y="1316191"/>
            <a:ext cx="165203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CUSTOMER CENTER</a:t>
            </a:r>
          </a:p>
          <a:p>
            <a:pPr algn="ctr"/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1688-8152</a:t>
            </a:r>
          </a:p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상담시간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평일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10:00-18:00</a:t>
            </a:r>
          </a:p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점심시간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dirty="0" smtClean="0">
                <a:latin typeface="맑은 고딕" pitchFamily="50" charset="-127"/>
              </a:rPr>
              <a:t>12:00-13:00</a:t>
            </a:r>
          </a:p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휴무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공휴일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755675" y="55964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412627" y="55964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046967" y="55964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16896" y="56100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928247" y="55964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34595" y="55964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77309" y="116727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892111" y="11005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628451" y="28571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766018" y="38816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505387" y="38839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760" y="2676461"/>
            <a:ext cx="63044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법인명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상호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사커봄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대표자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성명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윤형열    사업자 등록번호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646-88-00920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통신판매업 신고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2018-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고양일산동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-0124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사업자정보확인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0488-8152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팩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0303-3440-9152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10445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경기도 고양시 일산동구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일산로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109(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백석동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층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(1176-1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차영빌딩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개인정보관리책임자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박동선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6"/>
              </a:rPr>
              <a:t>soccerzero@naver.com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Copyright ⓒ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사커붐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All rights reserved.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cxnSp>
        <p:nvCxnSpPr>
          <p:cNvPr id="42" name="Line"/>
          <p:cNvCxnSpPr>
            <a:cxnSpLocks/>
          </p:cNvCxnSpPr>
          <p:nvPr/>
        </p:nvCxnSpPr>
        <p:spPr bwMode="auto">
          <a:xfrm>
            <a:off x="84065" y="2556492"/>
            <a:ext cx="7547345" cy="1677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hone Icon"/>
          <p:cNvSpPr>
            <a:spLocks noChangeAspect="1"/>
          </p:cNvSpPr>
          <p:nvPr/>
        </p:nvSpPr>
        <p:spPr bwMode="auto">
          <a:xfrm>
            <a:off x="220965" y="1784563"/>
            <a:ext cx="162060" cy="162060"/>
          </a:xfrm>
          <a:custGeom>
            <a:avLst/>
            <a:gdLst>
              <a:gd name="T0" fmla="*/ 102 w 508"/>
              <a:gd name="T1" fmla="*/ 220 h 508"/>
              <a:gd name="T2" fmla="*/ 288 w 508"/>
              <a:gd name="T3" fmla="*/ 406 h 508"/>
              <a:gd name="T4" fmla="*/ 350 w 508"/>
              <a:gd name="T5" fmla="*/ 344 h 508"/>
              <a:gd name="T6" fmla="*/ 379 w 508"/>
              <a:gd name="T7" fmla="*/ 337 h 508"/>
              <a:gd name="T8" fmla="*/ 479 w 508"/>
              <a:gd name="T9" fmla="*/ 353 h 508"/>
              <a:gd name="T10" fmla="*/ 508 w 508"/>
              <a:gd name="T11" fmla="*/ 382 h 508"/>
              <a:gd name="T12" fmla="*/ 508 w 508"/>
              <a:gd name="T13" fmla="*/ 480 h 508"/>
              <a:gd name="T14" fmla="*/ 479 w 508"/>
              <a:gd name="T15" fmla="*/ 508 h 508"/>
              <a:gd name="T16" fmla="*/ 0 w 508"/>
              <a:gd name="T17" fmla="*/ 29 h 508"/>
              <a:gd name="T18" fmla="*/ 28 w 508"/>
              <a:gd name="T19" fmla="*/ 0 h 508"/>
              <a:gd name="T20" fmla="*/ 127 w 508"/>
              <a:gd name="T21" fmla="*/ 0 h 508"/>
              <a:gd name="T22" fmla="*/ 155 w 508"/>
              <a:gd name="T23" fmla="*/ 29 h 508"/>
              <a:gd name="T24" fmla="*/ 171 w 508"/>
              <a:gd name="T25" fmla="*/ 129 h 508"/>
              <a:gd name="T26" fmla="*/ 164 w 508"/>
              <a:gd name="T27" fmla="*/ 158 h 508"/>
              <a:gd name="T28" fmla="*/ 102 w 508"/>
              <a:gd name="T29" fmla="*/ 22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8" h="508">
                <a:moveTo>
                  <a:pt x="102" y="220"/>
                </a:moveTo>
                <a:cubicBezTo>
                  <a:pt x="142" y="300"/>
                  <a:pt x="208" y="365"/>
                  <a:pt x="288" y="406"/>
                </a:cubicBezTo>
                <a:lnTo>
                  <a:pt x="350" y="344"/>
                </a:lnTo>
                <a:cubicBezTo>
                  <a:pt x="358" y="336"/>
                  <a:pt x="369" y="334"/>
                  <a:pt x="379" y="337"/>
                </a:cubicBezTo>
                <a:cubicBezTo>
                  <a:pt x="410" y="348"/>
                  <a:pt x="444" y="353"/>
                  <a:pt x="479" y="353"/>
                </a:cubicBezTo>
                <a:cubicBezTo>
                  <a:pt x="495" y="353"/>
                  <a:pt x="508" y="366"/>
                  <a:pt x="508" y="382"/>
                </a:cubicBezTo>
                <a:lnTo>
                  <a:pt x="508" y="480"/>
                </a:lnTo>
                <a:cubicBezTo>
                  <a:pt x="508" y="496"/>
                  <a:pt x="495" y="508"/>
                  <a:pt x="479" y="508"/>
                </a:cubicBezTo>
                <a:cubicBezTo>
                  <a:pt x="214" y="508"/>
                  <a:pt x="0" y="294"/>
                  <a:pt x="0" y="29"/>
                </a:cubicBezTo>
                <a:cubicBezTo>
                  <a:pt x="0" y="13"/>
                  <a:pt x="12" y="0"/>
                  <a:pt x="28" y="0"/>
                </a:cubicBezTo>
                <a:lnTo>
                  <a:pt x="127" y="0"/>
                </a:lnTo>
                <a:cubicBezTo>
                  <a:pt x="142" y="0"/>
                  <a:pt x="155" y="13"/>
                  <a:pt x="155" y="29"/>
                </a:cubicBezTo>
                <a:cubicBezTo>
                  <a:pt x="155" y="64"/>
                  <a:pt x="161" y="98"/>
                  <a:pt x="171" y="129"/>
                </a:cubicBezTo>
                <a:cubicBezTo>
                  <a:pt x="174" y="139"/>
                  <a:pt x="172" y="150"/>
                  <a:pt x="164" y="158"/>
                </a:cubicBezTo>
                <a:lnTo>
                  <a:pt x="102" y="220"/>
                </a:ln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760716" y="1316191"/>
            <a:ext cx="1900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BANK INFO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국민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251001-00-01082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예금주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사커붐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53639" y="1316191"/>
            <a:ext cx="201411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NOTICE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매장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건물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공사중이라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..     07/13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정부 긴급재난지원금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..      06/18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함께 이겨내는 코로나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..     04/01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2020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RENEWAL..    01/16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74970" y="1314826"/>
            <a:ext cx="201411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QUICK MENU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45" y="1548330"/>
            <a:ext cx="1773509" cy="724296"/>
          </a:xfrm>
          <a:prstGeom prst="rect">
            <a:avLst/>
          </a:prstGeom>
        </p:spPr>
      </p:pic>
      <p:cxnSp>
        <p:nvCxnSpPr>
          <p:cNvPr id="135" name="Line"/>
          <p:cNvCxnSpPr>
            <a:cxnSpLocks/>
          </p:cNvCxnSpPr>
          <p:nvPr/>
        </p:nvCxnSpPr>
        <p:spPr bwMode="auto">
          <a:xfrm>
            <a:off x="1721729" y="1377679"/>
            <a:ext cx="10378" cy="90813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Line"/>
          <p:cNvCxnSpPr>
            <a:cxnSpLocks/>
          </p:cNvCxnSpPr>
          <p:nvPr/>
        </p:nvCxnSpPr>
        <p:spPr bwMode="auto">
          <a:xfrm>
            <a:off x="3639651" y="1375392"/>
            <a:ext cx="10378" cy="90813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Line"/>
          <p:cNvCxnSpPr>
            <a:cxnSpLocks/>
          </p:cNvCxnSpPr>
          <p:nvPr/>
        </p:nvCxnSpPr>
        <p:spPr bwMode="auto">
          <a:xfrm>
            <a:off x="5645732" y="1372575"/>
            <a:ext cx="10378" cy="90813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6352756" y="38816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2432780" y="4147175"/>
            <a:ext cx="1693067" cy="471325"/>
            <a:chOff x="946938" y="791469"/>
            <a:chExt cx="1596386" cy="3175541"/>
          </a:xfrm>
        </p:grpSpPr>
        <p:sp>
          <p:nvSpPr>
            <p:cNvPr id="140" name="직사각형 139"/>
            <p:cNvSpPr>
              <a:spLocks/>
            </p:cNvSpPr>
            <p:nvPr/>
          </p:nvSpPr>
          <p:spPr>
            <a:xfrm>
              <a:off x="946938" y="791469"/>
              <a:ext cx="1596386" cy="3175541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016108" y="1047480"/>
              <a:ext cx="1458045" cy="615556"/>
            </a:xfrm>
            <a:prstGeom prst="rect">
              <a:avLst/>
            </a:prstGeom>
          </p:spPr>
          <p:txBody>
            <a:bodyPr wrap="square" tIns="0" bIns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000" dirty="0" smtClean="0">
                  <a:latin typeface="맑은 고딕" pitchFamily="50" charset="-127"/>
                </a:rPr>
                <a:t>축구화 </a:t>
              </a:r>
              <a:r>
                <a:rPr lang="ko-KR" altLang="en-US" sz="1000" dirty="0" err="1" smtClean="0">
                  <a:latin typeface="맑은 고딕" pitchFamily="50" charset="-127"/>
                </a:rPr>
                <a:t>스터드</a:t>
              </a:r>
              <a:r>
                <a:rPr lang="ko-KR" altLang="en-US" sz="1000" dirty="0" smtClean="0">
                  <a:latin typeface="맑은 고딕" pitchFamily="50" charset="-127"/>
                </a:rPr>
                <a:t> </a:t>
              </a:r>
              <a:r>
                <a:rPr lang="ko-KR" altLang="en-US" sz="1000" dirty="0" err="1" smtClean="0">
                  <a:latin typeface="맑은 고딕" pitchFamily="50" charset="-127"/>
                </a:rPr>
                <a:t>바로알기</a:t>
              </a:r>
              <a:endParaRPr lang="en-US" altLang="ko-KR" sz="1000" dirty="0">
                <a:latin typeface="맑은 고딕" pitchFamily="50" charset="-127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197108" y="4136386"/>
            <a:ext cx="1693067" cy="471325"/>
            <a:chOff x="946938" y="791469"/>
            <a:chExt cx="1596386" cy="3175541"/>
          </a:xfrm>
        </p:grpSpPr>
        <p:sp>
          <p:nvSpPr>
            <p:cNvPr id="144" name="직사각형 143"/>
            <p:cNvSpPr>
              <a:spLocks/>
            </p:cNvSpPr>
            <p:nvPr/>
          </p:nvSpPr>
          <p:spPr>
            <a:xfrm>
              <a:off x="946938" y="791469"/>
              <a:ext cx="1596386" cy="3175541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1016108" y="1246006"/>
              <a:ext cx="1458045" cy="2073640"/>
            </a:xfrm>
            <a:prstGeom prst="rect">
              <a:avLst/>
            </a:prstGeom>
          </p:spPr>
          <p:txBody>
            <a:bodyPr wrap="square" tIns="0" bIns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000" dirty="0" smtClean="0">
                  <a:latin typeface="맑은 고딕" pitchFamily="50" charset="-127"/>
                </a:rPr>
                <a:t>축구화 사이즈 선택하기</a:t>
              </a:r>
              <a:endParaRPr lang="en-US" altLang="ko-KR" sz="1000" dirty="0">
                <a:latin typeface="맑은 고딕" pitchFamily="50" charset="-127"/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5963535" y="4136386"/>
            <a:ext cx="1693067" cy="471325"/>
            <a:chOff x="946938" y="791469"/>
            <a:chExt cx="1596386" cy="3175541"/>
          </a:xfrm>
        </p:grpSpPr>
        <p:sp>
          <p:nvSpPr>
            <p:cNvPr id="147" name="직사각형 146"/>
            <p:cNvSpPr>
              <a:spLocks/>
            </p:cNvSpPr>
            <p:nvPr/>
          </p:nvSpPr>
          <p:spPr>
            <a:xfrm>
              <a:off x="946938" y="791469"/>
              <a:ext cx="1596386" cy="3175541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973630" y="995325"/>
              <a:ext cx="1513285" cy="2073640"/>
            </a:xfrm>
            <a:prstGeom prst="rect">
              <a:avLst/>
            </a:prstGeom>
          </p:spPr>
          <p:txBody>
            <a:bodyPr wrap="square" tIns="0" bIns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000" dirty="0" smtClean="0">
                  <a:latin typeface="맑은 고딕" pitchFamily="50" charset="-127"/>
                </a:rPr>
                <a:t>의류</a:t>
              </a:r>
              <a:r>
                <a:rPr lang="en-US" altLang="ko-KR" sz="1000" dirty="0" smtClean="0">
                  <a:latin typeface="맑은 고딕" pitchFamily="50" charset="-127"/>
                </a:rPr>
                <a:t>/</a:t>
              </a:r>
              <a:r>
                <a:rPr lang="ko-KR" altLang="en-US" sz="1000" dirty="0" smtClean="0">
                  <a:latin typeface="맑은 고딕" pitchFamily="50" charset="-127"/>
                </a:rPr>
                <a:t>용품 통합 </a:t>
              </a:r>
              <a:r>
                <a:rPr lang="ko-KR" altLang="en-US" sz="1000" dirty="0" err="1" smtClean="0">
                  <a:latin typeface="맑은 고딕" pitchFamily="50" charset="-127"/>
                </a:rPr>
                <a:t>사이즈표</a:t>
              </a:r>
              <a:endParaRPr lang="en-US" altLang="ko-KR" sz="1000" dirty="0">
                <a:latin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5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7686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770930" y="28575"/>
            <a:ext cx="2096616" cy="28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351780" y="22110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/>
              <a:t>정보 입력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5941195" y="1502807"/>
            <a:ext cx="837089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624821"/>
              </p:ext>
            </p:extLst>
          </p:nvPr>
        </p:nvGraphicFramePr>
        <p:xfrm>
          <a:off x="379305" y="1723647"/>
          <a:ext cx="6430580" cy="4945713"/>
        </p:xfrm>
        <a:graphic>
          <a:graphicData uri="http://schemas.openxmlformats.org/drawingml/2006/table">
            <a:tbl>
              <a:tblPr firstRow="1" bandRow="1"/>
              <a:tblGrid>
                <a:gridCol w="13333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972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121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5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아이디</a:t>
                      </a:r>
                      <a:r>
                        <a:rPr lang="en-US" altLang="ko-KR" sz="95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*</a:t>
                      </a:r>
                      <a:endParaRPr lang="en-US" sz="95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</a:t>
                      </a:r>
                      <a:r>
                        <a:rPr lang="en-US" altLang="ko-KR" sz="9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영문소문자</a:t>
                      </a:r>
                      <a:r>
                        <a:rPr lang="en-US" altLang="ko-KR" sz="9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lang="en-US" altLang="ko-KR" sz="9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4~16)</a:t>
                      </a:r>
                      <a:endParaRPr lang="en-US" sz="95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5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  <a:r>
                        <a:rPr lang="en-US" altLang="ko-KR" sz="95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*</a:t>
                      </a:r>
                      <a:endParaRPr lang="en-US" sz="95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                                </a:t>
                      </a:r>
                      <a:r>
                        <a:rPr lang="en-US" altLang="ko-KR" sz="9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영문 대소문자</a:t>
                      </a:r>
                      <a:r>
                        <a:rPr lang="en-US" altLang="ko-KR" sz="9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숫자</a:t>
                      </a:r>
                      <a:r>
                        <a:rPr lang="en-US" altLang="ko-KR" sz="9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4~16)</a:t>
                      </a:r>
                      <a:endParaRPr lang="en-US" altLang="ko-KR" sz="95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5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 확인</a:t>
                      </a:r>
                      <a:r>
                        <a:rPr lang="en-US" altLang="ko-KR" sz="95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*</a:t>
                      </a:r>
                      <a:endParaRPr lang="en-US" sz="95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5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비밀번호 확인 질문</a:t>
                      </a:r>
                      <a:r>
                        <a:rPr lang="en-US" altLang="ko-KR" sz="95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*</a:t>
                      </a:r>
                      <a:endParaRPr lang="en-US" altLang="ko-KR" sz="950" b="0" noProof="1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5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비밀번호 확인 답변</a:t>
                      </a:r>
                      <a:r>
                        <a:rPr lang="en-US" altLang="ko-KR" sz="95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*</a:t>
                      </a:r>
                      <a:endParaRPr lang="en-US" altLang="ko-KR" sz="950" b="0" noProof="1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5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5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이름</a:t>
                      </a:r>
                      <a:r>
                        <a:rPr lang="en-US" altLang="ko-KR" sz="95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*</a:t>
                      </a:r>
                      <a:endParaRPr lang="en-US" sz="95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5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ko-KR" altLang="en-US" sz="95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주소</a:t>
                      </a:r>
                      <a:r>
                        <a:rPr lang="en-US" altLang="ko-KR" sz="95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*</a:t>
                      </a:r>
                      <a:endParaRPr lang="en-US" sz="95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5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5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일반전화</a:t>
                      </a:r>
                      <a:endParaRPr lang="en-US" sz="95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5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휴대전화</a:t>
                      </a:r>
                      <a:r>
                        <a:rPr lang="en-US" altLang="ko-KR" sz="95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*</a:t>
                      </a:r>
                      <a:endParaRPr lang="en-US" altLang="ko-KR" sz="950" b="0" noProof="1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5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r>
                        <a:rPr lang="en-US" altLang="ko-KR" sz="95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*</a:t>
                      </a:r>
                      <a:endParaRPr lang="en-US" sz="95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@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" name="직사각형 53"/>
          <p:cNvSpPr>
            <a:spLocks noChangeArrowheads="1"/>
          </p:cNvSpPr>
          <p:nvPr/>
        </p:nvSpPr>
        <p:spPr bwMode="auto">
          <a:xfrm>
            <a:off x="1798730" y="1840838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3" name="직사각형 92"/>
          <p:cNvSpPr>
            <a:spLocks noChangeArrowheads="1"/>
          </p:cNvSpPr>
          <p:nvPr/>
        </p:nvSpPr>
        <p:spPr bwMode="auto">
          <a:xfrm>
            <a:off x="1798729" y="2306423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04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810930" y="3166216"/>
            <a:ext cx="3215444" cy="248786"/>
            <a:chOff x="595685" y="1539000"/>
            <a:chExt cx="1368146" cy="269518"/>
          </a:xfrm>
          <a:solidFill>
            <a:srgbClr val="FFFFFF"/>
          </a:solidFill>
        </p:grpSpPr>
        <p:sp>
          <p:nvSpPr>
            <p:cNvPr id="105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5" y="1539000"/>
              <a:ext cx="1297519" cy="26951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기억에 남는 추억의 장소는</a:t>
              </a:r>
              <a:r>
                <a:rPr lang="en-US" altLang="ko-KR" sz="9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?</a:t>
              </a:r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6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893204" y="1551579"/>
              <a:ext cx="70627" cy="240889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7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914899" y="1652530"/>
              <a:ext cx="27235" cy="3919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6" name="타원 115"/>
          <p:cNvSpPr/>
          <p:nvPr/>
        </p:nvSpPr>
        <p:spPr>
          <a:xfrm>
            <a:off x="163305" y="238654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163305" y="28941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163305" y="34017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163305" y="18789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-52695" y="264035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>
            <a:off x="319681" y="745729"/>
            <a:ext cx="6458603" cy="421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461979" y="491818"/>
            <a:ext cx="61555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738478"/>
              </p:ext>
            </p:extLst>
          </p:nvPr>
        </p:nvGraphicFramePr>
        <p:xfrm>
          <a:off x="349514" y="884437"/>
          <a:ext cx="6428770" cy="450505"/>
        </p:xfrm>
        <a:graphic>
          <a:graphicData uri="http://schemas.openxmlformats.org/drawingml/2006/table">
            <a:tbl>
              <a:tblPr firstRow="1" bandRow="1"/>
              <a:tblGrid>
                <a:gridCol w="1388939"/>
                <a:gridCol w="5039831"/>
              </a:tblGrid>
              <a:tr h="45050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5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회원구분</a:t>
                      </a:r>
                      <a:r>
                        <a:rPr lang="en-US" altLang="ko-KR" sz="95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*</a:t>
                      </a:r>
                      <a:endParaRPr lang="en-US" sz="95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765122" y="1029810"/>
            <a:ext cx="708244" cy="212366"/>
            <a:chOff x="593892" y="1585163"/>
            <a:chExt cx="708244" cy="212366"/>
          </a:xfrm>
        </p:grpSpPr>
        <p:sp>
          <p:nvSpPr>
            <p:cNvPr id="50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692738" y="1585163"/>
              <a:ext cx="60939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개인회원</a:t>
              </a:r>
              <a:endParaRPr 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868702" y="1518753"/>
            <a:ext cx="5642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기본정보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>
            <a:spLocks noChangeArrowheads="1"/>
          </p:cNvSpPr>
          <p:nvPr/>
        </p:nvSpPr>
        <p:spPr bwMode="auto">
          <a:xfrm>
            <a:off x="1798729" y="2735755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3" name="직사각형 62"/>
          <p:cNvSpPr>
            <a:spLocks noChangeArrowheads="1"/>
          </p:cNvSpPr>
          <p:nvPr/>
        </p:nvSpPr>
        <p:spPr bwMode="auto">
          <a:xfrm>
            <a:off x="1832493" y="3670617"/>
            <a:ext cx="4632675" cy="2174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4" name="직사각형 63"/>
          <p:cNvSpPr>
            <a:spLocks noChangeArrowheads="1"/>
          </p:cNvSpPr>
          <p:nvPr/>
        </p:nvSpPr>
        <p:spPr bwMode="auto">
          <a:xfrm>
            <a:off x="1810930" y="4086032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28243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1280Pixel</a:t>
            </a: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배너 등록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보조 메뉴 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로그인 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후 다른 서브메뉴 구성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로그인 화면으로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회원가입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회원가입으로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장바구니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장바구니로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</a:rPr>
              <a:t>마이페이지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</a:rPr>
              <a:t>마이페이지로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용품가이드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용품가이드로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단체견적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단체견적으로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매장재고확인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매장재고확인으로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)</a:t>
            </a:r>
          </a:p>
          <a:p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[3]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로고 이미지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SOCCERBOOM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메인화면으로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이동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 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보조 메뉴 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로그인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전과 후의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변화 없음 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사은품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사은품으로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</a:rPr>
              <a:t>매일신상품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</a:rPr>
              <a:t>매일신상품으로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세일상품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세일상품으로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)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베스트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50: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베스트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50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으로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메뉴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전과 후의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변화 없음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자세한 내용은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 참고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).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 전</a:t>
            </a:r>
            <a:r>
              <a:rPr lang="en-US" altLang="ko-KR" dirty="0"/>
              <a:t>/</a:t>
            </a:r>
            <a:r>
              <a:rPr lang="ko-KR" altLang="en-US" dirty="0"/>
              <a:t>후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-10978" y="498158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-10978" y="3746822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후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2916709" y="1499723"/>
            <a:ext cx="4665858" cy="283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장바구니 </a:t>
            </a:r>
            <a:r>
              <a:rPr lang="en-US" altLang="ko-KR" sz="950" dirty="0" smtClean="0">
                <a:latin typeface="맑은 고딕" pitchFamily="50" charset="-127"/>
              </a:rPr>
              <a:t>|  </a:t>
            </a:r>
            <a:r>
              <a:rPr lang="ko-KR" altLang="en-US" sz="950" dirty="0" err="1" smtClean="0">
                <a:latin typeface="맑은 고딕" pitchFamily="50" charset="-127"/>
              </a:rPr>
              <a:t>마이페이지</a:t>
            </a:r>
            <a:r>
              <a:rPr lang="en-US" altLang="ko-KR" sz="950" dirty="0" smtClean="0">
                <a:latin typeface="맑은 고딕" pitchFamily="50" charset="-127"/>
              </a:rPr>
              <a:t>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용품가이드</a:t>
            </a:r>
            <a:r>
              <a:rPr lang="en-US" altLang="ko-KR" sz="950" dirty="0">
                <a:latin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</a:rPr>
              <a:t>단체견적 </a:t>
            </a:r>
            <a:r>
              <a:rPr lang="en-US" altLang="ko-KR" sz="950" dirty="0" smtClean="0">
                <a:latin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</a:rPr>
              <a:t>매장재고확인</a:t>
            </a:r>
            <a:endParaRPr lang="en-US" altLang="ko-KR" sz="950" dirty="0">
              <a:latin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103267" y="3645024"/>
            <a:ext cx="7511424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2749688" y="15099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31997" y="2018439"/>
            <a:ext cx="2824425" cy="396031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</a:rPr>
              <a:t>검색</a:t>
            </a:r>
            <a:r>
              <a:rPr lang="ko-KR" altLang="en-US" sz="1050" dirty="0" smtClean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맑은 고딕" pitchFamily="50" charset="-127"/>
              </a:rPr>
              <a:t>|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167092" y="195443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93" name="Placeholder"/>
          <p:cNvGrpSpPr>
            <a:grpSpLocks/>
          </p:cNvGrpSpPr>
          <p:nvPr/>
        </p:nvGrpSpPr>
        <p:grpSpPr bwMode="auto">
          <a:xfrm>
            <a:off x="398087" y="868357"/>
            <a:ext cx="7108247" cy="62684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3767581" y="1121366"/>
            <a:ext cx="36925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0" name="타원 109"/>
          <p:cNvSpPr/>
          <p:nvPr/>
        </p:nvSpPr>
        <p:spPr>
          <a:xfrm>
            <a:off x="146511" y="276173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844210" y="8921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69" name="그래픽 11" descr="돋보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36788" y="2090216"/>
            <a:ext cx="241176" cy="241176"/>
          </a:xfrm>
          <a:prstGeom prst="rect">
            <a:avLst/>
          </a:prstGeom>
        </p:spPr>
      </p:pic>
      <p:grpSp>
        <p:nvGrpSpPr>
          <p:cNvPr id="70" name="Placeholder"/>
          <p:cNvGrpSpPr>
            <a:grpSpLocks/>
          </p:cNvGrpSpPr>
          <p:nvPr/>
        </p:nvGrpSpPr>
        <p:grpSpPr bwMode="auto">
          <a:xfrm>
            <a:off x="5975738" y="1974933"/>
            <a:ext cx="1450185" cy="53945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8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6518281" y="2175409"/>
            <a:ext cx="36925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0" name="타원 79"/>
          <p:cNvSpPr/>
          <p:nvPr/>
        </p:nvSpPr>
        <p:spPr>
          <a:xfrm>
            <a:off x="6602788" y="189640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513629" y="2528246"/>
            <a:ext cx="2690699" cy="31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사은품 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50" dirty="0" err="1" smtClean="0">
                <a:latin typeface="맑은 고딕" pitchFamily="50" charset="-127"/>
                <a:ea typeface="맑은 고딕" pitchFamily="50" charset="-127"/>
              </a:rPr>
              <a:t>매일신상품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세일상품 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베스트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50</a:t>
            </a:r>
            <a:endParaRPr lang="en-US" altLang="ko-KR" sz="950" dirty="0">
              <a:latin typeface="맑은 고딕" pitchFamily="50" charset="-127"/>
            </a:endParaRPr>
          </a:p>
        </p:txBody>
      </p:sp>
      <p:grpSp>
        <p:nvGrpSpPr>
          <p:cNvPr id="121" name="Placeholder"/>
          <p:cNvGrpSpPr>
            <a:grpSpLocks/>
          </p:cNvGrpSpPr>
          <p:nvPr/>
        </p:nvGrpSpPr>
        <p:grpSpPr bwMode="auto">
          <a:xfrm>
            <a:off x="468422" y="1938409"/>
            <a:ext cx="1450185" cy="53945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27" name="직사각형 126"/>
          <p:cNvSpPr/>
          <p:nvPr/>
        </p:nvSpPr>
        <p:spPr>
          <a:xfrm>
            <a:off x="1038788" y="2138885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97" name="타원 96"/>
          <p:cNvSpPr/>
          <p:nvPr/>
        </p:nvSpPr>
        <p:spPr>
          <a:xfrm>
            <a:off x="1091613" y="18024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15344" y="2932648"/>
            <a:ext cx="7144718" cy="496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315017" y="3245139"/>
            <a:ext cx="7156272" cy="100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017" y="296865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전체상품</a:t>
            </a:r>
            <a:endParaRPr lang="ko-KR" alt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050750" y="298378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주니어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여성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905471" y="2983784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축구화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풋살화</a:t>
            </a:r>
            <a:endParaRPr lang="ko-KR" alt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863526" y="298665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트레이닝화</a:t>
            </a:r>
            <a:endParaRPr lang="ko-KR" alt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664487" y="299992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축구공</a:t>
            </a:r>
            <a:endParaRPr lang="ko-KR" alt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233874" y="30055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축구용품</a:t>
            </a:r>
            <a:endParaRPr lang="ko-KR" alt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931501" y="300557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골키퍼용품</a:t>
            </a:r>
            <a:endParaRPr lang="ko-KR" altLang="en-US" sz="1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5752259" y="300408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기능성웨어</a:t>
            </a:r>
            <a:endParaRPr lang="ko-KR" alt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501808" y="300557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유니폼</a:t>
            </a:r>
            <a:endParaRPr lang="ko-KR" altLang="en-US" sz="1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018916" y="30055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의류</a:t>
            </a:r>
            <a:endParaRPr lang="ko-KR" altLang="en-US" sz="1000" dirty="0"/>
          </a:p>
        </p:txBody>
      </p:sp>
      <p:sp>
        <p:nvSpPr>
          <p:cNvPr id="151" name="직사각형 150"/>
          <p:cNvSpPr/>
          <p:nvPr/>
        </p:nvSpPr>
        <p:spPr>
          <a:xfrm>
            <a:off x="2478584" y="4848430"/>
            <a:ext cx="5068938" cy="31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로그아웃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회원정보수정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장바구니 </a:t>
            </a:r>
            <a:r>
              <a:rPr lang="en-US" altLang="ko-KR" sz="950" dirty="0" smtClean="0">
                <a:latin typeface="맑은 고딕" pitchFamily="50" charset="-127"/>
              </a:rPr>
              <a:t>|  </a:t>
            </a:r>
            <a:r>
              <a:rPr lang="ko-KR" altLang="en-US" sz="950" dirty="0" err="1" smtClean="0">
                <a:latin typeface="맑은 고딕" pitchFamily="50" charset="-127"/>
              </a:rPr>
              <a:t>마이페이지</a:t>
            </a:r>
            <a:r>
              <a:rPr lang="en-US" altLang="ko-KR" sz="950" dirty="0" smtClean="0">
                <a:latin typeface="맑은 고딕" pitchFamily="50" charset="-127"/>
              </a:rPr>
              <a:t>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용품가이드</a:t>
            </a:r>
            <a:r>
              <a:rPr lang="en-US" altLang="ko-KR" sz="950" dirty="0">
                <a:latin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</a:rPr>
              <a:t>단체견적 </a:t>
            </a:r>
            <a:r>
              <a:rPr lang="en-US" altLang="ko-KR" sz="950" dirty="0" smtClean="0">
                <a:latin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</a:rPr>
              <a:t>매장재고확인</a:t>
            </a:r>
            <a:endParaRPr lang="en-US" altLang="ko-KR" sz="950" dirty="0">
              <a:latin typeface="맑은 고딕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2396952" y="5367146"/>
            <a:ext cx="2824425" cy="396031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</a:rPr>
              <a:t>검색</a:t>
            </a:r>
            <a:r>
              <a:rPr lang="ko-KR" altLang="en-US" sz="1050" dirty="0" smtClean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맑은 고딕" pitchFamily="50" charset="-127"/>
              </a:rPr>
              <a:t>|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5" name="Placeholder"/>
          <p:cNvGrpSpPr>
            <a:grpSpLocks/>
          </p:cNvGrpSpPr>
          <p:nvPr/>
        </p:nvGrpSpPr>
        <p:grpSpPr bwMode="auto">
          <a:xfrm>
            <a:off x="363042" y="4217064"/>
            <a:ext cx="7108247" cy="62684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56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7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8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9" name="직사각형 158"/>
          <p:cNvSpPr/>
          <p:nvPr/>
        </p:nvSpPr>
        <p:spPr>
          <a:xfrm>
            <a:off x="3732536" y="4470073"/>
            <a:ext cx="36925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62" name="그래픽 11" descr="돋보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01743" y="5438923"/>
            <a:ext cx="241176" cy="241176"/>
          </a:xfrm>
          <a:prstGeom prst="rect">
            <a:avLst/>
          </a:prstGeom>
        </p:spPr>
      </p:pic>
      <p:grpSp>
        <p:nvGrpSpPr>
          <p:cNvPr id="163" name="Placeholder"/>
          <p:cNvGrpSpPr>
            <a:grpSpLocks/>
          </p:cNvGrpSpPr>
          <p:nvPr/>
        </p:nvGrpSpPr>
        <p:grpSpPr bwMode="auto">
          <a:xfrm>
            <a:off x="5940693" y="5323640"/>
            <a:ext cx="1450185" cy="53945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6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6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6483236" y="5524116"/>
            <a:ext cx="36925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2478584" y="5876953"/>
            <a:ext cx="2690699" cy="31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사은품 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50" dirty="0" err="1" smtClean="0">
                <a:latin typeface="맑은 고딕" pitchFamily="50" charset="-127"/>
                <a:ea typeface="맑은 고딕" pitchFamily="50" charset="-127"/>
              </a:rPr>
              <a:t>매일신상품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세일상품 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베스트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50</a:t>
            </a:r>
            <a:endParaRPr lang="en-US" altLang="ko-KR" sz="950" dirty="0">
              <a:latin typeface="맑은 고딕" pitchFamily="50" charset="-127"/>
            </a:endParaRPr>
          </a:p>
        </p:txBody>
      </p:sp>
      <p:grpSp>
        <p:nvGrpSpPr>
          <p:cNvPr id="170" name="Placeholder"/>
          <p:cNvGrpSpPr>
            <a:grpSpLocks/>
          </p:cNvGrpSpPr>
          <p:nvPr/>
        </p:nvGrpSpPr>
        <p:grpSpPr bwMode="auto">
          <a:xfrm>
            <a:off x="433377" y="5287116"/>
            <a:ext cx="1450185" cy="53945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74" name="직사각형 173"/>
          <p:cNvSpPr/>
          <p:nvPr/>
        </p:nvSpPr>
        <p:spPr>
          <a:xfrm>
            <a:off x="1003743" y="5487592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cxnSp>
        <p:nvCxnSpPr>
          <p:cNvPr id="187" name="직선 연결선 186"/>
          <p:cNvCxnSpPr/>
          <p:nvPr/>
        </p:nvCxnSpPr>
        <p:spPr>
          <a:xfrm>
            <a:off x="301484" y="6272588"/>
            <a:ext cx="7144718" cy="496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301157" y="6585079"/>
            <a:ext cx="7089721" cy="100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301157" y="630859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전체상품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1036890" y="632372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주니어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여성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1891611" y="6323724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축구화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풋살화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849666" y="632659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트레이닝화</a:t>
            </a:r>
            <a:endParaRPr lang="ko-KR" altLang="en-US" sz="1000" dirty="0"/>
          </a:p>
        </p:txBody>
      </p:sp>
      <p:sp>
        <p:nvSpPr>
          <p:cNvPr id="193" name="TextBox 192"/>
          <p:cNvSpPr txBox="1"/>
          <p:nvPr/>
        </p:nvSpPr>
        <p:spPr>
          <a:xfrm>
            <a:off x="3650627" y="633986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축구공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4220014" y="634551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축구용품</a:t>
            </a:r>
            <a:endParaRPr lang="ko-KR" altLang="en-US" sz="1000" dirty="0"/>
          </a:p>
        </p:txBody>
      </p:sp>
      <p:sp>
        <p:nvSpPr>
          <p:cNvPr id="195" name="TextBox 194"/>
          <p:cNvSpPr txBox="1"/>
          <p:nvPr/>
        </p:nvSpPr>
        <p:spPr>
          <a:xfrm>
            <a:off x="4917641" y="634551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골키퍼용품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5738399" y="634402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기능성웨어</a:t>
            </a:r>
            <a:endParaRPr lang="ko-KR" altLang="en-US" sz="1000" dirty="0"/>
          </a:p>
        </p:txBody>
      </p:sp>
      <p:sp>
        <p:nvSpPr>
          <p:cNvPr id="197" name="TextBox 196"/>
          <p:cNvSpPr txBox="1"/>
          <p:nvPr/>
        </p:nvSpPr>
        <p:spPr>
          <a:xfrm>
            <a:off x="6487948" y="634551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유니폼</a:t>
            </a:r>
            <a:endParaRPr lang="ko-KR" altLang="en-US" sz="1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7005056" y="634551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의류</a:t>
            </a:r>
            <a:endParaRPr lang="ko-KR" altLang="en-US" sz="1000" dirty="0"/>
          </a:p>
        </p:txBody>
      </p:sp>
      <p:sp>
        <p:nvSpPr>
          <p:cNvPr id="199" name="타원 198"/>
          <p:cNvSpPr/>
          <p:nvPr/>
        </p:nvSpPr>
        <p:spPr>
          <a:xfrm>
            <a:off x="2478584" y="246034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2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661534"/>
              </p:ext>
            </p:extLst>
          </p:nvPr>
        </p:nvGraphicFramePr>
        <p:xfrm>
          <a:off x="405519" y="908720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=""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이력 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0.01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2020-08-18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전성배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히스토리</a:t>
            </a:r>
          </a:p>
        </p:txBody>
      </p:sp>
    </p:spTree>
    <p:extLst>
      <p:ext uri="{BB962C8B-B14F-4D97-AF65-F5344CB8AC3E}">
        <p14:creationId xmlns:p14="http://schemas.microsoft.com/office/powerpoint/2010/main" val="24013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57820" y="315913"/>
            <a:ext cx="2148181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배너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등록한 배너 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이미지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링크 등록 등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배너 관리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가능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개의 배너가 시간에 따라 순차적으로 바뀜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메인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배너 종류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클릭 시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</a:rPr>
              <a:t>메인배너에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 표시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회사소개 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회사소개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페이지로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이동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[4]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택배안내 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아래 링크로 이동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hlinkClick r:id="rId3"/>
              </a:rPr>
              <a:t>http://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hlinkClick r:id="rId3"/>
              </a:rPr>
              <a:t>soccerboom.co.kr/board/product/read.html?no=280&amp;board_no=6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[5]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사은품 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사은품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페이지로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이동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[6]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정식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A/S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안내 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아래 링크로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http://soccerboom.co.kr/board/free/read.html?no=3&amp;board_no=3&amp;page=2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8005529" y="468253"/>
            <a:ext cx="1661899" cy="566382"/>
            <a:chOff x="8005529" y="2434127"/>
            <a:chExt cx="1661899" cy="566382"/>
          </a:xfrm>
        </p:grpSpPr>
        <p:sp>
          <p:nvSpPr>
            <p:cNvPr id="54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8027193" y="2490488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2768809" y="1164093"/>
            <a:ext cx="4665858" cy="283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장바구니 </a:t>
            </a:r>
            <a:r>
              <a:rPr lang="en-US" altLang="ko-KR" sz="950" dirty="0" smtClean="0">
                <a:latin typeface="맑은 고딕" pitchFamily="50" charset="-127"/>
              </a:rPr>
              <a:t>|  </a:t>
            </a:r>
            <a:r>
              <a:rPr lang="ko-KR" altLang="en-US" sz="950" dirty="0" err="1" smtClean="0">
                <a:latin typeface="맑은 고딕" pitchFamily="50" charset="-127"/>
              </a:rPr>
              <a:t>마이페이지</a:t>
            </a:r>
            <a:r>
              <a:rPr lang="en-US" altLang="ko-KR" sz="950" dirty="0" smtClean="0">
                <a:latin typeface="맑은 고딕" pitchFamily="50" charset="-127"/>
              </a:rPr>
              <a:t>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용품가이드</a:t>
            </a:r>
            <a:r>
              <a:rPr lang="en-US" altLang="ko-KR" sz="950" dirty="0">
                <a:latin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</a:rPr>
              <a:t>단체견적 </a:t>
            </a:r>
            <a:r>
              <a:rPr lang="en-US" altLang="ko-KR" sz="950" dirty="0" smtClean="0">
                <a:latin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</a:rPr>
              <a:t>매장재고확인</a:t>
            </a:r>
            <a:endParaRPr lang="en-US" altLang="ko-KR" sz="950" dirty="0">
              <a:latin typeface="맑은 고딕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284097" y="1682809"/>
            <a:ext cx="2824425" cy="396031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</a:rPr>
              <a:t>검색</a:t>
            </a:r>
            <a:r>
              <a:rPr lang="ko-KR" altLang="en-US" sz="1050" dirty="0" smtClean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맑은 고딕" pitchFamily="50" charset="-127"/>
              </a:rPr>
              <a:t>|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8" name="Placeholder"/>
          <p:cNvGrpSpPr>
            <a:grpSpLocks/>
          </p:cNvGrpSpPr>
          <p:nvPr/>
        </p:nvGrpSpPr>
        <p:grpSpPr bwMode="auto">
          <a:xfrm>
            <a:off x="250187" y="532727"/>
            <a:ext cx="7108247" cy="62684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619681" y="785736"/>
            <a:ext cx="36925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35" name="그래픽 11" descr="돋보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788888" y="1754586"/>
            <a:ext cx="241176" cy="241176"/>
          </a:xfrm>
          <a:prstGeom prst="rect">
            <a:avLst/>
          </a:prstGeom>
        </p:spPr>
      </p:pic>
      <p:grpSp>
        <p:nvGrpSpPr>
          <p:cNvPr id="136" name="Placeholder"/>
          <p:cNvGrpSpPr>
            <a:grpSpLocks/>
          </p:cNvGrpSpPr>
          <p:nvPr/>
        </p:nvGrpSpPr>
        <p:grpSpPr bwMode="auto">
          <a:xfrm>
            <a:off x="5827838" y="1639303"/>
            <a:ext cx="1450185" cy="53945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7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8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6370381" y="1839779"/>
            <a:ext cx="36925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2365729" y="2192616"/>
            <a:ext cx="2690699" cy="31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사은품 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50" dirty="0" err="1" smtClean="0">
                <a:latin typeface="맑은 고딕" pitchFamily="50" charset="-127"/>
                <a:ea typeface="맑은 고딕" pitchFamily="50" charset="-127"/>
              </a:rPr>
              <a:t>매일신상품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세일상품 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베스트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50</a:t>
            </a:r>
            <a:endParaRPr lang="en-US" altLang="ko-KR" sz="950" dirty="0">
              <a:latin typeface="맑은 고딕" pitchFamily="50" charset="-127"/>
            </a:endParaRPr>
          </a:p>
        </p:txBody>
      </p:sp>
      <p:grpSp>
        <p:nvGrpSpPr>
          <p:cNvPr id="143" name="Placeholder"/>
          <p:cNvGrpSpPr>
            <a:grpSpLocks/>
          </p:cNvGrpSpPr>
          <p:nvPr/>
        </p:nvGrpSpPr>
        <p:grpSpPr bwMode="auto">
          <a:xfrm>
            <a:off x="320522" y="1602779"/>
            <a:ext cx="1450185" cy="53945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4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6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47" name="직사각형 146"/>
          <p:cNvSpPr/>
          <p:nvPr/>
        </p:nvSpPr>
        <p:spPr>
          <a:xfrm>
            <a:off x="890888" y="1803255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cxnSp>
        <p:nvCxnSpPr>
          <p:cNvPr id="149" name="직선 연결선 148"/>
          <p:cNvCxnSpPr/>
          <p:nvPr/>
        </p:nvCxnSpPr>
        <p:spPr>
          <a:xfrm>
            <a:off x="167444" y="2597018"/>
            <a:ext cx="7144718" cy="496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167117" y="2909509"/>
            <a:ext cx="7156272" cy="100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67117" y="263302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전체상품</a:t>
            </a:r>
            <a:endParaRPr lang="ko-KR" altLang="en-US" sz="1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902850" y="264815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주니어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여성</a:t>
            </a:r>
            <a:endParaRPr lang="ko-KR" altLang="en-US" sz="1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1757571" y="2648154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축구화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풋살화</a:t>
            </a:r>
            <a:endParaRPr lang="ko-KR" altLang="en-US" sz="1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715626" y="265102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트레이닝화</a:t>
            </a:r>
            <a:endParaRPr lang="ko-KR" altLang="en-US" sz="1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516587" y="26642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축구공</a:t>
            </a:r>
            <a:endParaRPr lang="ko-KR" altLang="en-US" sz="1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085974" y="26699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축구용품</a:t>
            </a:r>
            <a:endParaRPr lang="ko-KR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783601" y="266994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골키퍼용품</a:t>
            </a:r>
            <a:endParaRPr lang="ko-KR" altLang="en-US" sz="1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604359" y="266845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기능성웨어</a:t>
            </a:r>
            <a:endParaRPr lang="ko-KR" alt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353908" y="266994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유니폼</a:t>
            </a:r>
            <a:endParaRPr lang="ko-KR" altLang="en-US" sz="1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6871016" y="266994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의류</a:t>
            </a:r>
            <a:endParaRPr lang="ko-KR" altLang="en-US" sz="1000" dirty="0"/>
          </a:p>
        </p:txBody>
      </p:sp>
      <p:grpSp>
        <p:nvGrpSpPr>
          <p:cNvPr id="168" name="Placeholder"/>
          <p:cNvGrpSpPr>
            <a:grpSpLocks/>
          </p:cNvGrpSpPr>
          <p:nvPr/>
        </p:nvGrpSpPr>
        <p:grpSpPr bwMode="auto">
          <a:xfrm>
            <a:off x="247156" y="3055094"/>
            <a:ext cx="7108247" cy="187234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6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72" name="직사각형 171"/>
          <p:cNvSpPr/>
          <p:nvPr/>
        </p:nvSpPr>
        <p:spPr>
          <a:xfrm>
            <a:off x="3491010" y="3922015"/>
            <a:ext cx="62659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메인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109187" y="30113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73" name="Border"/>
          <p:cNvSpPr>
            <a:spLocks/>
          </p:cNvSpPr>
          <p:nvPr/>
        </p:nvSpPr>
        <p:spPr bwMode="auto">
          <a:xfrm>
            <a:off x="243635" y="4928298"/>
            <a:ext cx="7108247" cy="2677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-829217" y="4919445"/>
            <a:ext cx="8220855" cy="31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01 Nike Phantom GT  |  02 Adidas </a:t>
            </a:r>
            <a:r>
              <a:rPr lang="en-US" altLang="ko-KR" sz="950" dirty="0" err="1" smtClean="0">
                <a:latin typeface="맑은 고딕" pitchFamily="50" charset="-127"/>
                <a:ea typeface="맑은 고딕" pitchFamily="50" charset="-127"/>
              </a:rPr>
              <a:t>Uniforia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 Pack  |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en-US" altLang="ko-KR" sz="950" dirty="0" err="1" smtClean="0">
                <a:latin typeface="맑은 고딕" pitchFamily="50" charset="-127"/>
                <a:ea typeface="맑은 고딕" pitchFamily="50" charset="-127"/>
              </a:rPr>
              <a:t>Tottenham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 New Kit  </a:t>
            </a:r>
            <a:r>
              <a:rPr lang="en-US" altLang="ko-KR" sz="950" dirty="0" smtClean="0">
                <a:latin typeface="맑은 고딕" pitchFamily="50" charset="-127"/>
              </a:rPr>
              <a:t>|  04 </a:t>
            </a:r>
            <a:r>
              <a:rPr lang="ko-KR" altLang="en-US" sz="950" dirty="0" smtClean="0">
                <a:latin typeface="맑은 고딕" pitchFamily="50" charset="-127"/>
              </a:rPr>
              <a:t>세일상품</a:t>
            </a:r>
            <a:r>
              <a:rPr lang="en-US" altLang="ko-KR" sz="950" dirty="0" smtClean="0">
                <a:latin typeface="맑은 고딕" pitchFamily="50" charset="-127"/>
              </a:rPr>
              <a:t>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05 KOREA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JUST DO IT  </a:t>
            </a:r>
            <a:r>
              <a:rPr lang="en-US" altLang="ko-KR" sz="950" dirty="0" smtClean="0">
                <a:latin typeface="맑은 고딕" pitchFamily="50" charset="-127"/>
              </a:rPr>
              <a:t>|  06 Nike</a:t>
            </a:r>
            <a:endParaRPr lang="en-US" altLang="ko-KR" sz="950" dirty="0">
              <a:latin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1803" y="486545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31704" y="1801595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50187" y="5353504"/>
            <a:ext cx="1678477" cy="1337939"/>
            <a:chOff x="250187" y="5353504"/>
            <a:chExt cx="1678477" cy="1337939"/>
          </a:xfrm>
        </p:grpSpPr>
        <p:sp>
          <p:nvSpPr>
            <p:cNvPr id="176" name="Border"/>
            <p:cNvSpPr>
              <a:spLocks/>
            </p:cNvSpPr>
            <p:nvPr/>
          </p:nvSpPr>
          <p:spPr bwMode="auto">
            <a:xfrm>
              <a:off x="250187" y="5353504"/>
              <a:ext cx="1678477" cy="133793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7" name="Line 2"/>
            <p:cNvSpPr>
              <a:spLocks/>
            </p:cNvSpPr>
            <p:nvPr/>
          </p:nvSpPr>
          <p:spPr bwMode="auto">
            <a:xfrm>
              <a:off x="250187" y="5353504"/>
              <a:ext cx="1678477" cy="1337939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8" name="Line 1"/>
            <p:cNvSpPr>
              <a:spLocks/>
            </p:cNvSpPr>
            <p:nvPr/>
          </p:nvSpPr>
          <p:spPr bwMode="auto">
            <a:xfrm>
              <a:off x="250187" y="5353504"/>
              <a:ext cx="1678477" cy="1337939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949949" y="5953832"/>
              <a:ext cx="322204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2074569" y="5353504"/>
            <a:ext cx="1678477" cy="1337939"/>
            <a:chOff x="250187" y="5353504"/>
            <a:chExt cx="1678477" cy="1337939"/>
          </a:xfrm>
        </p:grpSpPr>
        <p:sp>
          <p:nvSpPr>
            <p:cNvPr id="198" name="Border"/>
            <p:cNvSpPr>
              <a:spLocks/>
            </p:cNvSpPr>
            <p:nvPr/>
          </p:nvSpPr>
          <p:spPr bwMode="auto">
            <a:xfrm>
              <a:off x="250187" y="5353504"/>
              <a:ext cx="1678477" cy="133793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9" name="Line 2"/>
            <p:cNvSpPr>
              <a:spLocks/>
            </p:cNvSpPr>
            <p:nvPr/>
          </p:nvSpPr>
          <p:spPr bwMode="auto">
            <a:xfrm>
              <a:off x="250187" y="5353504"/>
              <a:ext cx="1678477" cy="1337939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0" name="Line 1"/>
            <p:cNvSpPr>
              <a:spLocks/>
            </p:cNvSpPr>
            <p:nvPr/>
          </p:nvSpPr>
          <p:spPr bwMode="auto">
            <a:xfrm>
              <a:off x="250187" y="5353504"/>
              <a:ext cx="1678477" cy="1337939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949949" y="5953832"/>
              <a:ext cx="322204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3881970" y="5353504"/>
            <a:ext cx="1678477" cy="1337939"/>
            <a:chOff x="250187" y="5353504"/>
            <a:chExt cx="1678477" cy="1337939"/>
          </a:xfrm>
        </p:grpSpPr>
        <p:sp>
          <p:nvSpPr>
            <p:cNvPr id="203" name="Border"/>
            <p:cNvSpPr>
              <a:spLocks/>
            </p:cNvSpPr>
            <p:nvPr/>
          </p:nvSpPr>
          <p:spPr bwMode="auto">
            <a:xfrm>
              <a:off x="250187" y="5353504"/>
              <a:ext cx="1678477" cy="133793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4" name="Line 2"/>
            <p:cNvSpPr>
              <a:spLocks/>
            </p:cNvSpPr>
            <p:nvPr/>
          </p:nvSpPr>
          <p:spPr bwMode="auto">
            <a:xfrm>
              <a:off x="250187" y="5353504"/>
              <a:ext cx="1678477" cy="1337939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5" name="Line 1"/>
            <p:cNvSpPr>
              <a:spLocks/>
            </p:cNvSpPr>
            <p:nvPr/>
          </p:nvSpPr>
          <p:spPr bwMode="auto">
            <a:xfrm>
              <a:off x="250187" y="5353504"/>
              <a:ext cx="1678477" cy="1337939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949949" y="5953832"/>
              <a:ext cx="322204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5713161" y="5353504"/>
            <a:ext cx="1678477" cy="1337939"/>
            <a:chOff x="250187" y="5353504"/>
            <a:chExt cx="1678477" cy="1337939"/>
          </a:xfrm>
        </p:grpSpPr>
        <p:sp>
          <p:nvSpPr>
            <p:cNvPr id="208" name="Border"/>
            <p:cNvSpPr>
              <a:spLocks/>
            </p:cNvSpPr>
            <p:nvPr/>
          </p:nvSpPr>
          <p:spPr bwMode="auto">
            <a:xfrm>
              <a:off x="250187" y="5353504"/>
              <a:ext cx="1678477" cy="133793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9" name="Line 2"/>
            <p:cNvSpPr>
              <a:spLocks/>
            </p:cNvSpPr>
            <p:nvPr/>
          </p:nvSpPr>
          <p:spPr bwMode="auto">
            <a:xfrm>
              <a:off x="250187" y="5353504"/>
              <a:ext cx="1678477" cy="1337939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0" name="Line 1"/>
            <p:cNvSpPr>
              <a:spLocks/>
            </p:cNvSpPr>
            <p:nvPr/>
          </p:nvSpPr>
          <p:spPr bwMode="auto">
            <a:xfrm>
              <a:off x="250187" y="5353504"/>
              <a:ext cx="1678477" cy="1337939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49949" y="5953832"/>
              <a:ext cx="322204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217" name="타원 216"/>
          <p:cNvSpPr/>
          <p:nvPr/>
        </p:nvSpPr>
        <p:spPr>
          <a:xfrm>
            <a:off x="179803" y="52713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1999048" y="526511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3825504" y="529040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20" name="타원 219"/>
          <p:cNvSpPr/>
          <p:nvPr/>
        </p:nvSpPr>
        <p:spPr>
          <a:xfrm>
            <a:off x="5669485" y="52537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26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155437" y="646187"/>
            <a:ext cx="73805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4972" y="351706"/>
            <a:ext cx="34080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BOOM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SALE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매일 업데이트 되는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40%~85%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특가상품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05266" y="388168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7514" y="2518750"/>
            <a:ext cx="146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b="1" dirty="0">
                <a:latin typeface="맑은 고딕" pitchFamily="50" charset="-127"/>
              </a:rPr>
              <a:t>{</a:t>
            </a:r>
            <a:r>
              <a:rPr lang="ko-KR" altLang="en-US" sz="900" b="1" dirty="0">
                <a:latin typeface="맑은 고딕" pitchFamily="50" charset="-127"/>
              </a:rPr>
              <a:t>상품명 표기</a:t>
            </a:r>
            <a:r>
              <a:rPr lang="en-US" altLang="ko-KR" sz="900" b="1" dirty="0">
                <a:latin typeface="맑은 고딕" pitchFamily="50" charset="-127"/>
              </a:rPr>
              <a:t>}</a:t>
            </a:r>
          </a:p>
          <a:p>
            <a:pPr>
              <a:defRPr/>
            </a:pP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상품 가격표기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상품 특성 아이콘 노출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사이즈 확인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드롭박스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91602"/>
              </p:ext>
            </p:extLst>
          </p:nvPr>
        </p:nvGraphicFramePr>
        <p:xfrm>
          <a:off x="222544" y="786009"/>
          <a:ext cx="1358020" cy="1594212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9421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3997" marR="73997" marT="36999" marB="369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332263" y="1511788"/>
            <a:ext cx="1144177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81227"/>
              </p:ext>
            </p:extLst>
          </p:nvPr>
        </p:nvGraphicFramePr>
        <p:xfrm>
          <a:off x="3232539" y="787335"/>
          <a:ext cx="1358020" cy="1603439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03439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3997" marR="73997" marT="36999" marB="369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66130"/>
              </p:ext>
            </p:extLst>
          </p:nvPr>
        </p:nvGraphicFramePr>
        <p:xfrm>
          <a:off x="4728710" y="788660"/>
          <a:ext cx="1358020" cy="1612667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1266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3997" marR="73997" marT="36999" marB="369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28510"/>
              </p:ext>
            </p:extLst>
          </p:nvPr>
        </p:nvGraphicFramePr>
        <p:xfrm>
          <a:off x="6201028" y="789986"/>
          <a:ext cx="1358020" cy="1621896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21896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3997" marR="73997" marT="36999" marB="369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3363058" y="1540363"/>
            <a:ext cx="1144177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861942" y="1559413"/>
            <a:ext cx="1144177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15386" y="1559760"/>
            <a:ext cx="1144177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97285" y="2872503"/>
            <a:ext cx="446992" cy="142176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잘팔려요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714360" y="2872503"/>
            <a:ext cx="323286" cy="123615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BEST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259514" y="2872503"/>
            <a:ext cx="323286" cy="123615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할인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723152" y="2571967"/>
            <a:ext cx="150165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머큐리</a:t>
            </a:r>
            <a:r>
              <a:rPr lang="ko-KR" altLang="en-US" sz="800" b="1" dirty="0" err="1">
                <a:latin typeface="맑은 고딕" pitchFamily="50" charset="-127"/>
                <a:ea typeface="맑은 고딕" pitchFamily="50" charset="-127"/>
              </a:rPr>
              <a:t>얼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베이퍼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13</a:t>
            </a:r>
          </a:p>
          <a:p>
            <a:pP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59,400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94766"/>
              </p:ext>
            </p:extLst>
          </p:nvPr>
        </p:nvGraphicFramePr>
        <p:xfrm>
          <a:off x="1731021" y="796860"/>
          <a:ext cx="1358020" cy="1592720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9272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3997" marR="73997" marT="36999" marB="369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1861540" y="1549888"/>
            <a:ext cx="1144177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164962" y="4121483"/>
            <a:ext cx="73805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30387" y="3798426"/>
            <a:ext cx="33853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WEEKLY BEST7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이번주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가장 인기 많은 베스트 상품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57641" y="3863464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25158"/>
              </p:ext>
            </p:extLst>
          </p:nvPr>
        </p:nvGraphicFramePr>
        <p:xfrm>
          <a:off x="276672" y="4207469"/>
          <a:ext cx="1609278" cy="968237"/>
        </p:xfrm>
        <a:graphic>
          <a:graphicData uri="http://schemas.openxmlformats.org/drawingml/2006/table">
            <a:tbl>
              <a:tblPr/>
              <a:tblGrid>
                <a:gridCol w="16092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9682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166564" y="5406058"/>
            <a:ext cx="18443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상품명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66564" y="5573316"/>
            <a:ext cx="13163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상품 등록 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45654" y="4633739"/>
            <a:ext cx="1144177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866360" y="368871"/>
            <a:ext cx="7920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MORE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02" name="타원 101"/>
          <p:cNvSpPr/>
          <p:nvPr/>
        </p:nvSpPr>
        <p:spPr>
          <a:xfrm>
            <a:off x="3515771" y="3562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3435025" y="38091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97441"/>
              </p:ext>
            </p:extLst>
          </p:nvPr>
        </p:nvGraphicFramePr>
        <p:xfrm>
          <a:off x="2104728" y="4216994"/>
          <a:ext cx="1609278" cy="968237"/>
        </p:xfrm>
        <a:graphic>
          <a:graphicData uri="http://schemas.openxmlformats.org/drawingml/2006/table">
            <a:tbl>
              <a:tblPr/>
              <a:tblGrid>
                <a:gridCol w="16092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9682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" name="직사각형 131"/>
          <p:cNvSpPr/>
          <p:nvPr/>
        </p:nvSpPr>
        <p:spPr>
          <a:xfrm>
            <a:off x="2373710" y="4643264"/>
            <a:ext cx="1144177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133" name="표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11904"/>
              </p:ext>
            </p:extLst>
          </p:nvPr>
        </p:nvGraphicFramePr>
        <p:xfrm>
          <a:off x="3957886" y="4226519"/>
          <a:ext cx="1609278" cy="968237"/>
        </p:xfrm>
        <a:graphic>
          <a:graphicData uri="http://schemas.openxmlformats.org/drawingml/2006/table">
            <a:tbl>
              <a:tblPr/>
              <a:tblGrid>
                <a:gridCol w="16092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9682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>
          <a:xfrm>
            <a:off x="4226868" y="4652789"/>
            <a:ext cx="1144177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135" name="표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11643"/>
              </p:ext>
            </p:extLst>
          </p:nvPr>
        </p:nvGraphicFramePr>
        <p:xfrm>
          <a:off x="5782122" y="4245569"/>
          <a:ext cx="1609278" cy="968237"/>
        </p:xfrm>
        <a:graphic>
          <a:graphicData uri="http://schemas.openxmlformats.org/drawingml/2006/table">
            <a:tbl>
              <a:tblPr/>
              <a:tblGrid>
                <a:gridCol w="16092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9682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직사각형 135"/>
          <p:cNvSpPr/>
          <p:nvPr/>
        </p:nvSpPr>
        <p:spPr>
          <a:xfrm>
            <a:off x="6051104" y="4671839"/>
            <a:ext cx="1144177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62" name="직사각형 161"/>
          <p:cNvSpPr/>
          <p:nvPr/>
        </p:nvSpPr>
        <p:spPr>
          <a:xfrm>
            <a:off x="7760438" y="315913"/>
            <a:ext cx="2145562" cy="654208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BOOM SALE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특가상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특가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상품을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호출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개의 이미지가 표시되며 순차적으로 왼쪽으로 하나씩 밀리며 반복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상품명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 상세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보기 페이지로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MORE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특가상품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특가상품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정렬 상태로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72" name="그룹 71"/>
          <p:cNvGrpSpPr/>
          <p:nvPr/>
        </p:nvGrpSpPr>
        <p:grpSpPr>
          <a:xfrm>
            <a:off x="8005529" y="468253"/>
            <a:ext cx="1661899" cy="566382"/>
            <a:chOff x="8005529" y="2434127"/>
            <a:chExt cx="1661899" cy="566382"/>
          </a:xfrm>
        </p:grpSpPr>
        <p:sp>
          <p:nvSpPr>
            <p:cNvPr id="73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027193" y="2642888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9" name="모서리가 둥근 직사각형 68"/>
          <p:cNvSpPr/>
          <p:nvPr/>
        </p:nvSpPr>
        <p:spPr>
          <a:xfrm>
            <a:off x="1998576" y="3090589"/>
            <a:ext cx="827724" cy="171181"/>
          </a:xfrm>
          <a:prstGeom prst="roundRect">
            <a:avLst>
              <a:gd name="adj" fmla="val 1222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∨ Option View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228542" y="2868229"/>
            <a:ext cx="446992" cy="142176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잘팔려요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245617" y="2868229"/>
            <a:ext cx="323286" cy="123615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BEST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790771" y="2868229"/>
            <a:ext cx="323286" cy="123615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할인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254409" y="2567693"/>
            <a:ext cx="150165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코파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20.1 HG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9,400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529833" y="3086315"/>
            <a:ext cx="827724" cy="171181"/>
          </a:xfrm>
          <a:prstGeom prst="roundRect">
            <a:avLst>
              <a:gd name="adj" fmla="val 1222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∨ Option View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729226" y="2869214"/>
            <a:ext cx="446992" cy="142176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잘팔려요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746301" y="2869214"/>
            <a:ext cx="323286" cy="123615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BEST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291455" y="2869214"/>
            <a:ext cx="323286" cy="123615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할인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4755093" y="2568678"/>
            <a:ext cx="150165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프레데터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20.3 MG</a:t>
            </a:r>
          </a:p>
          <a:p>
            <a:pP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47,9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030517" y="3087300"/>
            <a:ext cx="827724" cy="171181"/>
          </a:xfrm>
          <a:prstGeom prst="roundRect">
            <a:avLst>
              <a:gd name="adj" fmla="val 1222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∨ Option View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201266" y="2881488"/>
            <a:ext cx="446992" cy="142176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잘팔려요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218341" y="2881488"/>
            <a:ext cx="323286" cy="123615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BEST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763495" y="2881488"/>
            <a:ext cx="323286" cy="123615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할인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6227133" y="2580952"/>
            <a:ext cx="150165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1.1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H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90,900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502557" y="3099574"/>
            <a:ext cx="827724" cy="171181"/>
          </a:xfrm>
          <a:prstGeom prst="roundRect">
            <a:avLst>
              <a:gd name="adj" fmla="val 1222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∨ Option View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6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33677"/>
              </p:ext>
            </p:extLst>
          </p:nvPr>
        </p:nvGraphicFramePr>
        <p:xfrm>
          <a:off x="266469" y="744957"/>
          <a:ext cx="9370448" cy="2919691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874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58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3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746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주니어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축구화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풋살화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트레이닝화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축구공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기본정보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추가정보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전체동의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주니어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여성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주니어축구화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풋살화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사이즈별주니어축구화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주니어축구용품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주니어의류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주니어유니폼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여성의류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여성슈즈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여성가방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용품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나이키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아디다스</a:t>
                      </a:r>
                      <a:endParaRPr lang="ko-KR" altLang="en-US" sz="10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미즈노</a:t>
                      </a:r>
                      <a:endParaRPr lang="ko-KR" altLang="en-US" sz="10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푸마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기타브랜드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풋살화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터프화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테마별축구화</a:t>
                      </a:r>
                      <a:endParaRPr lang="ko-KR" altLang="en-US" sz="10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사이즈별축구화</a:t>
                      </a:r>
                      <a:endParaRPr lang="ko-KR" altLang="en-US" sz="10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축구화관련용품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스포츠샌들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슬리퍼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나이키트레이닝화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아디다스트레이닝화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푸마트레이닝화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아식스트레이닝화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미즈노트레이닝화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기타트레이닝화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매치볼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,5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호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스킬볼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호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풋살볼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훈련공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공관련용품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사이트 맵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89204"/>
              </p:ext>
            </p:extLst>
          </p:nvPr>
        </p:nvGraphicFramePr>
        <p:xfrm>
          <a:off x="272480" y="3789040"/>
          <a:ext cx="9370448" cy="3005731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874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58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3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746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축구용품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골기퍼용품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기능성웨어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유니폼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축구스타킹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하프스타킹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스포츠스타킹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보호용품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가방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심판용품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트레이닝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경기용훔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토탈스포츠용품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동계용품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족구용품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학교체육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시설제품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골키퍼장갑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골키퍼의류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골키퍼용품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NIKE PRO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ADIDAS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MIZUNO BIO GEAR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UNDER ARMOUR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FIFA SPORTS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ASTORE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KNB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DESCENT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JOMA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FITNUS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ETC.BRAND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레플리카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나이키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아디다스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푸마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조마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아스토레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미즈노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뉴발란스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전사유니폼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제작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마킹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로고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배번서비스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반팔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민소매트레이닝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긴팔트레이닝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자켓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바람막이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다운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패딩자켓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트레이닝쇼트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반바지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3/4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팬츠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롱팬츠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상하세트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마킹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로고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배번서비스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9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사이트 맵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298172"/>
              </p:ext>
            </p:extLst>
          </p:nvPr>
        </p:nvGraphicFramePr>
        <p:xfrm>
          <a:off x="272480" y="620688"/>
          <a:ext cx="9370448" cy="2919691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874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58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3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746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장바구니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 페이지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단체견적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매장재고확인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아이디찾기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비밀번호찾기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회원가입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주문조회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내정보수정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관심상품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최근본상품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95116"/>
              </p:ext>
            </p:extLst>
          </p:nvPr>
        </p:nvGraphicFramePr>
        <p:xfrm>
          <a:off x="272480" y="3789040"/>
          <a:ext cx="9370448" cy="2919691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874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58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3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746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메인화면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검색결과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7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  <a:r>
              <a:rPr lang="en-US" altLang="ko-KR" dirty="0"/>
              <a:t>/GNB/</a:t>
            </a:r>
            <a:r>
              <a:rPr lang="ko-KR" altLang="en-US" dirty="0" err="1"/>
              <a:t>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32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1280Pixel</a:t>
            </a: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배너 등록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보조 메뉴 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로그인 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후 다른 서브메뉴 구성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로그인 화면으로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회원가입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회원가입으로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장바구니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장바구니로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</a:rPr>
              <a:t>마이페이지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</a:rPr>
              <a:t>마이페이지로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용품가이드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용품가이드로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단체견적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단체견적으로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매장재고확인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매장재고확인으로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)</a:t>
            </a:r>
          </a:p>
          <a:p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[3]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로고 이미지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SOCCERBOOM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메인화면으로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이동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 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보조 메뉴 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로그인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전과 후의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변화 없음 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사은품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사은품으로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</a:rPr>
              <a:t>매일신상품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</a:rPr>
              <a:t>매일신상품으로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세일상품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세일상품으로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)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베스트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50: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베스트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50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으로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메뉴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전과 후의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변화 없음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자세한 내용은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 참고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).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 전</a:t>
            </a:r>
            <a:r>
              <a:rPr lang="en-US" altLang="ko-KR" dirty="0"/>
              <a:t>/</a:t>
            </a:r>
            <a:r>
              <a:rPr lang="ko-KR" altLang="en-US" dirty="0"/>
              <a:t>후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-10978" y="498158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-10978" y="3746822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후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2916709" y="1499723"/>
            <a:ext cx="4665858" cy="283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장바구니 </a:t>
            </a:r>
            <a:r>
              <a:rPr lang="en-US" altLang="ko-KR" sz="950" dirty="0" smtClean="0">
                <a:latin typeface="맑은 고딕" pitchFamily="50" charset="-127"/>
              </a:rPr>
              <a:t>|  </a:t>
            </a:r>
            <a:r>
              <a:rPr lang="ko-KR" altLang="en-US" sz="950" dirty="0" err="1" smtClean="0">
                <a:latin typeface="맑은 고딕" pitchFamily="50" charset="-127"/>
              </a:rPr>
              <a:t>마이페이지</a:t>
            </a:r>
            <a:r>
              <a:rPr lang="en-US" altLang="ko-KR" sz="950" dirty="0" smtClean="0">
                <a:latin typeface="맑은 고딕" pitchFamily="50" charset="-127"/>
              </a:rPr>
              <a:t>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용품가이드</a:t>
            </a:r>
            <a:r>
              <a:rPr lang="en-US" altLang="ko-KR" sz="950" dirty="0">
                <a:latin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</a:rPr>
              <a:t>단체견적 </a:t>
            </a:r>
            <a:r>
              <a:rPr lang="en-US" altLang="ko-KR" sz="950" dirty="0" smtClean="0">
                <a:latin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</a:rPr>
              <a:t>매장재고확인</a:t>
            </a:r>
            <a:endParaRPr lang="en-US" altLang="ko-KR" sz="950" dirty="0">
              <a:latin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103267" y="3645024"/>
            <a:ext cx="7511424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2749688" y="15099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31997" y="2018439"/>
            <a:ext cx="2824425" cy="396031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</a:rPr>
              <a:t>검색</a:t>
            </a:r>
            <a:r>
              <a:rPr lang="ko-KR" altLang="en-US" sz="1050" dirty="0" smtClean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맑은 고딕" pitchFamily="50" charset="-127"/>
              </a:rPr>
              <a:t>|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167092" y="195443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93" name="Placeholder"/>
          <p:cNvGrpSpPr>
            <a:grpSpLocks/>
          </p:cNvGrpSpPr>
          <p:nvPr/>
        </p:nvGrpSpPr>
        <p:grpSpPr bwMode="auto">
          <a:xfrm>
            <a:off x="398087" y="868357"/>
            <a:ext cx="7108247" cy="62684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3767581" y="1121366"/>
            <a:ext cx="36925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0" name="타원 109"/>
          <p:cNvSpPr/>
          <p:nvPr/>
        </p:nvSpPr>
        <p:spPr>
          <a:xfrm>
            <a:off x="146511" y="276173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844210" y="8921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69" name="그래픽 11" descr="돋보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36788" y="2090216"/>
            <a:ext cx="241176" cy="241176"/>
          </a:xfrm>
          <a:prstGeom prst="rect">
            <a:avLst/>
          </a:prstGeom>
        </p:spPr>
      </p:pic>
      <p:grpSp>
        <p:nvGrpSpPr>
          <p:cNvPr id="70" name="Placeholder"/>
          <p:cNvGrpSpPr>
            <a:grpSpLocks/>
          </p:cNvGrpSpPr>
          <p:nvPr/>
        </p:nvGrpSpPr>
        <p:grpSpPr bwMode="auto">
          <a:xfrm>
            <a:off x="5975738" y="1974933"/>
            <a:ext cx="1450185" cy="53945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8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6518281" y="2175409"/>
            <a:ext cx="36925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0" name="타원 79"/>
          <p:cNvSpPr/>
          <p:nvPr/>
        </p:nvSpPr>
        <p:spPr>
          <a:xfrm>
            <a:off x="6602788" y="189640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513629" y="2528246"/>
            <a:ext cx="2690699" cy="31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사은품 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50" dirty="0" err="1" smtClean="0">
                <a:latin typeface="맑은 고딕" pitchFamily="50" charset="-127"/>
                <a:ea typeface="맑은 고딕" pitchFamily="50" charset="-127"/>
              </a:rPr>
              <a:t>매일신상품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세일상품 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베스트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50</a:t>
            </a:r>
            <a:endParaRPr lang="en-US" altLang="ko-KR" sz="950" dirty="0">
              <a:latin typeface="맑은 고딕" pitchFamily="50" charset="-127"/>
            </a:endParaRPr>
          </a:p>
        </p:txBody>
      </p:sp>
      <p:grpSp>
        <p:nvGrpSpPr>
          <p:cNvPr id="121" name="Placeholder"/>
          <p:cNvGrpSpPr>
            <a:grpSpLocks/>
          </p:cNvGrpSpPr>
          <p:nvPr/>
        </p:nvGrpSpPr>
        <p:grpSpPr bwMode="auto">
          <a:xfrm>
            <a:off x="468422" y="1938409"/>
            <a:ext cx="1450185" cy="53945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27" name="직사각형 126"/>
          <p:cNvSpPr/>
          <p:nvPr/>
        </p:nvSpPr>
        <p:spPr>
          <a:xfrm>
            <a:off x="1038788" y="2138885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97" name="타원 96"/>
          <p:cNvSpPr/>
          <p:nvPr/>
        </p:nvSpPr>
        <p:spPr>
          <a:xfrm>
            <a:off x="1091613" y="18024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15344" y="2932648"/>
            <a:ext cx="7144718" cy="496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315017" y="3245139"/>
            <a:ext cx="7156272" cy="100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017" y="296865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전체상품</a:t>
            </a:r>
            <a:endParaRPr lang="ko-KR" alt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050750" y="298378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주니어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여성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905471" y="2983784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축구화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풋살화</a:t>
            </a:r>
            <a:endParaRPr lang="ko-KR" alt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863526" y="298665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트레이닝화</a:t>
            </a:r>
            <a:endParaRPr lang="ko-KR" alt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664487" y="299992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축구공</a:t>
            </a:r>
            <a:endParaRPr lang="ko-KR" alt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233874" y="30055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축구용품</a:t>
            </a:r>
            <a:endParaRPr lang="ko-KR" alt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931501" y="300557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골키퍼용품</a:t>
            </a:r>
            <a:endParaRPr lang="ko-KR" altLang="en-US" sz="1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5752259" y="300408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기능성웨어</a:t>
            </a:r>
            <a:endParaRPr lang="ko-KR" alt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501808" y="300557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유니폼</a:t>
            </a:r>
            <a:endParaRPr lang="ko-KR" altLang="en-US" sz="1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018916" y="30055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의류</a:t>
            </a:r>
            <a:endParaRPr lang="ko-KR" altLang="en-US" sz="1000" dirty="0"/>
          </a:p>
        </p:txBody>
      </p:sp>
      <p:sp>
        <p:nvSpPr>
          <p:cNvPr id="151" name="직사각형 150"/>
          <p:cNvSpPr/>
          <p:nvPr/>
        </p:nvSpPr>
        <p:spPr>
          <a:xfrm>
            <a:off x="2478584" y="4848430"/>
            <a:ext cx="5068938" cy="31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로그아웃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회원정보수정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장바구니 </a:t>
            </a:r>
            <a:r>
              <a:rPr lang="en-US" altLang="ko-KR" sz="950" dirty="0" smtClean="0">
                <a:latin typeface="맑은 고딕" pitchFamily="50" charset="-127"/>
              </a:rPr>
              <a:t>|  </a:t>
            </a:r>
            <a:r>
              <a:rPr lang="ko-KR" altLang="en-US" sz="950" dirty="0" err="1" smtClean="0">
                <a:latin typeface="맑은 고딕" pitchFamily="50" charset="-127"/>
              </a:rPr>
              <a:t>마이페이지</a:t>
            </a:r>
            <a:r>
              <a:rPr lang="en-US" altLang="ko-KR" sz="950" dirty="0" smtClean="0">
                <a:latin typeface="맑은 고딕" pitchFamily="50" charset="-127"/>
              </a:rPr>
              <a:t>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용품가이드</a:t>
            </a:r>
            <a:r>
              <a:rPr lang="en-US" altLang="ko-KR" sz="950" dirty="0">
                <a:latin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</a:rPr>
              <a:t>단체견적 </a:t>
            </a:r>
            <a:r>
              <a:rPr lang="en-US" altLang="ko-KR" sz="950" dirty="0" smtClean="0">
                <a:latin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</a:rPr>
              <a:t>매장재고확인</a:t>
            </a:r>
            <a:endParaRPr lang="en-US" altLang="ko-KR" sz="950" dirty="0">
              <a:latin typeface="맑은 고딕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2396952" y="5367146"/>
            <a:ext cx="2824425" cy="396031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</a:rPr>
              <a:t>검색</a:t>
            </a:r>
            <a:r>
              <a:rPr lang="ko-KR" altLang="en-US" sz="1050" dirty="0" smtClean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맑은 고딕" pitchFamily="50" charset="-127"/>
              </a:rPr>
              <a:t>|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5" name="Placeholder"/>
          <p:cNvGrpSpPr>
            <a:grpSpLocks/>
          </p:cNvGrpSpPr>
          <p:nvPr/>
        </p:nvGrpSpPr>
        <p:grpSpPr bwMode="auto">
          <a:xfrm>
            <a:off x="363042" y="4217064"/>
            <a:ext cx="7108247" cy="62684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56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7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8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9" name="직사각형 158"/>
          <p:cNvSpPr/>
          <p:nvPr/>
        </p:nvSpPr>
        <p:spPr>
          <a:xfrm>
            <a:off x="3732536" y="4470073"/>
            <a:ext cx="36925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62" name="그래픽 11" descr="돋보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01743" y="5438923"/>
            <a:ext cx="241176" cy="241176"/>
          </a:xfrm>
          <a:prstGeom prst="rect">
            <a:avLst/>
          </a:prstGeom>
        </p:spPr>
      </p:pic>
      <p:grpSp>
        <p:nvGrpSpPr>
          <p:cNvPr id="163" name="Placeholder"/>
          <p:cNvGrpSpPr>
            <a:grpSpLocks/>
          </p:cNvGrpSpPr>
          <p:nvPr/>
        </p:nvGrpSpPr>
        <p:grpSpPr bwMode="auto">
          <a:xfrm>
            <a:off x="5940693" y="5323640"/>
            <a:ext cx="1450185" cy="53945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6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6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6483236" y="5524116"/>
            <a:ext cx="36925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2478584" y="5876953"/>
            <a:ext cx="2690699" cy="31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사은품 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50" dirty="0" err="1" smtClean="0">
                <a:latin typeface="맑은 고딕" pitchFamily="50" charset="-127"/>
                <a:ea typeface="맑은 고딕" pitchFamily="50" charset="-127"/>
              </a:rPr>
              <a:t>매일신상품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세일상품 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베스트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50</a:t>
            </a:r>
            <a:endParaRPr lang="en-US" altLang="ko-KR" sz="950" dirty="0">
              <a:latin typeface="맑은 고딕" pitchFamily="50" charset="-127"/>
            </a:endParaRPr>
          </a:p>
        </p:txBody>
      </p:sp>
      <p:grpSp>
        <p:nvGrpSpPr>
          <p:cNvPr id="170" name="Placeholder"/>
          <p:cNvGrpSpPr>
            <a:grpSpLocks/>
          </p:cNvGrpSpPr>
          <p:nvPr/>
        </p:nvGrpSpPr>
        <p:grpSpPr bwMode="auto">
          <a:xfrm>
            <a:off x="433377" y="5287116"/>
            <a:ext cx="1450185" cy="53945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74" name="직사각형 173"/>
          <p:cNvSpPr/>
          <p:nvPr/>
        </p:nvSpPr>
        <p:spPr>
          <a:xfrm>
            <a:off x="1003743" y="5487592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cxnSp>
        <p:nvCxnSpPr>
          <p:cNvPr id="187" name="직선 연결선 186"/>
          <p:cNvCxnSpPr/>
          <p:nvPr/>
        </p:nvCxnSpPr>
        <p:spPr>
          <a:xfrm>
            <a:off x="301484" y="6272588"/>
            <a:ext cx="7144718" cy="496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301157" y="6585079"/>
            <a:ext cx="7089721" cy="100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301157" y="630859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전체상품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1036890" y="632372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주니어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여성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1891611" y="6323724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축구화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풋살화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849666" y="632659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트레이닝화</a:t>
            </a:r>
            <a:endParaRPr lang="ko-KR" altLang="en-US" sz="1000" dirty="0"/>
          </a:p>
        </p:txBody>
      </p:sp>
      <p:sp>
        <p:nvSpPr>
          <p:cNvPr id="193" name="TextBox 192"/>
          <p:cNvSpPr txBox="1"/>
          <p:nvPr/>
        </p:nvSpPr>
        <p:spPr>
          <a:xfrm>
            <a:off x="3650627" y="633986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축구공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4220014" y="634551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축구용품</a:t>
            </a:r>
            <a:endParaRPr lang="ko-KR" altLang="en-US" sz="1000" dirty="0"/>
          </a:p>
        </p:txBody>
      </p:sp>
      <p:sp>
        <p:nvSpPr>
          <p:cNvPr id="195" name="TextBox 194"/>
          <p:cNvSpPr txBox="1"/>
          <p:nvPr/>
        </p:nvSpPr>
        <p:spPr>
          <a:xfrm>
            <a:off x="4917641" y="634551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골키퍼용품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5738399" y="634402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기능성웨어</a:t>
            </a:r>
            <a:endParaRPr lang="ko-KR" altLang="en-US" sz="1000" dirty="0"/>
          </a:p>
        </p:txBody>
      </p:sp>
      <p:sp>
        <p:nvSpPr>
          <p:cNvPr id="197" name="TextBox 196"/>
          <p:cNvSpPr txBox="1"/>
          <p:nvPr/>
        </p:nvSpPr>
        <p:spPr>
          <a:xfrm>
            <a:off x="6487948" y="634551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유니폼</a:t>
            </a:r>
            <a:endParaRPr lang="ko-KR" altLang="en-US" sz="1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7005056" y="634551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의류</a:t>
            </a:r>
            <a:endParaRPr lang="ko-KR" altLang="en-US" sz="1000" dirty="0"/>
          </a:p>
        </p:txBody>
      </p:sp>
      <p:sp>
        <p:nvSpPr>
          <p:cNvPr id="199" name="타원 198"/>
          <p:cNvSpPr/>
          <p:nvPr/>
        </p:nvSpPr>
        <p:spPr>
          <a:xfrm>
            <a:off x="2478584" y="246034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6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>
            <a:off x="194190" y="861297"/>
            <a:ext cx="7495114" cy="3935855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64859" y="315912"/>
            <a:ext cx="2141141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전체상품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전체상품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 위에 마우스를 올리면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서브메뉴 열림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서브메뉴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클릭 시 해당 페이지로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4594" y="993057"/>
            <a:ext cx="1458045" cy="2769989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 smtClean="0">
                <a:latin typeface="맑은 고딕" pitchFamily="50" charset="-127"/>
              </a:rPr>
              <a:t>주니어</a:t>
            </a:r>
            <a:r>
              <a:rPr lang="en-US" altLang="ko-KR" sz="1000" dirty="0" smtClean="0">
                <a:latin typeface="맑은 고딕" pitchFamily="50" charset="-127"/>
              </a:rPr>
              <a:t>,</a:t>
            </a:r>
            <a:r>
              <a:rPr lang="ko-KR" altLang="en-US" sz="1000" dirty="0" smtClean="0">
                <a:latin typeface="맑은 고딕" pitchFamily="50" charset="-127"/>
              </a:rPr>
              <a:t>여성</a:t>
            </a:r>
            <a:endParaRPr lang="en-US" altLang="ko-KR" sz="1000" dirty="0" smtClean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smtClean="0">
                <a:latin typeface="맑은 고딕" pitchFamily="50" charset="-127"/>
              </a:rPr>
              <a:t>주니어축구화</a:t>
            </a:r>
            <a:r>
              <a:rPr lang="en-US" altLang="ko-KR" sz="1000" dirty="0">
                <a:latin typeface="맑은 고딕" pitchFamily="50" charset="-127"/>
              </a:rPr>
              <a:t>/</a:t>
            </a:r>
            <a:r>
              <a:rPr lang="ko-KR" altLang="en-US" sz="1000" dirty="0" err="1">
                <a:latin typeface="맑은 고딕" pitchFamily="50" charset="-127"/>
              </a:rPr>
              <a:t>풋살화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사이즈별주니어축구화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주니어축구용품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주니어의류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주니어유니폼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여성의류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여성슈즈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여성가방</a:t>
            </a:r>
            <a:r>
              <a:rPr lang="en-US" altLang="ko-KR" sz="1000" dirty="0">
                <a:latin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</a:rPr>
              <a:t>용품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en-US" altLang="ko-KR" dirty="0"/>
              <a:t>GNB </a:t>
            </a:r>
            <a:r>
              <a:rPr lang="ko-KR" altLang="en-US" dirty="0"/>
              <a:t>서브메뉴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0122" y="431246"/>
            <a:ext cx="7145045" cy="319147"/>
            <a:chOff x="73280" y="1178187"/>
            <a:chExt cx="7145045" cy="319147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73607" y="1178187"/>
              <a:ext cx="7144718" cy="496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73280" y="1490678"/>
              <a:ext cx="7145045" cy="36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3280" y="1214191"/>
              <a:ext cx="697627" cy="246221"/>
            </a:xfrm>
            <a:prstGeom prst="rect">
              <a:avLst/>
            </a:prstGeom>
            <a:solidFill>
              <a:srgbClr val="D9D9D9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전체상품</a:t>
              </a:r>
              <a:endParaRPr lang="ko-KR" altLang="en-US" sz="1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09013" y="1229324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주니어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여성</a:t>
              </a:r>
              <a:endParaRPr lang="ko-KR" altLang="en-US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63734" y="1229323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축구화</a:t>
              </a:r>
              <a:r>
                <a:rPr lang="en-US" altLang="ko-KR" sz="1000" dirty="0" smtClean="0"/>
                <a:t>,</a:t>
              </a:r>
              <a:r>
                <a:rPr lang="ko-KR" altLang="en-US" sz="1000" dirty="0" err="1" smtClean="0"/>
                <a:t>풋살화</a:t>
              </a:r>
              <a:endParaRPr lang="ko-KR" altLang="en-US" sz="1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21789" y="1232193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트레이닝화</a:t>
              </a:r>
              <a:endParaRPr lang="ko-KR" altLang="en-US" sz="1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422750" y="124546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축구공</a:t>
              </a:r>
              <a:endParaRPr lang="ko-KR" altLang="en-US" sz="1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92137" y="125111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축구용품</a:t>
              </a:r>
              <a:endParaRPr lang="ko-KR" altLang="en-US" sz="1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89764" y="1251112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골키퍼용품</a:t>
              </a:r>
              <a:endParaRPr lang="ko-KR" alt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10522" y="124961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기능성웨어</a:t>
              </a:r>
              <a:endParaRPr lang="ko-KR" altLang="en-US" sz="1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260071" y="125111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유니폼</a:t>
              </a:r>
              <a:endParaRPr lang="ko-KR" altLang="en-US" sz="10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77179" y="125111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의류</a:t>
              </a:r>
              <a:endParaRPr lang="ko-KR" altLang="en-US" sz="1000" dirty="0"/>
            </a:p>
          </p:txBody>
        </p:sp>
      </p:grpSp>
      <p:sp>
        <p:nvSpPr>
          <p:cNvPr id="251" name="타원 250"/>
          <p:cNvSpPr/>
          <p:nvPr/>
        </p:nvSpPr>
        <p:spPr>
          <a:xfrm>
            <a:off x="764550" y="3299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323535" y="1268760"/>
            <a:ext cx="1314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1687243" y="1004093"/>
            <a:ext cx="1458045" cy="3077766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 smtClean="0">
                <a:latin typeface="맑은 고딕" pitchFamily="50" charset="-127"/>
              </a:rPr>
              <a:t>축구화</a:t>
            </a:r>
            <a:r>
              <a:rPr lang="en-US" altLang="ko-KR" sz="1000" dirty="0" smtClean="0">
                <a:latin typeface="맑은 고딕" pitchFamily="50" charset="-127"/>
              </a:rPr>
              <a:t>,</a:t>
            </a:r>
            <a:r>
              <a:rPr lang="ko-KR" altLang="en-US" sz="1000" dirty="0" err="1" smtClean="0">
                <a:latin typeface="맑은 고딕" pitchFamily="50" charset="-127"/>
              </a:rPr>
              <a:t>풋살화</a:t>
            </a:r>
            <a:endParaRPr lang="en-US" altLang="ko-KR" sz="1000" dirty="0" smtClean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나이키</a:t>
            </a: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아디다스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미즈노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푸마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기타브랜드</a:t>
            </a: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풋살화</a:t>
            </a:r>
            <a:r>
              <a:rPr lang="en-US" altLang="ko-KR" sz="1000" dirty="0">
                <a:latin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</a:rPr>
              <a:t>터프화</a:t>
            </a: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테마별축구화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사이즈별축구화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축구화관련용품</a:t>
            </a:r>
            <a:endParaRPr lang="ko-KR" altLang="en-US" sz="1000" dirty="0">
              <a:latin typeface="맑은 고딕" pitchFamily="50" charset="-127"/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 flipH="1">
            <a:off x="1756184" y="1279796"/>
            <a:ext cx="1314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3141296" y="1030226"/>
            <a:ext cx="1458045" cy="2462213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 smtClean="0">
                <a:latin typeface="맑은 고딕" pitchFamily="50" charset="-127"/>
              </a:rPr>
              <a:t>트레이닝화</a:t>
            </a:r>
            <a:endParaRPr lang="en-US" altLang="ko-KR" sz="1000" dirty="0" smtClean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스포츠샌들</a:t>
            </a:r>
            <a:r>
              <a:rPr lang="en-US" altLang="ko-KR" sz="1000" dirty="0">
                <a:latin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</a:rPr>
              <a:t>슬리퍼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나이키트레이닝화</a:t>
            </a: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아디다스트레이닝화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푸마트레이닝화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아식스트레이닝화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미즈노트레이닝화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기타트레이닝화</a:t>
            </a:r>
          </a:p>
        </p:txBody>
      </p:sp>
      <p:cxnSp>
        <p:nvCxnSpPr>
          <p:cNvPr id="114" name="직선 연결선 113"/>
          <p:cNvCxnSpPr/>
          <p:nvPr/>
        </p:nvCxnSpPr>
        <p:spPr>
          <a:xfrm flipH="1">
            <a:off x="3210237" y="1305929"/>
            <a:ext cx="1314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4603803" y="1034766"/>
            <a:ext cx="1458045" cy="1538883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 smtClean="0">
                <a:latin typeface="맑은 고딕" pitchFamily="50" charset="-127"/>
              </a:rPr>
              <a:t>축구공</a:t>
            </a:r>
            <a:endParaRPr lang="en-US" altLang="ko-KR" sz="1000" dirty="0" smtClean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매치볼</a:t>
            </a:r>
            <a:r>
              <a:rPr lang="en-US" altLang="ko-KR" sz="1000" dirty="0">
                <a:latin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</a:rPr>
              <a:t>호</a:t>
            </a:r>
            <a:r>
              <a:rPr lang="en-US" altLang="ko-KR" sz="1000" dirty="0">
                <a:latin typeface="맑은 고딕" pitchFamily="50" charset="-127"/>
              </a:rPr>
              <a:t>,5</a:t>
            </a:r>
            <a:r>
              <a:rPr lang="ko-KR" altLang="en-US" sz="1000" dirty="0">
                <a:latin typeface="맑은 고딕" pitchFamily="50" charset="-127"/>
              </a:rPr>
              <a:t>호</a:t>
            </a: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스킬볼</a:t>
            </a:r>
            <a:r>
              <a:rPr lang="en-US" altLang="ko-KR" sz="1000" dirty="0">
                <a:latin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</a:rPr>
              <a:t>호</a:t>
            </a:r>
            <a:r>
              <a:rPr lang="en-US" altLang="ko-KR" sz="1000" dirty="0">
                <a:latin typeface="맑은 고딕" pitchFamily="50" charset="-127"/>
              </a:rPr>
              <a:t>/0</a:t>
            </a:r>
            <a:r>
              <a:rPr lang="ko-KR" altLang="en-US" sz="1000" dirty="0">
                <a:latin typeface="맑은 고딕" pitchFamily="50" charset="-127"/>
              </a:rPr>
              <a:t>호</a:t>
            </a: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풋살볼</a:t>
            </a:r>
            <a:r>
              <a:rPr lang="en-US" altLang="ko-KR" sz="1000" dirty="0">
                <a:latin typeface="맑은 고딕" pitchFamily="50" charset="-127"/>
              </a:rPr>
              <a:t>/</a:t>
            </a:r>
            <a:r>
              <a:rPr lang="ko-KR" altLang="en-US" sz="1000" dirty="0" err="1">
                <a:latin typeface="맑은 고딕" pitchFamily="50" charset="-127"/>
              </a:rPr>
              <a:t>훈련공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공관련용품</a:t>
            </a:r>
            <a:endParaRPr lang="ko-KR" altLang="en-US" sz="1000" dirty="0">
              <a:latin typeface="맑은 고딕" pitchFamily="50" charset="-127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 flipH="1">
            <a:off x="4672744" y="1310469"/>
            <a:ext cx="1314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6056400" y="1034766"/>
            <a:ext cx="1708459" cy="3385542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 smtClean="0">
                <a:latin typeface="맑은 고딕" pitchFamily="50" charset="-127"/>
              </a:rPr>
              <a:t>축구용품</a:t>
            </a:r>
            <a:endParaRPr lang="en-US" altLang="ko-KR" sz="1000" dirty="0" smtClean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축구스타킹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하프스타킹</a:t>
            </a:r>
            <a:r>
              <a:rPr lang="en-US" altLang="ko-KR" sz="1000" dirty="0">
                <a:latin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</a:rPr>
              <a:t>스포츠스타킹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보호용품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가방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심판용품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트레이닝</a:t>
            </a:r>
            <a:r>
              <a:rPr lang="en-US" altLang="ko-KR" sz="1000" dirty="0">
                <a:latin typeface="맑은 고딕" pitchFamily="50" charset="-127"/>
              </a:rPr>
              <a:t>/</a:t>
            </a:r>
            <a:r>
              <a:rPr lang="ko-KR" altLang="en-US" sz="1000" dirty="0" err="1">
                <a:latin typeface="맑은 고딕" pitchFamily="50" charset="-127"/>
              </a:rPr>
              <a:t>경기용훔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토탈스포츠용품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동계용품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족구용품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학교체육</a:t>
            </a:r>
            <a:r>
              <a:rPr lang="en-US" altLang="ko-KR" sz="1000" dirty="0">
                <a:latin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</a:rPr>
              <a:t>시설제품</a:t>
            </a:r>
          </a:p>
        </p:txBody>
      </p:sp>
      <p:cxnSp>
        <p:nvCxnSpPr>
          <p:cNvPr id="122" name="직선 연결선 121"/>
          <p:cNvCxnSpPr/>
          <p:nvPr/>
        </p:nvCxnSpPr>
        <p:spPr>
          <a:xfrm flipH="1">
            <a:off x="6125341" y="1310469"/>
            <a:ext cx="1314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Cutout"/>
          <p:cNvGrpSpPr/>
          <p:nvPr/>
        </p:nvGrpSpPr>
        <p:grpSpPr>
          <a:xfrm rot="5400000">
            <a:off x="3658825" y="991477"/>
            <a:ext cx="551342" cy="7611415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125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58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>
            <a:off x="211022" y="1124744"/>
            <a:ext cx="7495114" cy="422388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64859" y="315912"/>
            <a:ext cx="2141141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전체상품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전체상품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 위에 마우스를 올리면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서브메뉴 열림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서브메뉴 클릭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 해당 페이지로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71426" y="1400520"/>
            <a:ext cx="1458045" cy="1231106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 smtClean="0">
                <a:latin typeface="맑은 고딕" pitchFamily="50" charset="-127"/>
              </a:rPr>
              <a:t>골키퍼용품</a:t>
            </a:r>
            <a:endParaRPr lang="en-US" altLang="ko-KR" sz="1000" dirty="0" smtClean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smtClean="0">
                <a:latin typeface="맑은 고딕" pitchFamily="50" charset="-127"/>
              </a:rPr>
              <a:t>골키퍼장갑</a:t>
            </a:r>
            <a:endParaRPr lang="en-US" altLang="ko-KR" sz="1000" dirty="0" smtClean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smtClean="0">
                <a:latin typeface="맑은 고딕" pitchFamily="50" charset="-127"/>
              </a:rPr>
              <a:t>골키퍼의류</a:t>
            </a:r>
            <a:endParaRPr lang="en-US" altLang="ko-KR" sz="1000" dirty="0" smtClean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smtClean="0">
                <a:latin typeface="맑은 고딕" pitchFamily="50" charset="-127"/>
              </a:rPr>
              <a:t>골키퍼용품</a:t>
            </a:r>
            <a:endParaRPr lang="ko-KR" altLang="en-US" sz="1000" dirty="0">
              <a:latin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en-US" altLang="ko-KR" dirty="0"/>
              <a:t>GNB </a:t>
            </a:r>
            <a:r>
              <a:rPr lang="ko-KR" altLang="en-US" dirty="0"/>
              <a:t>서브메뉴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0122" y="431246"/>
            <a:ext cx="7145045" cy="319147"/>
            <a:chOff x="73280" y="1178187"/>
            <a:chExt cx="7145045" cy="319147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73607" y="1178187"/>
              <a:ext cx="7144718" cy="496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73280" y="1490678"/>
              <a:ext cx="7145045" cy="36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3280" y="1214191"/>
              <a:ext cx="697627" cy="246221"/>
            </a:xfrm>
            <a:prstGeom prst="rect">
              <a:avLst/>
            </a:prstGeom>
            <a:solidFill>
              <a:srgbClr val="D9D9D9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전체상품</a:t>
              </a:r>
              <a:endParaRPr lang="ko-KR" altLang="en-US" sz="1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09013" y="1229324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주니어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여성</a:t>
              </a:r>
              <a:endParaRPr lang="ko-KR" altLang="en-US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63734" y="1229323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축구화</a:t>
              </a:r>
              <a:r>
                <a:rPr lang="en-US" altLang="ko-KR" sz="1000" dirty="0" smtClean="0"/>
                <a:t>,</a:t>
              </a:r>
              <a:r>
                <a:rPr lang="ko-KR" altLang="en-US" sz="1000" dirty="0" err="1" smtClean="0"/>
                <a:t>풋살화</a:t>
              </a:r>
              <a:endParaRPr lang="ko-KR" altLang="en-US" sz="1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21789" y="1232193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트레이닝화</a:t>
              </a:r>
              <a:endParaRPr lang="ko-KR" altLang="en-US" sz="1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422750" y="124546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축구공</a:t>
              </a:r>
              <a:endParaRPr lang="ko-KR" altLang="en-US" sz="1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92137" y="125111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축구용품</a:t>
              </a:r>
              <a:endParaRPr lang="ko-KR" altLang="en-US" sz="1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89764" y="1251112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골키퍼용품</a:t>
              </a:r>
              <a:endParaRPr lang="ko-KR" alt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10522" y="124961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기능성웨어</a:t>
              </a:r>
              <a:endParaRPr lang="ko-KR" altLang="en-US" sz="1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260071" y="125111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유니폼</a:t>
              </a:r>
              <a:endParaRPr lang="ko-KR" altLang="en-US" sz="10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77179" y="125111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의류</a:t>
              </a:r>
              <a:endParaRPr lang="ko-KR" altLang="en-US" sz="1000" dirty="0"/>
            </a:p>
          </p:txBody>
        </p:sp>
      </p:grpSp>
      <p:sp>
        <p:nvSpPr>
          <p:cNvPr id="251" name="타원 250"/>
          <p:cNvSpPr/>
          <p:nvPr/>
        </p:nvSpPr>
        <p:spPr>
          <a:xfrm>
            <a:off x="764550" y="3299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340367" y="1676223"/>
            <a:ext cx="1314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1704075" y="1411556"/>
            <a:ext cx="1458045" cy="3693319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 err="1" smtClean="0">
                <a:latin typeface="맑은 고딕" pitchFamily="50" charset="-127"/>
              </a:rPr>
              <a:t>기능성웨어</a:t>
            </a:r>
            <a:endParaRPr lang="en-US" altLang="ko-KR" sz="1000" dirty="0" smtClean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</a:rPr>
              <a:t>NIKE PRO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</a:rPr>
              <a:t>ADIDAS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</a:rPr>
              <a:t>MIZUNO BIO GEAR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</a:rPr>
              <a:t>UNDER ARMOUR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</a:rPr>
              <a:t>FIFA SPORTS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</a:rPr>
              <a:t>ASTORE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</a:rPr>
              <a:t>KNB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</a:rPr>
              <a:t>DESCENT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</a:rPr>
              <a:t>JOMA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</a:rPr>
              <a:t>FITNUS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</a:rPr>
              <a:t>ETC.BRAND</a:t>
            </a:r>
          </a:p>
        </p:txBody>
      </p:sp>
      <p:cxnSp>
        <p:nvCxnSpPr>
          <p:cNvPr id="112" name="직선 연결선 111"/>
          <p:cNvCxnSpPr/>
          <p:nvPr/>
        </p:nvCxnSpPr>
        <p:spPr>
          <a:xfrm flipH="1">
            <a:off x="1773016" y="1687259"/>
            <a:ext cx="1314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3158128" y="1437689"/>
            <a:ext cx="1458045" cy="3385542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 smtClean="0">
                <a:latin typeface="맑은 고딕" pitchFamily="50" charset="-127"/>
              </a:rPr>
              <a:t>유니폼</a:t>
            </a:r>
            <a:endParaRPr lang="en-US" altLang="ko-KR" sz="1000" dirty="0" smtClean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레플리카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나이키</a:t>
            </a: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아디다스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푸마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조마</a:t>
            </a: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아스토레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미즈노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뉴발란스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전사유니폼</a:t>
            </a:r>
            <a:r>
              <a:rPr lang="en-US" altLang="ko-KR" sz="1000" dirty="0">
                <a:latin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</a:rPr>
              <a:t>제작</a:t>
            </a:r>
            <a:r>
              <a:rPr lang="en-US" altLang="ko-KR" sz="1000" dirty="0">
                <a:latin typeface="맑은 고딕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마킹</a:t>
            </a:r>
            <a:r>
              <a:rPr lang="en-US" altLang="ko-KR" sz="1000" dirty="0">
                <a:latin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</a:rPr>
              <a:t>로고</a:t>
            </a:r>
            <a:r>
              <a:rPr lang="en-US" altLang="ko-KR" sz="1000" dirty="0">
                <a:latin typeface="맑은 고딕" pitchFamily="50" charset="-127"/>
              </a:rPr>
              <a:t>/</a:t>
            </a:r>
            <a:r>
              <a:rPr lang="ko-KR" altLang="en-US" sz="1000" dirty="0" err="1">
                <a:latin typeface="맑은 고딕" pitchFamily="50" charset="-127"/>
              </a:rPr>
              <a:t>배번서비스</a:t>
            </a:r>
            <a:endParaRPr lang="ko-KR" altLang="en-US" sz="1000" dirty="0">
              <a:latin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 flipH="1">
            <a:off x="3227069" y="1713392"/>
            <a:ext cx="1314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4620635" y="1442229"/>
            <a:ext cx="1458045" cy="3077766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 smtClean="0">
                <a:latin typeface="맑은 고딕" pitchFamily="50" charset="-127"/>
              </a:rPr>
              <a:t>의류</a:t>
            </a:r>
            <a:endParaRPr lang="en-US" altLang="ko-KR" sz="1000" dirty="0" smtClean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반팔</a:t>
            </a:r>
            <a:r>
              <a:rPr lang="en-US" altLang="ko-KR" sz="1000" dirty="0">
                <a:latin typeface="맑은 고딕" pitchFamily="50" charset="-127"/>
              </a:rPr>
              <a:t>/</a:t>
            </a:r>
            <a:r>
              <a:rPr lang="ko-KR" altLang="en-US" sz="1000" dirty="0" err="1">
                <a:latin typeface="맑은 고딕" pitchFamily="50" charset="-127"/>
              </a:rPr>
              <a:t>민소매트레이닝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긴팔트레이닝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자켓</a:t>
            </a:r>
            <a:r>
              <a:rPr lang="en-US" altLang="ko-KR" sz="1000" dirty="0">
                <a:latin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</a:rPr>
              <a:t>바람막이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다운</a:t>
            </a:r>
            <a:r>
              <a:rPr lang="en-US" altLang="ko-KR" sz="1000" dirty="0">
                <a:latin typeface="맑은 고딕" pitchFamily="50" charset="-127"/>
              </a:rPr>
              <a:t>/</a:t>
            </a:r>
            <a:r>
              <a:rPr lang="ko-KR" altLang="en-US" sz="1000" dirty="0" err="1">
                <a:latin typeface="맑은 고딕" pitchFamily="50" charset="-127"/>
              </a:rPr>
              <a:t>패딩자켓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트레이닝쇼트</a:t>
            </a:r>
            <a:r>
              <a:rPr lang="en-US" altLang="ko-KR" sz="1000" dirty="0">
                <a:latin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</a:rPr>
              <a:t>반바지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</a:rPr>
              <a:t>3/4</a:t>
            </a:r>
            <a:r>
              <a:rPr lang="ko-KR" altLang="en-US" sz="1000" dirty="0">
                <a:latin typeface="맑은 고딕" pitchFamily="50" charset="-127"/>
              </a:rPr>
              <a:t>팬츠</a:t>
            </a: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롱팬츠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상하세트</a:t>
            </a: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마킹</a:t>
            </a:r>
            <a:r>
              <a:rPr lang="en-US" altLang="ko-KR" sz="1000" dirty="0">
                <a:latin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</a:rPr>
              <a:t>로고</a:t>
            </a:r>
            <a:r>
              <a:rPr lang="en-US" altLang="ko-KR" sz="1000" dirty="0">
                <a:latin typeface="맑은 고딕" pitchFamily="50" charset="-127"/>
              </a:rPr>
              <a:t>/</a:t>
            </a:r>
            <a:r>
              <a:rPr lang="ko-KR" altLang="en-US" sz="1000" dirty="0" err="1">
                <a:latin typeface="맑은 고딕" pitchFamily="50" charset="-127"/>
              </a:rPr>
              <a:t>배번서비스</a:t>
            </a:r>
            <a:endParaRPr lang="ko-KR" altLang="en-US" sz="1000" dirty="0">
              <a:latin typeface="맑은 고딕" pitchFamily="50" charset="-127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 flipH="1">
            <a:off x="4689576" y="1717932"/>
            <a:ext cx="1314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Cutout"/>
          <p:cNvGrpSpPr/>
          <p:nvPr/>
        </p:nvGrpSpPr>
        <p:grpSpPr>
          <a:xfrm rot="5400000">
            <a:off x="3663301" y="-2692128"/>
            <a:ext cx="551342" cy="7611415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>
            <a:off x="935855" y="806472"/>
            <a:ext cx="1596386" cy="290174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64859" y="315912"/>
            <a:ext cx="2141141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전체상품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전체상품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 위에 마우스를 올리면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서브메뉴 열림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서브메뉴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클릭 시 해당 페이지로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(Self)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6259" y="938232"/>
            <a:ext cx="1458045" cy="2769989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 smtClean="0">
                <a:latin typeface="맑은 고딕" pitchFamily="50" charset="-127"/>
              </a:rPr>
              <a:t>주니어</a:t>
            </a:r>
            <a:r>
              <a:rPr lang="en-US" altLang="ko-KR" sz="1000" dirty="0" smtClean="0">
                <a:latin typeface="맑은 고딕" pitchFamily="50" charset="-127"/>
              </a:rPr>
              <a:t>,</a:t>
            </a:r>
            <a:r>
              <a:rPr lang="ko-KR" altLang="en-US" sz="1000" dirty="0" smtClean="0">
                <a:latin typeface="맑은 고딕" pitchFamily="50" charset="-127"/>
              </a:rPr>
              <a:t>여성</a:t>
            </a:r>
            <a:endParaRPr lang="en-US" altLang="ko-KR" sz="1000" dirty="0" smtClean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smtClean="0">
                <a:latin typeface="맑은 고딕" pitchFamily="50" charset="-127"/>
              </a:rPr>
              <a:t>주니어축구화</a:t>
            </a:r>
            <a:r>
              <a:rPr lang="en-US" altLang="ko-KR" sz="1000" dirty="0">
                <a:latin typeface="맑은 고딕" pitchFamily="50" charset="-127"/>
              </a:rPr>
              <a:t>/</a:t>
            </a:r>
            <a:r>
              <a:rPr lang="ko-KR" altLang="en-US" sz="1000" dirty="0" err="1">
                <a:latin typeface="맑은 고딕" pitchFamily="50" charset="-127"/>
              </a:rPr>
              <a:t>풋살화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사이즈별주니어축구화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주니어축구용품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주니어의류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주니어유니폼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여성의류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여성슈즈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여성가방</a:t>
            </a:r>
            <a:r>
              <a:rPr lang="en-US" altLang="ko-KR" sz="1000" dirty="0">
                <a:latin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</a:rPr>
              <a:t>용품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en-US" altLang="ko-KR" dirty="0"/>
              <a:t>GNB </a:t>
            </a:r>
            <a:r>
              <a:rPr lang="ko-KR" altLang="en-US" dirty="0"/>
              <a:t>서브메뉴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0122" y="431246"/>
            <a:ext cx="7145045" cy="319147"/>
            <a:chOff x="73280" y="1178187"/>
            <a:chExt cx="7145045" cy="319147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73607" y="1178187"/>
              <a:ext cx="7144718" cy="496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73280" y="1490678"/>
              <a:ext cx="7145045" cy="36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3280" y="121419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전체상품</a:t>
              </a:r>
              <a:endParaRPr lang="ko-KR" altLang="en-US" sz="1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09013" y="1229324"/>
              <a:ext cx="854721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주니어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여성</a:t>
              </a:r>
              <a:endParaRPr lang="ko-KR" altLang="en-US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63734" y="1229323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축구화</a:t>
              </a:r>
              <a:r>
                <a:rPr lang="en-US" altLang="ko-KR" sz="1000" dirty="0" smtClean="0"/>
                <a:t>,</a:t>
              </a:r>
              <a:r>
                <a:rPr lang="ko-KR" altLang="en-US" sz="1000" dirty="0" err="1" smtClean="0"/>
                <a:t>풋살화</a:t>
              </a:r>
              <a:endParaRPr lang="ko-KR" altLang="en-US" sz="1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21789" y="1232193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트레이닝화</a:t>
              </a:r>
              <a:endParaRPr lang="ko-KR" altLang="en-US" sz="1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422750" y="124546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축구공</a:t>
              </a:r>
              <a:endParaRPr lang="ko-KR" altLang="en-US" sz="1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92137" y="125111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축구용품</a:t>
              </a:r>
              <a:endParaRPr lang="ko-KR" altLang="en-US" sz="1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89764" y="1251112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골키퍼용품</a:t>
              </a:r>
              <a:endParaRPr lang="ko-KR" alt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10522" y="124961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기능성웨어</a:t>
              </a:r>
              <a:endParaRPr lang="ko-KR" altLang="en-US" sz="1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260071" y="125111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유니폼</a:t>
              </a:r>
              <a:endParaRPr lang="ko-KR" altLang="en-US" sz="10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77179" y="125111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의류</a:t>
              </a:r>
              <a:endParaRPr lang="ko-KR" altLang="en-US" sz="1000" dirty="0"/>
            </a:p>
          </p:txBody>
        </p:sp>
      </p:grpSp>
      <p:sp>
        <p:nvSpPr>
          <p:cNvPr id="251" name="타원 250"/>
          <p:cNvSpPr/>
          <p:nvPr/>
        </p:nvSpPr>
        <p:spPr>
          <a:xfrm>
            <a:off x="1639804" y="3276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1065200" y="1213935"/>
            <a:ext cx="1314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>
            <a:spLocks/>
          </p:cNvSpPr>
          <p:nvPr/>
        </p:nvSpPr>
        <p:spPr>
          <a:xfrm>
            <a:off x="1790576" y="4108154"/>
            <a:ext cx="1596386" cy="2725748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850980" y="4063913"/>
            <a:ext cx="1458045" cy="2769989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나이키</a:t>
            </a: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아디다스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미즈노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푸마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 pitchFamily="50" charset="-127"/>
              </a:rPr>
              <a:t>기타브랜드</a:t>
            </a: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풋살화</a:t>
            </a:r>
            <a:r>
              <a:rPr lang="en-US" altLang="ko-KR" sz="1000" dirty="0">
                <a:latin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</a:rPr>
              <a:t>터프화</a:t>
            </a: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테마별축구화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사이즈별축구화</a:t>
            </a:r>
            <a:endParaRPr lang="ko-KR" altLang="en-US" sz="1000" dirty="0">
              <a:latin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err="1">
                <a:latin typeface="맑은 고딕" pitchFamily="50" charset="-127"/>
              </a:rPr>
              <a:t>축구화관련용품</a:t>
            </a:r>
            <a:endParaRPr lang="ko-KR" altLang="en-US" sz="1000" dirty="0">
              <a:latin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200122" y="3767326"/>
            <a:ext cx="7145045" cy="319147"/>
            <a:chOff x="73280" y="1178187"/>
            <a:chExt cx="7145045" cy="319147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73607" y="1178187"/>
              <a:ext cx="7144718" cy="496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3280" y="1490678"/>
              <a:ext cx="7145045" cy="36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3280" y="121419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전체상품</a:t>
              </a:r>
              <a:endParaRPr lang="ko-KR" alt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09013" y="1229324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주니어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여성</a:t>
              </a:r>
              <a:endParaRPr lang="ko-KR" altLang="en-US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663734" y="1229323"/>
              <a:ext cx="982961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축구화</a:t>
              </a:r>
              <a:r>
                <a:rPr lang="en-US" altLang="ko-KR" sz="1000" dirty="0" smtClean="0"/>
                <a:t>,</a:t>
              </a:r>
              <a:r>
                <a:rPr lang="ko-KR" altLang="en-US" sz="1000" dirty="0" err="1" smtClean="0"/>
                <a:t>풋살화</a:t>
              </a:r>
              <a:endParaRPr lang="ko-KR" altLang="en-US" sz="1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21789" y="1232193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트레이닝화</a:t>
              </a:r>
              <a:endParaRPr lang="ko-KR" alt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22750" y="124546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축구공</a:t>
              </a:r>
              <a:endParaRPr lang="ko-KR" alt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92137" y="125111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축구용품</a:t>
              </a:r>
              <a:endParaRPr lang="ko-KR" altLang="en-US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89764" y="1251112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골키퍼용품</a:t>
              </a:r>
              <a:endParaRPr lang="ko-KR" altLang="en-US" sz="1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510522" y="124961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기능성웨어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60071" y="125111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유니폼</a:t>
              </a:r>
              <a:endParaRPr lang="ko-KR" alt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777179" y="125111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의류</a:t>
              </a:r>
              <a:endParaRPr lang="ko-KR" altLang="en-US" sz="1000" dirty="0"/>
            </a:p>
          </p:txBody>
        </p:sp>
      </p:grpSp>
      <p:cxnSp>
        <p:nvCxnSpPr>
          <p:cNvPr id="79" name="직선 연결선 78"/>
          <p:cNvCxnSpPr/>
          <p:nvPr/>
        </p:nvCxnSpPr>
        <p:spPr>
          <a:xfrm flipH="1">
            <a:off x="1919921" y="4339616"/>
            <a:ext cx="1314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6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algn="ctr">
          <a:solidFill>
            <a:schemeClr val="bg1">
              <a:lumMod val="75000"/>
            </a:schemeClr>
          </a:solidFill>
          <a:round/>
          <a:headEnd/>
          <a:tailEnd/>
        </a:ln>
      </a:spPr>
      <a:bodyPr wrap="none" lIns="36000" tIns="36000" rIns="36000" bIns="36000" anchor="ctr"/>
      <a:lstStyle>
        <a:defPPr algn="ctr">
          <a:defRPr sz="10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39493</TotalTime>
  <Words>2356</Words>
  <Application>Microsoft Office PowerPoint</Application>
  <PresentationFormat>A4 용지(210x297mm)</PresentationFormat>
  <Paragraphs>864</Paragraphs>
  <Slides>21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맑은 고딕 Semilight</vt:lpstr>
      <vt:lpstr>타이포_씨고딕 140</vt:lpstr>
      <vt:lpstr>Arial</vt:lpstr>
      <vt:lpstr>Segoe UI</vt:lpstr>
      <vt:lpstr>Wingdings</vt:lpstr>
      <vt:lpstr>Office 테마</vt:lpstr>
      <vt:lpstr>사커붐(SoccerBoom)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jeonsb87@gmail.com</cp:lastModifiedBy>
  <cp:revision>2073</cp:revision>
  <cp:lastPrinted>2017-02-07T10:07:29Z</cp:lastPrinted>
  <dcterms:created xsi:type="dcterms:W3CDTF">2016-01-03T07:52:51Z</dcterms:created>
  <dcterms:modified xsi:type="dcterms:W3CDTF">2020-08-30T07:18:48Z</dcterms:modified>
</cp:coreProperties>
</file>