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0" r:id="rId1"/>
  </p:sldMasterIdLst>
  <p:notesMasterIdLst>
    <p:notesMasterId r:id="rId17"/>
  </p:notesMasterIdLst>
  <p:sldIdLst>
    <p:sldId id="257" r:id="rId2"/>
    <p:sldId id="258" r:id="rId3"/>
    <p:sldId id="261" r:id="rId4"/>
    <p:sldId id="262" r:id="rId5"/>
    <p:sldId id="264" r:id="rId6"/>
    <p:sldId id="265" r:id="rId7"/>
    <p:sldId id="268" r:id="rId8"/>
    <p:sldId id="269" r:id="rId9"/>
    <p:sldId id="272" r:id="rId10"/>
    <p:sldId id="271" r:id="rId11"/>
    <p:sldId id="275" r:id="rId12"/>
    <p:sldId id="273" r:id="rId13"/>
    <p:sldId id="274" r:id="rId14"/>
    <p:sldId id="266" r:id="rId15"/>
    <p:sldId id="26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161" autoAdjust="0"/>
  </p:normalViewPr>
  <p:slideViewPr>
    <p:cSldViewPr snapToGrid="0">
      <p:cViewPr varScale="1">
        <p:scale>
          <a:sx n="69" d="100"/>
          <a:sy n="69" d="100"/>
        </p:scale>
        <p:origin x="78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274EB3-480C-4EDD-BCB2-A98A0AEAAEF4}" type="datetimeFigureOut">
              <a:rPr lang="en-IN" smtClean="0"/>
              <a:t>12-02-2021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7578B9-5C8B-40E3-8793-514D243D3C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2405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7578B9-5C8B-40E3-8793-514D243D3C17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45337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74DB0-5930-4469-9706-AA1FC6886EE9}" type="datetimeFigureOut">
              <a:rPr lang="en-IN" smtClean="0"/>
              <a:t>12-02-2021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1E48E-8546-42CA-9071-A782436ABB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8347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74DB0-5930-4469-9706-AA1FC6886EE9}" type="datetimeFigureOut">
              <a:rPr lang="en-IN" smtClean="0"/>
              <a:t>12-02-2021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1E48E-8546-42CA-9071-A782436ABB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6497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74DB0-5930-4469-9706-AA1FC6886EE9}" type="datetimeFigureOut">
              <a:rPr lang="en-IN" smtClean="0"/>
              <a:t>12-02-2021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1E48E-8546-42CA-9071-A782436ABB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3460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74DB0-5930-4469-9706-AA1FC6886EE9}" type="datetimeFigureOut">
              <a:rPr lang="en-IN" smtClean="0"/>
              <a:t>12-02-2021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1E48E-8546-42CA-9071-A782436ABB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4286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74DB0-5930-4469-9706-AA1FC6886EE9}" type="datetimeFigureOut">
              <a:rPr lang="en-IN" smtClean="0"/>
              <a:t>12-02-2021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1E48E-8546-42CA-9071-A782436ABB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8143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74DB0-5930-4469-9706-AA1FC6886EE9}" type="datetimeFigureOut">
              <a:rPr lang="en-IN" smtClean="0"/>
              <a:t>12-02-2021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1E48E-8546-42CA-9071-A782436ABB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2525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74DB0-5930-4469-9706-AA1FC6886EE9}" type="datetimeFigureOut">
              <a:rPr lang="en-IN" smtClean="0"/>
              <a:t>12-02-2021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1E48E-8546-42CA-9071-A782436ABB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0931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74DB0-5930-4469-9706-AA1FC6886EE9}" type="datetimeFigureOut">
              <a:rPr lang="en-IN" smtClean="0"/>
              <a:t>12-02-2021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1E48E-8546-42CA-9071-A782436ABB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1698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74DB0-5930-4469-9706-AA1FC6886EE9}" type="datetimeFigureOut">
              <a:rPr lang="en-IN" smtClean="0"/>
              <a:t>12-02-2021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1E48E-8546-42CA-9071-A782436ABB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6395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74DB0-5930-4469-9706-AA1FC6886EE9}" type="datetimeFigureOut">
              <a:rPr lang="en-IN" smtClean="0"/>
              <a:t>12-02-2021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1E48E-8546-42CA-9071-A782436ABB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2575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74DB0-5930-4469-9706-AA1FC6886EE9}" type="datetimeFigureOut">
              <a:rPr lang="en-IN" smtClean="0"/>
              <a:t>12-02-2021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1E48E-8546-42CA-9071-A782436ABB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8540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774DB0-5930-4469-9706-AA1FC6886EE9}" type="datetimeFigureOut">
              <a:rPr lang="en-IN" smtClean="0"/>
              <a:t>12-02-2021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1E48E-8546-42CA-9071-A782436ABB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0881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1" r:id="rId1"/>
    <p:sldLayoutId id="2147483892" r:id="rId2"/>
    <p:sldLayoutId id="2147483893" r:id="rId3"/>
    <p:sldLayoutId id="2147483894" r:id="rId4"/>
    <p:sldLayoutId id="2147483895" r:id="rId5"/>
    <p:sldLayoutId id="2147483896" r:id="rId6"/>
    <p:sldLayoutId id="2147483897" r:id="rId7"/>
    <p:sldLayoutId id="2147483898" r:id="rId8"/>
    <p:sldLayoutId id="2147483899" r:id="rId9"/>
    <p:sldLayoutId id="2147483900" r:id="rId10"/>
    <p:sldLayoutId id="21474839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s.uic.edu/~ajayk/Chapter9.pdf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lamports-algorithm-for-mutual-exclusion-in-distributed-system" TargetMode="External"/><Relationship Id="rId2" Type="http://schemas.openxmlformats.org/officeDocument/2006/relationships/hyperlink" Target="https://www.cs.uic.edu/~ajayk/Chapter9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cs.fsu.edu/~xyuan/cop5611/lecture8.html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s.uic.edu/~ajayk/Chapter9.pdf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314" y="444136"/>
            <a:ext cx="10515600" cy="731521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Algerian" panose="04020705040A02060702" pitchFamily="82" charset="0"/>
              </a:rPr>
              <a:t>LAMPORT ALGORITHM</a:t>
            </a:r>
            <a:r>
              <a:rPr lang="en-IN" sz="4000" dirty="0"/>
              <a:t/>
            </a:r>
            <a:br>
              <a:rPr lang="en-IN" sz="4000" dirty="0"/>
            </a:b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031966"/>
            <a:ext cx="10515600" cy="51449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Arial Rounded MT Bold" panose="020F0704030504030204" pitchFamily="34" charset="0"/>
              </a:rPr>
              <a:t>                                                 </a:t>
            </a:r>
            <a:r>
              <a:rPr lang="en-US" sz="2000" dirty="0" smtClean="0">
                <a:latin typeface="Arial Rounded MT Bold" panose="020F0704030504030204" pitchFamily="34" charset="0"/>
              </a:rPr>
              <a:t>Presented By </a:t>
            </a:r>
            <a:r>
              <a:rPr lang="en-US" sz="2000" dirty="0">
                <a:latin typeface="Arial Rounded MT Bold" panose="020F0704030504030204" pitchFamily="34" charset="0"/>
              </a:rPr>
              <a:t>: </a:t>
            </a:r>
          </a:p>
          <a:p>
            <a:pPr marL="0" indent="0">
              <a:buNone/>
            </a:pPr>
            <a:r>
              <a:rPr lang="en-US" dirty="0" smtClean="0">
                <a:latin typeface="Arial Rounded MT Bold" panose="020F0704030504030204" pitchFamily="34" charset="0"/>
              </a:rPr>
              <a:t>                                        </a:t>
            </a:r>
            <a:r>
              <a:rPr lang="en-US" dirty="0">
                <a:solidFill>
                  <a:srgbClr val="0070C0"/>
                </a:solidFill>
                <a:latin typeface="Arial Rounded MT Bold" panose="020F0704030504030204" pitchFamily="34" charset="0"/>
              </a:rPr>
              <a:t>Prafulla Santosh Patil</a:t>
            </a:r>
          </a:p>
          <a:p>
            <a:pPr marL="3657600" lvl="8" indent="0" algn="just">
              <a:buNone/>
            </a:pPr>
            <a:r>
              <a:rPr lang="en-US" sz="28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        </a:t>
            </a:r>
            <a:r>
              <a:rPr lang="en-US" sz="2800" dirty="0" smtClean="0">
                <a:solidFill>
                  <a:srgbClr val="0070C0"/>
                </a:solidFill>
                <a:latin typeface="Arial Rounded MT Bold" panose="020F0704030504030204" pitchFamily="34" charset="0"/>
              </a:rPr>
              <a:t>203050070</a:t>
            </a:r>
            <a:endParaRPr lang="en-US" sz="2800" dirty="0">
              <a:solidFill>
                <a:srgbClr val="0070C0"/>
              </a:solidFill>
              <a:latin typeface="Arial Rounded MT Bold" panose="020F0704030504030204" pitchFamily="34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B050"/>
                </a:solidFill>
                <a:latin typeface="Arial Rounded MT Bold" panose="020F0704030504030204" pitchFamily="34" charset="0"/>
              </a:rPr>
              <a:t>                      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  <a:latin typeface="Arial Rounded MT Bold" panose="020F0704030504030204" pitchFamily="34" charset="0"/>
              </a:rPr>
              <a:t>  </a:t>
            </a:r>
            <a:r>
              <a:rPr lang="en-US" dirty="0" smtClean="0">
                <a:solidFill>
                  <a:srgbClr val="00B050"/>
                </a:solidFill>
                <a:latin typeface="Arial Rounded MT Bold" panose="020F0704030504030204" pitchFamily="34" charset="0"/>
              </a:rPr>
              <a:t>                    CS </a:t>
            </a:r>
            <a:r>
              <a:rPr lang="en-US" dirty="0">
                <a:solidFill>
                  <a:srgbClr val="00B050"/>
                </a:solidFill>
                <a:latin typeface="Arial Rounded MT Bold" panose="020F0704030504030204" pitchFamily="34" charset="0"/>
              </a:rPr>
              <a:t>766 Analysis of Concurrent Programs </a:t>
            </a:r>
            <a:endParaRPr lang="en-US" dirty="0" smtClean="0">
              <a:solidFill>
                <a:srgbClr val="00B050"/>
              </a:solidFill>
              <a:latin typeface="Arial Rounded MT Bold" panose="020F070403050403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rgbClr val="00B050"/>
              </a:solidFill>
              <a:latin typeface="Arial Rounded MT Bold" panose="020F0704030504030204" pitchFamily="34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B050"/>
                </a:solidFill>
                <a:latin typeface="Arial Rounded MT Bold" panose="020F0704030504030204" pitchFamily="34" charset="0"/>
              </a:rPr>
              <a:t>                                                   </a:t>
            </a:r>
            <a:r>
              <a:rPr lang="en-US" sz="2400" dirty="0" smtClean="0">
                <a:latin typeface="Arial Rounded MT Bold" panose="020F0704030504030204" pitchFamily="34" charset="0"/>
              </a:rPr>
              <a:t>Instructor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  <a:latin typeface="Arial Rounded MT Bold" panose="020F0704030504030204" pitchFamily="34" charset="0"/>
              </a:rPr>
              <a:t> </a:t>
            </a:r>
            <a:r>
              <a:rPr lang="en-US" dirty="0" smtClean="0">
                <a:solidFill>
                  <a:srgbClr val="00B050"/>
                </a:solidFill>
                <a:latin typeface="Arial Rounded MT Bold" panose="020F0704030504030204" pitchFamily="34" charset="0"/>
              </a:rPr>
              <a:t>                                      </a:t>
            </a:r>
            <a:r>
              <a:rPr lang="en-IN" dirty="0" smtClean="0"/>
              <a:t> </a:t>
            </a:r>
            <a:r>
              <a:rPr lang="en-IN" sz="2800" dirty="0" smtClean="0">
                <a:latin typeface="Arial Rounded MT Bold" panose="020F0704030504030204" pitchFamily="34" charset="0"/>
              </a:rPr>
              <a:t>Prof. Ashutosh Gupta</a:t>
            </a:r>
          </a:p>
          <a:p>
            <a:pPr marL="3657600" lvl="8" indent="0" algn="just">
              <a:buNone/>
            </a:pPr>
            <a:endParaRPr lang="en-US" dirty="0" smtClean="0">
              <a:latin typeface="Arial Rounded MT Bold" panose="020F0704030504030204" pitchFamily="34" charset="0"/>
            </a:endParaRPr>
          </a:p>
          <a:p>
            <a:pPr marL="3657600" lvl="8" indent="0" algn="just">
              <a:buNone/>
            </a:pPr>
            <a:r>
              <a:rPr lang="en-US" dirty="0" smtClean="0">
                <a:latin typeface="Arial Rounded MT Bold" panose="020F0704030504030204" pitchFamily="34" charset="0"/>
              </a:rPr>
              <a:t>                   </a:t>
            </a:r>
            <a:r>
              <a:rPr lang="en-US" dirty="0"/>
              <a:t>IIT Bombay </a:t>
            </a:r>
          </a:p>
          <a:p>
            <a:pPr marL="3657600" lvl="8" indent="0" algn="just">
              <a:buNone/>
            </a:pPr>
            <a:r>
              <a:rPr lang="en-US" dirty="0" smtClean="0"/>
              <a:t>             Date </a:t>
            </a:r>
            <a:r>
              <a:rPr lang="en-US" dirty="0"/>
              <a:t>: 9</a:t>
            </a:r>
            <a:r>
              <a:rPr lang="en-US" baseline="30000" dirty="0"/>
              <a:t>th</a:t>
            </a:r>
            <a:r>
              <a:rPr lang="en-US" dirty="0"/>
              <a:t> Feb , 2021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004703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3964"/>
            <a:ext cx="10515600" cy="651163"/>
          </a:xfrm>
        </p:spPr>
        <p:txBody>
          <a:bodyPr>
            <a:normAutofit/>
          </a:bodyPr>
          <a:lstStyle/>
          <a:p>
            <a:pPr algn="ctr"/>
            <a:r>
              <a:rPr lang="en-IN" sz="4000" dirty="0">
                <a:solidFill>
                  <a:srgbClr val="FF0000"/>
                </a:solidFill>
                <a:latin typeface="Algerian" panose="04020705040A02060702" pitchFamily="82" charset="0"/>
              </a:rPr>
              <a:t>correctness arguments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891" y="1039090"/>
            <a:ext cx="11180617" cy="58189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Liveliness and Fairness : </a:t>
            </a:r>
            <a:endParaRPr lang="en-IN" b="1" dirty="0" smtClean="0"/>
          </a:p>
          <a:p>
            <a:r>
              <a:rPr lang="en-US" sz="2400" dirty="0" smtClean="0"/>
              <a:t>Suppose </a:t>
            </a:r>
            <a:r>
              <a:rPr lang="en-US" sz="2400" dirty="0" smtClean="0"/>
              <a:t>a site Si ’s request has a smaller timestamp than the request of another site Sj and Sj is able to execute the CS before Si . 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For </a:t>
            </a:r>
            <a:r>
              <a:rPr lang="en-US" sz="2400" dirty="0"/>
              <a:t>Sj to execute the CS, it has to satisfy the conditions L1 and L2. This implies </a:t>
            </a:r>
            <a:r>
              <a:rPr lang="en-US" sz="2400" dirty="0" smtClean="0"/>
              <a:t>that, </a:t>
            </a:r>
            <a:r>
              <a:rPr lang="en-US" sz="2400" dirty="0"/>
              <a:t>Sj has its own request at the top of its queue and it has also received a message with timestamp larger than the timestamp of its request from all other sites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r>
              <a:rPr lang="en-US" sz="2400" dirty="0" smtClean="0"/>
              <a:t> </a:t>
            </a:r>
          </a:p>
          <a:p>
            <a:r>
              <a:rPr lang="en-US" sz="2400" dirty="0"/>
              <a:t>But request queue at a site is ordered by timestamp, and according to our assumption Si has lower timestamp. So Si ’s request must be placed ahead of the Sj ’s request in the request </a:t>
            </a:r>
            <a:r>
              <a:rPr lang="en-US" sz="2400" dirty="0" smtClean="0"/>
              <a:t>RQj </a:t>
            </a:r>
            <a:r>
              <a:rPr lang="en-US" sz="2400" dirty="0"/>
              <a:t>. This is a contradiction</a:t>
            </a:r>
            <a:r>
              <a:rPr lang="en-US" sz="2400" dirty="0" smtClean="0"/>
              <a:t>!</a:t>
            </a:r>
            <a:endParaRPr lang="en-US" sz="2400" dirty="0"/>
          </a:p>
          <a:p>
            <a:pPr marL="0" indent="0">
              <a:buNone/>
            </a:pPr>
            <a:endParaRPr lang="en-US" sz="1100" dirty="0" smtClean="0"/>
          </a:p>
          <a:p>
            <a:pPr marL="0" indent="0">
              <a:buNone/>
            </a:pPr>
            <a:endParaRPr lang="en-US" sz="1100" dirty="0" smtClean="0"/>
          </a:p>
          <a:p>
            <a:pPr marL="0" indent="0">
              <a:buNone/>
            </a:pPr>
            <a:r>
              <a:rPr lang="en-US" sz="1100" dirty="0" smtClean="0"/>
              <a:t>SOURCE </a:t>
            </a:r>
            <a:r>
              <a:rPr lang="en-US" sz="1100" dirty="0"/>
              <a:t>: </a:t>
            </a:r>
            <a:r>
              <a:rPr lang="en-US" sz="1100" dirty="0">
                <a:hlinkClick r:id="rId2"/>
              </a:rPr>
              <a:t>https://www.cs.uic.edu/~</a:t>
            </a:r>
            <a:r>
              <a:rPr lang="en-US" sz="1100" dirty="0" smtClean="0">
                <a:hlinkClick r:id="rId2"/>
              </a:rPr>
              <a:t>ajayk/Chapter9.pdf</a:t>
            </a:r>
            <a:r>
              <a:rPr lang="en-US" sz="1100" dirty="0" smtClean="0"/>
              <a:t> 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5790982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486400" y="3553688"/>
            <a:ext cx="1704109" cy="169025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solidFill>
                  <a:schemeClr val="tx1"/>
                </a:solidFill>
              </a:rPr>
              <a:t>CS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Si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15635" y="5929746"/>
            <a:ext cx="107649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0070C0"/>
                </a:solidFill>
              </a:rPr>
              <a:t>L1: Si has received a message with timestamp larger than (tsi , i) from all other sites </a:t>
            </a:r>
          </a:p>
          <a:p>
            <a:r>
              <a:rPr lang="en-US" sz="2200" b="1" dirty="0" smtClean="0">
                <a:solidFill>
                  <a:srgbClr val="00B050"/>
                </a:solidFill>
              </a:rPr>
              <a:t>L2</a:t>
            </a:r>
            <a:r>
              <a:rPr lang="en-US" sz="2200" b="1" dirty="0">
                <a:solidFill>
                  <a:srgbClr val="00B050"/>
                </a:solidFill>
              </a:rPr>
              <a:t>: Si ’s request is at the top of request </a:t>
            </a:r>
            <a:r>
              <a:rPr lang="en-US" sz="2200" b="1" dirty="0" smtClean="0">
                <a:solidFill>
                  <a:srgbClr val="00B050"/>
                </a:solidFill>
              </a:rPr>
              <a:t>RQi</a:t>
            </a:r>
            <a:endParaRPr lang="en-IN" sz="2200" b="1" dirty="0">
              <a:solidFill>
                <a:srgbClr val="00B050"/>
              </a:solidFill>
            </a:endParaRPr>
          </a:p>
        </p:txBody>
      </p:sp>
      <p:cxnSp>
        <p:nvCxnSpPr>
          <p:cNvPr id="7" name="Elbow Connector 6"/>
          <p:cNvCxnSpPr/>
          <p:nvPr/>
        </p:nvCxnSpPr>
        <p:spPr>
          <a:xfrm rot="16200000" flipH="1">
            <a:off x="4665519" y="2185554"/>
            <a:ext cx="1468581" cy="1253835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/>
          <p:nvPr/>
        </p:nvCxnSpPr>
        <p:spPr>
          <a:xfrm rot="5400000">
            <a:off x="6632863" y="2130135"/>
            <a:ext cx="1468580" cy="1364674"/>
          </a:xfrm>
          <a:prstGeom prst="bentConnector3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047009" y="1636344"/>
            <a:ext cx="17733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rgbClr val="0070C0"/>
                </a:solidFill>
              </a:rPr>
              <a:t>RQi={TS:1,i;</a:t>
            </a:r>
          </a:p>
          <a:p>
            <a:r>
              <a:rPr lang="en-US" sz="2200" b="1" dirty="0">
                <a:solidFill>
                  <a:srgbClr val="0070C0"/>
                </a:solidFill>
              </a:rPr>
              <a:t> </a:t>
            </a:r>
            <a:r>
              <a:rPr lang="en-US" sz="2200" b="1" dirty="0" smtClean="0">
                <a:solidFill>
                  <a:srgbClr val="0070C0"/>
                </a:solidFill>
              </a:rPr>
              <a:t>        TS:2,j}</a:t>
            </a:r>
            <a:endParaRPr lang="en-IN" sz="2200" b="1" dirty="0">
              <a:solidFill>
                <a:srgbClr val="0070C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088582" y="1517586"/>
            <a:ext cx="17733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rgbClr val="0070C0"/>
                </a:solidFill>
              </a:rPr>
              <a:t>RQj={TS:2,j;</a:t>
            </a:r>
          </a:p>
          <a:p>
            <a:r>
              <a:rPr lang="en-US" sz="2200" b="1" dirty="0">
                <a:solidFill>
                  <a:srgbClr val="0070C0"/>
                </a:solidFill>
              </a:rPr>
              <a:t> </a:t>
            </a:r>
            <a:r>
              <a:rPr lang="en-US" sz="2200" b="1" dirty="0" smtClean="0">
                <a:solidFill>
                  <a:srgbClr val="0070C0"/>
                </a:solidFill>
              </a:rPr>
              <a:t>        TS:1,i}</a:t>
            </a:r>
            <a:endParaRPr lang="en-IN" sz="2200" b="1" dirty="0">
              <a:solidFill>
                <a:srgbClr val="0070C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537363" y="1633257"/>
            <a:ext cx="928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Si</a:t>
            </a:r>
            <a:endParaRPr lang="en-IN" sz="28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7855528" y="1568172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Sj</a:t>
            </a:r>
            <a:endParaRPr lang="en-IN" sz="28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1787236" y="318655"/>
            <a:ext cx="86452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FF0000"/>
                </a:solidFill>
                <a:latin typeface="Algerian" panose="04020705040A02060702" pitchFamily="82" charset="0"/>
              </a:rPr>
              <a:t>Liveness and Fairness</a:t>
            </a:r>
            <a:endParaRPr lang="en-IN" sz="4000" b="1" dirty="0">
              <a:solidFill>
                <a:srgbClr val="FF0000"/>
              </a:solidFill>
              <a:latin typeface="Algerian" panose="04020705040A02060702" pitchFamily="82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468580" y="4709682"/>
            <a:ext cx="35329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TSi &lt; TSj</a:t>
            </a:r>
            <a:endParaRPr lang="en-IN" sz="32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2286001" y="1230943"/>
            <a:ext cx="24868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rgbClr val="0070C0"/>
                </a:solidFill>
              </a:rPr>
              <a:t>RQi={TS:2,j}</a:t>
            </a:r>
            <a:endParaRPr lang="en-IN" sz="2200" b="1" dirty="0">
              <a:solidFill>
                <a:srgbClr val="0070C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220203" y="1202370"/>
            <a:ext cx="20920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rgbClr val="0070C0"/>
                </a:solidFill>
              </a:rPr>
              <a:t>RQj={TS:2,j}</a:t>
            </a:r>
            <a:endParaRPr lang="en-IN" sz="2200" b="1" dirty="0">
              <a:solidFill>
                <a:srgbClr val="0070C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72198" y="4880673"/>
            <a:ext cx="574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</a:t>
            </a:r>
            <a:r>
              <a:rPr lang="en-US" b="1" dirty="0" smtClean="0"/>
              <a:t>j</a:t>
            </a:r>
            <a:endParaRPr lang="en-IN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803076" y="1100169"/>
            <a:ext cx="220287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rgbClr val="0070C0"/>
                </a:solidFill>
              </a:rPr>
              <a:t>RQi={}</a:t>
            </a:r>
            <a:endParaRPr lang="en-IN" sz="2200" b="1" dirty="0">
              <a:solidFill>
                <a:srgbClr val="0070C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855527" y="1056620"/>
            <a:ext cx="95423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rgbClr val="0070C0"/>
                </a:solidFill>
              </a:rPr>
              <a:t>RQj={}</a:t>
            </a:r>
            <a:endParaRPr lang="en-IN" sz="2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9452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/>
      <p:bldP spid="3" grpId="1"/>
      <p:bldP spid="6" grpId="0"/>
      <p:bldP spid="6" grpId="1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2511"/>
          </a:xfrm>
        </p:spPr>
        <p:txBody>
          <a:bodyPr/>
          <a:lstStyle/>
          <a:p>
            <a:pPr algn="ctr"/>
            <a:r>
              <a:rPr lang="en-IN" b="1" dirty="0">
                <a:solidFill>
                  <a:srgbClr val="FF0000"/>
                </a:solidFill>
                <a:latin typeface="Algerian" panose="04020705040A02060702" pitchFamily="82" charset="0"/>
              </a:rPr>
              <a:t>cost of the protocol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3163"/>
            <a:ext cx="10515600" cy="5237019"/>
          </a:xfrm>
        </p:spPr>
        <p:txBody>
          <a:bodyPr/>
          <a:lstStyle/>
          <a:p>
            <a:r>
              <a:rPr lang="en-IN" dirty="0"/>
              <a:t>For each CS execution, Lamport’s algorithm requires </a:t>
            </a:r>
            <a:r>
              <a:rPr lang="en-IN" b="1" dirty="0"/>
              <a:t>(N − 1) </a:t>
            </a:r>
            <a:r>
              <a:rPr lang="en-IN" dirty="0"/>
              <a:t>REQUEST messages</a:t>
            </a:r>
            <a:r>
              <a:rPr lang="en-IN" b="1" dirty="0"/>
              <a:t>, (N − 1) </a:t>
            </a:r>
            <a:r>
              <a:rPr lang="en-IN" dirty="0"/>
              <a:t>REPLY messages, and </a:t>
            </a:r>
            <a:r>
              <a:rPr lang="en-IN" b="1" dirty="0"/>
              <a:t>(N − 1)</a:t>
            </a:r>
            <a:r>
              <a:rPr lang="en-IN" dirty="0"/>
              <a:t> RELEASE </a:t>
            </a:r>
            <a:r>
              <a:rPr lang="en-IN" dirty="0" smtClean="0"/>
              <a:t>messages.</a:t>
            </a:r>
          </a:p>
          <a:p>
            <a:r>
              <a:rPr lang="en-IN" dirty="0" smtClean="0"/>
              <a:t>Thus</a:t>
            </a:r>
            <a:r>
              <a:rPr lang="en-IN" dirty="0"/>
              <a:t>, Lamport’s algorithm requires </a:t>
            </a:r>
            <a:r>
              <a:rPr lang="en-IN" b="1" dirty="0">
                <a:solidFill>
                  <a:srgbClr val="7030A0"/>
                </a:solidFill>
              </a:rPr>
              <a:t>3(N − 1) </a:t>
            </a:r>
            <a:r>
              <a:rPr lang="en-IN" dirty="0"/>
              <a:t>messages per CS invocation</a:t>
            </a:r>
            <a:r>
              <a:rPr lang="en-IN" dirty="0" smtClean="0"/>
              <a:t>.</a:t>
            </a:r>
          </a:p>
          <a:p>
            <a:endParaRPr lang="en-US" dirty="0"/>
          </a:p>
          <a:p>
            <a:r>
              <a:rPr lang="en-US" dirty="0"/>
              <a:t>Algorithm can be optimized to 2(N – 1) messages by omitting the </a:t>
            </a:r>
            <a:r>
              <a:rPr lang="en-US" b="1" dirty="0"/>
              <a:t>REPLY</a:t>
            </a:r>
            <a:r>
              <a:rPr lang="en-US" dirty="0"/>
              <a:t> </a:t>
            </a:r>
            <a:r>
              <a:rPr lang="en-US" dirty="0" smtClean="0"/>
              <a:t>message.</a:t>
            </a:r>
          </a:p>
        </p:txBody>
      </p:sp>
    </p:spTree>
    <p:extLst>
      <p:ext uri="{BB962C8B-B14F-4D97-AF65-F5344CB8AC3E}">
        <p14:creationId xmlns:p14="http://schemas.microsoft.com/office/powerpoint/2010/main" val="3552027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469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 </a:t>
            </a:r>
            <a:r>
              <a:rPr lang="en-IN" b="1" dirty="0">
                <a:solidFill>
                  <a:srgbClr val="FF0000"/>
                </a:solidFill>
                <a:latin typeface="Algerian" panose="04020705040A02060702" pitchFamily="82" charset="0"/>
              </a:rPr>
              <a:t>Drawbacks of Lamport’s </a:t>
            </a:r>
            <a:r>
              <a:rPr lang="en-IN" b="1" dirty="0" smtClean="0">
                <a:solidFill>
                  <a:srgbClr val="FF0000"/>
                </a:solidFill>
                <a:latin typeface="Algerian" panose="04020705040A02060702" pitchFamily="82" charset="0"/>
              </a:rPr>
              <a:t>Algorithm</a:t>
            </a:r>
            <a:endParaRPr lang="en-IN" b="1" dirty="0">
              <a:solidFill>
                <a:srgbClr val="FF0000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1600"/>
            <a:ext cx="10515600" cy="4805363"/>
          </a:xfrm>
        </p:spPr>
        <p:txBody>
          <a:bodyPr/>
          <a:lstStyle/>
          <a:p>
            <a:r>
              <a:rPr lang="en-US" b="1" dirty="0"/>
              <a:t>Unreliable approach: </a:t>
            </a:r>
            <a:r>
              <a:rPr lang="en-US" dirty="0"/>
              <a:t>failure of any one of the processes will halt the progress of entire system</a:t>
            </a:r>
            <a:r>
              <a:rPr lang="en-US" dirty="0" smtClean="0"/>
              <a:t>.</a:t>
            </a:r>
          </a:p>
          <a:p>
            <a:endParaRPr lang="en-US" b="1" dirty="0" smtClean="0"/>
          </a:p>
          <a:p>
            <a:r>
              <a:rPr lang="en-US" b="1" dirty="0" smtClean="0"/>
              <a:t>High </a:t>
            </a:r>
            <a:r>
              <a:rPr lang="en-US" b="1" dirty="0"/>
              <a:t>message complexity: </a:t>
            </a:r>
            <a:r>
              <a:rPr lang="en-US" dirty="0"/>
              <a:t>Algorithm requires 3(N-1) messages per critical section invocation.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22051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9383"/>
            <a:ext cx="10515600" cy="58189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Algerian" panose="04020705040A02060702" pitchFamily="82" charset="0"/>
              </a:rPr>
              <a:t>REFERENCES</a:t>
            </a:r>
            <a:endParaRPr lang="en-IN" b="1" dirty="0">
              <a:solidFill>
                <a:srgbClr val="FF0000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49927"/>
            <a:ext cx="10515600" cy="5708073"/>
          </a:xfrm>
        </p:spPr>
        <p:txBody>
          <a:bodyPr/>
          <a:lstStyle/>
          <a:p>
            <a:r>
              <a:rPr lang="en-IN" dirty="0">
                <a:hlinkClick r:id="rId2"/>
              </a:rPr>
              <a:t>https://</a:t>
            </a:r>
            <a:r>
              <a:rPr lang="en-IN" dirty="0" smtClean="0">
                <a:hlinkClick r:id="rId2"/>
              </a:rPr>
              <a:t>www.cs.uic.edu</a:t>
            </a:r>
            <a:r>
              <a:rPr lang="en-IN" dirty="0">
                <a:hlinkClick r:id="rId2"/>
              </a:rPr>
              <a:t>/~</a:t>
            </a:r>
            <a:r>
              <a:rPr lang="en-IN" dirty="0" smtClean="0">
                <a:hlinkClick r:id="rId2"/>
              </a:rPr>
              <a:t>ajayk/Chapter9.pdf</a:t>
            </a:r>
            <a:endParaRPr lang="en-IN" dirty="0" smtClean="0"/>
          </a:p>
          <a:p>
            <a:r>
              <a:rPr lang="en-IN" dirty="0">
                <a:hlinkClick r:id="rId3"/>
              </a:rPr>
              <a:t>https://</a:t>
            </a:r>
            <a:r>
              <a:rPr lang="en-IN" dirty="0" smtClean="0">
                <a:hlinkClick r:id="rId3"/>
              </a:rPr>
              <a:t>www.geeksforgeeks.org/lamports-algorithm-for-mutual-exclusion-in-distributed-system</a:t>
            </a:r>
            <a:endParaRPr lang="en-IN" dirty="0" smtClean="0"/>
          </a:p>
          <a:p>
            <a:r>
              <a:rPr lang="en-IN" dirty="0">
                <a:hlinkClick r:id="rId4"/>
              </a:rPr>
              <a:t>https://www.cs.fsu.edu/~</a:t>
            </a:r>
            <a:r>
              <a:rPr lang="en-IN" dirty="0" smtClean="0">
                <a:hlinkClick r:id="rId4"/>
              </a:rPr>
              <a:t>xyuan/cop5611/lecture8.html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453169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43000" y="2263198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Algerian" panose="04020705040A02060702" pitchFamily="82" charset="0"/>
              </a:rPr>
              <a:t>THANK YOU !!!!!</a:t>
            </a:r>
            <a:endParaRPr lang="en-IN" b="1" dirty="0">
              <a:solidFill>
                <a:srgbClr val="FF0000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2019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7422"/>
            <a:ext cx="10515600" cy="679269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Algerian" panose="04020705040A02060702" pitchFamily="82" charset="0"/>
              </a:rPr>
              <a:t>LAMPORT ALGORITHM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84217"/>
            <a:ext cx="10515600" cy="5247310"/>
          </a:xfrm>
        </p:spPr>
        <p:txBody>
          <a:bodyPr>
            <a:normAutofit/>
          </a:bodyPr>
          <a:lstStyle/>
          <a:p>
            <a:r>
              <a:rPr lang="en-US" dirty="0" smtClean="0"/>
              <a:t>Permission based algorithm (and it is non token based algorithm).</a:t>
            </a:r>
          </a:p>
          <a:p>
            <a:r>
              <a:rPr lang="en-US" dirty="0"/>
              <a:t>T</a:t>
            </a:r>
            <a:r>
              <a:rPr lang="en-US" dirty="0" smtClean="0"/>
              <a:t>imestamp is used to order critical section requests and to resolve conflict between requests(Using Lamport Clock algorithm).</a:t>
            </a:r>
          </a:p>
          <a:p>
            <a:r>
              <a:rPr lang="en-US" dirty="0" smtClean="0"/>
              <a:t>Three Types of </a:t>
            </a:r>
            <a:r>
              <a:rPr lang="en-IN" dirty="0" smtClean="0"/>
              <a:t>messages </a:t>
            </a:r>
            <a:r>
              <a:rPr lang="en-US" dirty="0" smtClean="0"/>
              <a:t>: </a:t>
            </a:r>
          </a:p>
          <a:p>
            <a:pPr marL="0" indent="0">
              <a:buNone/>
            </a:pPr>
            <a:r>
              <a:rPr lang="en-IN" b="1" dirty="0" smtClean="0"/>
              <a:t>                   1. REQUEST</a:t>
            </a:r>
            <a:endParaRPr lang="en-IN" b="1" dirty="0"/>
          </a:p>
          <a:p>
            <a:pPr marL="0" indent="0">
              <a:buNone/>
            </a:pPr>
            <a:r>
              <a:rPr lang="en-IN" b="1" dirty="0" smtClean="0"/>
              <a:t>                   2. REPLY</a:t>
            </a:r>
            <a:r>
              <a:rPr lang="en-IN" b="1" dirty="0"/>
              <a:t> </a:t>
            </a:r>
          </a:p>
          <a:p>
            <a:pPr marL="0" indent="0">
              <a:buNone/>
            </a:pPr>
            <a:r>
              <a:rPr lang="en-IN" b="1" dirty="0" smtClean="0"/>
              <a:t>                   3. RELEASE</a:t>
            </a:r>
            <a:endParaRPr lang="en-US" b="1" dirty="0" smtClean="0"/>
          </a:p>
          <a:p>
            <a:r>
              <a:rPr lang="en-US" dirty="0" smtClean="0"/>
              <a:t>Every site (process) </a:t>
            </a:r>
            <a:r>
              <a:rPr lang="en-US" dirty="0"/>
              <a:t>keeps a </a:t>
            </a:r>
            <a:r>
              <a:rPr lang="en-US" dirty="0" smtClean="0"/>
              <a:t>queue (RQ) </a:t>
            </a:r>
            <a:r>
              <a:rPr lang="en-US" dirty="0"/>
              <a:t>to store critical section </a:t>
            </a:r>
            <a:r>
              <a:rPr lang="en-US" dirty="0" smtClean="0"/>
              <a:t>requests along with timestamp.</a:t>
            </a:r>
          </a:p>
          <a:p>
            <a:r>
              <a:rPr lang="en-US" dirty="0"/>
              <a:t>This algorithm requires communication channels to deliver messages </a:t>
            </a:r>
            <a:r>
              <a:rPr lang="en-US" dirty="0" smtClean="0"/>
              <a:t>the FIFO </a:t>
            </a:r>
            <a:r>
              <a:rPr lang="en-US" dirty="0"/>
              <a:t>order.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964971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86691" y="401782"/>
            <a:ext cx="107095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FF0000"/>
                </a:solidFill>
                <a:latin typeface="Algerian" panose="04020705040A02060702" pitchFamily="82" charset="0"/>
              </a:rPr>
              <a:t>LAMPORT ALGORITHM</a:t>
            </a:r>
            <a:endParaRPr lang="en-IN" sz="4000" b="1" dirty="0">
              <a:latin typeface="Algerian" panose="04020705040A02060702" pitchFamily="8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1674" y="1662544"/>
            <a:ext cx="554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</a:t>
            </a:r>
            <a:r>
              <a:rPr lang="en-US" sz="2800" dirty="0" smtClean="0"/>
              <a:t>1</a:t>
            </a:r>
            <a:endParaRPr lang="en-IN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221673" y="3338291"/>
            <a:ext cx="6650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</a:t>
            </a:r>
            <a:r>
              <a:rPr lang="en-US" sz="2800" dirty="0" smtClean="0"/>
              <a:t>2</a:t>
            </a:r>
            <a:endParaRPr lang="en-IN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221673" y="5014038"/>
            <a:ext cx="554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</a:t>
            </a:r>
            <a:r>
              <a:rPr lang="en-US" sz="2800" dirty="0" smtClean="0"/>
              <a:t>3</a:t>
            </a:r>
            <a:endParaRPr lang="en-IN" sz="2800" dirty="0"/>
          </a:p>
        </p:txBody>
      </p:sp>
      <p:cxnSp>
        <p:nvCxnSpPr>
          <p:cNvPr id="10" name="Straight Arrow Connector 9"/>
          <p:cNvCxnSpPr>
            <a:stCxn id="6" idx="3"/>
          </p:cNvCxnSpPr>
          <p:nvPr/>
        </p:nvCxnSpPr>
        <p:spPr>
          <a:xfrm flipV="1">
            <a:off x="775856" y="1911927"/>
            <a:ext cx="11194471" cy="12227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3"/>
          </p:cNvCxnSpPr>
          <p:nvPr/>
        </p:nvCxnSpPr>
        <p:spPr>
          <a:xfrm flipV="1">
            <a:off x="886691" y="3574473"/>
            <a:ext cx="11083636" cy="25428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3"/>
          </p:cNvCxnSpPr>
          <p:nvPr/>
        </p:nvCxnSpPr>
        <p:spPr>
          <a:xfrm>
            <a:off x="775855" y="5275648"/>
            <a:ext cx="11194472" cy="2934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1399309" y="1908995"/>
            <a:ext cx="1620982" cy="3366653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1399309" y="3599901"/>
            <a:ext cx="1801091" cy="1675749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1246909" y="5118601"/>
            <a:ext cx="304799" cy="26323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TextBox 32"/>
          <p:cNvSpPr txBox="1"/>
          <p:nvPr/>
        </p:nvSpPr>
        <p:spPr>
          <a:xfrm>
            <a:off x="1572491" y="2772371"/>
            <a:ext cx="1163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Request</a:t>
            </a:r>
            <a:endParaRPr lang="en-IN" dirty="0"/>
          </a:p>
        </p:txBody>
      </p:sp>
      <p:sp>
        <p:nvSpPr>
          <p:cNvPr id="34" name="TextBox 33"/>
          <p:cNvSpPr txBox="1"/>
          <p:nvPr/>
        </p:nvSpPr>
        <p:spPr>
          <a:xfrm>
            <a:off x="2036618" y="3733951"/>
            <a:ext cx="983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Request</a:t>
            </a:r>
            <a:endParaRPr lang="en-IN" dirty="0"/>
          </a:p>
        </p:txBody>
      </p:sp>
      <p:sp>
        <p:nvSpPr>
          <p:cNvPr id="35" name="TextBox 34"/>
          <p:cNvSpPr txBox="1"/>
          <p:nvPr/>
        </p:nvSpPr>
        <p:spPr>
          <a:xfrm>
            <a:off x="775855" y="5537258"/>
            <a:ext cx="1593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RQ3={TS:1,P3}</a:t>
            </a:r>
            <a:endParaRPr lang="en-IN" b="1" dirty="0">
              <a:solidFill>
                <a:srgbClr val="0070C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660072" y="3160109"/>
            <a:ext cx="19257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RQ2={</a:t>
            </a:r>
            <a:r>
              <a:rPr lang="en-US" b="1" dirty="0">
                <a:solidFill>
                  <a:srgbClr val="0070C0"/>
                </a:solidFill>
              </a:rPr>
              <a:t>TS:1,P3}</a:t>
            </a:r>
            <a:endParaRPr lang="en-IN" b="1" dirty="0">
              <a:solidFill>
                <a:srgbClr val="0070C0"/>
              </a:solidFill>
            </a:endParaRPr>
          </a:p>
          <a:p>
            <a:endParaRPr lang="en-IN" dirty="0"/>
          </a:p>
        </p:txBody>
      </p:sp>
      <p:sp>
        <p:nvSpPr>
          <p:cNvPr id="37" name="TextBox 36"/>
          <p:cNvSpPr txBox="1"/>
          <p:nvPr/>
        </p:nvSpPr>
        <p:spPr>
          <a:xfrm>
            <a:off x="2576945" y="1497325"/>
            <a:ext cx="20643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RQ1={</a:t>
            </a:r>
            <a:r>
              <a:rPr lang="en-US" b="1" dirty="0">
                <a:solidFill>
                  <a:srgbClr val="0070C0"/>
                </a:solidFill>
              </a:rPr>
              <a:t>TS:1,P3}</a:t>
            </a:r>
            <a:endParaRPr lang="en-IN" b="1" dirty="0">
              <a:solidFill>
                <a:srgbClr val="0070C0"/>
              </a:solidFill>
            </a:endParaRPr>
          </a:p>
          <a:p>
            <a:endParaRPr lang="en-IN" dirty="0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3200400" y="3625329"/>
            <a:ext cx="1620982" cy="1675749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3020291" y="1924154"/>
            <a:ext cx="3893127" cy="3351494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4114800" y="2576945"/>
            <a:ext cx="706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Reply</a:t>
            </a:r>
            <a:endParaRPr lang="en-IN" dirty="0"/>
          </a:p>
        </p:txBody>
      </p:sp>
      <p:sp>
        <p:nvSpPr>
          <p:cNvPr id="59" name="TextBox 58"/>
          <p:cNvSpPr txBox="1"/>
          <p:nvPr/>
        </p:nvSpPr>
        <p:spPr>
          <a:xfrm>
            <a:off x="3927765" y="4114471"/>
            <a:ext cx="1122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Reply</a:t>
            </a:r>
            <a:endParaRPr lang="en-IN" dirty="0"/>
          </a:p>
        </p:txBody>
      </p:sp>
      <p:sp>
        <p:nvSpPr>
          <p:cNvPr id="62" name="Rectangle 61"/>
          <p:cNvSpPr/>
          <p:nvPr/>
        </p:nvSpPr>
        <p:spPr>
          <a:xfrm>
            <a:off x="6913418" y="5014038"/>
            <a:ext cx="651164" cy="52322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CR</a:t>
            </a:r>
            <a:endParaRPr lang="en-IN" b="1" dirty="0">
              <a:solidFill>
                <a:schemeClr val="tx1"/>
              </a:solidFill>
            </a:endParaRPr>
          </a:p>
        </p:txBody>
      </p:sp>
      <p:cxnSp>
        <p:nvCxnSpPr>
          <p:cNvPr id="64" name="Straight Arrow Connector 63"/>
          <p:cNvCxnSpPr>
            <a:stCxn id="62" idx="3"/>
          </p:cNvCxnSpPr>
          <p:nvPr/>
        </p:nvCxnSpPr>
        <p:spPr>
          <a:xfrm flipV="1">
            <a:off x="7564582" y="3574473"/>
            <a:ext cx="2382982" cy="170117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62" idx="3"/>
          </p:cNvCxnSpPr>
          <p:nvPr/>
        </p:nvCxnSpPr>
        <p:spPr>
          <a:xfrm flipV="1">
            <a:off x="7564582" y="1908995"/>
            <a:ext cx="1593272" cy="3366653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7758548" y="2635051"/>
            <a:ext cx="1094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Release</a:t>
            </a:r>
            <a:endParaRPr lang="en-IN" dirty="0"/>
          </a:p>
        </p:txBody>
      </p:sp>
      <p:sp>
        <p:nvSpPr>
          <p:cNvPr id="71" name="TextBox 70"/>
          <p:cNvSpPr txBox="1"/>
          <p:nvPr/>
        </p:nvSpPr>
        <p:spPr>
          <a:xfrm>
            <a:off x="9275617" y="4135468"/>
            <a:ext cx="1288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Release</a:t>
            </a:r>
            <a:endParaRPr lang="en-IN" dirty="0"/>
          </a:p>
        </p:txBody>
      </p:sp>
      <p:sp>
        <p:nvSpPr>
          <p:cNvPr id="72" name="TextBox 71"/>
          <p:cNvSpPr txBox="1"/>
          <p:nvPr/>
        </p:nvSpPr>
        <p:spPr>
          <a:xfrm>
            <a:off x="8686801" y="1511184"/>
            <a:ext cx="1094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RQ1={}</a:t>
            </a:r>
            <a:endParaRPr lang="en-IN" b="1" dirty="0">
              <a:solidFill>
                <a:srgbClr val="0070C0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9594274" y="3186483"/>
            <a:ext cx="1087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RQ2={}</a:t>
            </a:r>
            <a:endParaRPr lang="en-IN" b="1" dirty="0">
              <a:solidFill>
                <a:srgbClr val="0070C0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7682342" y="5393733"/>
            <a:ext cx="997530" cy="3740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RQ3={}</a:t>
            </a:r>
            <a:endParaRPr lang="en-IN" b="1" dirty="0">
              <a:solidFill>
                <a:srgbClr val="0070C0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997527" y="6179127"/>
            <a:ext cx="10404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Accessing Critical Region  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7879574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32" grpId="0" animBg="1"/>
      <p:bldP spid="33" grpId="0"/>
      <p:bldP spid="34" grpId="0"/>
      <p:bldP spid="35" grpId="0"/>
      <p:bldP spid="36" grpId="0"/>
      <p:bldP spid="37" grpId="0"/>
      <p:bldP spid="58" grpId="0"/>
      <p:bldP spid="59" grpId="0"/>
      <p:bldP spid="62" grpId="0" animBg="1"/>
      <p:bldP spid="70" grpId="0"/>
      <p:bldP spid="71" grpId="0"/>
      <p:bldP spid="72" grpId="0"/>
      <p:bldP spid="73" grpId="0"/>
      <p:bldP spid="7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86691" y="401782"/>
            <a:ext cx="107095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FF0000"/>
                </a:solidFill>
                <a:latin typeface="Algerian" panose="04020705040A02060702" pitchFamily="82" charset="0"/>
              </a:rPr>
              <a:t>Accessing Critical </a:t>
            </a:r>
            <a:r>
              <a:rPr lang="en-US" sz="4000" b="1" dirty="0" smtClean="0">
                <a:solidFill>
                  <a:srgbClr val="FF0000"/>
                </a:solidFill>
                <a:latin typeface="Algerian" panose="04020705040A02060702" pitchFamily="82" charset="0"/>
              </a:rPr>
              <a:t>Section  </a:t>
            </a:r>
            <a:endParaRPr lang="en-IN" sz="4000" b="1" dirty="0">
              <a:solidFill>
                <a:srgbClr val="FF0000"/>
              </a:solidFill>
              <a:latin typeface="Algerian" panose="04020705040A02060702" pitchFamily="8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1674" y="1662544"/>
            <a:ext cx="554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</a:t>
            </a:r>
            <a:r>
              <a:rPr lang="en-US" sz="2800" dirty="0" smtClean="0"/>
              <a:t>1</a:t>
            </a:r>
            <a:endParaRPr lang="en-IN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221673" y="3338291"/>
            <a:ext cx="6650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S2</a:t>
            </a:r>
            <a:endParaRPr lang="en-IN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221673" y="5014038"/>
            <a:ext cx="554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S3</a:t>
            </a:r>
            <a:endParaRPr lang="en-IN" sz="2800" dirty="0"/>
          </a:p>
        </p:txBody>
      </p:sp>
      <p:cxnSp>
        <p:nvCxnSpPr>
          <p:cNvPr id="10" name="Straight Arrow Connector 9"/>
          <p:cNvCxnSpPr>
            <a:stCxn id="6" idx="3"/>
          </p:cNvCxnSpPr>
          <p:nvPr/>
        </p:nvCxnSpPr>
        <p:spPr>
          <a:xfrm flipV="1">
            <a:off x="775856" y="1911927"/>
            <a:ext cx="11194471" cy="12227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3"/>
          </p:cNvCxnSpPr>
          <p:nvPr/>
        </p:nvCxnSpPr>
        <p:spPr>
          <a:xfrm flipV="1">
            <a:off x="886691" y="3574473"/>
            <a:ext cx="11083636" cy="25428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3"/>
          </p:cNvCxnSpPr>
          <p:nvPr/>
        </p:nvCxnSpPr>
        <p:spPr>
          <a:xfrm>
            <a:off x="775855" y="5275648"/>
            <a:ext cx="11194472" cy="2934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1122218" y="1942812"/>
            <a:ext cx="1406236" cy="330435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32" idx="3"/>
          </p:cNvCxnSpPr>
          <p:nvPr/>
        </p:nvCxnSpPr>
        <p:spPr>
          <a:xfrm flipV="1">
            <a:off x="1028310" y="3618559"/>
            <a:ext cx="1479363" cy="173923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983673" y="5133102"/>
            <a:ext cx="304799" cy="26323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TextBox 32"/>
          <p:cNvSpPr txBox="1"/>
          <p:nvPr/>
        </p:nvSpPr>
        <p:spPr>
          <a:xfrm rot="17850163">
            <a:off x="1348638" y="2703146"/>
            <a:ext cx="1163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Request</a:t>
            </a:r>
            <a:endParaRPr lang="en-IN" dirty="0"/>
          </a:p>
        </p:txBody>
      </p:sp>
      <p:sp>
        <p:nvSpPr>
          <p:cNvPr id="34" name="TextBox 33"/>
          <p:cNvSpPr txBox="1"/>
          <p:nvPr/>
        </p:nvSpPr>
        <p:spPr>
          <a:xfrm rot="18547403">
            <a:off x="1579546" y="4228000"/>
            <a:ext cx="983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Request</a:t>
            </a:r>
            <a:endParaRPr lang="en-IN" dirty="0"/>
          </a:p>
        </p:txBody>
      </p:sp>
      <p:sp>
        <p:nvSpPr>
          <p:cNvPr id="35" name="TextBox 34"/>
          <p:cNvSpPr txBox="1"/>
          <p:nvPr/>
        </p:nvSpPr>
        <p:spPr>
          <a:xfrm>
            <a:off x="775855" y="5537258"/>
            <a:ext cx="1593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RQ3={TS:1,P3}</a:t>
            </a:r>
            <a:endParaRPr lang="en-IN" b="1" dirty="0">
              <a:solidFill>
                <a:srgbClr val="0070C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634836" y="3309338"/>
            <a:ext cx="19257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RQ2={</a:t>
            </a:r>
            <a:r>
              <a:rPr lang="en-US" b="1" dirty="0">
                <a:solidFill>
                  <a:srgbClr val="0070C0"/>
                </a:solidFill>
              </a:rPr>
              <a:t>TS:1,P3}</a:t>
            </a:r>
            <a:endParaRPr lang="en-IN" b="1" dirty="0">
              <a:solidFill>
                <a:srgbClr val="0070C0"/>
              </a:solidFill>
            </a:endParaRPr>
          </a:p>
          <a:p>
            <a:endParaRPr lang="en-IN" dirty="0"/>
          </a:p>
        </p:txBody>
      </p:sp>
      <p:sp>
        <p:nvSpPr>
          <p:cNvPr id="37" name="TextBox 36"/>
          <p:cNvSpPr txBox="1"/>
          <p:nvPr/>
        </p:nvSpPr>
        <p:spPr>
          <a:xfrm>
            <a:off x="2597727" y="1358159"/>
            <a:ext cx="20643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RQ1={TS:1,P3;</a:t>
            </a:r>
          </a:p>
          <a:p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smtClean="0">
                <a:solidFill>
                  <a:srgbClr val="0070C0"/>
                </a:solidFill>
              </a:rPr>
              <a:t>          TS:2,P1}</a:t>
            </a:r>
            <a:endParaRPr lang="en-IN" b="1" dirty="0">
              <a:solidFill>
                <a:srgbClr val="0070C0"/>
              </a:solidFill>
            </a:endParaRPr>
          </a:p>
          <a:p>
            <a:endParaRPr lang="en-IN" dirty="0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2507673" y="3655243"/>
            <a:ext cx="1634836" cy="1650714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2528454" y="1955565"/>
            <a:ext cx="3595254" cy="3375425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 rot="2211139">
            <a:off x="2672600" y="2151475"/>
            <a:ext cx="1164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Reply</a:t>
            </a:r>
            <a:endParaRPr lang="en-IN" dirty="0"/>
          </a:p>
        </p:txBody>
      </p:sp>
      <p:sp>
        <p:nvSpPr>
          <p:cNvPr id="59" name="TextBox 58"/>
          <p:cNvSpPr txBox="1"/>
          <p:nvPr/>
        </p:nvSpPr>
        <p:spPr>
          <a:xfrm rot="2676281">
            <a:off x="2891176" y="4628565"/>
            <a:ext cx="1122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Reply</a:t>
            </a:r>
            <a:endParaRPr lang="en-IN" dirty="0"/>
          </a:p>
        </p:txBody>
      </p:sp>
      <p:sp>
        <p:nvSpPr>
          <p:cNvPr id="62" name="Rectangle 61"/>
          <p:cNvSpPr/>
          <p:nvPr/>
        </p:nvSpPr>
        <p:spPr>
          <a:xfrm>
            <a:off x="6106389" y="5065055"/>
            <a:ext cx="651164" cy="52322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CS</a:t>
            </a:r>
            <a:endParaRPr lang="en-IN" b="1" dirty="0">
              <a:solidFill>
                <a:schemeClr val="tx1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 flipV="1">
            <a:off x="6819897" y="3594991"/>
            <a:ext cx="1421825" cy="171034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V="1">
            <a:off x="6806043" y="1908376"/>
            <a:ext cx="1593272" cy="3366653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 rot="17679357">
            <a:off x="7266249" y="2499051"/>
            <a:ext cx="1094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Release</a:t>
            </a:r>
            <a:endParaRPr lang="en-IN" dirty="0"/>
          </a:p>
        </p:txBody>
      </p:sp>
      <p:sp>
        <p:nvSpPr>
          <p:cNvPr id="71" name="TextBox 70"/>
          <p:cNvSpPr txBox="1"/>
          <p:nvPr/>
        </p:nvSpPr>
        <p:spPr>
          <a:xfrm rot="18479681">
            <a:off x="7103862" y="3789362"/>
            <a:ext cx="1288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Release</a:t>
            </a:r>
            <a:endParaRPr lang="en-IN" dirty="0"/>
          </a:p>
        </p:txBody>
      </p:sp>
      <p:sp>
        <p:nvSpPr>
          <p:cNvPr id="72" name="TextBox 71"/>
          <p:cNvSpPr txBox="1"/>
          <p:nvPr/>
        </p:nvSpPr>
        <p:spPr>
          <a:xfrm>
            <a:off x="7176133" y="1176886"/>
            <a:ext cx="1732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RQ1={TS:2,P1}</a:t>
            </a:r>
            <a:endParaRPr lang="en-IN" b="1" dirty="0">
              <a:solidFill>
                <a:srgbClr val="0070C0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950367" y="3214116"/>
            <a:ext cx="1927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RQ2={TS:2,P1}</a:t>
            </a:r>
            <a:endParaRPr lang="en-IN" b="1" dirty="0">
              <a:solidFill>
                <a:srgbClr val="0070C0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4312226" y="5396527"/>
            <a:ext cx="16556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RQ3={TS:1,P3;</a:t>
            </a:r>
          </a:p>
          <a:p>
            <a:r>
              <a:rPr lang="en-US" b="1" dirty="0">
                <a:solidFill>
                  <a:srgbClr val="0070C0"/>
                </a:solidFill>
              </a:rPr>
              <a:t>           TS:2,P1}</a:t>
            </a:r>
            <a:endParaRPr lang="en-IN" b="1" dirty="0">
              <a:solidFill>
                <a:srgbClr val="0070C0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1600200" y="1908995"/>
            <a:ext cx="2381251" cy="169028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1622711" y="1942582"/>
            <a:ext cx="3219452" cy="335527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1482437" y="1778035"/>
            <a:ext cx="304799" cy="26323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" name="TextBox 44"/>
          <p:cNvSpPr txBox="1"/>
          <p:nvPr/>
        </p:nvSpPr>
        <p:spPr>
          <a:xfrm rot="1889748">
            <a:off x="2600963" y="2622079"/>
            <a:ext cx="983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Request</a:t>
            </a:r>
            <a:endParaRPr lang="en-IN" dirty="0"/>
          </a:p>
        </p:txBody>
      </p:sp>
      <p:sp>
        <p:nvSpPr>
          <p:cNvPr id="46" name="TextBox 45"/>
          <p:cNvSpPr txBox="1"/>
          <p:nvPr/>
        </p:nvSpPr>
        <p:spPr>
          <a:xfrm rot="2769059">
            <a:off x="3765341" y="4257302"/>
            <a:ext cx="983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Request</a:t>
            </a:r>
            <a:endParaRPr lang="en-IN" dirty="0"/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3981451" y="1908376"/>
            <a:ext cx="1033895" cy="1678811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4842163" y="1895662"/>
            <a:ext cx="2053936" cy="3381453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852747" y="5418215"/>
            <a:ext cx="1790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RQ3={TS:2,P1</a:t>
            </a:r>
            <a:r>
              <a:rPr lang="en-US" dirty="0" smtClean="0"/>
              <a:t>}</a:t>
            </a:r>
            <a:endParaRPr lang="en-IN" dirty="0"/>
          </a:p>
        </p:txBody>
      </p:sp>
      <p:sp>
        <p:nvSpPr>
          <p:cNvPr id="39" name="Rectangle 38"/>
          <p:cNvSpPr/>
          <p:nvPr/>
        </p:nvSpPr>
        <p:spPr>
          <a:xfrm>
            <a:off x="8390150" y="1637975"/>
            <a:ext cx="530442" cy="490140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CS</a:t>
            </a:r>
            <a:endParaRPr lang="en-IN" b="1" dirty="0">
              <a:solidFill>
                <a:schemeClr val="tx1"/>
              </a:solidFill>
            </a:endParaRPr>
          </a:p>
        </p:txBody>
      </p:sp>
      <p:cxnSp>
        <p:nvCxnSpPr>
          <p:cNvPr id="42" name="Straight Arrow Connector 41"/>
          <p:cNvCxnSpPr>
            <a:stCxn id="39" idx="3"/>
          </p:cNvCxnSpPr>
          <p:nvPr/>
        </p:nvCxnSpPr>
        <p:spPr>
          <a:xfrm>
            <a:off x="8920592" y="1883045"/>
            <a:ext cx="1841306" cy="173551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9" idx="3"/>
          </p:cNvCxnSpPr>
          <p:nvPr/>
        </p:nvCxnSpPr>
        <p:spPr>
          <a:xfrm>
            <a:off x="8920592" y="1883045"/>
            <a:ext cx="1841306" cy="339553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 rot="3592484">
            <a:off x="10077144" y="4437358"/>
            <a:ext cx="1094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Release</a:t>
            </a:r>
            <a:endParaRPr lang="en-IN" dirty="0"/>
          </a:p>
        </p:txBody>
      </p:sp>
      <p:sp>
        <p:nvSpPr>
          <p:cNvPr id="68" name="TextBox 67"/>
          <p:cNvSpPr txBox="1"/>
          <p:nvPr/>
        </p:nvSpPr>
        <p:spPr>
          <a:xfrm rot="2463862">
            <a:off x="9492856" y="2472065"/>
            <a:ext cx="1094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Release</a:t>
            </a:r>
            <a:endParaRPr lang="en-IN" dirty="0"/>
          </a:p>
        </p:txBody>
      </p:sp>
      <p:sp>
        <p:nvSpPr>
          <p:cNvPr id="52" name="TextBox 51"/>
          <p:cNvSpPr txBox="1"/>
          <p:nvPr/>
        </p:nvSpPr>
        <p:spPr>
          <a:xfrm>
            <a:off x="9004026" y="1544813"/>
            <a:ext cx="1748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RQ1={}</a:t>
            </a:r>
            <a:endParaRPr lang="en-IN" b="1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0725644" y="3653496"/>
            <a:ext cx="1051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RQ2={}</a:t>
            </a:r>
            <a:endParaRPr lang="en-IN" b="1" dirty="0">
              <a:solidFill>
                <a:srgbClr val="0070C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0278653" y="5331275"/>
            <a:ext cx="1362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RQ3={}</a:t>
            </a:r>
            <a:endParaRPr lang="en-IN" b="1" dirty="0">
              <a:solidFill>
                <a:srgbClr val="0070C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87148" y="1240629"/>
            <a:ext cx="1675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RQ1={TS:2,P1}</a:t>
            </a:r>
            <a:endParaRPr lang="en-IN" b="1" dirty="0">
              <a:solidFill>
                <a:srgbClr val="0070C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153735" y="3032900"/>
            <a:ext cx="1876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RQ2={</a:t>
            </a:r>
            <a:r>
              <a:rPr lang="en-US" b="1" dirty="0">
                <a:solidFill>
                  <a:srgbClr val="0070C0"/>
                </a:solidFill>
              </a:rPr>
              <a:t>TS:1,P3;</a:t>
            </a:r>
          </a:p>
          <a:p>
            <a:r>
              <a:rPr lang="en-US" b="1" dirty="0">
                <a:solidFill>
                  <a:srgbClr val="0070C0"/>
                </a:solidFill>
              </a:rPr>
              <a:t>           TS:2,P1}</a:t>
            </a:r>
            <a:endParaRPr lang="en-IN" b="1" dirty="0">
              <a:solidFill>
                <a:srgbClr val="0070C0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 rot="18244606">
            <a:off x="4028981" y="2068086"/>
            <a:ext cx="1164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Reply</a:t>
            </a:r>
            <a:endParaRPr lang="en-IN" dirty="0"/>
          </a:p>
        </p:txBody>
      </p:sp>
      <p:sp>
        <p:nvSpPr>
          <p:cNvPr id="77" name="TextBox 76"/>
          <p:cNvSpPr txBox="1"/>
          <p:nvPr/>
        </p:nvSpPr>
        <p:spPr>
          <a:xfrm rot="18315358">
            <a:off x="5846156" y="2177823"/>
            <a:ext cx="1164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Reply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438552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32" grpId="0" animBg="1"/>
      <p:bldP spid="33" grpId="0"/>
      <p:bldP spid="34" grpId="0"/>
      <p:bldP spid="35" grpId="0"/>
      <p:bldP spid="36" grpId="0"/>
      <p:bldP spid="37" grpId="0"/>
      <p:bldP spid="58" grpId="0"/>
      <p:bldP spid="59" grpId="0"/>
      <p:bldP spid="62" grpId="0" animBg="1"/>
      <p:bldP spid="70" grpId="0"/>
      <p:bldP spid="71" grpId="0"/>
      <p:bldP spid="72" grpId="0"/>
      <p:bldP spid="73" grpId="0"/>
      <p:bldP spid="74" grpId="0"/>
      <p:bldP spid="44" grpId="0" animBg="1"/>
      <p:bldP spid="45" grpId="0"/>
      <p:bldP spid="46" grpId="0"/>
      <p:bldP spid="38" grpId="0"/>
      <p:bldP spid="39" grpId="0" animBg="1"/>
      <p:bldP spid="67" grpId="0"/>
      <p:bldP spid="68" grpId="0"/>
      <p:bldP spid="52" grpId="0"/>
      <p:bldP spid="53" grpId="0"/>
      <p:bldP spid="54" grpId="0"/>
      <p:bldP spid="56" grpId="0"/>
      <p:bldP spid="57" grpId="0"/>
      <p:bldP spid="76" grpId="0"/>
      <p:bldP spid="7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4345" y="240434"/>
            <a:ext cx="10515600" cy="493857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Algerian" panose="04020705040A02060702" pitchFamily="82" charset="0"/>
              </a:rPr>
              <a:t>LAMPORT ALGORITHM 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2510" y="734291"/>
            <a:ext cx="11790218" cy="5749636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 </a:t>
            </a:r>
            <a:r>
              <a:rPr lang="en-US" sz="3200" b="1" dirty="0" smtClean="0"/>
              <a:t>Requesting </a:t>
            </a:r>
            <a:r>
              <a:rPr lang="en-US" sz="3200" b="1" dirty="0"/>
              <a:t>the critical </a:t>
            </a:r>
            <a:r>
              <a:rPr lang="en-US" sz="3200" b="1" dirty="0" smtClean="0"/>
              <a:t>section</a:t>
            </a:r>
            <a:endParaRPr lang="en-US" sz="3200" dirty="0" smtClean="0"/>
          </a:p>
          <a:p>
            <a:r>
              <a:rPr lang="en-US" dirty="0" smtClean="0"/>
              <a:t> </a:t>
            </a:r>
            <a:r>
              <a:rPr lang="en-US" dirty="0"/>
              <a:t>When a site Si wants to enter the </a:t>
            </a:r>
            <a:r>
              <a:rPr lang="en-US" b="1" dirty="0">
                <a:solidFill>
                  <a:schemeClr val="accent4"/>
                </a:solidFill>
              </a:rPr>
              <a:t>CS</a:t>
            </a:r>
            <a:r>
              <a:rPr lang="en-US" dirty="0"/>
              <a:t>, it broadcasts a </a:t>
            </a:r>
            <a:r>
              <a:rPr lang="en-US" b="1" dirty="0">
                <a:solidFill>
                  <a:srgbClr val="00B050"/>
                </a:solidFill>
              </a:rPr>
              <a:t>REQUEST(tsi , i) </a:t>
            </a:r>
            <a:r>
              <a:rPr lang="en-US" dirty="0"/>
              <a:t>message to all other sites and places the request </a:t>
            </a:r>
            <a:r>
              <a:rPr lang="en-US" dirty="0" smtClean="0"/>
              <a:t>on </a:t>
            </a:r>
            <a:r>
              <a:rPr lang="en-US" b="1" dirty="0" smtClean="0">
                <a:solidFill>
                  <a:srgbClr val="7030A0"/>
                </a:solidFill>
              </a:rPr>
              <a:t>RQi(tsi </a:t>
            </a:r>
            <a:r>
              <a:rPr lang="en-US" b="1" dirty="0">
                <a:solidFill>
                  <a:srgbClr val="7030A0"/>
                </a:solidFill>
              </a:rPr>
              <a:t>, i</a:t>
            </a:r>
            <a:r>
              <a:rPr lang="en-US" b="1" dirty="0" smtClean="0">
                <a:solidFill>
                  <a:srgbClr val="7030A0"/>
                </a:solidFill>
              </a:rPr>
              <a:t>).</a:t>
            </a:r>
          </a:p>
          <a:p>
            <a:r>
              <a:rPr lang="en-US" dirty="0" smtClean="0"/>
              <a:t>When </a:t>
            </a:r>
            <a:r>
              <a:rPr lang="en-US" dirty="0"/>
              <a:t>a site Sj receives the </a:t>
            </a:r>
            <a:r>
              <a:rPr lang="en-US" b="1" dirty="0">
                <a:solidFill>
                  <a:srgbClr val="00B050"/>
                </a:solidFill>
              </a:rPr>
              <a:t>REQUEST(tsi , i) </a:t>
            </a:r>
            <a:r>
              <a:rPr lang="en-US" dirty="0"/>
              <a:t>message from site Si ,places site </a:t>
            </a:r>
            <a:r>
              <a:rPr lang="en-US" dirty="0" smtClean="0"/>
              <a:t>Si </a:t>
            </a:r>
            <a:r>
              <a:rPr lang="en-US" dirty="0"/>
              <a:t>request on </a:t>
            </a:r>
            <a:r>
              <a:rPr lang="en-US" b="1" dirty="0" smtClean="0">
                <a:solidFill>
                  <a:srgbClr val="7030A0"/>
                </a:solidFill>
              </a:rPr>
              <a:t>RQj</a:t>
            </a:r>
            <a:r>
              <a:rPr lang="en-US" dirty="0" smtClean="0"/>
              <a:t> </a:t>
            </a:r>
            <a:r>
              <a:rPr lang="en-US" dirty="0"/>
              <a:t>and it returns a timestamped </a:t>
            </a:r>
            <a:r>
              <a:rPr lang="en-US" b="1" dirty="0">
                <a:solidFill>
                  <a:srgbClr val="00B050"/>
                </a:solidFill>
              </a:rPr>
              <a:t>REPLY</a:t>
            </a:r>
            <a:r>
              <a:rPr lang="en-US" dirty="0"/>
              <a:t> message to Si 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3200" b="1" dirty="0"/>
              <a:t>Executing the critical </a:t>
            </a:r>
            <a:r>
              <a:rPr lang="en-US" sz="3200" b="1" dirty="0" smtClean="0"/>
              <a:t>section</a:t>
            </a:r>
          </a:p>
          <a:p>
            <a:r>
              <a:rPr lang="en-US" dirty="0" smtClean="0"/>
              <a:t>Site </a:t>
            </a:r>
            <a:r>
              <a:rPr lang="en-US" dirty="0"/>
              <a:t>Si enters the </a:t>
            </a:r>
            <a:r>
              <a:rPr lang="en-US" b="1" dirty="0">
                <a:solidFill>
                  <a:schemeClr val="accent4"/>
                </a:solidFill>
              </a:rPr>
              <a:t>CS</a:t>
            </a:r>
            <a:r>
              <a:rPr lang="en-US" dirty="0"/>
              <a:t> when the following two conditions hold</a:t>
            </a:r>
            <a:r>
              <a:rPr lang="en-US" dirty="0" smtClean="0"/>
              <a:t>:</a:t>
            </a:r>
          </a:p>
          <a:p>
            <a:r>
              <a:rPr lang="en-US" dirty="0" smtClean="0"/>
              <a:t> </a:t>
            </a:r>
            <a:r>
              <a:rPr lang="en-US" dirty="0"/>
              <a:t>L1: Si has received a message with timestamp larger than </a:t>
            </a:r>
            <a:r>
              <a:rPr lang="en-US" b="1" dirty="0">
                <a:solidFill>
                  <a:srgbClr val="00B050"/>
                </a:solidFill>
              </a:rPr>
              <a:t>(tsi , i) </a:t>
            </a:r>
            <a:r>
              <a:rPr lang="en-US" dirty="0"/>
              <a:t>from all other sites. </a:t>
            </a:r>
            <a:endParaRPr lang="en-US" dirty="0" smtClean="0"/>
          </a:p>
          <a:p>
            <a:r>
              <a:rPr lang="en-US" dirty="0" smtClean="0"/>
              <a:t>L2</a:t>
            </a:r>
            <a:r>
              <a:rPr lang="en-US" dirty="0"/>
              <a:t>: Si ’s request is at the top of request </a:t>
            </a:r>
            <a:r>
              <a:rPr lang="en-US" b="1" dirty="0" smtClean="0">
                <a:solidFill>
                  <a:srgbClr val="7030A0"/>
                </a:solidFill>
              </a:rPr>
              <a:t>RQi </a:t>
            </a:r>
            <a:r>
              <a:rPr lang="en-US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670714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38439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>
                <a:solidFill>
                  <a:srgbClr val="FF0000"/>
                </a:solidFill>
                <a:latin typeface="Algerian" panose="04020705040A02060702" pitchFamily="82" charset="0"/>
              </a:rPr>
              <a:t>LAMPORT </a:t>
            </a:r>
            <a:r>
              <a:rPr lang="en-IN" b="1" dirty="0" smtClean="0">
                <a:solidFill>
                  <a:srgbClr val="FF0000"/>
                </a:solidFill>
                <a:latin typeface="Algerian" panose="04020705040A02060702" pitchFamily="82" charset="0"/>
              </a:rPr>
              <a:t>ALGORITHM</a:t>
            </a:r>
            <a:endParaRPr lang="en-IN" b="1" dirty="0">
              <a:solidFill>
                <a:srgbClr val="FF0000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94508"/>
            <a:ext cx="10515600" cy="5306291"/>
          </a:xfrm>
        </p:spPr>
        <p:txBody>
          <a:bodyPr/>
          <a:lstStyle/>
          <a:p>
            <a:r>
              <a:rPr lang="en-US" sz="3200" b="1" dirty="0"/>
              <a:t>Releasing the critical section:</a:t>
            </a:r>
          </a:p>
          <a:p>
            <a:r>
              <a:rPr lang="en-US" dirty="0"/>
              <a:t>Site </a:t>
            </a:r>
            <a:r>
              <a:rPr lang="en-US" dirty="0" smtClean="0"/>
              <a:t>Si, </a:t>
            </a:r>
            <a:r>
              <a:rPr lang="en-US" dirty="0"/>
              <a:t>upon exiting the </a:t>
            </a:r>
            <a:r>
              <a:rPr lang="en-US" b="1" dirty="0">
                <a:solidFill>
                  <a:schemeClr val="accent4"/>
                </a:solidFill>
              </a:rPr>
              <a:t>CS</a:t>
            </a:r>
            <a:r>
              <a:rPr lang="en-US" dirty="0"/>
              <a:t>, removes its request from the top of its </a:t>
            </a:r>
            <a:r>
              <a:rPr lang="en-US" b="1" dirty="0" smtClean="0">
                <a:solidFill>
                  <a:srgbClr val="7030A0"/>
                </a:solidFill>
              </a:rPr>
              <a:t>RQi</a:t>
            </a:r>
            <a:r>
              <a:rPr lang="en-US" dirty="0" smtClean="0"/>
              <a:t> </a:t>
            </a:r>
            <a:r>
              <a:rPr lang="en-US" dirty="0"/>
              <a:t>and broadcasts a timestamped </a:t>
            </a:r>
            <a:r>
              <a:rPr lang="en-US" b="1" dirty="0">
                <a:solidFill>
                  <a:srgbClr val="00B050"/>
                </a:solidFill>
              </a:rPr>
              <a:t>RELEASE</a:t>
            </a:r>
            <a:r>
              <a:rPr lang="en-US" dirty="0"/>
              <a:t> message to all other sites.</a:t>
            </a:r>
          </a:p>
          <a:p>
            <a:r>
              <a:rPr lang="en-US" dirty="0"/>
              <a:t>When a site Sj receives a </a:t>
            </a:r>
            <a:r>
              <a:rPr lang="en-US" b="1" dirty="0">
                <a:solidFill>
                  <a:srgbClr val="00B050"/>
                </a:solidFill>
              </a:rPr>
              <a:t>RELEASE</a:t>
            </a:r>
            <a:r>
              <a:rPr lang="en-US" dirty="0"/>
              <a:t> message from site </a:t>
            </a:r>
            <a:r>
              <a:rPr lang="en-US" dirty="0" smtClean="0"/>
              <a:t>Si , </a:t>
            </a:r>
            <a:r>
              <a:rPr lang="en-US" dirty="0"/>
              <a:t>it removes </a:t>
            </a:r>
            <a:r>
              <a:rPr lang="en-US" dirty="0" smtClean="0"/>
              <a:t>Si’s request </a:t>
            </a:r>
            <a:r>
              <a:rPr lang="en-US" dirty="0"/>
              <a:t>from its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RQj</a:t>
            </a:r>
            <a:r>
              <a:rPr lang="en-US" dirty="0" smtClean="0"/>
              <a:t>.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48940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3964"/>
            <a:ext cx="10515600" cy="651163"/>
          </a:xfrm>
        </p:spPr>
        <p:txBody>
          <a:bodyPr>
            <a:normAutofit/>
          </a:bodyPr>
          <a:lstStyle/>
          <a:p>
            <a:pPr algn="ctr"/>
            <a:r>
              <a:rPr lang="en-IN" sz="4000" b="1" dirty="0">
                <a:solidFill>
                  <a:srgbClr val="FF0000"/>
                </a:solidFill>
                <a:latin typeface="Algerian" panose="04020705040A02060702" pitchFamily="82" charset="0"/>
              </a:rPr>
              <a:t>correctness arguments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891" y="1039090"/>
            <a:ext cx="11180617" cy="58189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/>
              <a:t>Lamport’s algorithm achieves mutual </a:t>
            </a:r>
            <a:r>
              <a:rPr lang="en-IN" b="1" dirty="0" smtClean="0"/>
              <a:t>exclusion:</a:t>
            </a:r>
          </a:p>
          <a:p>
            <a:r>
              <a:rPr lang="en-US" sz="2400" dirty="0"/>
              <a:t>Proof is by contradiction. T</a:t>
            </a:r>
            <a:r>
              <a:rPr lang="en-US" sz="2400" dirty="0" smtClean="0"/>
              <a:t>wo </a:t>
            </a:r>
            <a:r>
              <a:rPr lang="en-US" sz="2400" dirty="0"/>
              <a:t>sites Si and Sj are executing the </a:t>
            </a:r>
            <a:r>
              <a:rPr lang="en-US" sz="2400" b="1" dirty="0" smtClean="0">
                <a:solidFill>
                  <a:schemeClr val="accent4"/>
                </a:solidFill>
              </a:rPr>
              <a:t>CS</a:t>
            </a:r>
            <a:r>
              <a:rPr lang="en-US" sz="2400" dirty="0" smtClean="0"/>
              <a:t> concurrently</a:t>
            </a:r>
            <a:r>
              <a:rPr lang="en-US" sz="2400" dirty="0"/>
              <a:t>. For this to happen conditions </a:t>
            </a:r>
            <a:r>
              <a:rPr lang="en-US" sz="2400" dirty="0" smtClean="0">
                <a:solidFill>
                  <a:srgbClr val="0070C0"/>
                </a:solidFill>
              </a:rPr>
              <a:t>L1 </a:t>
            </a:r>
            <a:r>
              <a:rPr lang="en-US" sz="2400" dirty="0" smtClean="0"/>
              <a:t>and </a:t>
            </a:r>
            <a:r>
              <a:rPr lang="en-US" sz="2400" dirty="0" smtClean="0">
                <a:solidFill>
                  <a:srgbClr val="00B050"/>
                </a:solidFill>
              </a:rPr>
              <a:t>L2 </a:t>
            </a:r>
            <a:r>
              <a:rPr lang="en-US" sz="2400" dirty="0"/>
              <a:t>must hold at both </a:t>
            </a:r>
            <a:r>
              <a:rPr lang="en-US" sz="2400" dirty="0" smtClean="0"/>
              <a:t>the sites </a:t>
            </a:r>
            <a:r>
              <a:rPr lang="en-US" sz="2400" dirty="0"/>
              <a:t>concurrently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A</a:t>
            </a:r>
            <a:r>
              <a:rPr lang="en-US" sz="2400" dirty="0" smtClean="0"/>
              <a:t>t </a:t>
            </a:r>
            <a:r>
              <a:rPr lang="en-US" sz="2400" dirty="0"/>
              <a:t>some instant in time</a:t>
            </a:r>
            <a:r>
              <a:rPr lang="en-US" sz="2400" dirty="0" smtClean="0"/>
              <a:t>, </a:t>
            </a:r>
            <a:r>
              <a:rPr lang="en-US" sz="2400" dirty="0"/>
              <a:t>both Si and Sj have </a:t>
            </a:r>
            <a:r>
              <a:rPr lang="en-US" sz="2400" dirty="0" smtClean="0"/>
              <a:t>their own </a:t>
            </a:r>
            <a:r>
              <a:rPr lang="en-US" sz="2400" dirty="0"/>
              <a:t>requests at the top of their </a:t>
            </a:r>
            <a:r>
              <a:rPr lang="en-US" sz="2400" dirty="0" smtClean="0"/>
              <a:t>RQs </a:t>
            </a:r>
            <a:r>
              <a:rPr lang="en-US" sz="2400" dirty="0"/>
              <a:t>and condition L1 holds </a:t>
            </a:r>
            <a:r>
              <a:rPr lang="en-US" sz="2400" dirty="0" smtClean="0"/>
              <a:t>at them</a:t>
            </a:r>
            <a:r>
              <a:rPr lang="en-US" sz="2400" dirty="0"/>
              <a:t>. </a:t>
            </a:r>
            <a:r>
              <a:rPr lang="en-US" sz="2400" dirty="0" smtClean="0"/>
              <a:t>(Si’s has </a:t>
            </a:r>
            <a:r>
              <a:rPr lang="en-US" sz="2400" dirty="0" smtClean="0"/>
              <a:t>smaller timestamp </a:t>
            </a:r>
            <a:r>
              <a:rPr lang="en-US" sz="2400" dirty="0"/>
              <a:t>than </a:t>
            </a:r>
            <a:r>
              <a:rPr lang="en-US" sz="2400" dirty="0" smtClean="0"/>
              <a:t>Sj)</a:t>
            </a:r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From </a:t>
            </a:r>
            <a:r>
              <a:rPr lang="en-US" sz="2400" dirty="0"/>
              <a:t>condition L1 and FIFO property of the communication channels, it </a:t>
            </a:r>
            <a:r>
              <a:rPr lang="en-US" sz="2400" dirty="0" smtClean="0"/>
              <a:t>is clear </a:t>
            </a:r>
            <a:r>
              <a:rPr lang="en-US" sz="2400" dirty="0"/>
              <a:t>that at instant t the request of Si must be present in </a:t>
            </a:r>
            <a:r>
              <a:rPr lang="en-US" sz="2400" dirty="0" smtClean="0"/>
              <a:t>RQj when </a:t>
            </a:r>
            <a:r>
              <a:rPr lang="en-US" sz="2400" dirty="0"/>
              <a:t>Sj was executing its </a:t>
            </a:r>
            <a:r>
              <a:rPr lang="en-US" sz="2400" b="1" dirty="0">
                <a:solidFill>
                  <a:schemeClr val="accent4"/>
                </a:solidFill>
              </a:rPr>
              <a:t>CS</a:t>
            </a:r>
            <a:r>
              <a:rPr lang="en-US" sz="2400" dirty="0"/>
              <a:t>. This implies that </a:t>
            </a:r>
            <a:r>
              <a:rPr lang="en-US" sz="2400" dirty="0" err="1" smtClean="0"/>
              <a:t>Sj’s</a:t>
            </a:r>
            <a:r>
              <a:rPr lang="en-US" sz="2400" dirty="0" smtClean="0"/>
              <a:t> </a:t>
            </a:r>
            <a:r>
              <a:rPr lang="en-US" sz="2400" dirty="0"/>
              <a:t>own request is at the </a:t>
            </a:r>
            <a:r>
              <a:rPr lang="en-US" sz="2400" dirty="0" smtClean="0"/>
              <a:t>top of </a:t>
            </a:r>
            <a:r>
              <a:rPr lang="en-US" sz="2400" dirty="0"/>
              <a:t>its own </a:t>
            </a:r>
            <a:r>
              <a:rPr lang="en-US" sz="2400" dirty="0" smtClean="0"/>
              <a:t>RQ when </a:t>
            </a:r>
            <a:r>
              <a:rPr lang="en-US" sz="2400" dirty="0"/>
              <a:t>a smaller timestamp </a:t>
            </a:r>
            <a:r>
              <a:rPr lang="en-US" sz="2400" dirty="0" smtClean="0"/>
              <a:t>request</a:t>
            </a:r>
            <a:r>
              <a:rPr lang="en-US" sz="2400" dirty="0"/>
              <a:t>, </a:t>
            </a:r>
            <a:r>
              <a:rPr lang="en-US" sz="2400" dirty="0" smtClean="0"/>
              <a:t>Si’s </a:t>
            </a:r>
            <a:r>
              <a:rPr lang="en-US" sz="2400" dirty="0"/>
              <a:t>request, </a:t>
            </a:r>
            <a:r>
              <a:rPr lang="en-US" sz="2400" dirty="0" smtClean="0"/>
              <a:t>is present </a:t>
            </a:r>
            <a:r>
              <a:rPr lang="en-US" sz="2400" dirty="0"/>
              <a:t>in the </a:t>
            </a:r>
            <a:r>
              <a:rPr lang="en-US" sz="2400" dirty="0" smtClean="0"/>
              <a:t>RQi </a:t>
            </a:r>
            <a:r>
              <a:rPr lang="en-US" sz="2400" dirty="0"/>
              <a:t>– a contradiction</a:t>
            </a:r>
            <a:r>
              <a:rPr lang="en-US" sz="2400" dirty="0" smtClean="0"/>
              <a:t>!</a:t>
            </a:r>
          </a:p>
          <a:p>
            <a:pPr marL="0" indent="0">
              <a:buNone/>
            </a:pPr>
            <a:endParaRPr lang="en-US" sz="1100" dirty="0" smtClean="0"/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endParaRPr lang="en-US" sz="1100" dirty="0" smtClean="0"/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r>
              <a:rPr lang="en-US" sz="1100" dirty="0" smtClean="0"/>
              <a:t>SOURCE </a:t>
            </a:r>
            <a:r>
              <a:rPr lang="en-US" sz="1100" dirty="0"/>
              <a:t>: </a:t>
            </a:r>
            <a:r>
              <a:rPr lang="en-US" sz="1100" dirty="0">
                <a:hlinkClick r:id="rId2"/>
              </a:rPr>
              <a:t>https://www.cs.uic.edu/~</a:t>
            </a:r>
            <a:r>
              <a:rPr lang="en-US" sz="1100" dirty="0" smtClean="0">
                <a:hlinkClick r:id="rId2"/>
              </a:rPr>
              <a:t>ajayk/Chapter9.pdf</a:t>
            </a:r>
            <a:r>
              <a:rPr lang="en-US" sz="1100" dirty="0" smtClean="0"/>
              <a:t> 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6968734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486400" y="3553688"/>
            <a:ext cx="1704109" cy="169025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solidFill>
                  <a:schemeClr val="tx1"/>
                </a:solidFill>
              </a:rPr>
              <a:t>CS</a:t>
            </a:r>
          </a:p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Sj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5635" y="5929746"/>
            <a:ext cx="107649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0070C0"/>
                </a:solidFill>
              </a:rPr>
              <a:t>L1: Si has received a message with timestamp larger than (tsi , i) from all other sites </a:t>
            </a:r>
          </a:p>
          <a:p>
            <a:r>
              <a:rPr lang="en-US" sz="2200" b="1" dirty="0" smtClean="0">
                <a:solidFill>
                  <a:srgbClr val="00B050"/>
                </a:solidFill>
              </a:rPr>
              <a:t>L2</a:t>
            </a:r>
            <a:r>
              <a:rPr lang="en-US" sz="2200" b="1" dirty="0">
                <a:solidFill>
                  <a:srgbClr val="00B050"/>
                </a:solidFill>
              </a:rPr>
              <a:t>: Si ’s request is at the top of request </a:t>
            </a:r>
            <a:r>
              <a:rPr lang="en-US" sz="2200" b="1" dirty="0" smtClean="0">
                <a:solidFill>
                  <a:srgbClr val="00B050"/>
                </a:solidFill>
              </a:rPr>
              <a:t>RQi</a:t>
            </a:r>
            <a:endParaRPr lang="en-IN" sz="2200" b="1" dirty="0">
              <a:solidFill>
                <a:srgbClr val="00B050"/>
              </a:solidFill>
            </a:endParaRPr>
          </a:p>
        </p:txBody>
      </p:sp>
      <p:cxnSp>
        <p:nvCxnSpPr>
          <p:cNvPr id="7" name="Elbow Connector 6"/>
          <p:cNvCxnSpPr/>
          <p:nvPr/>
        </p:nvCxnSpPr>
        <p:spPr>
          <a:xfrm rot="16200000" flipH="1">
            <a:off x="4665519" y="2185554"/>
            <a:ext cx="1468581" cy="1253835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/>
          <p:nvPr/>
        </p:nvCxnSpPr>
        <p:spPr>
          <a:xfrm rot="5400000">
            <a:off x="6632863" y="2130135"/>
            <a:ext cx="1468580" cy="1364674"/>
          </a:xfrm>
          <a:prstGeom prst="bentConnector3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960418" y="1568172"/>
            <a:ext cx="17733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rgbClr val="0070C0"/>
                </a:solidFill>
              </a:rPr>
              <a:t>RQi={TS:1,i;</a:t>
            </a:r>
          </a:p>
          <a:p>
            <a:r>
              <a:rPr lang="en-US" sz="2200" b="1" dirty="0">
                <a:solidFill>
                  <a:srgbClr val="0070C0"/>
                </a:solidFill>
              </a:rPr>
              <a:t> </a:t>
            </a:r>
            <a:r>
              <a:rPr lang="en-US" sz="2200" b="1" dirty="0" smtClean="0">
                <a:solidFill>
                  <a:srgbClr val="0070C0"/>
                </a:solidFill>
              </a:rPr>
              <a:t>        TS:2,j}</a:t>
            </a:r>
            <a:endParaRPr lang="en-IN" sz="2200" b="1" dirty="0">
              <a:solidFill>
                <a:srgbClr val="0070C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088582" y="1517586"/>
            <a:ext cx="17733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rgbClr val="0070C0"/>
                </a:solidFill>
              </a:rPr>
              <a:t>RQj={TS:2,j;</a:t>
            </a:r>
          </a:p>
          <a:p>
            <a:r>
              <a:rPr lang="en-US" sz="2200" b="1" dirty="0">
                <a:solidFill>
                  <a:srgbClr val="0070C0"/>
                </a:solidFill>
              </a:rPr>
              <a:t> </a:t>
            </a:r>
            <a:r>
              <a:rPr lang="en-US" sz="2200" b="1" dirty="0" smtClean="0">
                <a:solidFill>
                  <a:srgbClr val="0070C0"/>
                </a:solidFill>
              </a:rPr>
              <a:t>        TS:1,i}</a:t>
            </a:r>
            <a:endParaRPr lang="en-IN" sz="2200" b="1" dirty="0">
              <a:solidFill>
                <a:srgbClr val="0070C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537363" y="1633257"/>
            <a:ext cx="928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Si</a:t>
            </a:r>
            <a:endParaRPr lang="en-IN" sz="28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7855528" y="1568172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Sj</a:t>
            </a:r>
            <a:endParaRPr lang="en-IN" sz="28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4447309" y="318655"/>
            <a:ext cx="31588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FF0000"/>
                </a:solidFill>
                <a:latin typeface="Algerian" panose="04020705040A02060702" pitchFamily="82" charset="0"/>
              </a:rPr>
              <a:t>Safety</a:t>
            </a:r>
            <a:endParaRPr lang="en-IN" sz="4000" b="1" dirty="0">
              <a:solidFill>
                <a:srgbClr val="FF0000"/>
              </a:solidFill>
              <a:latin typeface="Algerian" panose="04020705040A02060702" pitchFamily="82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468580" y="4709682"/>
            <a:ext cx="35329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TSi &lt; TSj</a:t>
            </a:r>
            <a:endParaRPr lang="en-IN" sz="3200" b="1" dirty="0"/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6435437" y="4803340"/>
            <a:ext cx="2486891" cy="14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8922328" y="4320613"/>
            <a:ext cx="278476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Sj in CS but Si have lower TS</a:t>
            </a:r>
          </a:p>
          <a:p>
            <a:r>
              <a:rPr lang="en-US" sz="2400" b="1" dirty="0" smtClean="0"/>
              <a:t>CONTRADICTION!!!!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34190709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  <p:bldP spid="24" grpId="0"/>
      <p:bldP spid="2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6257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>
                <a:solidFill>
                  <a:srgbClr val="FF0000"/>
                </a:solidFill>
                <a:latin typeface="Algerian" panose="04020705040A02060702" pitchFamily="82" charset="0"/>
              </a:rPr>
              <a:t>correctness arguments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218" y="1704109"/>
            <a:ext cx="11333018" cy="4987636"/>
          </a:xfrm>
        </p:spPr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</a:rPr>
              <a:t>Liveness: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smtClean="0"/>
              <a:t>if process made a request to access the critical section should eventually get chance to access the </a:t>
            </a:r>
            <a:r>
              <a:rPr lang="en-US" smtClean="0"/>
              <a:t>critical section.</a:t>
            </a:r>
            <a:endParaRPr lang="en-US" dirty="0" smtClean="0"/>
          </a:p>
          <a:p>
            <a:endParaRPr lang="en-US" dirty="0" smtClean="0"/>
          </a:p>
          <a:p>
            <a:r>
              <a:rPr lang="en-US" b="1" dirty="0" smtClean="0">
                <a:solidFill>
                  <a:srgbClr val="002060"/>
                </a:solidFill>
              </a:rPr>
              <a:t>Fairness:</a:t>
            </a:r>
            <a:r>
              <a:rPr lang="en-US" dirty="0" smtClean="0"/>
              <a:t> Critical Section request are executed in order they generated.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641522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1072</TotalTime>
  <Words>937</Words>
  <Application>Microsoft Office PowerPoint</Application>
  <PresentationFormat>Widescreen</PresentationFormat>
  <Paragraphs>157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Algerian</vt:lpstr>
      <vt:lpstr>Arial</vt:lpstr>
      <vt:lpstr>Arial Rounded MT Bold</vt:lpstr>
      <vt:lpstr>Calibri</vt:lpstr>
      <vt:lpstr>Calibri Light</vt:lpstr>
      <vt:lpstr>Office Theme</vt:lpstr>
      <vt:lpstr>LAMPORT ALGORITHM </vt:lpstr>
      <vt:lpstr>LAMPORT ALGORITHM</vt:lpstr>
      <vt:lpstr>PowerPoint Presentation</vt:lpstr>
      <vt:lpstr>PowerPoint Presentation</vt:lpstr>
      <vt:lpstr>LAMPORT ALGORITHM </vt:lpstr>
      <vt:lpstr>LAMPORT ALGORITHM</vt:lpstr>
      <vt:lpstr>correctness arguments</vt:lpstr>
      <vt:lpstr>PowerPoint Presentation</vt:lpstr>
      <vt:lpstr>correctness arguments</vt:lpstr>
      <vt:lpstr>correctness arguments</vt:lpstr>
      <vt:lpstr>PowerPoint Presentation</vt:lpstr>
      <vt:lpstr>cost of the protocol</vt:lpstr>
      <vt:lpstr> Drawbacks of Lamport’s Algorithm</vt:lpstr>
      <vt:lpstr>REFERENCES</vt:lpstr>
      <vt:lpstr>THANK YOU !!!!!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LAMPORT ALGORITHM</dc:title>
  <dc:creator>HP</dc:creator>
  <cp:lastModifiedBy>HP</cp:lastModifiedBy>
  <cp:revision>60</cp:revision>
  <dcterms:created xsi:type="dcterms:W3CDTF">2021-02-08T13:21:19Z</dcterms:created>
  <dcterms:modified xsi:type="dcterms:W3CDTF">2021-02-12T08:53:40Z</dcterms:modified>
</cp:coreProperties>
</file>