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82" r:id="rId5"/>
    <p:sldId id="261" r:id="rId6"/>
    <p:sldId id="284" r:id="rId7"/>
    <p:sldId id="281" r:id="rId8"/>
    <p:sldId id="262" r:id="rId9"/>
    <p:sldId id="264" r:id="rId10"/>
    <p:sldId id="283" r:id="rId11"/>
    <p:sldId id="263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85" r:id="rId27"/>
    <p:sldId id="286" r:id="rId28"/>
    <p:sldId id="280" r:id="rId29"/>
    <p:sldId id="279" r:id="rId30"/>
  </p:sldIdLst>
  <p:sldSz cx="12188825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3"/>
    <p:restoredTop sz="94643"/>
  </p:normalViewPr>
  <p:slideViewPr>
    <p:cSldViewPr snapToGrid="0" snapToObjects="1">
      <p:cViewPr varScale="1">
        <p:scale>
          <a:sx n="58" d="100"/>
          <a:sy n="58" d="100"/>
        </p:scale>
        <p:origin x="-120" y="-44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2C55-6CFE-3B42-BA20-88DA784C9AC5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7672-EAB5-3646-A12F-663FD11175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05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8B92-4343-4A56-8FBE-BE3A931AB66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87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を光らせる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4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 smtClean="0"/>
              <a:t>サンプルは，</a:t>
            </a:r>
            <a:r>
              <a:rPr lang="en-US" altLang="ja-JP" sz="1200" dirty="0" err="1" smtClean="0"/>
              <a:t>Blinky</a:t>
            </a:r>
            <a:r>
              <a:rPr lang="en-US" altLang="ja-JP" sz="1200" dirty="0" smtClean="0"/>
              <a:t>\</a:t>
            </a:r>
            <a:r>
              <a:rPr lang="en-US" altLang="ja-JP" sz="1200" dirty="0" err="1" smtClean="0"/>
              <a:t>Cpp</a:t>
            </a:r>
            <a:r>
              <a:rPr lang="ja-JP" altLang="en-US" sz="1200" dirty="0" smtClean="0"/>
              <a:t>配下にある</a:t>
            </a:r>
            <a:r>
              <a:rPr lang="en-US" altLang="ja-JP" sz="1200" dirty="0" err="1" smtClean="0"/>
              <a:t>BlinkyCpp.sln</a:t>
            </a:r>
            <a:r>
              <a:rPr lang="ja-JP" altLang="en-US" sz="1200" dirty="0" smtClean="0"/>
              <a:t>である．</a:t>
            </a:r>
            <a:endParaRPr kumimoji="1" lang="ja-JP" altLang="en-US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83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182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blogs.msdn.microsoft.com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hirosho</a:t>
            </a:r>
            <a:r>
              <a:rPr kumimoji="1" lang="en-US" altLang="ja-JP" dirty="0" smtClean="0"/>
              <a:t>/2015/10/22/iot-hubwindows-10-iot-core/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21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76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Raspberry Pi 2</a:t>
            </a:r>
            <a:r>
              <a:rPr kumimoji="1" lang="ja-JP" altLang="en-US" dirty="0" smtClean="0"/>
              <a:t>」「</a:t>
            </a:r>
            <a:r>
              <a:rPr kumimoji="1" lang="en-US" altLang="ja-JP" dirty="0" err="1" smtClean="0"/>
              <a:t>MinnowBoard</a:t>
            </a:r>
            <a:r>
              <a:rPr kumimoji="1" lang="en-US" altLang="ja-JP" dirty="0" smtClean="0"/>
              <a:t> Max</a:t>
            </a:r>
            <a:r>
              <a:rPr kumimoji="1" lang="ja-JP" altLang="en-US" dirty="0" smtClean="0"/>
              <a:t>」「</a:t>
            </a:r>
            <a:r>
              <a:rPr kumimoji="1" lang="en-US" altLang="ja-JP" dirty="0" smtClean="0"/>
              <a:t>DragonBoard410c</a:t>
            </a:r>
            <a:r>
              <a:rPr kumimoji="1" lang="ja-JP" altLang="en-US" dirty="0" smtClean="0"/>
              <a:t>」の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種類のボードでしか利用できない。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51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ラズビアンとの比較とその他の製品の入手困難さ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27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Vs2015,razpy2,3,windows10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71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aseline="0" dirty="0" smtClean="0"/>
              <a:t>http://</a:t>
            </a:r>
            <a:r>
              <a:rPr kumimoji="1" lang="en-US" altLang="ja-JP" baseline="0" dirty="0" err="1" smtClean="0"/>
              <a:t>qiita.com</a:t>
            </a:r>
            <a:r>
              <a:rPr kumimoji="1" lang="en-US" altLang="ja-JP" baseline="0" dirty="0" smtClean="0"/>
              <a:t>/ykatsu111/items/e5875b8319125fc951d5</a:t>
            </a:r>
            <a:r>
              <a:rPr kumimoji="1" lang="ja-JP" altLang="en-US" baseline="0" dirty="0" smtClean="0"/>
              <a:t>　開発環境構築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9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を光らせる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を光らせる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を光らせる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7672-EAB5-3646-A12F-663FD11175C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5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5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0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02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Z:\Share\To-Jake\logos_for_jake\MSP_regular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30748" y="6026168"/>
            <a:ext cx="4158077" cy="83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6335434" y="439137"/>
            <a:ext cx="4740997" cy="4815948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0" dirty="0"/>
          </a:p>
        </p:txBody>
      </p:sp>
      <p:sp>
        <p:nvSpPr>
          <p:cNvPr id="34" name="Rectangle 33"/>
          <p:cNvSpPr/>
          <p:nvPr/>
        </p:nvSpPr>
        <p:spPr>
          <a:xfrm flipH="1">
            <a:off x="6335435" y="5328104"/>
            <a:ext cx="1075075" cy="107194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 flipH="1">
            <a:off x="5730750" y="5325273"/>
            <a:ext cx="531687" cy="530139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 flipH="1">
            <a:off x="6005074" y="4995642"/>
            <a:ext cx="257364" cy="256613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37209" y="957582"/>
            <a:ext cx="4740099" cy="2301300"/>
          </a:xfrm>
          <a:prstGeom prst="rect">
            <a:avLst/>
          </a:prstGeom>
        </p:spPr>
        <p:txBody>
          <a:bodyPr vert="horz" lIns="91440" tIns="0" rIns="91440" bIns="45720" rtlCol="0" anchor="t" anchorCtr="0">
            <a:noAutofit/>
          </a:bodyPr>
          <a:lstStyle>
            <a:lvl1pPr algn="l">
              <a:defRPr sz="6400" b="0" cap="none" spc="133" baseline="0">
                <a:solidFill>
                  <a:srgbClr val="FFFFFF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26992" y="3957947"/>
            <a:ext cx="4139395" cy="674364"/>
          </a:xfrm>
        </p:spPr>
        <p:txBody>
          <a:bodyPr tIns="0">
            <a:normAutofit/>
          </a:bodyPr>
          <a:lstStyle>
            <a:lvl1pPr marL="0" indent="0" algn="l">
              <a:buNone/>
              <a:defRPr sz="2667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3DFB-9003-47F2-BA72-A45DC80D6FE8}" type="datetimeFigureOut">
              <a:rPr kumimoji="1" lang="ja-JP" altLang="en-US" smtClean="0"/>
              <a:t>6/10/16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E54F-BE75-4DBC-9F1B-B36626FC87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433" y="0"/>
            <a:ext cx="11588392" cy="802968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" y="4"/>
            <a:ext cx="526082" cy="803471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602350" y="1"/>
            <a:ext cx="11586477" cy="803472"/>
          </a:xfrm>
        </p:spPr>
        <p:txBody>
          <a:bodyPr lIns="182880" tIns="0" rIns="182880" anchor="ctr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text slide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20842"/>
            <a:ext cx="10969943" cy="49053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20000"/>
              </a:lnSpc>
              <a:defRPr lang="en-US" spc="133" dirty="0" smtClean="0"/>
            </a:lvl1pPr>
            <a:lvl2pPr>
              <a:lnSpc>
                <a:spcPct val="120000"/>
              </a:lnSpc>
              <a:defRPr lang="en-US" spc="133" dirty="0" smtClean="0"/>
            </a:lvl2pPr>
            <a:lvl3pPr>
              <a:lnSpc>
                <a:spcPct val="120000"/>
              </a:lnSpc>
              <a:defRPr lang="en-US" spc="133" dirty="0" smtClean="0"/>
            </a:lvl3pPr>
            <a:lvl4pPr>
              <a:lnSpc>
                <a:spcPct val="120000"/>
              </a:lnSpc>
              <a:defRPr lang="en-US" spc="133" dirty="0" smtClean="0"/>
            </a:lvl4pPr>
            <a:lvl5pPr>
              <a:lnSpc>
                <a:spcPct val="120000"/>
              </a:lnSpc>
              <a:defRPr lang="en-US" spc="133" dirty="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69066" y="619519"/>
            <a:ext cx="9734131" cy="3630748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369067" y="1794192"/>
            <a:ext cx="9733156" cy="1107016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7200" b="0" cap="none" baseline="0">
                <a:solidFill>
                  <a:schemeClr val="bg1"/>
                </a:solidFill>
                <a:latin typeface="Segoe Light"/>
                <a:cs typeface="Segoe Light"/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9632" y="2902659"/>
            <a:ext cx="9322591" cy="559473"/>
          </a:xfrm>
        </p:spPr>
        <p:txBody>
          <a:bodyPr anchor="b">
            <a:noAutofit/>
          </a:bodyPr>
          <a:lstStyle>
            <a:lvl1pPr marL="0" indent="0">
              <a:buNone/>
              <a:defRPr sz="2667" b="0">
                <a:solidFill>
                  <a:srgbClr val="FFFFFF"/>
                </a:solidFill>
                <a:latin typeface="Segoe Light"/>
                <a:cs typeface="Segoe Ligh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991" y="4323285"/>
            <a:ext cx="531687" cy="530139"/>
          </a:xfrm>
          <a:prstGeom prst="rect">
            <a:avLst/>
          </a:prstGeom>
          <a:solidFill>
            <a:srgbClr val="0072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37356" y="3993655"/>
            <a:ext cx="257364" cy="256613"/>
          </a:xfrm>
          <a:prstGeom prst="rect">
            <a:avLst/>
          </a:prstGeom>
          <a:solidFill>
            <a:srgbClr val="6DC2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369067" y="4323506"/>
            <a:ext cx="1075075" cy="1071943"/>
          </a:xfrm>
          <a:prstGeom prst="rect">
            <a:avLst/>
          </a:prstGeom>
          <a:solidFill>
            <a:srgbClr val="00BC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6" name="Picture 15" descr="Z:\Share\To-Jake\logos_for_jake\MSP_regular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30748" y="6026168"/>
            <a:ext cx="4158077" cy="83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8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6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8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5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2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E198A-EE52-1F4B-8051-987DAF46CD0B}" type="datetimeFigureOut">
              <a:rPr kumimoji="1" lang="ja-JP" altLang="en-US" smtClean="0"/>
              <a:t>6/10/16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D3E8-3F34-E043-A828-D89C47975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youtube.com/watch?v=-QnZy0PGr7k&amp;list=PL1ljc761XCiZGN6L4Z_HcK6RF7htW1EKj&amp;index=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qiita.com/kanaharu/items/51c1c8499c53416e9f41" TargetMode="External"/><Relationship Id="rId4" Type="http://schemas.openxmlformats.org/officeDocument/2006/relationships/hyperlink" Target="http://qiita.com/linyixian/items/e319c5f63f9e57459ac0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qiita.com/ykatsu111/items/e5875b8319125fc951d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97375" y="2143429"/>
            <a:ext cx="4740099" cy="901811"/>
          </a:xfrm>
        </p:spPr>
        <p:txBody>
          <a:bodyPr/>
          <a:lstStyle/>
          <a:p>
            <a:r>
              <a:rPr kumimoji="1" lang="en-US" altLang="ja-JP" sz="3600" dirty="0" err="1" smtClean="0">
                <a:latin typeface="+mn-lt"/>
              </a:rPr>
              <a:t>IoT</a:t>
            </a:r>
            <a:r>
              <a:rPr kumimoji="1" lang="ja-JP" altLang="en-US" sz="3600" dirty="0" smtClean="0">
                <a:latin typeface="+mn-lt"/>
              </a:rPr>
              <a:t>技術入門</a:t>
            </a:r>
            <a:endParaRPr kumimoji="1" lang="ja-JP" altLang="en-US" sz="3600" dirty="0">
              <a:latin typeface="+mn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77246" y="2907951"/>
            <a:ext cx="4740099" cy="674364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2800" dirty="0">
                <a:latin typeface="+mn-lt"/>
              </a:rPr>
              <a:t>～電子工作</a:t>
            </a:r>
            <a:r>
              <a:rPr lang="en-US" altLang="ja-JP" sz="2800" dirty="0">
                <a:latin typeface="+mn-lt"/>
              </a:rPr>
              <a:t>,</a:t>
            </a:r>
            <a:r>
              <a:rPr lang="en-US" altLang="ja-JP" sz="2800" dirty="0" err="1">
                <a:latin typeface="+mn-lt"/>
              </a:rPr>
              <a:t>IoT</a:t>
            </a:r>
            <a:r>
              <a:rPr lang="ja-JP" altLang="en-US" sz="2800" dirty="0">
                <a:latin typeface="+mn-lt"/>
              </a:rPr>
              <a:t>を</a:t>
            </a:r>
            <a:r>
              <a:rPr lang="en-US" altLang="ja-JP" sz="2800" dirty="0">
                <a:latin typeface="+mn-lt"/>
              </a:rPr>
              <a:t>Windows</a:t>
            </a:r>
            <a:r>
              <a:rPr lang="ja-JP" altLang="en-US" sz="2800" dirty="0">
                <a:latin typeface="+mn-lt"/>
              </a:rPr>
              <a:t>で作る～</a:t>
            </a:r>
            <a:endParaRPr kumimoji="1" lang="ja-JP" altLang="en-US" dirty="0">
              <a:latin typeface="+mn-lt"/>
            </a:endParaRPr>
          </a:p>
        </p:txBody>
      </p:sp>
      <p:pic>
        <p:nvPicPr>
          <p:cNvPr id="1028" name="Picture 4" descr="https://assets.windowsphone.com/9c3bdb29-7b6e-4c73-9dd8-64c417e22373/whack-store_hero_img-XL-LG_InvariantCulture_Def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460" y="1685871"/>
            <a:ext cx="7876348" cy="30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Windows 10 </a:t>
            </a:r>
            <a:r>
              <a:rPr lang="en-US" altLang="ja-JP" dirty="0" err="1"/>
              <a:t>IoT</a:t>
            </a:r>
            <a:r>
              <a:rPr lang="en-US" altLang="ja-JP" dirty="0"/>
              <a:t> </a:t>
            </a:r>
            <a:r>
              <a:rPr lang="en-US" altLang="ja-JP" dirty="0" smtClean="0"/>
              <a:t>Core</a:t>
            </a:r>
            <a:r>
              <a:rPr lang="en-US" altLang="ja-JP" dirty="0"/>
              <a:t> </a:t>
            </a:r>
            <a:r>
              <a:rPr lang="ja-JP" altLang="en-US" dirty="0" smtClean="0"/>
              <a:t>のいいところ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2350" y="1242107"/>
            <a:ext cx="10969943" cy="4905324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ja-JP" dirty="0" smtClean="0"/>
              <a:t>PC</a:t>
            </a:r>
            <a:r>
              <a:rPr lang="ja-JP" altLang="en-US" dirty="0"/>
              <a:t>向けの開発ツールをそのまま組み込み機器にも応用</a:t>
            </a:r>
            <a:r>
              <a:rPr lang="ja-JP" altLang="en-US" dirty="0" smtClean="0"/>
              <a:t>できる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→</a:t>
            </a:r>
            <a:r>
              <a:rPr lang="en-US" altLang="ja-JP" dirty="0" smtClean="0"/>
              <a:t>Visual studio </a:t>
            </a:r>
            <a:r>
              <a:rPr lang="ja-JP" altLang="en-US" dirty="0" smtClean="0"/>
              <a:t>でハードウェアもかじれる！！！</a:t>
            </a:r>
            <a:endParaRPr lang="en-US" altLang="ja-JP" dirty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altLang="ja-JP" dirty="0" smtClean="0"/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ja-JP" dirty="0" smtClean="0"/>
              <a:t>UWP</a:t>
            </a:r>
            <a:r>
              <a:rPr lang="ja-JP" altLang="en-US" dirty="0" smtClean="0"/>
              <a:t>が動くので、</a:t>
            </a:r>
            <a:r>
              <a:rPr lang="en-US" altLang="ja-JP" dirty="0" smtClean="0"/>
              <a:t>@</a:t>
            </a:r>
            <a:r>
              <a:rPr lang="en-US" altLang="ja-JP" dirty="0" err="1" smtClean="0"/>
              <a:t>garrich</a:t>
            </a:r>
            <a:r>
              <a:rPr lang="ja-JP" altLang="en-US" dirty="0" smtClean="0"/>
              <a:t>さんのスライドを見て「やってみよう！！！」って思ってた人はおすすめ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0013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必要な環境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441" y="1220841"/>
            <a:ext cx="11446046" cy="5266049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必要な環境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800" dirty="0"/>
              <a:t>アプリケーション：</a:t>
            </a:r>
            <a:r>
              <a:rPr lang="en-US" altLang="ja-JP" sz="2800" dirty="0"/>
              <a:t>Visual Studio </a:t>
            </a:r>
            <a:r>
              <a:rPr lang="en-US" altLang="ja-JP" sz="2800" dirty="0" smtClean="0"/>
              <a:t>2015</a:t>
            </a:r>
          </a:p>
          <a:p>
            <a:pPr marL="0" indent="0">
              <a:buNone/>
            </a:pPr>
            <a:r>
              <a:rPr lang="en-US" altLang="ja-JP" sz="2400" dirty="0" smtClean="0"/>
              <a:t>-</a:t>
            </a:r>
            <a:r>
              <a:rPr lang="en-US" altLang="ja-JP" sz="2400" dirty="0" err="1" smtClean="0"/>
              <a:t>IoT</a:t>
            </a:r>
            <a:r>
              <a:rPr lang="ja-JP" altLang="en-US" sz="2400" dirty="0" smtClean="0"/>
              <a:t>デバイスとのリモートによる開発を行うのに必須！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800" dirty="0" smtClean="0"/>
              <a:t>ホスト</a:t>
            </a:r>
            <a:r>
              <a:rPr lang="en-US" altLang="ja-JP" sz="2800" dirty="0" err="1" smtClean="0"/>
              <a:t>OS:Windows</a:t>
            </a:r>
            <a:r>
              <a:rPr lang="en-US" altLang="ja-JP" sz="2800" dirty="0" smtClean="0"/>
              <a:t> 10</a:t>
            </a:r>
          </a:p>
          <a:p>
            <a:pPr marL="0" indent="0">
              <a:buNone/>
            </a:pPr>
            <a:r>
              <a:rPr lang="en-US" altLang="ja-JP" sz="2400" dirty="0" smtClean="0"/>
              <a:t>-Windows10</a:t>
            </a:r>
            <a:r>
              <a:rPr lang="ja-JP" altLang="en-US" sz="2400" dirty="0" smtClean="0"/>
              <a:t>の環境から</a:t>
            </a:r>
            <a:r>
              <a:rPr lang="en-US" altLang="ja-JP" sz="2400" dirty="0" err="1" smtClean="0"/>
              <a:t>microSD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Windows10 </a:t>
            </a:r>
            <a:r>
              <a:rPr lang="en-US" altLang="ja-JP" sz="2400" dirty="0" err="1" smtClean="0"/>
              <a:t>IoT</a:t>
            </a:r>
            <a:r>
              <a:rPr lang="ja-JP" altLang="en-US" sz="2400" dirty="0" smtClean="0"/>
              <a:t>のイメージを書き込む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800" dirty="0" smtClean="0"/>
              <a:t>シングルボードコンピュータ：</a:t>
            </a:r>
            <a:r>
              <a:rPr lang="en-US" altLang="ja-JP" sz="2800" dirty="0" smtClean="0">
                <a:solidFill>
                  <a:srgbClr val="000000"/>
                </a:solidFill>
              </a:rPr>
              <a:t>Raspberry </a:t>
            </a:r>
            <a:r>
              <a:rPr lang="en-US" altLang="ja-JP" sz="2800" dirty="0">
                <a:solidFill>
                  <a:srgbClr val="000000"/>
                </a:solidFill>
              </a:rPr>
              <a:t>Pi </a:t>
            </a:r>
            <a:r>
              <a:rPr lang="en-US" altLang="ja-JP" sz="2800" dirty="0" smtClean="0">
                <a:solidFill>
                  <a:srgbClr val="000000"/>
                </a:solidFill>
              </a:rPr>
              <a:t>2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</a:rPr>
              <a:t>-Raspberry Pi 3</a:t>
            </a:r>
            <a:r>
              <a:rPr lang="en-US" altLang="ja-JP" sz="2400" dirty="0" smtClean="0">
                <a:solidFill>
                  <a:srgbClr val="000000"/>
                </a:solidFill>
              </a:rPr>
              <a:t>,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MinnowBoard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Max,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DragonBoard410c</a:t>
            </a:r>
            <a:r>
              <a:rPr lang="ja-JP" altLang="en-US" sz="2400" dirty="0" smtClean="0"/>
              <a:t>でも可能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　</a:t>
            </a:r>
            <a:r>
              <a:rPr lang="en-US" altLang="ja-JP" sz="2400" dirty="0" smtClean="0"/>
              <a:t>➡️</a:t>
            </a:r>
            <a:r>
              <a:rPr lang="ja-JP" altLang="en-US" sz="2400" dirty="0" smtClean="0"/>
              <a:t>しかし、</a:t>
            </a:r>
            <a:r>
              <a:rPr lang="en-US" altLang="ja-JP" sz="2400" dirty="0" smtClean="0"/>
              <a:t>Raspberry Pi </a:t>
            </a:r>
            <a:r>
              <a:rPr lang="ja-JP" altLang="en-US" sz="2400" dirty="0" smtClean="0"/>
              <a:t>以外のデバイスは日本では入手しにくい。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9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を始めてみよう！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6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441" y="1220842"/>
            <a:ext cx="11302925" cy="4905324"/>
          </a:xfrm>
        </p:spPr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en-US" altLang="ja-JP" dirty="0" smtClean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2400" dirty="0" smtClean="0"/>
              <a:t>Windows </a:t>
            </a:r>
            <a:r>
              <a:rPr kumimoji="1" lang="en-US" altLang="ja-JP" sz="2400" dirty="0" err="1" smtClean="0"/>
              <a:t>IoT</a:t>
            </a:r>
            <a:r>
              <a:rPr kumimoji="1" lang="ja-JP" altLang="en-US" sz="2400" dirty="0" smtClean="0"/>
              <a:t>を</a:t>
            </a:r>
            <a:r>
              <a:rPr lang="en-US" altLang="ja-JP" sz="2400" dirty="0">
                <a:solidFill>
                  <a:srgbClr val="000000"/>
                </a:solidFill>
              </a:rPr>
              <a:t>Raspberry Pi </a:t>
            </a:r>
            <a:r>
              <a:rPr lang="en-US" altLang="ja-JP" sz="2400" dirty="0" smtClean="0">
                <a:solidFill>
                  <a:srgbClr val="000000"/>
                </a:solidFill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</a:rPr>
              <a:t>にインストールし、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>
                <a:solidFill>
                  <a:srgbClr val="000000"/>
                </a:solidFill>
              </a:rPr>
              <a:t>Microsoft</a:t>
            </a:r>
            <a:r>
              <a:rPr lang="ja-JP" altLang="en-US" sz="2400" dirty="0" smtClean="0">
                <a:solidFill>
                  <a:srgbClr val="000000"/>
                </a:solidFill>
              </a:rPr>
              <a:t>が配布しているサンプルの実行を行う！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 descr="スクリーンショット 2016-06-02 0.47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0" y="3487503"/>
            <a:ext cx="7936409" cy="316243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207655" y="4229232"/>
            <a:ext cx="62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公式サイトから</a:t>
            </a:r>
            <a:r>
              <a:rPr lang="en-US" altLang="ja-JP" sz="2000" dirty="0" smtClean="0"/>
              <a:t>Get </a:t>
            </a:r>
            <a:r>
              <a:rPr lang="en-US" altLang="ja-JP" sz="2000" dirty="0" err="1" smtClean="0"/>
              <a:t>IoT</a:t>
            </a:r>
            <a:r>
              <a:rPr lang="en-US" altLang="ja-JP" sz="2000" dirty="0" smtClean="0"/>
              <a:t> Core Dashboard</a:t>
            </a:r>
            <a:r>
              <a:rPr lang="ja-JP" altLang="en-US" sz="2000" dirty="0" smtClean="0"/>
              <a:t>をクリックして</a:t>
            </a:r>
            <a:r>
              <a:rPr lang="en-US" altLang="ja-JP" sz="2000" dirty="0" err="1" smtClean="0"/>
              <a:t>setup.exe</a:t>
            </a:r>
            <a:r>
              <a:rPr lang="ja-JP" altLang="en-US" sz="2000" dirty="0" smtClean="0"/>
              <a:t>をダウンロードし、実行する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372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icroSD</a:t>
            </a:r>
            <a:r>
              <a:rPr kumimoji="1" lang="ja-JP" altLang="en-US" dirty="0" smtClean="0"/>
              <a:t>に</a:t>
            </a:r>
            <a:r>
              <a:rPr lang="en-US" altLang="ja-JP" dirty="0" smtClean="0"/>
              <a:t>Windows 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をインストールする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①</a:t>
            </a:r>
            <a:r>
              <a:rPr lang="ja-JP" altLang="en-US" sz="2400" dirty="0" smtClean="0"/>
              <a:t>デバイスの種類に</a:t>
            </a:r>
            <a:r>
              <a:rPr lang="en-US" altLang="ja-JP" sz="2400" dirty="0" smtClean="0">
                <a:solidFill>
                  <a:srgbClr val="000000"/>
                </a:solidFill>
              </a:rPr>
              <a:t>Raspberry </a:t>
            </a:r>
            <a:r>
              <a:rPr lang="en-US" altLang="ja-JP" sz="2400" dirty="0">
                <a:solidFill>
                  <a:srgbClr val="000000"/>
                </a:solidFill>
              </a:rPr>
              <a:t>Pi </a:t>
            </a:r>
            <a:r>
              <a:rPr lang="en-US" altLang="ja-JP" sz="2400" dirty="0" smtClean="0">
                <a:solidFill>
                  <a:srgbClr val="000000"/>
                </a:solidFill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</a:rPr>
              <a:t>を選択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000000"/>
                </a:solidFill>
              </a:rPr>
              <a:t>②</a:t>
            </a:r>
            <a:r>
              <a:rPr lang="ja-JP" altLang="en-US" sz="2400" dirty="0" smtClean="0">
                <a:solidFill>
                  <a:srgbClr val="000000"/>
                </a:solidFill>
              </a:rPr>
              <a:t>ドライブには</a:t>
            </a:r>
            <a:r>
              <a:rPr lang="en-US" altLang="ja-JP" sz="2400" dirty="0" err="1" smtClean="0">
                <a:solidFill>
                  <a:srgbClr val="000000"/>
                </a:solidFill>
              </a:rPr>
              <a:t>microSD</a:t>
            </a:r>
            <a:r>
              <a:rPr lang="ja-JP" altLang="en-US" sz="2400" dirty="0" smtClean="0">
                <a:solidFill>
                  <a:srgbClr val="000000"/>
                </a:solidFill>
              </a:rPr>
              <a:t>を選択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000000"/>
                </a:solidFill>
              </a:rPr>
              <a:t>③</a:t>
            </a:r>
            <a:r>
              <a:rPr lang="ja-JP" altLang="en-US" sz="2400" dirty="0" smtClean="0">
                <a:solidFill>
                  <a:srgbClr val="000000"/>
                </a:solidFill>
              </a:rPr>
              <a:t>ダウンロードとインストールを行う</a:t>
            </a: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400" dirty="0" smtClean="0"/>
          </a:p>
        </p:txBody>
      </p:sp>
      <p:pic>
        <p:nvPicPr>
          <p:cNvPr id="4" name="図 3" descr="サンプル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5" y="2228878"/>
            <a:ext cx="6656886" cy="3053236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2505551" y="4363022"/>
            <a:ext cx="1115486" cy="7036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214" y="5282114"/>
            <a:ext cx="6882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microSD</a:t>
            </a:r>
            <a:r>
              <a:rPr kumimoji="1" lang="ja-JP" altLang="en-US" sz="2400" dirty="0" smtClean="0"/>
              <a:t>に</a:t>
            </a:r>
            <a:r>
              <a:rPr kumimoji="1" lang="en-US" altLang="ja-JP" sz="2400" dirty="0" smtClean="0"/>
              <a:t>Windows </a:t>
            </a:r>
            <a:r>
              <a:rPr kumimoji="1" lang="en-US" altLang="ja-JP" sz="2400" dirty="0" err="1" smtClean="0"/>
              <a:t>IoT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OS</a:t>
            </a:r>
            <a:r>
              <a:rPr kumimoji="1" lang="ja-JP" altLang="en-US" sz="2400" dirty="0" smtClean="0"/>
              <a:t>イメージが書き込まれる</a:t>
            </a:r>
            <a:endParaRPr kumimoji="1" lang="en-US" altLang="ja-JP" sz="2400" dirty="0" smtClean="0"/>
          </a:p>
          <a:p>
            <a:r>
              <a:rPr lang="en-US" altLang="ja-JP" sz="2400" dirty="0">
                <a:solidFill>
                  <a:srgbClr val="000000"/>
                </a:solidFill>
              </a:rPr>
              <a:t>Raspberry Pi </a:t>
            </a:r>
            <a:r>
              <a:rPr lang="en-US" altLang="ja-JP" sz="2400" dirty="0" smtClean="0">
                <a:solidFill>
                  <a:srgbClr val="000000"/>
                </a:solidFill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</a:rPr>
              <a:t>に</a:t>
            </a:r>
            <a:r>
              <a:rPr lang="en-US" altLang="ja-JP" sz="2400" dirty="0" err="1" smtClean="0">
                <a:solidFill>
                  <a:srgbClr val="000000"/>
                </a:solidFill>
              </a:rPr>
              <a:t>microSD</a:t>
            </a:r>
            <a:r>
              <a:rPr lang="ja-JP" altLang="en-US" sz="2400" dirty="0" smtClean="0">
                <a:solidFill>
                  <a:srgbClr val="000000"/>
                </a:solidFill>
              </a:rPr>
              <a:t>を挿入し起動！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01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2350" y="1220842"/>
            <a:ext cx="10977034" cy="4905324"/>
          </a:xfrm>
        </p:spPr>
        <p:txBody>
          <a:bodyPr/>
          <a:lstStyle/>
          <a:p>
            <a:r>
              <a:rPr kumimoji="1" lang="en-US" altLang="ja-JP" dirty="0" smtClean="0"/>
              <a:t>OS</a:t>
            </a:r>
            <a:r>
              <a:rPr kumimoji="1" lang="ja-JP" altLang="en-US" dirty="0" smtClean="0"/>
              <a:t>のインストール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400" dirty="0"/>
              <a:t>Raspberry Pi</a:t>
            </a:r>
            <a:r>
              <a:rPr lang="ja-JP" altLang="en-US" sz="2400" dirty="0"/>
              <a:t>をマウスとディスプレイにつなぎ，</a:t>
            </a:r>
            <a:r>
              <a:rPr lang="en-US" altLang="ja-JP" sz="2400" dirty="0"/>
              <a:t>OS</a:t>
            </a:r>
            <a:r>
              <a:rPr lang="ja-JP" altLang="en-US" sz="2400" dirty="0"/>
              <a:t>イメージを書き込んだ</a:t>
            </a:r>
            <a:r>
              <a:rPr lang="en-US" altLang="ja-JP" sz="2400" dirty="0"/>
              <a:t>SD</a:t>
            </a:r>
            <a:r>
              <a:rPr lang="ja-JP" altLang="en-US" sz="2400" dirty="0"/>
              <a:t>カード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Raspberry </a:t>
            </a:r>
            <a:r>
              <a:rPr lang="en-US" altLang="ja-JP" sz="2400" dirty="0"/>
              <a:t>Pi</a:t>
            </a:r>
            <a:r>
              <a:rPr lang="ja-JP" altLang="en-US" sz="2400" dirty="0"/>
              <a:t>に挿入し，電源を入れると自動で</a:t>
            </a:r>
            <a:r>
              <a:rPr lang="en-US" altLang="ja-JP" sz="2400" dirty="0"/>
              <a:t>OS</a:t>
            </a:r>
            <a:r>
              <a:rPr lang="ja-JP" altLang="en-US" sz="2400" dirty="0"/>
              <a:t>インストールがスタート</a:t>
            </a:r>
            <a:r>
              <a:rPr lang="ja-JP" altLang="en-US" sz="2400" dirty="0" smtClean="0"/>
              <a:t>する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000" dirty="0" smtClean="0"/>
              <a:t>インストール</a:t>
            </a:r>
            <a:r>
              <a:rPr lang="ja-JP" altLang="en-US" sz="2000" dirty="0"/>
              <a:t>が完了すると</a:t>
            </a:r>
            <a:r>
              <a:rPr lang="ja-JP" altLang="en-US" sz="2000" dirty="0" smtClean="0"/>
              <a:t>，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Dashboard </a:t>
            </a:r>
            <a:r>
              <a:rPr lang="ja-JP" altLang="en-US" sz="2000" dirty="0"/>
              <a:t>の「自分のデバイス」</a:t>
            </a:r>
            <a:r>
              <a:rPr lang="ja-JP" altLang="en-US" sz="2000" dirty="0" smtClean="0"/>
              <a:t>タブに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デバイス</a:t>
            </a:r>
            <a:r>
              <a:rPr lang="ja-JP" altLang="en-US" sz="2000" dirty="0"/>
              <a:t>が表示</a:t>
            </a:r>
            <a:r>
              <a:rPr lang="ja-JP" altLang="en-US" sz="2000" dirty="0" smtClean="0"/>
              <a:t>される．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また、</a:t>
            </a:r>
            <a:r>
              <a:rPr lang="en-US" altLang="ja-JP" sz="2000" dirty="0" smtClean="0"/>
              <a:t>IP</a:t>
            </a:r>
            <a:r>
              <a:rPr lang="ja-JP" altLang="en-US" sz="2000" dirty="0" smtClean="0"/>
              <a:t>も割り当てられる</a:t>
            </a:r>
            <a:endParaRPr lang="en-US" altLang="ja-JP" sz="2000" dirty="0" smtClean="0"/>
          </a:p>
        </p:txBody>
      </p:sp>
      <p:pic>
        <p:nvPicPr>
          <p:cNvPr id="4" name="図 3" descr="sampl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82" y="3120629"/>
            <a:ext cx="6530675" cy="30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セキュリティのためにパスワードを変更する（任意）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/>
              <a:t>設定の所にある鉛筆マークをクリックすると，次のような画面になるので</a:t>
            </a:r>
            <a:r>
              <a:rPr lang="ja-JP" altLang="en-US" sz="2400" dirty="0" smtClean="0"/>
              <a:t>，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「</a:t>
            </a:r>
            <a:r>
              <a:rPr lang="ja-JP" altLang="en-US" sz="2400" dirty="0"/>
              <a:t>デバイスのパスワードを変更」を</a:t>
            </a:r>
            <a:r>
              <a:rPr lang="ja-JP" altLang="en-US" sz="2400" dirty="0" smtClean="0"/>
              <a:t>クリックし、変更を行う</a:t>
            </a:r>
            <a:endParaRPr kumimoji="1" lang="ja-JP" altLang="en-US" sz="2400" dirty="0"/>
          </a:p>
        </p:txBody>
      </p:sp>
      <p:pic>
        <p:nvPicPr>
          <p:cNvPr id="4" name="図 3" descr="sample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68" y="2986030"/>
            <a:ext cx="7725123" cy="35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r>
              <a:rPr kumimoji="1" lang="ja-JP" altLang="en-US" dirty="0" smtClean="0"/>
              <a:t>による開発準備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①Windows </a:t>
            </a:r>
            <a:r>
              <a:rPr lang="en-US" altLang="ja-JP" sz="2400" dirty="0"/>
              <a:t>10</a:t>
            </a:r>
            <a:r>
              <a:rPr lang="ja-JP" altLang="en-US" sz="2400" dirty="0"/>
              <a:t>を開発者モードに切り替える 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②</a:t>
            </a:r>
            <a:r>
              <a:rPr lang="en-US" altLang="ja-JP" sz="2400" dirty="0" err="1" smtClean="0"/>
              <a:t>WinRM</a:t>
            </a:r>
            <a:r>
              <a:rPr lang="en-US" altLang="ja-JP" sz="2400" dirty="0"/>
              <a:t>(Windows </a:t>
            </a:r>
            <a:r>
              <a:rPr lang="ja-JP" altLang="en-US" sz="2400" dirty="0"/>
              <a:t>リモート管理</a:t>
            </a:r>
            <a:r>
              <a:rPr lang="en-US" altLang="ja-JP" sz="2400" dirty="0"/>
              <a:t>) </a:t>
            </a:r>
            <a:r>
              <a:rPr lang="ja-JP" altLang="en-US" sz="2400" dirty="0"/>
              <a:t>サービスを開始する 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③</a:t>
            </a:r>
            <a:r>
              <a:rPr lang="en-US" altLang="ja-JP" sz="2400" dirty="0" err="1" smtClean="0"/>
              <a:t>WinRM</a:t>
            </a:r>
            <a:r>
              <a:rPr lang="en-US" altLang="ja-JP" sz="2400" dirty="0" smtClean="0"/>
              <a:t> </a:t>
            </a:r>
            <a:r>
              <a:rPr lang="ja-JP" altLang="en-US" sz="2400" dirty="0"/>
              <a:t>の </a:t>
            </a:r>
            <a:r>
              <a:rPr lang="en-US" altLang="ja-JP" sz="2400" dirty="0" err="1"/>
              <a:t>TrastedHosts</a:t>
            </a:r>
            <a:r>
              <a:rPr lang="en-US" altLang="ja-JP" sz="2400" dirty="0"/>
              <a:t> </a:t>
            </a:r>
            <a:r>
              <a:rPr lang="ja-JP" altLang="en-US" sz="2400" dirty="0"/>
              <a:t>にホストを追加する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155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①Windows 10</a:t>
            </a:r>
            <a:r>
              <a:rPr lang="ja-JP" altLang="en-US" dirty="0"/>
              <a:t>を開発者モードに切り替える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400" dirty="0" smtClean="0"/>
              <a:t>Windows10</a:t>
            </a:r>
            <a:r>
              <a:rPr lang="ja-JP" altLang="en-US" sz="2400" dirty="0" smtClean="0"/>
              <a:t>デスクトップから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スタートメニュー＞設定＞更新とセキュリティ＞開発者向け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開発者モードをチェック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4" name="図 3" descr="sample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0" y="3583134"/>
            <a:ext cx="6837633" cy="327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5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②</a:t>
            </a:r>
            <a:r>
              <a:rPr lang="en-US" altLang="ja-JP" dirty="0" err="1"/>
              <a:t>WinRM</a:t>
            </a:r>
            <a:r>
              <a:rPr lang="en-US" altLang="ja-JP" dirty="0"/>
              <a:t>(Windows </a:t>
            </a:r>
            <a:r>
              <a:rPr lang="ja-JP" altLang="en-US" dirty="0"/>
              <a:t>リモート管理</a:t>
            </a:r>
            <a:r>
              <a:rPr lang="en-US" altLang="ja-JP" dirty="0"/>
              <a:t>) </a:t>
            </a:r>
            <a:r>
              <a:rPr lang="ja-JP" altLang="en-US" dirty="0"/>
              <a:t>サービスを開始する </a:t>
            </a:r>
            <a:endParaRPr lang="en-US" altLang="ja-JP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/>
              <a:t>アプリケーション検索ボックス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“</a:t>
            </a:r>
            <a:r>
              <a:rPr lang="en-US" altLang="ja-JP" sz="2400" dirty="0" err="1" smtClean="0"/>
              <a:t>powershell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と</a:t>
            </a:r>
            <a:r>
              <a:rPr lang="ja-JP" altLang="en-US" sz="2400" dirty="0"/>
              <a:t>入力</a:t>
            </a:r>
            <a:r>
              <a:rPr lang="ja-JP" altLang="en-US" sz="2400" dirty="0" smtClean="0"/>
              <a:t>して</a:t>
            </a:r>
            <a:endParaRPr lang="en-US" altLang="ja-JP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 smtClean="0"/>
              <a:t>PowerShell</a:t>
            </a:r>
            <a:r>
              <a:rPr lang="ja-JP" altLang="en-US" sz="2400" dirty="0" smtClean="0"/>
              <a:t>を「管理者として実行」をする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コンソールにコマンド　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000" dirty="0" smtClean="0"/>
              <a:t>C:¥</a:t>
            </a:r>
            <a:r>
              <a:rPr lang="en-US" altLang="ja-JP" sz="2000" dirty="0" err="1" smtClean="0"/>
              <a:t>Windows</a:t>
            </a:r>
            <a:r>
              <a:rPr lang="en-US" altLang="ja-JP" sz="2000" dirty="0" err="1"/>
              <a:t>¥</a:t>
            </a:r>
            <a:r>
              <a:rPr lang="en-US" altLang="ja-JP" sz="2000" dirty="0" err="1" smtClean="0"/>
              <a:t>System</a:t>
            </a:r>
            <a:r>
              <a:rPr lang="en-US" altLang="ja-JP" sz="2000" dirty="0" smtClean="0"/>
              <a:t>&gt;</a:t>
            </a:r>
            <a:r>
              <a:rPr lang="en-US" altLang="ja-JP" sz="2000" dirty="0">
                <a:solidFill>
                  <a:srgbClr val="0000FF"/>
                </a:solidFill>
              </a:rPr>
              <a:t>net start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WinRM</a:t>
            </a:r>
            <a:r>
              <a:rPr lang="ja-JP" altLang="en-US" sz="2400" dirty="0">
                <a:solidFill>
                  <a:srgbClr val="0000FF"/>
                </a:solidFill>
              </a:rPr>
              <a:t>　</a:t>
            </a:r>
            <a:endParaRPr lang="en-US" altLang="ja-JP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Windows </a:t>
            </a:r>
            <a:r>
              <a:rPr lang="en-US" altLang="ja-JP" sz="2400" dirty="0"/>
              <a:t>Remote </a:t>
            </a:r>
            <a:r>
              <a:rPr lang="en-US" altLang="ja-JP" sz="2400" dirty="0" smtClean="0"/>
              <a:t>Management</a:t>
            </a:r>
          </a:p>
          <a:p>
            <a:pPr marL="0" indent="0">
              <a:buNone/>
            </a:pPr>
            <a:r>
              <a:rPr lang="ja-JP" altLang="en-US" sz="2400" dirty="0" smtClean="0"/>
              <a:t>サービス</a:t>
            </a:r>
            <a:r>
              <a:rPr lang="ja-JP" altLang="en-US" sz="2400" dirty="0"/>
              <a:t>を開始します</a:t>
            </a:r>
            <a:endParaRPr kumimoji="1" lang="ja-JP" altLang="en-US" sz="2400" dirty="0"/>
          </a:p>
        </p:txBody>
      </p:sp>
      <p:pic>
        <p:nvPicPr>
          <p:cNvPr id="4" name="図 3" descr="sample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79" y="3380734"/>
            <a:ext cx="6673541" cy="34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117526" y="1258785"/>
            <a:ext cx="8461858" cy="518951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 err="1" smtClean="0">
                <a:solidFill>
                  <a:schemeClr val="accent6">
                    <a:lumMod val="75000"/>
                  </a:schemeClr>
                </a:solidFill>
              </a:rPr>
              <a:t>Kentaro</a:t>
            </a: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 Yamazaki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MSP 2015 2016 </a:t>
            </a:r>
            <a:r>
              <a:rPr lang="en-US" altLang="ja-JP" sz="2400" b="1" dirty="0" err="1" smtClean="0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チームリーダー</a:t>
            </a:r>
            <a:endParaRPr lang="en-US" altLang="ja-JP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東京工業大学　電気電子工学科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年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Yuki Saito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MSP 2015 2016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東京電機大学　情報環境学科</a:t>
            </a:r>
            <a:r>
              <a:rPr kumimoji="1" lang="en-US" altLang="ja-JP" sz="2400" b="1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kumimoji="1" lang="ja-JP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年</a:t>
            </a:r>
            <a:endParaRPr kumimoji="1" lang="en-US" altLang="ja-JP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6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11873" y="1220842"/>
            <a:ext cx="11532404" cy="53690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③</a:t>
            </a:r>
            <a:r>
              <a:rPr lang="en-US" altLang="ja-JP" dirty="0" err="1"/>
              <a:t>WinRM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 err="1"/>
              <a:t>TrastedHosts</a:t>
            </a:r>
            <a:r>
              <a:rPr lang="en-US" altLang="ja-JP" dirty="0"/>
              <a:t> </a:t>
            </a:r>
            <a:r>
              <a:rPr lang="ja-JP" altLang="en-US" dirty="0"/>
              <a:t>にホストを追加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 smtClean="0"/>
              <a:t>下記のコマンドでホストを追加する</a:t>
            </a:r>
            <a:endParaRPr lang="ja-JP" altLang="en-US" sz="2400" dirty="0"/>
          </a:p>
          <a:p>
            <a:pPr marL="0" indent="0">
              <a:buNone/>
            </a:pPr>
            <a:r>
              <a:rPr lang="en-US" altLang="ja-JP" sz="2000" dirty="0" smtClean="0"/>
              <a:t>&gt;&gt;Set</a:t>
            </a:r>
            <a:r>
              <a:rPr lang="en-US" altLang="ja-JP" sz="2000" dirty="0"/>
              <a:t>-Item </a:t>
            </a:r>
            <a:r>
              <a:rPr lang="en-US" altLang="ja-JP" sz="2000" dirty="0" err="1"/>
              <a:t>WSMan</a:t>
            </a:r>
            <a:r>
              <a:rPr lang="en-US" altLang="ja-JP" sz="2000" dirty="0"/>
              <a:t>:\</a:t>
            </a:r>
            <a:r>
              <a:rPr lang="en-US" altLang="ja-JP" sz="2000" dirty="0" err="1"/>
              <a:t>localhost</a:t>
            </a:r>
            <a:r>
              <a:rPr lang="en-US" altLang="ja-JP" sz="2000" dirty="0"/>
              <a:t>\Client\</a:t>
            </a:r>
            <a:r>
              <a:rPr lang="en-US" altLang="ja-JP" sz="2000" dirty="0" err="1"/>
              <a:t>TrustedHosts</a:t>
            </a:r>
            <a:r>
              <a:rPr lang="en-US" altLang="ja-JP" sz="2000" dirty="0"/>
              <a:t> -Value (</a:t>
            </a:r>
            <a:r>
              <a:rPr lang="ja-JP" altLang="en-US" sz="2000" dirty="0"/>
              <a:t>ホスト名 または </a:t>
            </a:r>
            <a:r>
              <a:rPr lang="en-US" altLang="ja-JP" sz="2000" dirty="0"/>
              <a:t>IP</a:t>
            </a:r>
            <a:r>
              <a:rPr lang="ja-JP" altLang="en-US" sz="2000" dirty="0" smtClean="0"/>
              <a:t>アドレス</a:t>
            </a:r>
            <a:r>
              <a:rPr lang="en-US" altLang="ja-JP" sz="2000" dirty="0" smtClean="0"/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400" dirty="0" smtClean="0"/>
              <a:t>今回はデフォルトのホスト名の</a:t>
            </a:r>
            <a:r>
              <a:rPr lang="en-US" altLang="ja-JP" sz="2400" dirty="0" smtClean="0"/>
              <a:t>”</a:t>
            </a:r>
            <a:r>
              <a:rPr lang="en-US" altLang="ja-JP" sz="2400" dirty="0" err="1" smtClean="0"/>
              <a:t>minwinpc</a:t>
            </a:r>
            <a:r>
              <a:rPr lang="en-US" altLang="ja-JP" sz="2400" dirty="0" smtClean="0"/>
              <a:t>”</a:t>
            </a:r>
            <a:r>
              <a:rPr lang="ja-JP" altLang="en-US" sz="2400" dirty="0" smtClean="0"/>
              <a:t>を登録する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000" dirty="0"/>
              <a:t>&gt;&gt;</a:t>
            </a:r>
            <a:r>
              <a:rPr lang="en-US" altLang="ja-JP" sz="2000" dirty="0">
                <a:solidFill>
                  <a:srgbClr val="0000FF"/>
                </a:solidFill>
              </a:rPr>
              <a:t>Set-Item </a:t>
            </a:r>
            <a:r>
              <a:rPr lang="en-US" altLang="ja-JP" sz="2000" dirty="0" err="1">
                <a:solidFill>
                  <a:srgbClr val="0000FF"/>
                </a:solidFill>
              </a:rPr>
              <a:t>WSMan</a:t>
            </a:r>
            <a:r>
              <a:rPr lang="en-US" altLang="ja-JP" sz="2000" dirty="0">
                <a:solidFill>
                  <a:srgbClr val="0000FF"/>
                </a:solidFill>
              </a:rPr>
              <a:t>:\</a:t>
            </a:r>
            <a:r>
              <a:rPr lang="en-US" altLang="ja-JP" sz="2000" dirty="0" err="1">
                <a:solidFill>
                  <a:srgbClr val="0000FF"/>
                </a:solidFill>
              </a:rPr>
              <a:t>localhost</a:t>
            </a:r>
            <a:r>
              <a:rPr lang="en-US" altLang="ja-JP" sz="2000" dirty="0">
                <a:solidFill>
                  <a:srgbClr val="0000FF"/>
                </a:solidFill>
              </a:rPr>
              <a:t>\Client\</a:t>
            </a:r>
            <a:r>
              <a:rPr lang="en-US" altLang="ja-JP" sz="2000" dirty="0" err="1">
                <a:solidFill>
                  <a:srgbClr val="0000FF"/>
                </a:solidFill>
              </a:rPr>
              <a:t>TrustedHosts</a:t>
            </a:r>
            <a:r>
              <a:rPr lang="en-US" altLang="ja-JP" sz="2000" dirty="0">
                <a:solidFill>
                  <a:srgbClr val="0000FF"/>
                </a:solidFill>
              </a:rPr>
              <a:t> -Value </a:t>
            </a:r>
            <a:r>
              <a:rPr lang="en-US" altLang="ja-JP" sz="2000" dirty="0" err="1" smtClean="0">
                <a:solidFill>
                  <a:srgbClr val="0000FF"/>
                </a:solidFill>
              </a:rPr>
              <a:t>minwinpc</a:t>
            </a:r>
            <a:endParaRPr lang="en-US" altLang="ja-JP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ホスト確認コマンド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&gt;&gt;Get</a:t>
            </a:r>
            <a:r>
              <a:rPr lang="en-US" altLang="ja-JP" sz="2000" dirty="0"/>
              <a:t>-Item </a:t>
            </a:r>
            <a:r>
              <a:rPr lang="en-US" altLang="ja-JP" sz="2000" dirty="0" err="1"/>
              <a:t>WSMan</a:t>
            </a:r>
            <a:r>
              <a:rPr lang="en-US" altLang="ja-JP" sz="2000" dirty="0"/>
              <a:t>:\</a:t>
            </a:r>
            <a:r>
              <a:rPr lang="en-US" altLang="ja-JP" sz="2000" dirty="0" err="1"/>
              <a:t>localhost</a:t>
            </a:r>
            <a:r>
              <a:rPr lang="en-US" altLang="ja-JP" sz="2000" dirty="0"/>
              <a:t>\Client\</a:t>
            </a:r>
            <a:r>
              <a:rPr lang="en-US" altLang="ja-JP" sz="2000" dirty="0" err="1" smtClean="0"/>
              <a:t>TrustedHosts</a:t>
            </a:r>
            <a:endParaRPr lang="en-US" altLang="ja-JP" sz="2000" dirty="0" smtClean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ホストクリアコマンド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&gt;&gt; Clear-Item </a:t>
            </a:r>
            <a:r>
              <a:rPr lang="en-US" altLang="ja-JP" sz="2000" dirty="0" err="1"/>
              <a:t>WSMan</a:t>
            </a:r>
            <a:r>
              <a:rPr lang="en-US" altLang="ja-JP" sz="2000" dirty="0"/>
              <a:t>:\</a:t>
            </a:r>
            <a:r>
              <a:rPr lang="en-US" altLang="ja-JP" sz="2000" dirty="0" err="1"/>
              <a:t>localhost</a:t>
            </a:r>
            <a:r>
              <a:rPr lang="en-US" altLang="ja-JP" sz="2000" dirty="0"/>
              <a:t>\Client\</a:t>
            </a:r>
            <a:r>
              <a:rPr lang="en-US" altLang="ja-JP" sz="2000" dirty="0" err="1"/>
              <a:t>Trustedhosts</a:t>
            </a:r>
            <a:endParaRPr kumimoji="1"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4" name="図 3" descr="tes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71" y="4221627"/>
            <a:ext cx="5327427" cy="29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Visual Studio</a:t>
            </a:r>
            <a:r>
              <a:rPr lang="en-US" altLang="ja-JP" dirty="0" smtClean="0"/>
              <a:t>2015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足りないものをインストールする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Visual studio2015</a:t>
            </a:r>
            <a:r>
              <a:rPr lang="ja-JP" altLang="en-US" sz="2400" dirty="0" smtClean="0"/>
              <a:t>のデフォルト</a:t>
            </a:r>
            <a:r>
              <a:rPr kumimoji="1" lang="ja-JP" altLang="en-US" sz="2400" dirty="0" smtClean="0"/>
              <a:t>では足りないものをインストールします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Windows</a:t>
            </a:r>
            <a:r>
              <a:rPr lang="ja-JP" altLang="en-US" sz="2400" dirty="0"/>
              <a:t>＞設定＞システム＞アプリと</a:t>
            </a:r>
            <a:r>
              <a:rPr lang="ja-JP" altLang="en-US" sz="2400" dirty="0" smtClean="0"/>
              <a:t>機能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/>
              <a:t>Visual Studio 2015</a:t>
            </a:r>
            <a:r>
              <a:rPr lang="ja-JP" altLang="en-US" sz="2400" dirty="0"/>
              <a:t>をクリックして「変更」を選ぶ</a:t>
            </a:r>
            <a:r>
              <a:rPr lang="ja-JP" altLang="en-US" sz="2400" dirty="0" smtClean="0"/>
              <a:t>．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000" dirty="0"/>
              <a:t>「ツール（</a:t>
            </a:r>
            <a:r>
              <a:rPr lang="en-US" altLang="ja-JP" sz="2000" dirty="0"/>
              <a:t>1,2</a:t>
            </a:r>
            <a:r>
              <a:rPr lang="ja-JP" altLang="en-US" sz="2000" dirty="0"/>
              <a:t>）と</a:t>
            </a:r>
            <a:r>
              <a:rPr lang="en-US" altLang="ja-JP" sz="2000" dirty="0"/>
              <a:t>Windows 10 SDK</a:t>
            </a:r>
            <a:r>
              <a:rPr lang="ja-JP" altLang="en-US" sz="2000" dirty="0"/>
              <a:t>」と「</a:t>
            </a:r>
            <a:r>
              <a:rPr lang="en-US" altLang="ja-JP" sz="2000" dirty="0"/>
              <a:t>Windows 10 SDK</a:t>
            </a:r>
            <a:r>
              <a:rPr lang="ja-JP" altLang="en-US" sz="2000" dirty="0"/>
              <a:t>」</a:t>
            </a:r>
            <a:r>
              <a:rPr lang="ja-JP" altLang="en-US" sz="2000" dirty="0" smtClean="0"/>
              <a:t>に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400" dirty="0" smtClean="0"/>
              <a:t>チェック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入れ更新</a:t>
            </a:r>
            <a:r>
              <a:rPr lang="ja-JP" altLang="en-US" sz="2400" dirty="0"/>
              <a:t>ボタンを押す</a:t>
            </a:r>
            <a:r>
              <a:rPr lang="ja-JP" altLang="en-US" sz="2400" dirty="0" smtClean="0"/>
              <a:t>．</a:t>
            </a:r>
            <a:endParaRPr kumimoji="1" lang="ja-JP" altLang="en-US" sz="2400" dirty="0"/>
          </a:p>
        </p:txBody>
      </p:sp>
      <p:pic>
        <p:nvPicPr>
          <p:cNvPr id="4" name="図 3" descr="teste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21" y="2762935"/>
            <a:ext cx="3504055" cy="49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 smtClean="0"/>
              <a:t>サンプルプログラム</a:t>
            </a:r>
            <a:r>
              <a:rPr lang="ja-JP" altLang="en-US" dirty="0"/>
              <a:t>の</a:t>
            </a:r>
            <a:r>
              <a:rPr lang="ja-JP" altLang="en-US" dirty="0" smtClean="0"/>
              <a:t>ダウンロード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400" dirty="0"/>
              <a:t>サンプルは，</a:t>
            </a:r>
            <a:r>
              <a:rPr lang="en-US" altLang="ja-JP" sz="2400" dirty="0" err="1"/>
              <a:t>GitHub</a:t>
            </a:r>
            <a:r>
              <a:rPr lang="ja-JP" altLang="en-US" sz="2400" dirty="0"/>
              <a:t>にあるので，こちらから</a:t>
            </a:r>
            <a:r>
              <a:rPr lang="en-US" altLang="ja-JP" sz="2400" dirty="0"/>
              <a:t>Zip</a:t>
            </a:r>
            <a:r>
              <a:rPr lang="ja-JP" altLang="en-US" sz="2400" dirty="0"/>
              <a:t>をダウンロードする</a:t>
            </a:r>
            <a:r>
              <a:rPr lang="ja-JP" altLang="en-US" sz="2400" dirty="0" smtClean="0"/>
              <a:t>．</a:t>
            </a:r>
            <a:endParaRPr lang="en-US" altLang="ja-JP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3462" y="3537101"/>
            <a:ext cx="683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0000FF"/>
                </a:solidFill>
              </a:rPr>
              <a:t>https://</a:t>
            </a:r>
            <a:r>
              <a:rPr lang="en-US" altLang="ja-JP" sz="3600" dirty="0" err="1">
                <a:solidFill>
                  <a:srgbClr val="0000FF"/>
                </a:solidFill>
              </a:rPr>
              <a:t>github.com</a:t>
            </a:r>
            <a:r>
              <a:rPr lang="en-US" altLang="ja-JP" sz="3600" dirty="0">
                <a:solidFill>
                  <a:srgbClr val="0000FF"/>
                </a:solidFill>
              </a:rPr>
              <a:t>/</a:t>
            </a:r>
            <a:r>
              <a:rPr lang="en-US" altLang="ja-JP" sz="3600" dirty="0" err="1">
                <a:solidFill>
                  <a:srgbClr val="0000FF"/>
                </a:solidFill>
              </a:rPr>
              <a:t>ms-iot</a:t>
            </a:r>
            <a:r>
              <a:rPr lang="en-US" altLang="ja-JP" sz="3600" dirty="0">
                <a:solidFill>
                  <a:srgbClr val="0000FF"/>
                </a:solidFill>
              </a:rPr>
              <a:t>/samples</a:t>
            </a:r>
            <a:endParaRPr kumimoji="1" lang="ja-JP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1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Visual Studio</a:t>
            </a:r>
            <a:r>
              <a:rPr lang="ja-JP" altLang="en-US" dirty="0"/>
              <a:t>上のリモートコンピュータの</a:t>
            </a:r>
            <a:r>
              <a:rPr lang="ja-JP" altLang="en-US" dirty="0" smtClean="0"/>
              <a:t>設定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1. </a:t>
            </a:r>
            <a:r>
              <a:rPr lang="ja-JP" altLang="en-US" sz="2000" dirty="0" smtClean="0"/>
              <a:t>ソリューションエクスプローラー内の</a:t>
            </a:r>
            <a:r>
              <a:rPr lang="en-US" altLang="ja-JP" sz="2000" dirty="0" err="1" smtClean="0"/>
              <a:t>Cpp</a:t>
            </a:r>
            <a:r>
              <a:rPr lang="ja-JP" altLang="en-US" sz="2000" dirty="0"/>
              <a:t>上で右クリックして，プロパティを選ぶ</a:t>
            </a:r>
            <a:r>
              <a:rPr lang="ja-JP" altLang="en-US" sz="2000" dirty="0" smtClean="0"/>
              <a:t>．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2. </a:t>
            </a:r>
            <a:r>
              <a:rPr lang="ja-JP" altLang="en-US" sz="2000" dirty="0" smtClean="0"/>
              <a:t>デバックタブ</a:t>
            </a:r>
            <a:r>
              <a:rPr lang="ja-JP" altLang="en-US" sz="2000" dirty="0"/>
              <a:t>に移動して，コンピュータ名を</a:t>
            </a:r>
            <a:r>
              <a:rPr lang="en-US" altLang="ja-JP" sz="2000" dirty="0"/>
              <a:t>Raspberry Pi</a:t>
            </a:r>
            <a:r>
              <a:rPr lang="ja-JP" altLang="en-US" sz="2000" dirty="0"/>
              <a:t>の</a:t>
            </a:r>
            <a:r>
              <a:rPr lang="en-US" altLang="ja-JP" sz="2000" dirty="0"/>
              <a:t>IP</a:t>
            </a:r>
            <a:r>
              <a:rPr lang="ja-JP" altLang="en-US" sz="2000" dirty="0"/>
              <a:t>アドレス（またはコンピュータ名）に，認証の種類を「ユニバーサル」に変更する．</a:t>
            </a:r>
            <a:endParaRPr kumimoji="1" lang="ja-JP" altLang="en-US" sz="2000" dirty="0"/>
          </a:p>
        </p:txBody>
      </p:sp>
      <p:pic>
        <p:nvPicPr>
          <p:cNvPr id="4" name="図 3" descr="ss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623" y="3100684"/>
            <a:ext cx="5482204" cy="37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sz="2400" dirty="0"/>
              <a:t>ビルド構成を</a:t>
            </a:r>
            <a:r>
              <a:rPr lang="en-US" altLang="ja-JP" sz="2400" dirty="0"/>
              <a:t>Debug, ARM</a:t>
            </a:r>
            <a:r>
              <a:rPr lang="ja-JP" altLang="en-US" sz="2400" dirty="0"/>
              <a:t>，に変更</a:t>
            </a:r>
            <a:r>
              <a:rPr lang="ja-JP" altLang="en-US" sz="2400" dirty="0" smtClean="0"/>
              <a:t>しリモートコンピュータ</a:t>
            </a:r>
            <a:r>
              <a:rPr lang="ja-JP" altLang="en-US" sz="2400" dirty="0"/>
              <a:t>に配置先を設定して，プロジェクトをビルド，実行する．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 descr="ビルト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17" y="3253571"/>
            <a:ext cx="7594001" cy="211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8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2349" y="1220842"/>
            <a:ext cx="10977035" cy="4905324"/>
          </a:xfrm>
        </p:spPr>
        <p:txBody>
          <a:bodyPr/>
          <a:lstStyle/>
          <a:p>
            <a:r>
              <a:rPr lang="ja-JP" altLang="en-US" dirty="0" smtClean="0"/>
              <a:t>実行事例　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800" dirty="0" smtClean="0"/>
              <a:t>①LED</a:t>
            </a:r>
            <a:r>
              <a:rPr lang="ja-JP" altLang="en-US" sz="2800" dirty="0" smtClean="0"/>
              <a:t>を点灯させる</a:t>
            </a:r>
            <a:endParaRPr kumimoji="1" lang="ja-JP" altLang="en-US" sz="2800" dirty="0"/>
          </a:p>
        </p:txBody>
      </p:sp>
      <p:pic>
        <p:nvPicPr>
          <p:cNvPr id="5" name="図 4" descr="maxresdefaul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62" y="2917384"/>
            <a:ext cx="7005538" cy="394061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02350" y="2768826"/>
            <a:ext cx="466651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サンプルは，</a:t>
            </a:r>
            <a:r>
              <a:rPr lang="en-US" altLang="ja-JP" sz="2400" dirty="0" err="1"/>
              <a:t>Blinky</a:t>
            </a:r>
            <a:r>
              <a:rPr lang="en-US" altLang="ja-JP" sz="2400" dirty="0"/>
              <a:t>\</a:t>
            </a:r>
            <a:r>
              <a:rPr lang="en-US" altLang="ja-JP" sz="2400" dirty="0" err="1"/>
              <a:t>Cpp</a:t>
            </a:r>
            <a:r>
              <a:rPr lang="ja-JP" altLang="en-US" sz="2400" dirty="0"/>
              <a:t>配下に</a:t>
            </a:r>
            <a:r>
              <a:rPr lang="ja-JP" altLang="en-US" sz="2400" dirty="0" smtClean="0"/>
              <a:t>ある</a:t>
            </a:r>
            <a:endParaRPr lang="en-US" altLang="ja-JP" sz="2400" dirty="0" smtClean="0"/>
          </a:p>
          <a:p>
            <a:r>
              <a:rPr lang="en-US" altLang="ja-JP" sz="2400" dirty="0" err="1" smtClean="0"/>
              <a:t>BlinkyCpp.sln</a:t>
            </a:r>
            <a:r>
              <a:rPr lang="ja-JP" altLang="en-US" sz="2400" dirty="0"/>
              <a:t>である</a:t>
            </a:r>
            <a:r>
              <a:rPr lang="ja-JP" altLang="en-US" sz="2400" dirty="0" smtClean="0"/>
              <a:t>．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一定の時間ごとに</a:t>
            </a:r>
            <a:r>
              <a:rPr lang="en-US" altLang="ja-JP" sz="2400" dirty="0" smtClean="0"/>
              <a:t>LED</a:t>
            </a:r>
            <a:r>
              <a:rPr lang="ja-JP" altLang="en-US" sz="2400" dirty="0" smtClean="0"/>
              <a:t>が点滅する</a:t>
            </a:r>
            <a:endParaRPr lang="en-US" altLang="ja-JP" sz="2400" dirty="0" smtClean="0"/>
          </a:p>
          <a:p>
            <a:endParaRPr lang="en-US" altLang="ja-JP" sz="2000" dirty="0"/>
          </a:p>
          <a:p>
            <a:endParaRPr lang="ja-JP" altLang="en-US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012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実行事例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smtClean="0"/>
              <a:t>②</a:t>
            </a:r>
            <a:r>
              <a:rPr lang="ja-JP" altLang="en-US" sz="2800" dirty="0" smtClean="0"/>
              <a:t>画面に</a:t>
            </a:r>
            <a:r>
              <a:rPr lang="en-US" altLang="ja-JP" sz="2800" dirty="0" err="1" smtClean="0"/>
              <a:t>HelloWorld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sz="2800" dirty="0"/>
          </a:p>
        </p:txBody>
      </p:sp>
      <p:pic>
        <p:nvPicPr>
          <p:cNvPr id="4" name="図 3" descr="2015110814124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60" y="3689579"/>
            <a:ext cx="7056100" cy="296248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63893" y="2602850"/>
            <a:ext cx="109699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新規</a:t>
            </a:r>
            <a:r>
              <a:rPr lang="ja-JP" altLang="en-US" sz="2400" dirty="0"/>
              <a:t>プロジェクトで空白のアプリ</a:t>
            </a:r>
            <a:r>
              <a:rPr lang="en-US" altLang="ja-JP" sz="2400" dirty="0"/>
              <a:t>(</a:t>
            </a:r>
            <a:r>
              <a:rPr lang="ja-JP" altLang="en-US" sz="2400" dirty="0"/>
              <a:t>ユニバーサル</a:t>
            </a:r>
            <a:r>
              <a:rPr lang="en-US" altLang="ja-JP" sz="2400" dirty="0"/>
              <a:t>Windows)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選択</a:t>
            </a:r>
            <a:endParaRPr lang="en-US" altLang="ja-JP" sz="2400" dirty="0" smtClean="0"/>
          </a:p>
          <a:p>
            <a:r>
              <a:rPr lang="ja-JP" altLang="en-US" sz="2400" dirty="0" smtClean="0"/>
              <a:t>することでプロジェクトを作成し、</a:t>
            </a:r>
            <a:r>
              <a:rPr lang="en-US" altLang="ja-JP" sz="2400" dirty="0" err="1" smtClean="0"/>
              <a:t>TextBlock</a:t>
            </a:r>
            <a:r>
              <a:rPr lang="ja-JP" altLang="en-US" sz="2400" dirty="0" smtClean="0"/>
              <a:t>で文字を置き、実行することで表示できる</a:t>
            </a:r>
            <a:endParaRPr lang="en-US" altLang="ja-JP" sz="2400" dirty="0"/>
          </a:p>
          <a:p>
            <a:endParaRPr lang="ja-JP" altLang="en-US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366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実行事例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800" dirty="0" smtClean="0"/>
              <a:t>③</a:t>
            </a:r>
            <a:r>
              <a:rPr lang="ja-JP" altLang="en-US" sz="2800" dirty="0" smtClean="0"/>
              <a:t>クラウドとデバイスとの双方通信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 descr="１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60" y="957923"/>
            <a:ext cx="3307798" cy="3869383"/>
          </a:xfrm>
          <a:prstGeom prst="rect">
            <a:avLst/>
          </a:prstGeom>
        </p:spPr>
      </p:pic>
      <p:pic>
        <p:nvPicPr>
          <p:cNvPr id="5" name="図 4" descr="２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35" y="4360444"/>
            <a:ext cx="5823411" cy="214326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46732" y="2611315"/>
            <a:ext cx="64680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windows </a:t>
            </a:r>
            <a:r>
              <a:rPr lang="en-US" altLang="ja-JP" sz="2400" dirty="0" err="1" smtClean="0"/>
              <a:t>IoT</a:t>
            </a:r>
            <a:r>
              <a:rPr lang="ja-JP" altLang="en-US" sz="2400" dirty="0" smtClean="0"/>
              <a:t>側から</a:t>
            </a:r>
            <a:r>
              <a:rPr lang="en-US" altLang="ja-JP" sz="2400" dirty="0" smtClean="0"/>
              <a:t>Azure</a:t>
            </a:r>
            <a:r>
              <a:rPr lang="ja-JP" altLang="en-US" sz="2400" dirty="0" smtClean="0"/>
              <a:t>に対して認証なども行い</a:t>
            </a:r>
            <a:endParaRPr lang="en-US" altLang="ja-JP" sz="2400" dirty="0" smtClean="0"/>
          </a:p>
          <a:p>
            <a:r>
              <a:rPr lang="ja-JP" altLang="en-US" sz="2400" dirty="0" smtClean="0"/>
              <a:t>双方通信することができる</a:t>
            </a:r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Azure</a:t>
            </a:r>
            <a:r>
              <a:rPr lang="ja-JP" altLang="en-US" sz="2400" dirty="0" smtClean="0"/>
              <a:t>側からその他の機器やアプリにもアタッチ</a:t>
            </a:r>
            <a:endParaRPr lang="en-US" altLang="ja-JP" sz="2400" dirty="0" smtClean="0"/>
          </a:p>
          <a:p>
            <a:r>
              <a:rPr lang="ja-JP" altLang="en-US" sz="2400" dirty="0" smtClean="0"/>
              <a:t>できるので組み合わせが無限大である</a:t>
            </a:r>
            <a:endParaRPr lang="ja-JP" altLang="en-US" sz="24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40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Windows </a:t>
            </a:r>
            <a:r>
              <a:rPr lang="en-US" altLang="ja-JP" dirty="0" err="1"/>
              <a:t>IoT</a:t>
            </a:r>
            <a:r>
              <a:rPr lang="en-US" altLang="ja-JP" dirty="0"/>
              <a:t> Project </a:t>
            </a:r>
            <a:r>
              <a:rPr lang="en-US" altLang="ja-JP" dirty="0" smtClean="0"/>
              <a:t>Showcases</a:t>
            </a:r>
          </a:p>
          <a:p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dirty="0" smtClean="0"/>
              <a:t>Windows 10 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を使った様々なモノの動画</a:t>
            </a:r>
            <a:endParaRPr lang="en-US" altLang="ja-JP" dirty="0" smtClean="0"/>
          </a:p>
          <a:p>
            <a:pPr marL="0" indent="0" algn="ctr">
              <a:buNone/>
            </a:pPr>
            <a:r>
              <a:rPr lang="en-US" altLang="ja-JP" sz="2400" dirty="0" smtClean="0">
                <a:hlinkClick r:id="rId2"/>
              </a:rPr>
              <a:t>https</a:t>
            </a:r>
            <a:r>
              <a:rPr lang="en-US" altLang="ja-JP" sz="2400" dirty="0">
                <a:hlinkClick r:id="rId2"/>
              </a:rPr>
              <a:t>://www.youtube.com/watch?v=-QnZy0PGr7k&amp;list=PL1ljc761XCiZGN6L4Z_HcK6RF7htW1EKj&amp;index=</a:t>
            </a:r>
            <a:r>
              <a:rPr lang="en-US" altLang="ja-JP" sz="2400" dirty="0" smtClean="0">
                <a:hlinkClick r:id="rId2"/>
              </a:rPr>
              <a:t>1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789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開発入門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参考サイト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Windows </a:t>
            </a:r>
            <a:r>
              <a:rPr lang="en-US" altLang="ja-JP" dirty="0" err="1"/>
              <a:t>IoT</a:t>
            </a:r>
            <a:r>
              <a:rPr lang="en-US" altLang="ja-JP" dirty="0"/>
              <a:t> </a:t>
            </a:r>
            <a:r>
              <a:rPr lang="ja-JP" altLang="en-US" dirty="0"/>
              <a:t>と</a:t>
            </a:r>
            <a:r>
              <a:rPr lang="en-US" altLang="ja-JP" dirty="0"/>
              <a:t>Raspberry Pi 2 </a:t>
            </a:r>
            <a:r>
              <a:rPr lang="ja-JP" altLang="en-US" dirty="0"/>
              <a:t>で</a:t>
            </a:r>
            <a:r>
              <a:rPr lang="en-US" altLang="ja-JP" dirty="0"/>
              <a:t>L</a:t>
            </a:r>
            <a:r>
              <a:rPr lang="ja-JP" altLang="en-US" dirty="0"/>
              <a:t>チカ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400" dirty="0">
                <a:hlinkClick r:id="rId2"/>
              </a:rPr>
              <a:t>http://qiita.com/ykatsu111/items/</a:t>
            </a:r>
            <a:r>
              <a:rPr lang="en-US" altLang="ja-JP" sz="2400" dirty="0" smtClean="0">
                <a:hlinkClick r:id="rId2"/>
              </a:rPr>
              <a:t>e5875b8319125fc951d5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Windows10 </a:t>
            </a:r>
            <a:r>
              <a:rPr lang="en-US" altLang="ja-JP" dirty="0" err="1"/>
              <a:t>IoT</a:t>
            </a:r>
            <a:r>
              <a:rPr lang="en-US" altLang="ja-JP" dirty="0"/>
              <a:t> Core</a:t>
            </a:r>
            <a:r>
              <a:rPr lang="ja-JP" altLang="en-US" dirty="0"/>
              <a:t>と</a:t>
            </a:r>
            <a:r>
              <a:rPr lang="en-US" altLang="ja-JP" dirty="0"/>
              <a:t>Raspberry Pi 2</a:t>
            </a:r>
            <a:r>
              <a:rPr lang="ja-JP" altLang="en-US" dirty="0"/>
              <a:t>で</a:t>
            </a:r>
            <a:r>
              <a:rPr lang="en-US" altLang="ja-JP" dirty="0"/>
              <a:t>Hello World</a:t>
            </a:r>
          </a:p>
          <a:p>
            <a:pPr marL="0" indent="0">
              <a:buNone/>
            </a:pPr>
            <a:r>
              <a:rPr lang="en-US" altLang="ja-JP" sz="2400" dirty="0" smtClean="0">
                <a:hlinkClick r:id="rId3"/>
              </a:rPr>
              <a:t>http</a:t>
            </a:r>
            <a:r>
              <a:rPr lang="en-US" altLang="ja-JP" sz="2400" dirty="0">
                <a:hlinkClick r:id="rId3"/>
              </a:rPr>
              <a:t>://qiita.com/kanaharu/items/</a:t>
            </a:r>
            <a:r>
              <a:rPr lang="en-US" altLang="ja-JP" sz="2400" dirty="0" smtClean="0">
                <a:hlinkClick r:id="rId3"/>
              </a:rPr>
              <a:t>51c1c8499c53416e9f41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Azure </a:t>
            </a:r>
            <a:r>
              <a:rPr lang="en-US" altLang="ja-JP" dirty="0" err="1" smtClean="0"/>
              <a:t>IoT</a:t>
            </a:r>
            <a:r>
              <a:rPr lang="en-US" altLang="ja-JP" dirty="0" smtClean="0"/>
              <a:t> Hub</a:t>
            </a:r>
            <a:r>
              <a:rPr lang="ja-JP" altLang="en-US" dirty="0" smtClean="0"/>
              <a:t>を使ってみた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400" dirty="0">
                <a:hlinkClick r:id="rId4"/>
              </a:rPr>
              <a:t>http://qiita.com/linyixian/items/</a:t>
            </a:r>
            <a:r>
              <a:rPr lang="en-US" altLang="ja-JP" sz="2400" dirty="0" smtClean="0">
                <a:hlinkClick r:id="rId4"/>
              </a:rPr>
              <a:t>e319c5f63f9e57459ac0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9772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441" y="1016000"/>
            <a:ext cx="10969943" cy="534670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概要</a:t>
            </a:r>
            <a:endParaRPr lang="en-US" altLang="ja-JP" sz="2400" dirty="0"/>
          </a:p>
          <a:p>
            <a:pPr lvl="1"/>
            <a:r>
              <a:rPr lang="en-US" altLang="ja-JP" sz="2000" dirty="0" smtClean="0"/>
              <a:t>Windows 10 </a:t>
            </a:r>
            <a:r>
              <a:rPr lang="en-US" altLang="ja-JP" sz="2000" dirty="0" err="1" smtClean="0"/>
              <a:t>IoT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は</a:t>
            </a:r>
            <a:endParaRPr lang="en-US" altLang="ja-JP" sz="2000" dirty="0"/>
          </a:p>
          <a:p>
            <a:pPr lvl="1"/>
            <a:r>
              <a:rPr lang="ja-JP" altLang="en-US" sz="2000" dirty="0"/>
              <a:t>必要な開発環境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他の</a:t>
            </a:r>
            <a:r>
              <a:rPr lang="en-US" altLang="ja-JP" sz="2000" dirty="0" smtClean="0"/>
              <a:t>OS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比べて</a:t>
            </a:r>
            <a:endParaRPr lang="en-US" altLang="ja-JP" sz="2000" dirty="0"/>
          </a:p>
          <a:p>
            <a:r>
              <a:rPr lang="ja-JP" altLang="en-US" sz="2400" dirty="0" smtClean="0"/>
              <a:t>開発</a:t>
            </a:r>
            <a:r>
              <a:rPr lang="ja-JP" altLang="en-US" sz="2400" dirty="0"/>
              <a:t>入門</a:t>
            </a:r>
            <a:endParaRPr lang="en-US" altLang="ja-JP" sz="2400" dirty="0"/>
          </a:p>
          <a:p>
            <a:pPr lvl="1"/>
            <a:r>
              <a:rPr lang="ja-JP" altLang="en-US" sz="2000" dirty="0"/>
              <a:t>開発環境構築方法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サンプル例</a:t>
            </a:r>
            <a:endParaRPr lang="en-US" altLang="ja-JP" sz="2000" dirty="0" smtClean="0"/>
          </a:p>
          <a:p>
            <a:r>
              <a:rPr lang="ja-JP" altLang="en-US" sz="2400" dirty="0" smtClean="0"/>
              <a:t>さらに</a:t>
            </a:r>
            <a:r>
              <a:rPr lang="ja-JP" altLang="en-US" sz="2400" dirty="0"/>
              <a:t>学ぶに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pPr lvl="1"/>
            <a:r>
              <a:rPr lang="ja-JP" altLang="en-US" sz="1900" dirty="0" smtClean="0"/>
              <a:t>応用編</a:t>
            </a:r>
            <a:endParaRPr lang="en-US" altLang="ja-JP" sz="1900" dirty="0" smtClean="0"/>
          </a:p>
          <a:p>
            <a:pPr lvl="1"/>
            <a:r>
              <a:rPr lang="ja-JP" altLang="en-US" sz="2000" dirty="0" smtClean="0"/>
              <a:t>公式サイトの見方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見る</a:t>
            </a:r>
            <a:r>
              <a:rPr lang="ja-JP" altLang="en-US" sz="2000" dirty="0"/>
              <a:t>べき入門サイト、情報源</a:t>
            </a:r>
            <a:endParaRPr lang="en-US" altLang="ja-JP" sz="2000" dirty="0"/>
          </a:p>
          <a:p>
            <a:pPr lvl="1"/>
            <a:endParaRPr lang="en-US" altLang="ja-JP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779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32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Windows 10 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-</a:t>
            </a:r>
            <a:r>
              <a:rPr lang="ja-JP" altLang="en-US" dirty="0" smtClean="0"/>
              <a:t>そもそも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って？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2349" y="1056904"/>
            <a:ext cx="11050185" cy="2361688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IoT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Internet </a:t>
            </a:r>
            <a:r>
              <a:rPr lang="en-US" altLang="ja-JP" dirty="0"/>
              <a:t>of </a:t>
            </a:r>
            <a:r>
              <a:rPr lang="en-US" altLang="ja-JP" dirty="0" smtClean="0"/>
              <a:t>Things</a:t>
            </a:r>
            <a:r>
              <a:rPr lang="ja-JP" altLang="en-US" dirty="0" smtClean="0"/>
              <a:t>）とは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sz="2400" dirty="0" smtClean="0"/>
              <a:t>-</a:t>
            </a:r>
            <a:r>
              <a:rPr kumimoji="1" lang="ja-JP" altLang="en-US" sz="2200" dirty="0" smtClean="0"/>
              <a:t>様々な“モノ”がインターネットに接続され、情報交換することで相互に制御する</a:t>
            </a:r>
            <a:r>
              <a:rPr kumimoji="1" lang="ja-JP" altLang="en-US" sz="2200" dirty="0" smtClean="0"/>
              <a:t>仕組み</a:t>
            </a:r>
            <a:endParaRPr kumimoji="1" lang="en-US" altLang="ja-JP" sz="2200" dirty="0" smtClean="0"/>
          </a:p>
        </p:txBody>
      </p:sp>
      <p:pic>
        <p:nvPicPr>
          <p:cNvPr id="4" name="図 3" descr="network-782707_6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75" y="2889858"/>
            <a:ext cx="6277313" cy="37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Windows </a:t>
            </a:r>
            <a:r>
              <a:rPr kumimoji="1" lang="en-US" altLang="ja-JP" dirty="0" err="1" smtClean="0"/>
              <a:t>IoT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0" y="1571970"/>
            <a:ext cx="10969625" cy="4543253"/>
          </a:xfrm>
        </p:spPr>
      </p:pic>
    </p:spTree>
    <p:extLst>
      <p:ext uri="{BB962C8B-B14F-4D97-AF65-F5344CB8AC3E}">
        <p14:creationId xmlns:p14="http://schemas.microsoft.com/office/powerpoint/2010/main" val="91363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Windows 10 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91" y="1580174"/>
            <a:ext cx="8796831" cy="4948218"/>
          </a:xfrm>
        </p:spPr>
      </p:pic>
    </p:spTree>
    <p:extLst>
      <p:ext uri="{BB962C8B-B14F-4D97-AF65-F5344CB8AC3E}">
        <p14:creationId xmlns:p14="http://schemas.microsoft.com/office/powerpoint/2010/main" val="212385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Windows 10 </a:t>
            </a:r>
            <a:r>
              <a:rPr lang="en-US" altLang="ja-JP" dirty="0" err="1" smtClean="0"/>
              <a:t>IoT</a:t>
            </a:r>
            <a:r>
              <a:rPr lang="en-US" altLang="ja-JP" dirty="0"/>
              <a:t> </a:t>
            </a:r>
            <a:r>
              <a:rPr lang="en-US" altLang="ja-JP" dirty="0" smtClean="0"/>
              <a:t>Core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/>
              <a:t>Windows 10 </a:t>
            </a:r>
            <a:r>
              <a:rPr kumimoji="1" lang="en-US" altLang="ja-JP" dirty="0" err="1" smtClean="0"/>
              <a:t>IoT</a:t>
            </a:r>
            <a:r>
              <a:rPr kumimoji="1" lang="en-US" altLang="ja-JP" dirty="0" smtClean="0"/>
              <a:t> Core</a:t>
            </a:r>
            <a:r>
              <a:rPr lang="ja-JP" altLang="en-US" dirty="0" smtClean="0"/>
              <a:t>とは</a:t>
            </a:r>
            <a:endParaRPr lang="en-US" altLang="ja-JP" dirty="0" smtClean="0"/>
          </a:p>
          <a:p>
            <a:pPr>
              <a:buFontTx/>
              <a:buChar char="-"/>
            </a:pPr>
            <a:r>
              <a:rPr lang="en-US" altLang="ja-JP" sz="2400" dirty="0" smtClean="0"/>
              <a:t>Windows </a:t>
            </a:r>
            <a:r>
              <a:rPr lang="en-US" altLang="ja-JP" sz="2400" dirty="0"/>
              <a:t>10 </a:t>
            </a:r>
            <a:r>
              <a:rPr lang="ja-JP" altLang="en-US" sz="2400" dirty="0"/>
              <a:t>カーネルを利用しつつ機能を最小限とし</a:t>
            </a:r>
            <a:r>
              <a:rPr lang="ja-JP" altLang="en-US" sz="2400" dirty="0" smtClean="0"/>
              <a:t>、主に組み込み用途で使われる小型ボードコンピュータで起動可能な</a:t>
            </a:r>
            <a:r>
              <a:rPr lang="en-US" altLang="ja-JP" sz="2400" dirty="0" smtClean="0"/>
              <a:t>OS</a:t>
            </a:r>
          </a:p>
          <a:p>
            <a:pPr marL="0" indent="0">
              <a:buNone/>
            </a:pPr>
            <a:r>
              <a:rPr lang="en-US" altLang="ja-JP" sz="2400" dirty="0" smtClean="0"/>
              <a:t>-</a:t>
            </a:r>
            <a:r>
              <a:rPr lang="ja-JP" altLang="en-US" sz="2400" dirty="0" smtClean="0"/>
              <a:t>デスクトップやモバイルデバイス向けの</a:t>
            </a:r>
            <a:r>
              <a:rPr lang="en-US" altLang="ja-JP" sz="2400" dirty="0" smtClean="0"/>
              <a:t>windows10</a:t>
            </a:r>
            <a:r>
              <a:rPr lang="ja-JP" altLang="en-US" sz="2400" dirty="0" smtClean="0"/>
              <a:t>とは異なる</a:t>
            </a:r>
            <a:endParaRPr lang="en-US" altLang="ja-JP" sz="2400" dirty="0" smtClean="0"/>
          </a:p>
        </p:txBody>
      </p:sp>
      <p:pic>
        <p:nvPicPr>
          <p:cNvPr id="4" name="図 3" descr="pi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7" y="4310717"/>
            <a:ext cx="2549533" cy="1859373"/>
          </a:xfrm>
          <a:prstGeom prst="rect">
            <a:avLst/>
          </a:prstGeom>
        </p:spPr>
      </p:pic>
      <p:pic>
        <p:nvPicPr>
          <p:cNvPr id="5" name="図 4" descr="db410c-top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4" y="4371189"/>
            <a:ext cx="2775480" cy="1977529"/>
          </a:xfrm>
          <a:prstGeom prst="rect">
            <a:avLst/>
          </a:prstGeom>
        </p:spPr>
      </p:pic>
      <p:pic>
        <p:nvPicPr>
          <p:cNvPr id="6" name="図 5" descr="minnowboardmax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45" y="4371189"/>
            <a:ext cx="2626133" cy="17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</a:t>
            </a:r>
            <a:r>
              <a:rPr lang="en-US" altLang="ja-JP" dirty="0" smtClean="0"/>
              <a:t>OS</a:t>
            </a:r>
            <a:r>
              <a:rPr lang="ja-JP" altLang="en-US" dirty="0" smtClean="0"/>
              <a:t>と比べて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441" y="1220842"/>
            <a:ext cx="11259130" cy="543464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 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aspberry OS</a:t>
            </a:r>
            <a:r>
              <a:rPr kumimoji="1" lang="ja-JP" altLang="en-US" dirty="0" smtClean="0"/>
              <a:t>の種類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err="1" smtClean="0"/>
              <a:t>Raspbian</a:t>
            </a:r>
            <a:r>
              <a:rPr lang="en-US" altLang="ja-JP" dirty="0" smtClean="0"/>
              <a:t>:                                                                             </a:t>
            </a:r>
            <a:r>
              <a:rPr lang="ja-JP" altLang="en-US" dirty="0" smtClean="0"/>
              <a:t>　　　</a:t>
            </a:r>
            <a:r>
              <a:rPr lang="en-US" altLang="ja-JP" sz="2400" dirty="0" smtClean="0"/>
              <a:t>-</a:t>
            </a:r>
            <a:r>
              <a:rPr lang="en-US" altLang="ja-JP" sz="2400" dirty="0" err="1" smtClean="0"/>
              <a:t>Debian</a:t>
            </a:r>
            <a:r>
              <a:rPr lang="ja-JP" altLang="en-US" sz="2400" dirty="0"/>
              <a:t>ベースの</a:t>
            </a:r>
            <a:r>
              <a:rPr lang="en-US" altLang="ja-JP" sz="2400" dirty="0" smtClean="0"/>
              <a:t>Linux</a:t>
            </a:r>
          </a:p>
          <a:p>
            <a:pPr marL="0" indent="0">
              <a:buNone/>
            </a:pPr>
            <a:r>
              <a:rPr lang="en-US" altLang="ja-JP" sz="2400" dirty="0"/>
              <a:t>-</a:t>
            </a:r>
            <a:r>
              <a:rPr lang="ja-JP" altLang="en-US" sz="2400" dirty="0" smtClean="0"/>
              <a:t>単純</a:t>
            </a:r>
            <a:r>
              <a:rPr lang="ja-JP" altLang="en-US" sz="2400" dirty="0"/>
              <a:t>に</a:t>
            </a:r>
            <a:r>
              <a:rPr lang="en-US" altLang="ja-JP" sz="2400" dirty="0"/>
              <a:t>Linux</a:t>
            </a:r>
            <a:r>
              <a:rPr lang="ja-JP" altLang="en-US" sz="2400" dirty="0"/>
              <a:t>を利用した簡易サーバとしても利用</a:t>
            </a:r>
            <a:r>
              <a:rPr lang="ja-JP" altLang="en-US" sz="2400" dirty="0" smtClean="0"/>
              <a:t>可能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-</a:t>
            </a:r>
            <a:r>
              <a:rPr lang="ja-JP" altLang="en-US" sz="2400" dirty="0" smtClean="0"/>
              <a:t>ディスプレイ</a:t>
            </a:r>
            <a:r>
              <a:rPr lang="ja-JP" altLang="en-US" sz="2400" dirty="0"/>
              <a:t>に接続してデスクトップ</a:t>
            </a:r>
            <a:r>
              <a:rPr lang="en-US" altLang="ja-JP" sz="2400" dirty="0"/>
              <a:t>PC</a:t>
            </a:r>
            <a:r>
              <a:rPr lang="ja-JP" altLang="en-US" sz="2400" dirty="0"/>
              <a:t>として</a:t>
            </a:r>
            <a:r>
              <a:rPr lang="en-US" altLang="ja-JP" sz="2400" dirty="0"/>
              <a:t>GUI</a:t>
            </a:r>
            <a:r>
              <a:rPr lang="ja-JP" altLang="en-US" sz="2400" dirty="0"/>
              <a:t>ベースでの操作も</a:t>
            </a:r>
            <a:r>
              <a:rPr lang="ja-JP" altLang="en-US" sz="2400" dirty="0" smtClean="0"/>
              <a:t>可能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dirty="0" smtClean="0"/>
              <a:t>Windows 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と比べて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2400" dirty="0" smtClean="0"/>
              <a:t>-</a:t>
            </a:r>
            <a:r>
              <a:rPr lang="ja-JP" altLang="en-US" sz="2400" dirty="0" smtClean="0"/>
              <a:t>一般的</a:t>
            </a:r>
            <a:r>
              <a:rPr lang="ja-JP" altLang="en-US" sz="2400" dirty="0"/>
              <a:t>には</a:t>
            </a:r>
            <a:r>
              <a:rPr lang="en-US" altLang="ja-JP" sz="2400" dirty="0"/>
              <a:t>Raspberry Pi</a:t>
            </a:r>
            <a:r>
              <a:rPr lang="ja-JP" altLang="en-US" sz="2400" dirty="0"/>
              <a:t>上でセルフ開発することが</a:t>
            </a:r>
            <a:r>
              <a:rPr lang="ja-JP" altLang="en-US" sz="2400" dirty="0" smtClean="0"/>
              <a:t>多い！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200" dirty="0" smtClean="0"/>
              <a:t>➡️</a:t>
            </a:r>
            <a:r>
              <a:rPr lang="ja-JP" altLang="en-US" sz="2200" dirty="0" smtClean="0"/>
              <a:t>リモート</a:t>
            </a:r>
            <a:r>
              <a:rPr lang="ja-JP" altLang="en-US" sz="2200" dirty="0"/>
              <a:t>の</a:t>
            </a:r>
            <a:r>
              <a:rPr lang="en-US" altLang="ja-JP" sz="2200" dirty="0"/>
              <a:t>Windows 10</a:t>
            </a:r>
            <a:r>
              <a:rPr lang="ja-JP" altLang="en-US" sz="2200" dirty="0"/>
              <a:t>上に</a:t>
            </a:r>
            <a:r>
              <a:rPr lang="en-US" altLang="ja-JP" sz="2200" dirty="0"/>
              <a:t>Visual Studio 2015</a:t>
            </a:r>
            <a:r>
              <a:rPr lang="ja-JP" altLang="en-US" sz="2200" dirty="0"/>
              <a:t>をインストールしてクロス</a:t>
            </a:r>
            <a:r>
              <a:rPr lang="ja-JP" altLang="en-US" sz="2200" dirty="0" smtClean="0"/>
              <a:t>開発できる</a:t>
            </a:r>
            <a:endParaRPr lang="en-US" altLang="ja-JP" sz="2200" dirty="0"/>
          </a:p>
          <a:p>
            <a:pPr marL="0" indent="0">
              <a:buNone/>
            </a:pPr>
            <a:endParaRPr lang="en-US" altLang="ja-JP" sz="2200" dirty="0" smtClean="0"/>
          </a:p>
          <a:p>
            <a:pPr marL="0" indent="0" algn="ctr">
              <a:buNone/>
            </a:pPr>
            <a:r>
              <a:rPr lang="ja-JP" altLang="en-US" sz="2800" dirty="0" smtClean="0"/>
              <a:t>慣れ親しんだ</a:t>
            </a:r>
            <a:r>
              <a:rPr lang="en-US" altLang="ja-JP" sz="2800" dirty="0"/>
              <a:t>Windows</a:t>
            </a:r>
            <a:r>
              <a:rPr lang="ja-JP" altLang="en-US" sz="2800" dirty="0"/>
              <a:t>環境で</a:t>
            </a:r>
            <a:r>
              <a:rPr lang="en-US" altLang="ja-JP" sz="2800" dirty="0" err="1"/>
              <a:t>IoT</a:t>
            </a:r>
            <a:r>
              <a:rPr lang="ja-JP" altLang="en-US" sz="2800" dirty="0"/>
              <a:t>用プログラムを作ることが</a:t>
            </a:r>
            <a:r>
              <a:rPr lang="ja-JP" altLang="en-US" sz="2800" dirty="0" smtClean="0"/>
              <a:t>できる</a:t>
            </a:r>
            <a:endParaRPr kumimoji="1" lang="ja-JP" altLang="en-US" sz="2800" dirty="0"/>
          </a:p>
        </p:txBody>
      </p:sp>
      <p:pic>
        <p:nvPicPr>
          <p:cNvPr id="4" name="図 3" descr="raspber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96" y="986155"/>
            <a:ext cx="1703828" cy="21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165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1163</Words>
  <Application>Microsoft Macintosh PowerPoint</Application>
  <PresentationFormat>ユーザー設定</PresentationFormat>
  <Paragraphs>199</Paragraphs>
  <Slides>29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ホワイト</vt:lpstr>
      <vt:lpstr>IoT技術入門</vt:lpstr>
      <vt:lpstr>自己紹介</vt:lpstr>
      <vt:lpstr>目次</vt:lpstr>
      <vt:lpstr>概要</vt:lpstr>
      <vt:lpstr>Windows 10 IoTとは-そもそもIoTって？</vt:lpstr>
      <vt:lpstr>Windows IoT とは</vt:lpstr>
      <vt:lpstr>Windows 10 IoTとは</vt:lpstr>
      <vt:lpstr>Windows 10 IoT Coreとは</vt:lpstr>
      <vt:lpstr>その他のOSと比べて</vt:lpstr>
      <vt:lpstr>Windows 10 IoT Core のいいところ</vt:lpstr>
      <vt:lpstr>必要な環境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  <vt:lpstr>開発入門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Windowsアプリ 開発入門</dc:title>
  <dc:creator>齊藤 悠希</dc:creator>
  <cp:lastModifiedBy>齊藤 悠希</cp:lastModifiedBy>
  <cp:revision>218</cp:revision>
  <dcterms:created xsi:type="dcterms:W3CDTF">2016-06-01T06:26:50Z</dcterms:created>
  <dcterms:modified xsi:type="dcterms:W3CDTF">2016-06-10T12:13:38Z</dcterms:modified>
</cp:coreProperties>
</file>