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5.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handoutMasterIdLst>
    <p:handoutMasterId r:id="rId64"/>
  </p:handoutMasterIdLst>
  <p:sldIdLst>
    <p:sldId id="258" r:id="rId2"/>
    <p:sldId id="265" r:id="rId3"/>
    <p:sldId id="275" r:id="rId4"/>
    <p:sldId id="266" r:id="rId5"/>
    <p:sldId id="280" r:id="rId6"/>
    <p:sldId id="319" r:id="rId7"/>
    <p:sldId id="320" r:id="rId8"/>
    <p:sldId id="292" r:id="rId9"/>
    <p:sldId id="321" r:id="rId10"/>
    <p:sldId id="322" r:id="rId11"/>
    <p:sldId id="318" r:id="rId12"/>
    <p:sldId id="307" r:id="rId13"/>
    <p:sldId id="323" r:id="rId14"/>
    <p:sldId id="324" r:id="rId15"/>
    <p:sldId id="281" r:id="rId16"/>
    <p:sldId id="338" r:id="rId17"/>
    <p:sldId id="312" r:id="rId18"/>
    <p:sldId id="328" r:id="rId19"/>
    <p:sldId id="329" r:id="rId20"/>
    <p:sldId id="325" r:id="rId21"/>
    <p:sldId id="333" r:id="rId22"/>
    <p:sldId id="330" r:id="rId23"/>
    <p:sldId id="334" r:id="rId24"/>
    <p:sldId id="352" r:id="rId25"/>
    <p:sldId id="296" r:id="rId26"/>
    <p:sldId id="294" r:id="rId27"/>
    <p:sldId id="295" r:id="rId28"/>
    <p:sldId id="298" r:id="rId29"/>
    <p:sldId id="303" r:id="rId30"/>
    <p:sldId id="309" r:id="rId31"/>
    <p:sldId id="297" r:id="rId32"/>
    <p:sldId id="299" r:id="rId33"/>
    <p:sldId id="302" r:id="rId34"/>
    <p:sldId id="300" r:id="rId35"/>
    <p:sldId id="301" r:id="rId36"/>
    <p:sldId id="293" r:id="rId37"/>
    <p:sldId id="316" r:id="rId38"/>
    <p:sldId id="317" r:id="rId39"/>
    <p:sldId id="339" r:id="rId40"/>
    <p:sldId id="267" r:id="rId41"/>
    <p:sldId id="336" r:id="rId42"/>
    <p:sldId id="327" r:id="rId43"/>
    <p:sldId id="335" r:id="rId44"/>
    <p:sldId id="337" r:id="rId45"/>
    <p:sldId id="340" r:id="rId46"/>
    <p:sldId id="341" r:id="rId47"/>
    <p:sldId id="342" r:id="rId48"/>
    <p:sldId id="343" r:id="rId49"/>
    <p:sldId id="344" r:id="rId50"/>
    <p:sldId id="345" r:id="rId51"/>
    <p:sldId id="346" r:id="rId52"/>
    <p:sldId id="347" r:id="rId53"/>
    <p:sldId id="348" r:id="rId54"/>
    <p:sldId id="349" r:id="rId55"/>
    <p:sldId id="351" r:id="rId56"/>
    <p:sldId id="350" r:id="rId57"/>
    <p:sldId id="270" r:id="rId58"/>
    <p:sldId id="271" r:id="rId59"/>
    <p:sldId id="272" r:id="rId60"/>
    <p:sldId id="273" r:id="rId61"/>
    <p:sldId id="274" r:id="rId6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ohiro" initials=""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C3C00"/>
    <a:srgbClr val="0078D7"/>
    <a:srgbClr val="FF0080"/>
    <a:srgbClr val="00B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間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4" autoAdjust="0"/>
    <p:restoredTop sz="84536" autoAdjust="0"/>
  </p:normalViewPr>
  <p:slideViewPr>
    <p:cSldViewPr snapToGrid="0">
      <p:cViewPr>
        <p:scale>
          <a:sx n="75" d="100"/>
          <a:sy n="75" d="100"/>
        </p:scale>
        <p:origin x="-1800" y="-41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1" d="100"/>
          <a:sy n="81" d="100"/>
        </p:scale>
        <p:origin x="-365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commentAuthors" Target="commentAuthor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31T23:47:24.522" idx="25">
    <p:pos x="10" y="10"/>
    <p:text>後で画像とか追加する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5-31T23:40:49.322" idx="23">
    <p:pos x="10" y="10"/>
    <p:text>スライドと目次が一致してないところがあるので、スライド完成後目次の編集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5-16T16:01:37.113" idx="20">
    <p:pos x="10" y="10"/>
    <p:text>もっと文字を減らし画像を入れる</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5-16T16:01:37.113" idx="16">
    <p:pos x="10" y="10"/>
    <p:text>もっと文字を減らし画像を入れる</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6-05-31T23:42:41.575" idx="24">
    <p:pos x="10" y="10"/>
    <p:text>下の空白が大きすぎるのでもっと何か書く</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806D34-F8D8-8D4D-8772-570A834C5212}" type="datetimeFigureOut">
              <a:rPr kumimoji="1" lang="ja-JP" altLang="en-US" smtClean="0"/>
              <a:t>2016/05/31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F9B4CD-9CD3-5A4F-A6D9-EF4ADD3003F3}" type="slidenum">
              <a:rPr kumimoji="1" lang="ja-JP" altLang="en-US" smtClean="0"/>
              <a:t>‹#›</a:t>
            </a:fld>
            <a:endParaRPr kumimoji="1" lang="ja-JP" altLang="en-US"/>
          </a:p>
        </p:txBody>
      </p:sp>
    </p:spTree>
    <p:extLst>
      <p:ext uri="{BB962C8B-B14F-4D97-AF65-F5344CB8AC3E}">
        <p14:creationId xmlns:p14="http://schemas.microsoft.com/office/powerpoint/2010/main" val="286167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BB6F7-4926-0E40-8761-64150005536A}" type="datetimeFigureOut">
              <a:rPr kumimoji="1" lang="ja-JP" altLang="en-US" smtClean="0"/>
              <a:t>2016/05/31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7F2FE-CD39-C646-8ADC-800D246F6438}" type="slidenum">
              <a:rPr kumimoji="1" lang="ja-JP" altLang="en-US" smtClean="0"/>
              <a:t>‹#›</a:t>
            </a:fld>
            <a:endParaRPr kumimoji="1" lang="ja-JP" altLang="en-US"/>
          </a:p>
        </p:txBody>
      </p:sp>
    </p:spTree>
    <p:extLst>
      <p:ext uri="{BB962C8B-B14F-4D97-AF65-F5344CB8AC3E}">
        <p14:creationId xmlns:p14="http://schemas.microsoft.com/office/powerpoint/2010/main" val="2297423011"/>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5</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14</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ミドルウェア</a:t>
            </a:r>
            <a:r>
              <a:rPr kumimoji="1" lang="en-US" altLang="ja-JP" dirty="0" smtClean="0"/>
              <a:t>→</a:t>
            </a:r>
            <a:r>
              <a:rPr kumimoji="1" lang="ja-JP" altLang="en-US" dirty="0" smtClean="0"/>
              <a:t>データベース</a:t>
            </a:r>
            <a:r>
              <a:rPr kumimoji="1" lang="en-US" altLang="ja-JP" dirty="0" smtClean="0"/>
              <a:t>(MySQL</a:t>
            </a:r>
            <a:r>
              <a:rPr kumimoji="1" lang="ja-JP" altLang="en-US" dirty="0" smtClean="0"/>
              <a:t>等</a:t>
            </a:r>
            <a:r>
              <a:rPr kumimoji="1" lang="en-US" altLang="ja-JP" dirty="0" smtClean="0"/>
              <a:t>)</a:t>
            </a:r>
            <a:r>
              <a:rPr kumimoji="1" lang="ja-JP" altLang="en-US" dirty="0" smtClean="0"/>
              <a:t>、アパッチ、</a:t>
            </a:r>
            <a:r>
              <a:rPr kumimoji="1" lang="en-US" altLang="ja-JP" dirty="0" smtClean="0"/>
              <a:t>tomcat</a:t>
            </a:r>
            <a:r>
              <a:rPr kumimoji="1" lang="ja-JP" altLang="en-US" dirty="0" smtClean="0"/>
              <a:t>などが最初から利用できるようになっている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15</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もともと</a:t>
            </a:r>
            <a:r>
              <a:rPr kumimoji="1" lang="en-US" altLang="ja-JP" dirty="0" smtClean="0"/>
              <a:t>0</a:t>
            </a:r>
            <a:r>
              <a:rPr kumimoji="1" lang="ja-JP" altLang="en-US" dirty="0" smtClean="0"/>
              <a:t>円で動かせれる部分がありそこを動かすためのアカウント作成という感じですね</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16</a:t>
            </a:fld>
            <a:endParaRPr kumimoji="1" lang="ja-JP" altLang="en-US"/>
          </a:p>
        </p:txBody>
      </p:sp>
    </p:spTree>
    <p:extLst>
      <p:ext uri="{BB962C8B-B14F-4D97-AF65-F5344CB8AC3E}">
        <p14:creationId xmlns:p14="http://schemas.microsoft.com/office/powerpoint/2010/main" val="80549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もともと</a:t>
            </a:r>
            <a:r>
              <a:rPr kumimoji="1" lang="en-US" altLang="ja-JP" dirty="0" smtClean="0"/>
              <a:t>0</a:t>
            </a:r>
            <a:r>
              <a:rPr kumimoji="1" lang="ja-JP" altLang="en-US" dirty="0" smtClean="0"/>
              <a:t>円で動かせれる部分がありそこを動かすためのアカウント作成という感じですね</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17</a:t>
            </a:fld>
            <a:endParaRPr kumimoji="1" lang="ja-JP" altLang="en-US"/>
          </a:p>
        </p:txBody>
      </p:sp>
    </p:spTree>
    <p:extLst>
      <p:ext uri="{BB962C8B-B14F-4D97-AF65-F5344CB8AC3E}">
        <p14:creationId xmlns:p14="http://schemas.microsoft.com/office/powerpoint/2010/main" val="8054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18</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19</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20</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21</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22</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23</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6</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ミドルウェア</a:t>
            </a:r>
            <a:r>
              <a:rPr kumimoji="1" lang="en-US" altLang="ja-JP" dirty="0" smtClean="0"/>
              <a:t>→</a:t>
            </a:r>
            <a:r>
              <a:rPr kumimoji="1" lang="ja-JP" altLang="en-US" dirty="0" smtClean="0"/>
              <a:t>データベース</a:t>
            </a:r>
            <a:r>
              <a:rPr kumimoji="1" lang="en-US" altLang="ja-JP" dirty="0" smtClean="0"/>
              <a:t>(MySQL</a:t>
            </a:r>
            <a:r>
              <a:rPr kumimoji="1" lang="ja-JP" altLang="en-US" dirty="0" smtClean="0"/>
              <a:t>等</a:t>
            </a:r>
            <a:r>
              <a:rPr kumimoji="1" lang="en-US" altLang="ja-JP" dirty="0" smtClean="0"/>
              <a:t>)</a:t>
            </a:r>
            <a:r>
              <a:rPr kumimoji="1" lang="ja-JP" altLang="en-US" dirty="0" smtClean="0"/>
              <a:t>、アパッチ、</a:t>
            </a:r>
            <a:r>
              <a:rPr kumimoji="1" lang="en-US" altLang="ja-JP" dirty="0" smtClean="0"/>
              <a:t>tomcat</a:t>
            </a:r>
            <a:r>
              <a:rPr kumimoji="1" lang="ja-JP" altLang="en-US" dirty="0" smtClean="0"/>
              <a:t>などが最初から利用できるようになっている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24</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27</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a:t>
            </a:r>
            <a:r>
              <a:rPr kumimoji="1" lang="ja-JP" altLang="en-US" dirty="0" smtClean="0"/>
              <a:t>のみベーシックとスタンダード２つあること</a:t>
            </a:r>
            <a:endParaRPr kumimoji="1" lang="en-US" altLang="ja-JP" dirty="0" smtClean="0"/>
          </a:p>
          <a:p>
            <a:r>
              <a:rPr kumimoji="1" lang="ja-JP" altLang="en-US" dirty="0" smtClean="0"/>
              <a:t>雰囲気としてはテスト用と本番用。テスト用はそれなりに機能が省かれている。そのため値段が安い。</a:t>
            </a:r>
            <a:endParaRPr kumimoji="1" lang="en-US" altLang="ja-JP" dirty="0" smtClean="0"/>
          </a:p>
          <a:p>
            <a:r>
              <a:rPr kumimoji="1" lang="ja-JP" altLang="en-US" dirty="0" smtClean="0"/>
              <a:t>その他はすべてスタンダードプランになる。</a:t>
            </a:r>
            <a:endParaRPr kumimoji="1" lang="en-US" altLang="ja-JP" dirty="0" smtClean="0"/>
          </a:p>
          <a:p>
            <a:r>
              <a:rPr kumimoji="1" lang="ja-JP" altLang="en-US" dirty="0" smtClean="0"/>
              <a:t>感覚としては</a:t>
            </a:r>
            <a:r>
              <a:rPr kumimoji="1" lang="en-US" altLang="ja-JP" dirty="0" smtClean="0"/>
              <a:t>A</a:t>
            </a:r>
            <a:r>
              <a:rPr kumimoji="1" lang="ja-JP" altLang="en-US" dirty="0" smtClean="0"/>
              <a:t>が基本的なプランディスクは</a:t>
            </a:r>
            <a:r>
              <a:rPr kumimoji="1" lang="en-US" altLang="ja-JP" dirty="0" smtClean="0"/>
              <a:t>HDD</a:t>
            </a:r>
            <a:r>
              <a:rPr kumimoji="1" lang="ja-JP" altLang="en-US" dirty="0" smtClean="0"/>
              <a:t>でコアが１コアでメモリが１ギガ無かったりするプランから８コアまであってメモリが５６ギガあったりするプランまである。</a:t>
            </a:r>
            <a:endParaRPr kumimoji="1" lang="en-US" altLang="ja-JP" dirty="0" smtClean="0"/>
          </a:p>
          <a:p>
            <a:r>
              <a:rPr kumimoji="1" lang="ja-JP" altLang="en-US" dirty="0" smtClean="0"/>
              <a:t>逆に</a:t>
            </a:r>
            <a:r>
              <a:rPr kumimoji="1" lang="en-US" altLang="ja-JP" dirty="0" smtClean="0"/>
              <a:t>GS</a:t>
            </a:r>
            <a:r>
              <a:rPr kumimoji="1" lang="ja-JP" altLang="en-US" dirty="0" smtClean="0"/>
              <a:t>は和牛インスタンス友いわれ、料金がすさまじい。その代わりメモリ４４８</a:t>
            </a:r>
            <a:r>
              <a:rPr kumimoji="1" lang="en-US" altLang="ja-JP" dirty="0" smtClean="0"/>
              <a:t>GB</a:t>
            </a:r>
            <a:r>
              <a:rPr kumimoji="1" lang="ja-JP" altLang="en-US" dirty="0" smtClean="0"/>
              <a:t>積んでると言っても嘘にならない。決して</a:t>
            </a:r>
            <a:r>
              <a:rPr kumimoji="1" lang="en-US" altLang="ja-JP" dirty="0" smtClean="0"/>
              <a:t>SSD</a:t>
            </a:r>
            <a:r>
              <a:rPr kumimoji="1" lang="ja-JP" altLang="en-US" dirty="0" smtClean="0"/>
              <a:t>の容量ではなく、</a:t>
            </a:r>
            <a:r>
              <a:rPr kumimoji="1" lang="en-US" altLang="ja-JP" dirty="0" smtClean="0"/>
              <a:t>RAM</a:t>
            </a:r>
            <a:r>
              <a:rPr kumimoji="1" lang="ja-JP" altLang="en-US" dirty="0" smtClean="0"/>
              <a:t>の容量。</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28</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29</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ミドルウェア</a:t>
            </a:r>
            <a:r>
              <a:rPr kumimoji="1" lang="en-US" altLang="ja-JP" dirty="0" smtClean="0"/>
              <a:t>→</a:t>
            </a:r>
            <a:r>
              <a:rPr kumimoji="1" lang="ja-JP" altLang="en-US" dirty="0" smtClean="0"/>
              <a:t>データベース</a:t>
            </a:r>
            <a:r>
              <a:rPr kumimoji="1" lang="en-US" altLang="ja-JP" dirty="0" smtClean="0"/>
              <a:t>(MySQL</a:t>
            </a:r>
            <a:r>
              <a:rPr kumimoji="1" lang="ja-JP" altLang="en-US" dirty="0" smtClean="0"/>
              <a:t>等</a:t>
            </a:r>
            <a:r>
              <a:rPr kumimoji="1" lang="en-US" altLang="ja-JP" dirty="0" smtClean="0"/>
              <a:t>)</a:t>
            </a:r>
            <a:r>
              <a:rPr kumimoji="1" lang="ja-JP" altLang="en-US" dirty="0" smtClean="0"/>
              <a:t>、アパッチ、</a:t>
            </a:r>
            <a:r>
              <a:rPr kumimoji="1" lang="en-US" altLang="ja-JP" dirty="0" smtClean="0"/>
              <a:t>tomcat</a:t>
            </a:r>
            <a:r>
              <a:rPr kumimoji="1" lang="ja-JP" altLang="en-US" dirty="0" smtClean="0"/>
              <a:t>などが最初から利用できるようになっている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30</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31</a:t>
            </a:fld>
            <a:endParaRPr kumimoji="1" lang="ja-JP" altLang="en-US"/>
          </a:p>
        </p:txBody>
      </p:sp>
    </p:spTree>
    <p:extLst>
      <p:ext uri="{BB962C8B-B14F-4D97-AF65-F5344CB8AC3E}">
        <p14:creationId xmlns:p14="http://schemas.microsoft.com/office/powerpoint/2010/main" val="3739387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32</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33</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34</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35</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7</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36</a:t>
            </a:fld>
            <a:endParaRPr kumimoji="1" lang="ja-JP" altLang="en-US"/>
          </a:p>
        </p:txBody>
      </p:sp>
    </p:spTree>
    <p:extLst>
      <p:ext uri="{BB962C8B-B14F-4D97-AF65-F5344CB8AC3E}">
        <p14:creationId xmlns:p14="http://schemas.microsoft.com/office/powerpoint/2010/main" val="674336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ミドルウェア</a:t>
            </a:r>
            <a:r>
              <a:rPr kumimoji="1" lang="en-US" altLang="ja-JP" dirty="0" smtClean="0"/>
              <a:t>→</a:t>
            </a:r>
            <a:r>
              <a:rPr kumimoji="1" lang="ja-JP" altLang="en-US" dirty="0" smtClean="0"/>
              <a:t>データベース</a:t>
            </a:r>
            <a:r>
              <a:rPr kumimoji="1" lang="en-US" altLang="ja-JP" dirty="0" smtClean="0"/>
              <a:t>(MySQL</a:t>
            </a:r>
            <a:r>
              <a:rPr kumimoji="1" lang="ja-JP" altLang="en-US" dirty="0" smtClean="0"/>
              <a:t>等</a:t>
            </a:r>
            <a:r>
              <a:rPr kumimoji="1" lang="en-US" altLang="ja-JP" dirty="0" smtClean="0"/>
              <a:t>)</a:t>
            </a:r>
            <a:r>
              <a:rPr kumimoji="1" lang="ja-JP" altLang="en-US" dirty="0" smtClean="0"/>
              <a:t>、アパッチ、</a:t>
            </a:r>
            <a:r>
              <a:rPr kumimoji="1" lang="en-US" altLang="ja-JP" dirty="0" smtClean="0"/>
              <a:t>tomcat</a:t>
            </a:r>
            <a:r>
              <a:rPr kumimoji="1" lang="ja-JP" altLang="en-US" dirty="0" smtClean="0"/>
              <a:t>などが最初から利用できるようになっている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37</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ミドルウェア</a:t>
            </a:r>
            <a:r>
              <a:rPr kumimoji="1" lang="en-US" altLang="ja-JP" dirty="0" smtClean="0"/>
              <a:t>→</a:t>
            </a:r>
            <a:r>
              <a:rPr kumimoji="1" lang="ja-JP" altLang="en-US" dirty="0" smtClean="0"/>
              <a:t>データベース</a:t>
            </a:r>
            <a:r>
              <a:rPr kumimoji="1" lang="en-US" altLang="ja-JP" dirty="0" smtClean="0"/>
              <a:t>(MySQL</a:t>
            </a:r>
            <a:r>
              <a:rPr kumimoji="1" lang="ja-JP" altLang="en-US" dirty="0" smtClean="0"/>
              <a:t>等</a:t>
            </a:r>
            <a:r>
              <a:rPr kumimoji="1" lang="en-US" altLang="ja-JP" dirty="0" smtClean="0"/>
              <a:t>)</a:t>
            </a:r>
            <a:r>
              <a:rPr kumimoji="1" lang="ja-JP" altLang="en-US" dirty="0" smtClean="0"/>
              <a:t>、アパッチ、</a:t>
            </a:r>
            <a:r>
              <a:rPr kumimoji="1" lang="en-US" altLang="ja-JP" dirty="0" smtClean="0"/>
              <a:t>tomcat</a:t>
            </a:r>
            <a:r>
              <a:rPr kumimoji="1" lang="ja-JP" altLang="en-US" dirty="0" smtClean="0"/>
              <a:t>などが最初から利用できるようになっている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38</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日本、中国、アメリカ、カナダ、ブラジル、ヨーロッパ、オーストラリアとかがあります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8</a:t>
            </a:fld>
            <a:endParaRPr kumimoji="1" lang="ja-JP" altLang="en-US"/>
          </a:p>
        </p:txBody>
      </p:sp>
    </p:spTree>
    <p:extLst>
      <p:ext uri="{BB962C8B-B14F-4D97-AF65-F5344CB8AC3E}">
        <p14:creationId xmlns:p14="http://schemas.microsoft.com/office/powerpoint/2010/main" val="409241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9</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10</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11</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Analytics(</a:t>
            </a:r>
            <a:r>
              <a:rPr kumimoji="1" lang="ja-JP" altLang="en-US" dirty="0" smtClean="0"/>
              <a:t>アナリティクス</a:t>
            </a:r>
            <a:r>
              <a:rPr kumimoji="1" lang="en-US" altLang="ja-JP" dirty="0" smtClean="0"/>
              <a:t>)→</a:t>
            </a:r>
            <a:r>
              <a:rPr kumimoji="1" lang="ja-JP" altLang="en-US" dirty="0" smtClean="0"/>
              <a:t>アクセス解析</a:t>
            </a:r>
            <a:endParaRPr kumimoji="1" lang="en-US" altLang="ja-JP" dirty="0" smtClean="0"/>
          </a:p>
          <a:p>
            <a:r>
              <a:rPr kumimoji="1" lang="ja-JP" altLang="en-US" dirty="0" smtClean="0"/>
              <a:t>フロントエンド</a:t>
            </a:r>
            <a:endParaRPr kumimoji="1" lang="en-US" altLang="ja-JP" dirty="0" smtClean="0"/>
          </a:p>
          <a:p>
            <a:r>
              <a:rPr kumimoji="1" lang="en-US" altLang="ja-JP" dirty="0" smtClean="0"/>
              <a:t>Conversation</a:t>
            </a:r>
            <a:r>
              <a:rPr kumimoji="1" lang="en-US" altLang="ja-JP" baseline="0" dirty="0" smtClean="0"/>
              <a:t> DB</a:t>
            </a:r>
            <a:r>
              <a:rPr kumimoji="1" lang="en-US" altLang="ja-JP" dirty="0" smtClean="0"/>
              <a:t>→</a:t>
            </a:r>
            <a:r>
              <a:rPr kumimoji="1" lang="ja-JP" altLang="en-US" dirty="0" smtClean="0"/>
              <a:t>会話用</a:t>
            </a:r>
            <a:r>
              <a:rPr kumimoji="1" lang="en-US" altLang="ja-JP" dirty="0" smtClean="0"/>
              <a:t>DB?</a:t>
            </a:r>
          </a:p>
          <a:p>
            <a:r>
              <a:rPr kumimoji="1" lang="ja-JP" altLang="en-US" dirty="0" smtClean="0"/>
              <a:t>それらから</a:t>
            </a:r>
            <a:r>
              <a:rPr kumimoji="1" lang="en-US" altLang="ja-JP" dirty="0" smtClean="0"/>
              <a:t>Bing API</a:t>
            </a:r>
            <a:r>
              <a:rPr kumimoji="1" lang="ja-JP" altLang="en-US" dirty="0" smtClean="0"/>
              <a:t>ブッコンでるかんじかな</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12</a:t>
            </a:fld>
            <a:endParaRPr kumimoji="1" lang="ja-JP" altLang="en-US"/>
          </a:p>
        </p:txBody>
      </p:sp>
    </p:spTree>
    <p:extLst>
      <p:ext uri="{BB962C8B-B14F-4D97-AF65-F5344CB8AC3E}">
        <p14:creationId xmlns:p14="http://schemas.microsoft.com/office/powerpoint/2010/main" val="13782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13</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eg"/><Relationship Id="rId3"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1">
    <p:spTree>
      <p:nvGrpSpPr>
        <p:cNvPr id="1" name=""/>
        <p:cNvGrpSpPr/>
        <p:nvPr/>
      </p:nvGrpSpPr>
      <p:grpSpPr>
        <a:xfrm>
          <a:off x="0" y="0"/>
          <a:ext cx="0" cy="0"/>
          <a:chOff x="0" y="0"/>
          <a:chExt cx="0" cy="0"/>
        </a:xfrm>
      </p:grpSpPr>
      <p:pic>
        <p:nvPicPr>
          <p:cNvPr id="13"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6337084" y="439138"/>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34" name="Rectangle 33"/>
          <p:cNvSpPr/>
          <p:nvPr/>
        </p:nvSpPr>
        <p:spPr>
          <a:xfrm flipH="1">
            <a:off x="6337085" y="5328107"/>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5" name="Rectangle 34"/>
          <p:cNvSpPr/>
          <p:nvPr/>
        </p:nvSpPr>
        <p:spPr>
          <a:xfrm flipH="1">
            <a:off x="5732249" y="5325273"/>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6" name="Rectangle 35"/>
          <p:cNvSpPr/>
          <p:nvPr/>
        </p:nvSpPr>
        <p:spPr>
          <a:xfrm flipH="1">
            <a:off x="6006643" y="499564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7" name="Title Placeholder 1"/>
          <p:cNvSpPr>
            <a:spLocks noGrp="1"/>
          </p:cNvSpPr>
          <p:nvPr>
            <p:ph type="title" hasCustomPrompt="1"/>
          </p:nvPr>
        </p:nvSpPr>
        <p:spPr>
          <a:xfrm>
            <a:off x="6338860" y="957583"/>
            <a:ext cx="4741333" cy="2301300"/>
          </a:xfrm>
          <a:prstGeom prst="rect">
            <a:avLst/>
          </a:prstGeom>
        </p:spPr>
        <p:txBody>
          <a:bodyPr vert="horz" lIns="91440" tIns="0" rIns="91440" bIns="45720" rtlCol="0" anchor="t" anchorCtr="0">
            <a:noAutofit/>
          </a:bodyPr>
          <a:lstStyle>
            <a:lvl1pPr algn="l">
              <a:defRPr sz="6400" b="0" cap="none" spc="133" baseline="0">
                <a:solidFill>
                  <a:srgbClr val="FFFFFF"/>
                </a:solidFill>
                <a:latin typeface="Segoe Light"/>
                <a:cs typeface="Segoe Light"/>
              </a:defRPr>
            </a:lvl1pPr>
          </a:lstStyle>
          <a:p>
            <a:r>
              <a:rPr lang="en-US" dirty="0" smtClean="0"/>
              <a:t>title of presentation</a:t>
            </a:r>
            <a:endParaRPr lang="en-US" dirty="0"/>
          </a:p>
        </p:txBody>
      </p:sp>
      <p:sp>
        <p:nvSpPr>
          <p:cNvPr id="38" name="Subtitle 2"/>
          <p:cNvSpPr>
            <a:spLocks noGrp="1"/>
          </p:cNvSpPr>
          <p:nvPr>
            <p:ph type="subTitle" idx="1" hasCustomPrompt="1"/>
          </p:nvPr>
        </p:nvSpPr>
        <p:spPr>
          <a:xfrm>
            <a:off x="6928802"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Tree>
    <p:extLst>
      <p:ext uri="{BB962C8B-B14F-4D97-AF65-F5344CB8AC3E}">
        <p14:creationId xmlns:p14="http://schemas.microsoft.com/office/powerpoint/2010/main" val="73369863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pag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Rectangle 7"/>
          <p:cNvSpPr/>
          <p:nvPr/>
        </p:nvSpPr>
        <p:spPr>
          <a:xfrm>
            <a:off x="0" y="0"/>
            <a:ext cx="12192000" cy="6858000"/>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0"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817748" y="2544589"/>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490807" y="4023363"/>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308154188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pag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Rectangle 7"/>
          <p:cNvSpPr/>
          <p:nvPr/>
        </p:nvSpPr>
        <p:spPr>
          <a:xfrm>
            <a:off x="0" y="0"/>
            <a:ext cx="12192000" cy="68580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Title 1"/>
          <p:cNvSpPr>
            <a:spLocks noGrp="1"/>
          </p:cNvSpPr>
          <p:nvPr>
            <p:ph type="title" hasCustomPrompt="1"/>
          </p:nvPr>
        </p:nvSpPr>
        <p:spPr>
          <a:xfrm>
            <a:off x="817748" y="2544589"/>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9" name="Text Placeholder 2"/>
          <p:cNvSpPr>
            <a:spLocks noGrp="1"/>
          </p:cNvSpPr>
          <p:nvPr>
            <p:ph type="body" idx="1" hasCustomPrompt="1"/>
          </p:nvPr>
        </p:nvSpPr>
        <p:spPr>
          <a:xfrm>
            <a:off x="1490807" y="4023363"/>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pic>
        <p:nvPicPr>
          <p:cNvPr id="11"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530137"/>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descr="WIN11_Sarah_01_PPT.jpg"/>
          <p:cNvPicPr>
            <a:picLocks noChangeAspect="1"/>
          </p:cNvPicPr>
          <p:nvPr/>
        </p:nvPicPr>
        <p:blipFill rotWithShape="1">
          <a:blip r:embed="rId2" cstate="email">
            <a:extLst>
              <a:ext uri="{28A0092B-C50C-407E-A947-70E740481C1C}">
                <a14:useLocalDpi xmlns:a14="http://schemas.microsoft.com/office/drawing/2010/main"/>
              </a:ext>
            </a:extLst>
          </a:blip>
          <a:srcRect r="-232" b="-232"/>
          <a:stretch/>
        </p:blipFill>
        <p:spPr>
          <a:xfrm>
            <a:off x="474689" y="1687908"/>
            <a:ext cx="3657600" cy="3657600"/>
          </a:xfrm>
          <a:prstGeom prst="rect">
            <a:avLst/>
          </a:prstGeom>
        </p:spPr>
      </p:pic>
      <p:pic>
        <p:nvPicPr>
          <p:cNvPr id="12" name="Picture 11"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4090565402"/>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4239" y="1683559"/>
            <a:ext cx="3652424" cy="3652424"/>
          </a:xfrm>
          <a:prstGeom prst="rect">
            <a:avLst/>
          </a:prstGeom>
        </p:spPr>
      </p:pic>
      <p:pic>
        <p:nvPicPr>
          <p:cNvPr id="11" name="Picture 10"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3826666538"/>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7" name="Picture 1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7357" y="1687908"/>
            <a:ext cx="3645408" cy="3645408"/>
          </a:xfrm>
          <a:prstGeom prst="rect">
            <a:avLst/>
          </a:prstGeom>
        </p:spPr>
      </p:pic>
      <p:pic>
        <p:nvPicPr>
          <p:cNvPr id="9" name="Picture 8"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189126299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4">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0585" y="1690573"/>
            <a:ext cx="3639631" cy="3645408"/>
          </a:xfrm>
          <a:prstGeom prst="rect">
            <a:avLst/>
          </a:prstGeom>
        </p:spPr>
      </p:pic>
      <p:pic>
        <p:nvPicPr>
          <p:cNvPr id="9" name="Picture 8"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46676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2"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
        <p:nvSpPr>
          <p:cNvPr id="9" name="Content Placeholder 2"/>
          <p:cNvSpPr>
            <a:spLocks noGrp="1"/>
          </p:cNvSpPr>
          <p:nvPr>
            <p:ph sz="half" idx="1"/>
          </p:nvPr>
        </p:nvSpPr>
        <p:spPr>
          <a:xfrm>
            <a:off x="609600" y="1220842"/>
            <a:ext cx="10972800" cy="4905324"/>
          </a:xfrm>
        </p:spPr>
        <p:txBody>
          <a:bodyPr vert="horz" lIns="91440" tIns="45720" rIns="91440" bIns="45720" rtlCol="0">
            <a:normAutofit/>
          </a:bodyPr>
          <a:lstStyle>
            <a:lvl1pPr>
              <a:lnSpc>
                <a:spcPct val="120000"/>
              </a:lnSpc>
              <a:defRPr lang="en-US" spc="133" dirty="0" smtClean="0"/>
            </a:lvl1pPr>
            <a:lvl2pPr>
              <a:lnSpc>
                <a:spcPct val="120000"/>
              </a:lnSpc>
              <a:defRPr lang="en-US" spc="133" dirty="0" smtClean="0"/>
            </a:lvl2pPr>
            <a:lvl3pPr>
              <a:lnSpc>
                <a:spcPct val="120000"/>
              </a:lnSpc>
              <a:defRPr lang="en-US" spc="133" dirty="0" smtClean="0"/>
            </a:lvl3pPr>
            <a:lvl4pPr>
              <a:lnSpc>
                <a:spcPct val="120000"/>
              </a:lnSpc>
              <a:defRPr lang="en-US" spc="133" dirty="0" smtClean="0"/>
            </a:lvl4pPr>
            <a:lvl5pPr>
              <a:lnSpc>
                <a:spcPct val="120000"/>
              </a:lnSpc>
              <a:defRPr lang="en-US" spc="133" dirty="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92200946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ne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4"/>
            <a:ext cx="10972800" cy="4525963"/>
          </a:xfrm>
        </p:spPr>
        <p:txBody>
          <a:bodyPr vert="horz" lIns="91440" tIns="45720" rIns="91440" bIns="45720" rtlCol="0">
            <a:normAutofit/>
          </a:bodyPr>
          <a:lstStyle>
            <a:lvl1pPr>
              <a:lnSpc>
                <a:spcPct val="120000"/>
              </a:lnSpc>
              <a:defRPr lang="en-US" dirty="0" smtClean="0"/>
            </a:lvl1pPr>
            <a:lvl2pPr>
              <a:lnSpc>
                <a:spcPct val="120000"/>
              </a:lnSpc>
              <a:defRPr lang="en-US" dirty="0" smtClean="0"/>
            </a:lvl2pPr>
            <a:lvl3pPr>
              <a:lnSpc>
                <a:spcPct val="120000"/>
              </a:lnSpc>
              <a:defRPr lang="en-US" dirty="0" smtClean="0"/>
            </a:lvl3pPr>
            <a:lvl4pPr>
              <a:lnSpc>
                <a:spcPct val="120000"/>
              </a:lnSpc>
              <a:defRPr lang="en-US" dirty="0" smtClean="0"/>
            </a:lvl4pPr>
            <a:lvl5pPr>
              <a:lnSpc>
                <a:spcPct val="120000"/>
              </a:lnSpc>
              <a:defRPr lang="en-US" dirty="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12638608"/>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2" name="Rectangle 11"/>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86298509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94702340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pic>
        <p:nvPicPr>
          <p:cNvPr id="3" name="Picture 2" descr="_0001_Layer Comp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2" descr="Z:\Share\To-Jake\logos_for_jake\MSP_regular.png"/>
          <p:cNvPicPr>
            <a:picLocks noChangeAspect="1" noChangeArrowheads="1"/>
          </p:cNvPicPr>
          <p:nvPr/>
        </p:nvPicPr>
        <p:blipFill>
          <a:blip r:embed="rId3"/>
          <a:stretch>
            <a:fillRect/>
          </a:stretch>
        </p:blipFill>
        <p:spPr bwMode="auto">
          <a:xfrm>
            <a:off x="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509555" y="54695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11323157" y="543644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11323157" y="510678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Title Placeholder 1"/>
          <p:cNvSpPr>
            <a:spLocks noGrp="1"/>
          </p:cNvSpPr>
          <p:nvPr>
            <p:ph type="title" hasCustomPrompt="1"/>
          </p:nvPr>
        </p:nvSpPr>
        <p:spPr>
          <a:xfrm>
            <a:off x="6509556" y="957583"/>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22" name="Subtitle 2"/>
          <p:cNvSpPr>
            <a:spLocks noGrp="1"/>
          </p:cNvSpPr>
          <p:nvPr>
            <p:ph type="subTitle" idx="1" hasCustomPrompt="1"/>
          </p:nvPr>
        </p:nvSpPr>
        <p:spPr>
          <a:xfrm>
            <a:off x="7099498"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23" name="Rectangle 22"/>
          <p:cNvSpPr/>
          <p:nvPr/>
        </p:nvSpPr>
        <p:spPr>
          <a:xfrm>
            <a:off x="10175448" y="5436874"/>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520815011"/>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410538000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2">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6"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29814670"/>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ison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535116"/>
            <a:ext cx="5386917"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4" name="Content Placeholder 3"/>
          <p:cNvSpPr>
            <a:spLocks noGrp="1"/>
          </p:cNvSpPr>
          <p:nvPr>
            <p:ph sz="half" idx="2"/>
          </p:nvPr>
        </p:nvSpPr>
        <p:spPr>
          <a:xfrm>
            <a:off x="609600" y="2174875"/>
            <a:ext cx="5386917"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hasCustomPrompt="1"/>
          </p:nvPr>
        </p:nvSpPr>
        <p:spPr>
          <a:xfrm>
            <a:off x="6193378" y="1535116"/>
            <a:ext cx="5389033"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6" name="Content Placeholder 5"/>
          <p:cNvSpPr>
            <a:spLocks noGrp="1"/>
          </p:cNvSpPr>
          <p:nvPr>
            <p:ph sz="quarter" idx="4"/>
          </p:nvPr>
        </p:nvSpPr>
        <p:spPr>
          <a:xfrm>
            <a:off x="6193378" y="2174875"/>
            <a:ext cx="5389033"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4" name="Rectangle 13"/>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73641686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535116"/>
            <a:ext cx="5386917"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4" name="Content Placeholder 3"/>
          <p:cNvSpPr>
            <a:spLocks noGrp="1"/>
          </p:cNvSpPr>
          <p:nvPr>
            <p:ph sz="half" idx="2"/>
          </p:nvPr>
        </p:nvSpPr>
        <p:spPr>
          <a:xfrm>
            <a:off x="609600" y="2174875"/>
            <a:ext cx="5386917"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hasCustomPrompt="1"/>
          </p:nvPr>
        </p:nvSpPr>
        <p:spPr>
          <a:xfrm>
            <a:off x="6193378" y="1535116"/>
            <a:ext cx="5389033"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6" name="Content Placeholder 5"/>
          <p:cNvSpPr>
            <a:spLocks noGrp="1"/>
          </p:cNvSpPr>
          <p:nvPr>
            <p:ph sz="quarter" idx="4"/>
          </p:nvPr>
        </p:nvSpPr>
        <p:spPr>
          <a:xfrm>
            <a:off x="6193378" y="2174875"/>
            <a:ext cx="5389033"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638904094"/>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1">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35104"/>
            <a:ext cx="6815667" cy="4691063"/>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2" name="Rectangle 11"/>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952642478"/>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35104"/>
            <a:ext cx="6815667" cy="4691063"/>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74165930"/>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1">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374775"/>
            <a:ext cx="7315200" cy="4114800"/>
          </a:xfrm>
        </p:spPr>
        <p:txBody>
          <a:bodyPr/>
          <a:lstStyle>
            <a:lvl1pPr marL="0" indent="0">
              <a:buNone/>
              <a:defRPr sz="4267">
                <a:latin typeface="Segoe UI" pitchFamily="34" charset="0"/>
                <a:ea typeface="Segoe UI" pitchFamily="34" charset="0"/>
                <a:cs typeface="Segoe UI"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dirty="0" smtClean="0"/>
              <a:t>図を追加</a:t>
            </a:r>
            <a:endParaRPr lang="en-US" dirty="0"/>
          </a:p>
        </p:txBody>
      </p:sp>
      <p:sp>
        <p:nvSpPr>
          <p:cNvPr id="4" name="Text Placeholder 3"/>
          <p:cNvSpPr>
            <a:spLocks noGrp="1"/>
          </p:cNvSpPr>
          <p:nvPr>
            <p:ph type="body" sz="half" idx="2"/>
          </p:nvPr>
        </p:nvSpPr>
        <p:spPr>
          <a:xfrm>
            <a:off x="2389717" y="5570543"/>
            <a:ext cx="7315200" cy="4746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2" name="Rectangle 11"/>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9363702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with Caption 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374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dirty="0" smtClean="0"/>
              <a:t>図を追加</a:t>
            </a:r>
            <a:endParaRPr lang="en-US" dirty="0"/>
          </a:p>
        </p:txBody>
      </p:sp>
      <p:sp>
        <p:nvSpPr>
          <p:cNvPr id="4" name="Text Placeholder 3"/>
          <p:cNvSpPr>
            <a:spLocks noGrp="1"/>
          </p:cNvSpPr>
          <p:nvPr>
            <p:ph type="body" sz="half" idx="2"/>
          </p:nvPr>
        </p:nvSpPr>
        <p:spPr>
          <a:xfrm>
            <a:off x="2389717" y="5570543"/>
            <a:ext cx="7315200" cy="4746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0937381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Metro template 1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4599359" y="18372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19" name="Rectangle 18"/>
          <p:cNvSpPr/>
          <p:nvPr/>
        </p:nvSpPr>
        <p:spPr bwMode="auto">
          <a:xfrm>
            <a:off x="2581380" y="383329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400" spc="-51"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7" name="Rectangle 16"/>
          <p:cNvSpPr/>
          <p:nvPr/>
        </p:nvSpPr>
        <p:spPr bwMode="auto">
          <a:xfrm>
            <a:off x="599056" y="3819121"/>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8" name="Rectangle 17"/>
          <p:cNvSpPr/>
          <p:nvPr/>
        </p:nvSpPr>
        <p:spPr bwMode="auto">
          <a:xfrm>
            <a:off x="599056" y="182767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solidFill>
                <a:srgbClr val="FFFFFF"/>
              </a:solidFill>
              <a:latin typeface="Segoe UI" pitchFamily="34" charset="0"/>
              <a:ea typeface="Segoe UI" pitchFamily="34" charset="0"/>
              <a:cs typeface="Segoe UI" pitchFamily="34" charset="0"/>
            </a:endParaRPr>
          </a:p>
        </p:txBody>
      </p:sp>
      <p:sp>
        <p:nvSpPr>
          <p:cNvPr id="20" name="Rectangle 19"/>
          <p:cNvSpPr/>
          <p:nvPr/>
        </p:nvSpPr>
        <p:spPr bwMode="auto">
          <a:xfrm>
            <a:off x="2581377" y="1836717"/>
            <a:ext cx="1879128" cy="18754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b="0" dirty="0">
              <a:solidFill>
                <a:srgbClr val="FFFFFF"/>
              </a:solidFill>
              <a:latin typeface="Segoe UI" pitchFamily="34" charset="0"/>
              <a:ea typeface="Segoe UI" pitchFamily="34" charset="0"/>
              <a:cs typeface="Segoe UI" pitchFamily="34" charset="0"/>
            </a:endParaRPr>
          </a:p>
        </p:txBody>
      </p:sp>
      <p:sp>
        <p:nvSpPr>
          <p:cNvPr id="25" name="Rectangle 24"/>
          <p:cNvSpPr/>
          <p:nvPr/>
        </p:nvSpPr>
        <p:spPr bwMode="auto">
          <a:xfrm>
            <a:off x="8009467" y="1841375"/>
            <a:ext cx="3549192" cy="384822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latin typeface="Segoe UI" pitchFamily="34" charset="0"/>
              <a:ea typeface="Segoe UI" pitchFamily="34" charset="0"/>
              <a:cs typeface="Segoe UI" pitchFamily="34" charset="0"/>
            </a:endParaRPr>
          </a:p>
        </p:txBody>
      </p:sp>
      <p:sp>
        <p:nvSpPr>
          <p:cNvPr id="4" name="Text Placeholder 3"/>
          <p:cNvSpPr>
            <a:spLocks noGrp="1"/>
          </p:cNvSpPr>
          <p:nvPr>
            <p:ph type="body" sz="quarter" idx="13" hasCustomPrompt="1"/>
          </p:nvPr>
        </p:nvSpPr>
        <p:spPr>
          <a:xfrm>
            <a:off x="599019"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4" hasCustomPrompt="1"/>
          </p:nvPr>
        </p:nvSpPr>
        <p:spPr>
          <a:xfrm>
            <a:off x="2589376"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15" hasCustomPrompt="1"/>
          </p:nvPr>
        </p:nvSpPr>
        <p:spPr>
          <a:xfrm>
            <a:off x="8009467" y="1841375"/>
            <a:ext cx="3549192" cy="383621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16" hasCustomPrompt="1"/>
          </p:nvPr>
        </p:nvSpPr>
        <p:spPr>
          <a:xfrm>
            <a:off x="2589376" y="382388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9" name="Picture Placeholder 8"/>
          <p:cNvSpPr>
            <a:spLocks noGrp="1"/>
          </p:cNvSpPr>
          <p:nvPr>
            <p:ph type="pic" sz="quarter" idx="17" hasCustomPrompt="1"/>
          </p:nvPr>
        </p:nvSpPr>
        <p:spPr>
          <a:xfrm>
            <a:off x="599017" y="3818469"/>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3" name="Rectangle 22"/>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6" name="Rectangle 25"/>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8"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931201878"/>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tro template 2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4599359" y="18372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19" name="Rectangle 18"/>
          <p:cNvSpPr/>
          <p:nvPr/>
        </p:nvSpPr>
        <p:spPr bwMode="auto">
          <a:xfrm>
            <a:off x="2581380" y="383329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400" spc="-51"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7" name="Rectangle 16"/>
          <p:cNvSpPr/>
          <p:nvPr/>
        </p:nvSpPr>
        <p:spPr bwMode="auto">
          <a:xfrm>
            <a:off x="599056" y="3819121"/>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8" name="Rectangle 17"/>
          <p:cNvSpPr/>
          <p:nvPr/>
        </p:nvSpPr>
        <p:spPr bwMode="auto">
          <a:xfrm>
            <a:off x="599056" y="182767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solidFill>
                <a:srgbClr val="FFFFFF"/>
              </a:solidFill>
              <a:latin typeface="Segoe UI" pitchFamily="34" charset="0"/>
              <a:ea typeface="Segoe UI" pitchFamily="34" charset="0"/>
              <a:cs typeface="Segoe UI" pitchFamily="34" charset="0"/>
            </a:endParaRPr>
          </a:p>
        </p:txBody>
      </p:sp>
      <p:sp>
        <p:nvSpPr>
          <p:cNvPr id="20" name="Rectangle 19"/>
          <p:cNvSpPr/>
          <p:nvPr/>
        </p:nvSpPr>
        <p:spPr bwMode="auto">
          <a:xfrm>
            <a:off x="2581377" y="1836717"/>
            <a:ext cx="1879128" cy="18754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b="0" dirty="0">
              <a:solidFill>
                <a:srgbClr val="FFFFFF"/>
              </a:solidFill>
              <a:latin typeface="Segoe UI" pitchFamily="34" charset="0"/>
              <a:ea typeface="Segoe UI" pitchFamily="34" charset="0"/>
              <a:cs typeface="Segoe UI" pitchFamily="34" charset="0"/>
            </a:endParaRPr>
          </a:p>
        </p:txBody>
      </p:sp>
      <p:sp>
        <p:nvSpPr>
          <p:cNvPr id="25" name="Rectangle 24"/>
          <p:cNvSpPr/>
          <p:nvPr/>
        </p:nvSpPr>
        <p:spPr bwMode="auto">
          <a:xfrm>
            <a:off x="8009467" y="1841375"/>
            <a:ext cx="3549192" cy="384822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latin typeface="Segoe UI" pitchFamily="34" charset="0"/>
              <a:ea typeface="Segoe UI" pitchFamily="34" charset="0"/>
              <a:cs typeface="Segoe UI" pitchFamily="34" charset="0"/>
            </a:endParaRPr>
          </a:p>
        </p:txBody>
      </p:sp>
      <p:sp>
        <p:nvSpPr>
          <p:cNvPr id="15" name="Title 1"/>
          <p:cNvSpPr>
            <a:spLocks noGrp="1"/>
          </p:cNvSpPr>
          <p:nvPr>
            <p:ph type="title" hasCustomPrompt="1"/>
          </p:nvPr>
        </p:nvSpPr>
        <p:spPr>
          <a:xfrm>
            <a:off x="609607" y="281946"/>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smtClean="0"/>
              <a:t>title of text slide</a:t>
            </a:r>
            <a:endParaRPr lang="en-US" dirty="0"/>
          </a:p>
        </p:txBody>
      </p:sp>
      <p:sp>
        <p:nvSpPr>
          <p:cNvPr id="4" name="Text Placeholder 3"/>
          <p:cNvSpPr>
            <a:spLocks noGrp="1"/>
          </p:cNvSpPr>
          <p:nvPr>
            <p:ph type="body" sz="quarter" idx="13" hasCustomPrompt="1"/>
          </p:nvPr>
        </p:nvSpPr>
        <p:spPr>
          <a:xfrm>
            <a:off x="599019"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4" hasCustomPrompt="1"/>
          </p:nvPr>
        </p:nvSpPr>
        <p:spPr>
          <a:xfrm>
            <a:off x="2589376"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15" hasCustomPrompt="1"/>
          </p:nvPr>
        </p:nvSpPr>
        <p:spPr>
          <a:xfrm>
            <a:off x="8009467" y="1841375"/>
            <a:ext cx="3549192" cy="383621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16" hasCustomPrompt="1"/>
          </p:nvPr>
        </p:nvSpPr>
        <p:spPr>
          <a:xfrm>
            <a:off x="2589376" y="382388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9" name="Picture Placeholder 8"/>
          <p:cNvSpPr>
            <a:spLocks noGrp="1"/>
          </p:cNvSpPr>
          <p:nvPr>
            <p:ph type="pic" sz="quarter" idx="17" hasCustomPrompt="1"/>
          </p:nvPr>
        </p:nvSpPr>
        <p:spPr>
          <a:xfrm>
            <a:off x="599017" y="3818469"/>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Tree>
    <p:extLst>
      <p:ext uri="{BB962C8B-B14F-4D97-AF65-F5344CB8AC3E}">
        <p14:creationId xmlns:p14="http://schemas.microsoft.com/office/powerpoint/2010/main" val="224875052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3">
    <p:spTree>
      <p:nvGrpSpPr>
        <p:cNvPr id="1" name=""/>
        <p:cNvGrpSpPr/>
        <p:nvPr/>
      </p:nvGrpSpPr>
      <p:grpSpPr>
        <a:xfrm>
          <a:off x="0" y="0"/>
          <a:ext cx="0" cy="0"/>
          <a:chOff x="0" y="0"/>
          <a:chExt cx="0" cy="0"/>
        </a:xfrm>
      </p:grpSpPr>
      <p:pic>
        <p:nvPicPr>
          <p:cNvPr id="3" name="Picture 2" descr="_0004_Layer Comp 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p:nvSpPr>
        <p:spPr>
          <a:xfrm>
            <a:off x="6509555" y="54695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11323157" y="543644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Rectangle 16"/>
          <p:cNvSpPr/>
          <p:nvPr/>
        </p:nvSpPr>
        <p:spPr>
          <a:xfrm>
            <a:off x="11323157" y="510678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9" name="Title Placeholder 1"/>
          <p:cNvSpPr>
            <a:spLocks noGrp="1"/>
          </p:cNvSpPr>
          <p:nvPr>
            <p:ph type="title" hasCustomPrompt="1"/>
          </p:nvPr>
        </p:nvSpPr>
        <p:spPr>
          <a:xfrm>
            <a:off x="6509556" y="957583"/>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20" name="Subtitle 2"/>
          <p:cNvSpPr>
            <a:spLocks noGrp="1"/>
          </p:cNvSpPr>
          <p:nvPr>
            <p:ph type="subTitle" idx="1" hasCustomPrompt="1"/>
          </p:nvPr>
        </p:nvSpPr>
        <p:spPr>
          <a:xfrm>
            <a:off x="7099498"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21" name="Rectangle 20"/>
          <p:cNvSpPr/>
          <p:nvPr/>
        </p:nvSpPr>
        <p:spPr>
          <a:xfrm>
            <a:off x="10175448" y="5436874"/>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0" name="Picture 9" descr="Z:\Share\To-Jake\logos_for_jake\MSP_regular.png"/>
          <p:cNvPicPr>
            <a:picLocks noChangeAspect="1" noChangeArrowheads="1"/>
          </p:cNvPicPr>
          <p:nvPr/>
        </p:nvPicPr>
        <p:blipFill>
          <a:blip r:embed="rId3"/>
          <a:stretch>
            <a:fillRect/>
          </a:stretch>
        </p:blipFill>
        <p:spPr bwMode="auto">
          <a:xfrm>
            <a:off x="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2929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etro template 3">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4588935" y="1841373"/>
            <a:ext cx="2997200" cy="3853197"/>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599056"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5" name="Rectangle 14"/>
          <p:cNvSpPr/>
          <p:nvPr/>
        </p:nvSpPr>
        <p:spPr bwMode="auto">
          <a:xfrm>
            <a:off x="599062" y="1841378"/>
            <a:ext cx="3859841" cy="186175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7702889" y="1841373"/>
            <a:ext cx="3884011" cy="385319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599057" y="3819121"/>
            <a:ext cx="1879129"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Text Placeholder 3"/>
          <p:cNvSpPr>
            <a:spLocks noGrp="1"/>
          </p:cNvSpPr>
          <p:nvPr>
            <p:ph type="body" sz="quarter" idx="14" hasCustomPrompt="1"/>
          </p:nvPr>
        </p:nvSpPr>
        <p:spPr>
          <a:xfrm>
            <a:off x="2581380" y="381912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9" hasCustomPrompt="1"/>
          </p:nvPr>
        </p:nvSpPr>
        <p:spPr>
          <a:xfrm>
            <a:off x="7702889" y="1841375"/>
            <a:ext cx="3884011" cy="3853196"/>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20" hasCustomPrompt="1"/>
          </p:nvPr>
        </p:nvSpPr>
        <p:spPr>
          <a:xfrm>
            <a:off x="599061" y="1841377"/>
            <a:ext cx="3859841" cy="186175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7"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4213316227"/>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etro template 4">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4588935" y="1841373"/>
            <a:ext cx="2997200" cy="3853197"/>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599056"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5" name="Rectangle 14"/>
          <p:cNvSpPr/>
          <p:nvPr/>
        </p:nvSpPr>
        <p:spPr bwMode="auto">
          <a:xfrm>
            <a:off x="599062" y="1841378"/>
            <a:ext cx="3859841" cy="186175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7702889" y="1841373"/>
            <a:ext cx="3884011" cy="385319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599057" y="3819121"/>
            <a:ext cx="1879129"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Text Placeholder 3"/>
          <p:cNvSpPr>
            <a:spLocks noGrp="1"/>
          </p:cNvSpPr>
          <p:nvPr>
            <p:ph type="body" sz="quarter" idx="14" hasCustomPrompt="1"/>
          </p:nvPr>
        </p:nvSpPr>
        <p:spPr>
          <a:xfrm>
            <a:off x="2581380" y="381912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9" hasCustomPrompt="1"/>
          </p:nvPr>
        </p:nvSpPr>
        <p:spPr>
          <a:xfrm>
            <a:off x="7702889" y="1841375"/>
            <a:ext cx="3884011" cy="3853196"/>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20" hasCustomPrompt="1"/>
          </p:nvPr>
        </p:nvSpPr>
        <p:spPr>
          <a:xfrm>
            <a:off x="599061" y="1841377"/>
            <a:ext cx="3859841" cy="186175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3"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424413019"/>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etro template 5">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74407" y="1833539"/>
            <a:ext cx="4990304" cy="3857856"/>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9671204" y="1855349"/>
            <a:ext cx="1879128" cy="185682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9671204" y="3819119"/>
            <a:ext cx="1879128" cy="187618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defTabSz="914198" fontAlgn="base">
              <a:spcBef>
                <a:spcPct val="0"/>
              </a:spcBef>
              <a:spcAft>
                <a:spcPct val="0"/>
              </a:spcAft>
            </a:pPr>
            <a:endParaRPr lang="en-US" sz="20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599056" y="1836720"/>
            <a:ext cx="1879128" cy="38578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2581377" y="1836717"/>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133" b="1" dirty="0">
              <a:solidFill>
                <a:schemeClr val="tx1"/>
              </a:solidFill>
            </a:endParaRPr>
          </a:p>
        </p:txBody>
      </p:sp>
      <p:sp>
        <p:nvSpPr>
          <p:cNvPr id="21" name="Text Placeholder 3"/>
          <p:cNvSpPr>
            <a:spLocks noGrp="1"/>
          </p:cNvSpPr>
          <p:nvPr>
            <p:ph type="body" sz="quarter" idx="13" hasCustomPrompt="1"/>
          </p:nvPr>
        </p:nvSpPr>
        <p:spPr>
          <a:xfrm>
            <a:off x="2586200" y="381912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2581380" y="1836717"/>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9679200" y="184260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6" name="Text Placeholder 3"/>
          <p:cNvSpPr>
            <a:spLocks noGrp="1"/>
          </p:cNvSpPr>
          <p:nvPr>
            <p:ph type="body" sz="quarter" idx="20" hasCustomPrompt="1"/>
          </p:nvPr>
        </p:nvSpPr>
        <p:spPr>
          <a:xfrm>
            <a:off x="9679200" y="3817092"/>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7" name="Text Placeholder 3"/>
          <p:cNvSpPr>
            <a:spLocks noGrp="1"/>
          </p:cNvSpPr>
          <p:nvPr>
            <p:ph type="body" sz="quarter" idx="21" hasCustomPrompt="1"/>
          </p:nvPr>
        </p:nvSpPr>
        <p:spPr>
          <a:xfrm>
            <a:off x="606940" y="1834684"/>
            <a:ext cx="1871133" cy="38598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9"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69087844"/>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etro template 6">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74407" y="1833539"/>
            <a:ext cx="4990304" cy="3857856"/>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9671204" y="1855349"/>
            <a:ext cx="1879128" cy="185682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9671204" y="3819119"/>
            <a:ext cx="1879128" cy="187618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defTabSz="914198" fontAlgn="base">
              <a:spcBef>
                <a:spcPct val="0"/>
              </a:spcBef>
              <a:spcAft>
                <a:spcPct val="0"/>
              </a:spcAft>
            </a:pPr>
            <a:endParaRPr lang="en-US" sz="20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599056" y="1836720"/>
            <a:ext cx="1879128" cy="38578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2581377" y="1836717"/>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133" b="1" dirty="0">
              <a:solidFill>
                <a:schemeClr val="tx1"/>
              </a:solidFill>
            </a:endParaRPr>
          </a:p>
        </p:txBody>
      </p:sp>
      <p:sp>
        <p:nvSpPr>
          <p:cNvPr id="21" name="Text Placeholder 3"/>
          <p:cNvSpPr>
            <a:spLocks noGrp="1"/>
          </p:cNvSpPr>
          <p:nvPr>
            <p:ph type="body" sz="quarter" idx="13" hasCustomPrompt="1"/>
          </p:nvPr>
        </p:nvSpPr>
        <p:spPr>
          <a:xfrm>
            <a:off x="2586200" y="381912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2581380" y="1836717"/>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9679200" y="184260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6" name="Text Placeholder 3"/>
          <p:cNvSpPr>
            <a:spLocks noGrp="1"/>
          </p:cNvSpPr>
          <p:nvPr>
            <p:ph type="body" sz="quarter" idx="20" hasCustomPrompt="1"/>
          </p:nvPr>
        </p:nvSpPr>
        <p:spPr>
          <a:xfrm>
            <a:off x="9679200" y="3817092"/>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7" name="Text Placeholder 3"/>
          <p:cNvSpPr>
            <a:spLocks noGrp="1"/>
          </p:cNvSpPr>
          <p:nvPr>
            <p:ph type="body" sz="quarter" idx="21" hasCustomPrompt="1"/>
          </p:nvPr>
        </p:nvSpPr>
        <p:spPr>
          <a:xfrm>
            <a:off x="606940" y="1834684"/>
            <a:ext cx="1871133" cy="38598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91803007"/>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etro template 7">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2602023" y="1856586"/>
            <a:ext cx="5715000" cy="3804979"/>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624060" y="1856583"/>
            <a:ext cx="1879128" cy="1855584"/>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000" b="1" dirty="0">
              <a:solidFill>
                <a:schemeClr val="tx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19"/>
            <a:ext cx="1879128" cy="185916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rgbClr val="FFFFFF"/>
              </a:solidFill>
              <a:latin typeface="Segoe UI" pitchFamily="34" charset="0"/>
              <a:ea typeface="Segoe UI" pitchFamily="34" charset="0"/>
              <a:cs typeface="Segoe UI" pitchFamily="34" charset="0"/>
            </a:endParaRPr>
          </a:p>
        </p:txBody>
      </p:sp>
      <p:sp>
        <p:nvSpPr>
          <p:cNvPr id="17" name="Rectangle 16"/>
          <p:cNvSpPr/>
          <p:nvPr/>
        </p:nvSpPr>
        <p:spPr bwMode="auto">
          <a:xfrm>
            <a:off x="8428139" y="1856582"/>
            <a:ext cx="3166533" cy="380900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Tx/>
              <a:buSzTx/>
              <a:buFontTx/>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620711" y="3806423"/>
            <a:ext cx="1871133" cy="1860277"/>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Picture Placeholder 8"/>
          <p:cNvSpPr>
            <a:spLocks noGrp="1"/>
          </p:cNvSpPr>
          <p:nvPr>
            <p:ph type="pic" sz="quarter" idx="17" hasCustomPrompt="1"/>
          </p:nvPr>
        </p:nvSpPr>
        <p:spPr>
          <a:xfrm>
            <a:off x="623588" y="1856583"/>
            <a:ext cx="1879600" cy="1855584"/>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8428139" y="1856583"/>
            <a:ext cx="3166533" cy="38064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5"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201971139"/>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etro template 8">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2602023" y="1856586"/>
            <a:ext cx="5715000" cy="3804979"/>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624060" y="1856583"/>
            <a:ext cx="1879128" cy="1855584"/>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000" b="1" dirty="0">
              <a:solidFill>
                <a:schemeClr val="tx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19"/>
            <a:ext cx="1879128" cy="185916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rgbClr val="FFFFFF"/>
              </a:solidFill>
              <a:latin typeface="Segoe UI" pitchFamily="34" charset="0"/>
              <a:ea typeface="Segoe UI" pitchFamily="34" charset="0"/>
              <a:cs typeface="Segoe UI" pitchFamily="34" charset="0"/>
            </a:endParaRPr>
          </a:p>
        </p:txBody>
      </p:sp>
      <p:sp>
        <p:nvSpPr>
          <p:cNvPr id="17" name="Rectangle 16"/>
          <p:cNvSpPr/>
          <p:nvPr/>
        </p:nvSpPr>
        <p:spPr bwMode="auto">
          <a:xfrm>
            <a:off x="8428139" y="1856582"/>
            <a:ext cx="3166533" cy="380900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Tx/>
              <a:buSzTx/>
              <a:buFontTx/>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620711" y="3806423"/>
            <a:ext cx="1871133" cy="1860277"/>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Picture Placeholder 8"/>
          <p:cNvSpPr>
            <a:spLocks noGrp="1"/>
          </p:cNvSpPr>
          <p:nvPr>
            <p:ph type="pic" sz="quarter" idx="17" hasCustomPrompt="1"/>
          </p:nvPr>
        </p:nvSpPr>
        <p:spPr>
          <a:xfrm>
            <a:off x="623588" y="1856583"/>
            <a:ext cx="1879600" cy="1855584"/>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8428139" y="1856583"/>
            <a:ext cx="3166533" cy="38064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6"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081971852"/>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Metro template 9">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624060" y="1856583"/>
            <a:ext cx="1879128" cy="1855584"/>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lgn="ctr"/>
            <a:endParaRPr lang="en-US" sz="13200"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19"/>
            <a:ext cx="1879128" cy="1870668"/>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133" spc="-51"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2612219" y="1868083"/>
            <a:ext cx="8970952" cy="38090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0" y="1852515"/>
            <a:ext cx="1871133" cy="1859168"/>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Picture Placeholder 8"/>
          <p:cNvSpPr>
            <a:spLocks noGrp="1"/>
          </p:cNvSpPr>
          <p:nvPr>
            <p:ph type="pic" sz="quarter" idx="17" hasCustomPrompt="1"/>
          </p:nvPr>
        </p:nvSpPr>
        <p:spPr>
          <a:xfrm>
            <a:off x="624071" y="3804721"/>
            <a:ext cx="1879127" cy="1872369"/>
          </a:xfrm>
          <a:solidFill>
            <a:srgbClr val="0072C6"/>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2612219" y="1868083"/>
            <a:ext cx="8970952" cy="3797504"/>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6"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970008881"/>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etro template 10">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624060" y="1856583"/>
            <a:ext cx="1879128" cy="1855584"/>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lgn="ctr"/>
            <a:endParaRPr lang="en-US" sz="13200"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25"/>
            <a:ext cx="1879128" cy="1856153"/>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133" spc="-51"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2612219" y="1853571"/>
            <a:ext cx="8970952" cy="38090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0" y="1853567"/>
            <a:ext cx="1871133" cy="1858600"/>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Picture Placeholder 8"/>
          <p:cNvSpPr>
            <a:spLocks noGrp="1"/>
          </p:cNvSpPr>
          <p:nvPr>
            <p:ph type="pic" sz="quarter" idx="17" hasCustomPrompt="1"/>
          </p:nvPr>
        </p:nvSpPr>
        <p:spPr>
          <a:xfrm>
            <a:off x="624067" y="3806422"/>
            <a:ext cx="1879127" cy="1856153"/>
          </a:xfrm>
          <a:solidFill>
            <a:srgbClr val="0072C6"/>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2612219" y="1868083"/>
            <a:ext cx="8970952" cy="3797504"/>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2"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82732837"/>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etro template 11">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99849" y="18304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8009467" y="1828803"/>
            <a:ext cx="3549192" cy="1874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4" name="Rectangle 13"/>
          <p:cNvSpPr/>
          <p:nvPr/>
        </p:nvSpPr>
        <p:spPr bwMode="auto">
          <a:xfrm>
            <a:off x="599056" y="1828803"/>
            <a:ext cx="3859915" cy="18743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599056" y="3819122"/>
            <a:ext cx="1879128" cy="1870483"/>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5"/>
            <a:ext cx="1879128" cy="18704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8009467" y="3819125"/>
            <a:ext cx="3549192" cy="187048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599056" y="1825646"/>
            <a:ext cx="3859915"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598584" y="3818469"/>
            <a:ext cx="1879600" cy="1871133"/>
          </a:xfrm>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8009467" y="1825646"/>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20" hasCustomPrompt="1"/>
          </p:nvPr>
        </p:nvSpPr>
        <p:spPr>
          <a:xfrm>
            <a:off x="8009467" y="3819122"/>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5" name="Text Placeholder 3"/>
          <p:cNvSpPr>
            <a:spLocks noGrp="1"/>
          </p:cNvSpPr>
          <p:nvPr>
            <p:ph type="body" sz="quarter" idx="21" hasCustomPrompt="1"/>
          </p:nvPr>
        </p:nvSpPr>
        <p:spPr>
          <a:xfrm>
            <a:off x="2581387" y="3819122"/>
            <a:ext cx="1877591"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9"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091298836"/>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Metro template 12">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99849" y="18304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8009467" y="1828803"/>
            <a:ext cx="3549192" cy="1874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4" name="Rectangle 13"/>
          <p:cNvSpPr/>
          <p:nvPr/>
        </p:nvSpPr>
        <p:spPr bwMode="auto">
          <a:xfrm>
            <a:off x="599056" y="1828803"/>
            <a:ext cx="3859915" cy="18743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599056" y="3819122"/>
            <a:ext cx="1879128" cy="1870483"/>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5"/>
            <a:ext cx="1879128" cy="18704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8009467" y="3819125"/>
            <a:ext cx="3549192" cy="187048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599056" y="1825646"/>
            <a:ext cx="3859915"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598584" y="3818469"/>
            <a:ext cx="1879600" cy="1871133"/>
          </a:xfrm>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8009467" y="1825646"/>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20" hasCustomPrompt="1"/>
          </p:nvPr>
        </p:nvSpPr>
        <p:spPr>
          <a:xfrm>
            <a:off x="8009467" y="3819122"/>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5" name="Text Placeholder 3"/>
          <p:cNvSpPr>
            <a:spLocks noGrp="1"/>
          </p:cNvSpPr>
          <p:nvPr>
            <p:ph type="body" sz="quarter" idx="21" hasCustomPrompt="1"/>
          </p:nvPr>
        </p:nvSpPr>
        <p:spPr>
          <a:xfrm>
            <a:off x="2581387" y="3819122"/>
            <a:ext cx="1877591"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19813379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4">
    <p:spTree>
      <p:nvGrpSpPr>
        <p:cNvPr id="1" name=""/>
        <p:cNvGrpSpPr/>
        <p:nvPr/>
      </p:nvGrpSpPr>
      <p:grpSpPr>
        <a:xfrm>
          <a:off x="0" y="0"/>
          <a:ext cx="0" cy="0"/>
          <a:chOff x="0" y="0"/>
          <a:chExt cx="0" cy="0"/>
        </a:xfrm>
      </p:grpSpPr>
      <p:pic>
        <p:nvPicPr>
          <p:cNvPr id="3" name="Picture 2" descr="new_0001_Layer Comp 2.jpg"/>
          <p:cNvPicPr>
            <a:picLocks noChangeAspect="1"/>
          </p:cNvPicPr>
          <p:nvPr/>
        </p:nvPicPr>
        <p:blipFill rotWithShape="1">
          <a:blip r:embed="rId2">
            <a:extLst>
              <a:ext uri="{28A0092B-C50C-407E-A947-70E740481C1C}">
                <a14:useLocalDpi xmlns:a14="http://schemas.microsoft.com/office/drawing/2010/main" val="0"/>
              </a:ext>
            </a:extLst>
          </a:blip>
          <a:srcRect l="673" t="10272" r="17057" b="7457"/>
          <a:stretch/>
        </p:blipFill>
        <p:spPr>
          <a:xfrm>
            <a:off x="-1" y="0"/>
            <a:ext cx="12192001" cy="6858000"/>
          </a:xfrm>
          <a:prstGeom prst="rect">
            <a:avLst/>
          </a:prstGeom>
        </p:spPr>
      </p:pic>
      <p:sp>
        <p:nvSpPr>
          <p:cNvPr id="9" name="Rectangle 8"/>
          <p:cNvSpPr/>
          <p:nvPr/>
        </p:nvSpPr>
        <p:spPr>
          <a:xfrm>
            <a:off x="877803" y="449237"/>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12" name="Rectangle 11"/>
          <p:cNvSpPr/>
          <p:nvPr/>
        </p:nvSpPr>
        <p:spPr>
          <a:xfrm flipH="1">
            <a:off x="877804" y="5338206"/>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flipH="1">
            <a:off x="272968" y="5335372"/>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flipH="1">
            <a:off x="547362" y="5005741"/>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Title Placeholder 1"/>
          <p:cNvSpPr>
            <a:spLocks noGrp="1"/>
          </p:cNvSpPr>
          <p:nvPr>
            <p:ph type="title" hasCustomPrompt="1"/>
          </p:nvPr>
        </p:nvSpPr>
        <p:spPr>
          <a:xfrm>
            <a:off x="878703" y="869447"/>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17" name="Subtitle 2"/>
          <p:cNvSpPr>
            <a:spLocks noGrp="1"/>
          </p:cNvSpPr>
          <p:nvPr>
            <p:ph type="subTitle" idx="1" hasCustomPrompt="1"/>
          </p:nvPr>
        </p:nvSpPr>
        <p:spPr>
          <a:xfrm>
            <a:off x="877810" y="3884503"/>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pic>
        <p:nvPicPr>
          <p:cNvPr id="10" name="Picture 12"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674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5">
    <p:spTree>
      <p:nvGrpSpPr>
        <p:cNvPr id="1" name=""/>
        <p:cNvGrpSpPr/>
        <p:nvPr/>
      </p:nvGrpSpPr>
      <p:grpSpPr>
        <a:xfrm>
          <a:off x="0" y="0"/>
          <a:ext cx="0" cy="0"/>
          <a:chOff x="0" y="0"/>
          <a:chExt cx="0" cy="0"/>
        </a:xfrm>
      </p:grpSpPr>
      <p:pic>
        <p:nvPicPr>
          <p:cNvPr id="2" name="Picture 1" descr="MSC12_Sam_001_16x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 y="0"/>
            <a:ext cx="12188388" cy="6858000"/>
          </a:xfrm>
          <a:prstGeom prst="rect">
            <a:avLst/>
          </a:prstGeom>
        </p:spPr>
      </p:pic>
      <p:sp>
        <p:nvSpPr>
          <p:cNvPr id="10" name="Rectangle 9"/>
          <p:cNvSpPr/>
          <p:nvPr/>
        </p:nvSpPr>
        <p:spPr>
          <a:xfrm>
            <a:off x="7079116" y="54695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18" name="Title Placeholder 1"/>
          <p:cNvSpPr>
            <a:spLocks noGrp="1"/>
          </p:cNvSpPr>
          <p:nvPr>
            <p:ph type="title" hasCustomPrompt="1"/>
          </p:nvPr>
        </p:nvSpPr>
        <p:spPr>
          <a:xfrm>
            <a:off x="7079116" y="957583"/>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19" name="Subtitle 2"/>
          <p:cNvSpPr>
            <a:spLocks noGrp="1"/>
          </p:cNvSpPr>
          <p:nvPr>
            <p:ph type="subTitle" idx="1" hasCustomPrompt="1"/>
          </p:nvPr>
        </p:nvSpPr>
        <p:spPr>
          <a:xfrm>
            <a:off x="7669060"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11" name="Rectangle 10"/>
          <p:cNvSpPr/>
          <p:nvPr/>
        </p:nvSpPr>
        <p:spPr>
          <a:xfrm flipH="1">
            <a:off x="7079116" y="5435918"/>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Rectangle 11"/>
          <p:cNvSpPr/>
          <p:nvPr/>
        </p:nvSpPr>
        <p:spPr>
          <a:xfrm flipH="1">
            <a:off x="6474281" y="543308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flipH="1">
            <a:off x="6748675" y="5103455"/>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4" name="Picture 12" descr="Z:\Share\To-Jake\logos_for_jake\MSP_regular.png"/>
          <p:cNvPicPr>
            <a:picLocks noChangeAspect="1" noChangeArrowheads="1"/>
          </p:cNvPicPr>
          <p:nvPr/>
        </p:nvPicPr>
        <p:blipFill>
          <a:blip r:embed="rId3"/>
          <a:stretch>
            <a:fillRect/>
          </a:stretch>
        </p:blipFill>
        <p:spPr bwMode="auto">
          <a:xfrm>
            <a:off x="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92175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6">
    <p:spTree>
      <p:nvGrpSpPr>
        <p:cNvPr id="1" name=""/>
        <p:cNvGrpSpPr/>
        <p:nvPr/>
      </p:nvGrpSpPr>
      <p:grpSpPr>
        <a:xfrm>
          <a:off x="0" y="0"/>
          <a:ext cx="0" cy="0"/>
          <a:chOff x="0" y="0"/>
          <a:chExt cx="0" cy="0"/>
        </a:xfrm>
      </p:grpSpPr>
      <p:pic>
        <p:nvPicPr>
          <p:cNvPr id="3" name="Picture 2" descr="new_0002_Layer Comp 3.jpg"/>
          <p:cNvPicPr>
            <a:picLocks noChangeAspect="1"/>
          </p:cNvPicPr>
          <p:nvPr/>
        </p:nvPicPr>
        <p:blipFill rotWithShape="1">
          <a:blip r:embed="rId2">
            <a:extLst>
              <a:ext uri="{28A0092B-C50C-407E-A947-70E740481C1C}">
                <a14:useLocalDpi xmlns:a14="http://schemas.microsoft.com/office/drawing/2010/main" val="0"/>
              </a:ext>
            </a:extLst>
          </a:blip>
          <a:srcRect t="8470" r="8470"/>
          <a:stretch/>
        </p:blipFill>
        <p:spPr>
          <a:xfrm>
            <a:off x="-1" y="0"/>
            <a:ext cx="12192001" cy="6858000"/>
          </a:xfrm>
          <a:prstGeom prst="rect">
            <a:avLst/>
          </a:prstGeom>
        </p:spPr>
      </p:pic>
      <p:sp>
        <p:nvSpPr>
          <p:cNvPr id="10" name="Rectangle 9"/>
          <p:cNvSpPr/>
          <p:nvPr/>
        </p:nvSpPr>
        <p:spPr>
          <a:xfrm>
            <a:off x="870755" y="408298"/>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13" name="Rectangle 12"/>
          <p:cNvSpPr/>
          <p:nvPr/>
        </p:nvSpPr>
        <p:spPr>
          <a:xfrm flipH="1">
            <a:off x="870756" y="5297267"/>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flipH="1">
            <a:off x="265920" y="5294434"/>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flipH="1">
            <a:off x="540314" y="496480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8" name="Title Placeholder 1"/>
          <p:cNvSpPr>
            <a:spLocks noGrp="1"/>
          </p:cNvSpPr>
          <p:nvPr>
            <p:ph type="title" hasCustomPrompt="1"/>
          </p:nvPr>
        </p:nvSpPr>
        <p:spPr>
          <a:xfrm>
            <a:off x="878703" y="869447"/>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pic>
        <p:nvPicPr>
          <p:cNvPr id="11" name="Picture 12" descr="Z:\Share\To-Jake\logos_for_jake\MSP_regular.png"/>
          <p:cNvPicPr>
            <a:picLocks noChangeAspect="1" noChangeArrowheads="1"/>
          </p:cNvPicPr>
          <p:nvPr/>
        </p:nvPicPr>
        <p:blipFill>
          <a:blip r:embed="rId3"/>
          <a:stretch>
            <a:fillRect/>
          </a:stretch>
        </p:blipFill>
        <p:spPr bwMode="auto">
          <a:xfrm>
            <a:off x="8032840" y="0"/>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p:cNvSpPr>
            <a:spLocks noGrp="1"/>
          </p:cNvSpPr>
          <p:nvPr>
            <p:ph type="subTitle" idx="1" hasCustomPrompt="1"/>
          </p:nvPr>
        </p:nvSpPr>
        <p:spPr>
          <a:xfrm>
            <a:off x="877810" y="3884503"/>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Tree>
    <p:extLst>
      <p:ext uri="{BB962C8B-B14F-4D97-AF65-F5344CB8AC3E}">
        <p14:creationId xmlns:p14="http://schemas.microsoft.com/office/powerpoint/2010/main" val="212836776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7">
    <p:spTree>
      <p:nvGrpSpPr>
        <p:cNvPr id="1" name=""/>
        <p:cNvGrpSpPr/>
        <p:nvPr/>
      </p:nvGrpSpPr>
      <p:grpSpPr>
        <a:xfrm>
          <a:off x="0" y="0"/>
          <a:ext cx="0" cy="0"/>
          <a:chOff x="0" y="0"/>
          <a:chExt cx="0" cy="0"/>
        </a:xfrm>
      </p:grpSpPr>
      <p:pic>
        <p:nvPicPr>
          <p:cNvPr id="4" name="Picture 3" descr="_0003_Layer Comp 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p:cNvSpPr/>
          <p:nvPr/>
        </p:nvSpPr>
        <p:spPr>
          <a:xfrm>
            <a:off x="6978108" y="327544"/>
            <a:ext cx="4245403" cy="516795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Title Placeholder 1"/>
          <p:cNvSpPr>
            <a:spLocks noGrp="1"/>
          </p:cNvSpPr>
          <p:nvPr>
            <p:ph type="title" hasCustomPrompt="1"/>
          </p:nvPr>
        </p:nvSpPr>
        <p:spPr>
          <a:xfrm>
            <a:off x="6978109" y="1734561"/>
            <a:ext cx="4245400" cy="1954348"/>
          </a:xfrm>
          <a:prstGeom prst="rect">
            <a:avLst/>
          </a:prstGeom>
        </p:spPr>
        <p:txBody>
          <a:bodyPr vert="horz" lIns="91440" tIns="0" rIns="91440" bIns="45720" rtlCol="0" anchor="t" anchorCtr="0">
            <a:noAutofit/>
          </a:bodyPr>
          <a:lstStyle>
            <a:lvl1pPr algn="l">
              <a:defRPr sz="5867" b="0" cap="none" baseline="0">
                <a:solidFill>
                  <a:srgbClr val="FFFFFF"/>
                </a:solidFill>
                <a:latin typeface="Segoe Light"/>
                <a:cs typeface="Segoe Light"/>
              </a:defRPr>
            </a:lvl1pPr>
          </a:lstStyle>
          <a:p>
            <a:r>
              <a:rPr lang="en-US" dirty="0" smtClean="0"/>
              <a:t>title of </a:t>
            </a:r>
            <a:br>
              <a:rPr lang="en-US" dirty="0" smtClean="0"/>
            </a:br>
            <a:r>
              <a:rPr lang="en-US" dirty="0" smtClean="0"/>
              <a:t>presentation</a:t>
            </a:r>
            <a:endParaRPr lang="en-US" dirty="0"/>
          </a:p>
        </p:txBody>
      </p:sp>
      <p:sp>
        <p:nvSpPr>
          <p:cNvPr id="30" name="Subtitle 2"/>
          <p:cNvSpPr>
            <a:spLocks noGrp="1"/>
          </p:cNvSpPr>
          <p:nvPr>
            <p:ph type="subTitle" idx="1" hasCustomPrompt="1"/>
          </p:nvPr>
        </p:nvSpPr>
        <p:spPr>
          <a:xfrm>
            <a:off x="7165633" y="4706302"/>
            <a:ext cx="3870355" cy="572695"/>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31" name="Rectangle 30"/>
          <p:cNvSpPr/>
          <p:nvPr/>
        </p:nvSpPr>
        <p:spPr>
          <a:xfrm>
            <a:off x="11296924" y="5567950"/>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2" name="Rectangle 31"/>
          <p:cNvSpPr/>
          <p:nvPr/>
        </p:nvSpPr>
        <p:spPr>
          <a:xfrm>
            <a:off x="11296923" y="5238287"/>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3" name="Rectangle 32"/>
          <p:cNvSpPr/>
          <p:nvPr/>
        </p:nvSpPr>
        <p:spPr>
          <a:xfrm>
            <a:off x="10148156" y="5568519"/>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2" descr="Z:\Share\To-Jake\logos_for_jake\MSP_regular.png"/>
          <p:cNvPicPr>
            <a:picLocks noChangeAspect="1" noChangeArrowheads="1"/>
          </p:cNvPicPr>
          <p:nvPr/>
        </p:nvPicPr>
        <p:blipFill>
          <a:blip r:embed="rId3"/>
          <a:stretch>
            <a:fillRect/>
          </a:stretch>
        </p:blipFill>
        <p:spPr bwMode="auto">
          <a:xfrm>
            <a:off x="0" y="0"/>
            <a:ext cx="4159160" cy="83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31800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8">
    <p:spTree>
      <p:nvGrpSpPr>
        <p:cNvPr id="1" name=""/>
        <p:cNvGrpSpPr/>
        <p:nvPr/>
      </p:nvGrpSpPr>
      <p:grpSpPr>
        <a:xfrm>
          <a:off x="0" y="0"/>
          <a:ext cx="0" cy="0"/>
          <a:chOff x="0" y="0"/>
          <a:chExt cx="0" cy="0"/>
        </a:xfrm>
      </p:grpSpPr>
      <p:sp>
        <p:nvSpPr>
          <p:cNvPr id="9" name="Rectangle 8"/>
          <p:cNvSpPr/>
          <p:nvPr/>
        </p:nvSpPr>
        <p:spPr>
          <a:xfrm>
            <a:off x="1369422" y="619521"/>
            <a:ext cx="9736667" cy="36307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Title 1"/>
          <p:cNvSpPr>
            <a:spLocks noGrp="1"/>
          </p:cNvSpPr>
          <p:nvPr>
            <p:ph type="title" hasCustomPrompt="1"/>
          </p:nvPr>
        </p:nvSpPr>
        <p:spPr>
          <a:xfrm>
            <a:off x="1369424" y="1794192"/>
            <a:ext cx="9735691" cy="1107016"/>
          </a:xfrm>
        </p:spPr>
        <p:txBody>
          <a:bodyPr anchor="t">
            <a:noAutofit/>
          </a:bodyPr>
          <a:lstStyle>
            <a:lvl1pPr algn="l">
              <a:lnSpc>
                <a:spcPct val="80000"/>
              </a:lnSpc>
              <a:defRPr sz="7200" b="0" cap="none" baseline="0">
                <a:solidFill>
                  <a:schemeClr val="bg1"/>
                </a:solidFill>
                <a:latin typeface="Segoe Light"/>
                <a:cs typeface="Segoe Light"/>
              </a:defRPr>
            </a:lvl1pPr>
          </a:lstStyle>
          <a:p>
            <a:r>
              <a:rPr lang="en-US" dirty="0" smtClean="0"/>
              <a:t>title of presentation</a:t>
            </a:r>
            <a:endParaRPr lang="en-US" dirty="0"/>
          </a:p>
        </p:txBody>
      </p:sp>
      <p:sp>
        <p:nvSpPr>
          <p:cNvPr id="12" name="Text Placeholder 2"/>
          <p:cNvSpPr>
            <a:spLocks noGrp="1"/>
          </p:cNvSpPr>
          <p:nvPr>
            <p:ph type="body" idx="1" hasCustomPrompt="1"/>
          </p:nvPr>
        </p:nvSpPr>
        <p:spPr>
          <a:xfrm>
            <a:off x="1780096" y="2902663"/>
            <a:ext cx="9325019" cy="559473"/>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subtitle</a:t>
            </a:r>
          </a:p>
        </p:txBody>
      </p:sp>
      <p:sp>
        <p:nvSpPr>
          <p:cNvPr id="13" name="Rectangle 12"/>
          <p:cNvSpPr/>
          <p:nvPr/>
        </p:nvSpPr>
        <p:spPr>
          <a:xfrm>
            <a:off x="762196" y="432328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1037633" y="3993657"/>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1369424" y="4323510"/>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6" name="Picture 15"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01243"/>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pag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913DFB-9003-47F2-BA72-A45DC80D6FE8}" type="datetimeFigureOut">
              <a:rPr kumimoji="1" lang="ja-JP" altLang="en-US" smtClean="0"/>
              <a:t>2016/05/31</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Rectangle 7"/>
          <p:cNvSpPr/>
          <p:nvPr/>
        </p:nvSpPr>
        <p:spPr>
          <a:xfrm>
            <a:off x="0" y="0"/>
            <a:ext cx="12192000" cy="685800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0"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817748" y="2544589"/>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490807" y="4023363"/>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269818549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t" anchorCtr="0">
            <a:no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5913DFB-9003-47F2-BA72-A45DC80D6FE8}" type="datetimeFigureOut">
              <a:rPr kumimoji="1" lang="ja-JP" altLang="en-US" smtClean="0"/>
              <a:t>2016/05/31</a:t>
            </a:fld>
            <a:endParaRPr kumimoji="1" lang="ja-JP" alt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D25E54F-BE75-4DBC-9F1B-B36626FC8750}" type="slidenum">
              <a:rPr kumimoji="1" lang="ja-JP" altLang="en-US" smtClean="0"/>
              <a:t>‹#›</a:t>
            </a:fld>
            <a:endParaRPr kumimoji="1" lang="ja-JP" altLang="en-US" dirty="0"/>
          </a:p>
        </p:txBody>
      </p:sp>
    </p:spTree>
    <p:extLst>
      <p:ext uri="{BB962C8B-B14F-4D97-AF65-F5344CB8AC3E}">
        <p14:creationId xmlns:p14="http://schemas.microsoft.com/office/powerpoint/2010/main" val="3404551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p:timing>
    <p:tnLst>
      <p:par>
        <p:cTn xmlns:p14="http://schemas.microsoft.com/office/powerpoint/2010/main" id="1" dur="indefinite" restart="never" nodeType="tmRoot"/>
      </p:par>
    </p:tnLst>
  </p:timing>
  <p:txStyles>
    <p:titleStyle>
      <a:lvl1pPr algn="l" defTabSz="609585" rtl="0" eaLnBrk="1" latinLnBrk="0" hangingPunct="1">
        <a:spcBef>
          <a:spcPct val="0"/>
        </a:spcBef>
        <a:buNone/>
        <a:defRPr kumimoji="1" sz="3733" kern="1200" cap="none" spc="133" baseline="0">
          <a:solidFill>
            <a:schemeClr val="tx1"/>
          </a:solidFill>
          <a:latin typeface="游ゴシック" panose="020B0400000000000000" pitchFamily="50" charset="-128"/>
          <a:ea typeface="游ゴシック" panose="020B0400000000000000" pitchFamily="50" charset="-128"/>
          <a:cs typeface="游ゴシック" panose="020B0400000000000000" pitchFamily="50" charset="-128"/>
        </a:defRPr>
      </a:lvl1pPr>
    </p:titleStyle>
    <p:bodyStyle>
      <a:lvl1pPr marL="457189" indent="-457189" algn="l" defTabSz="609585" rtl="0" eaLnBrk="1" latinLnBrk="0" hangingPunct="1">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85" rtl="0" eaLnBrk="1" latinLnBrk="0" hangingPunct="1">
        <a:defRPr kumimoji="1" sz="2400" kern="1200">
          <a:solidFill>
            <a:schemeClr val="tx1"/>
          </a:solidFill>
          <a:latin typeface="+mn-lt"/>
          <a:ea typeface="+mn-ea"/>
          <a:cs typeface="+mn-cs"/>
        </a:defRPr>
      </a:lvl1pPr>
      <a:lvl2pPr marL="609585" algn="l" defTabSz="609585" rtl="0" eaLnBrk="1" latinLnBrk="0" hangingPunct="1">
        <a:defRPr kumimoji="1" sz="2400" kern="1200">
          <a:solidFill>
            <a:schemeClr val="tx1"/>
          </a:solidFill>
          <a:latin typeface="+mn-lt"/>
          <a:ea typeface="+mn-ea"/>
          <a:cs typeface="+mn-cs"/>
        </a:defRPr>
      </a:lvl2pPr>
      <a:lvl3pPr marL="1219170" algn="l" defTabSz="609585" rtl="0" eaLnBrk="1" latinLnBrk="0" hangingPunct="1">
        <a:defRPr kumimoji="1" sz="2400" kern="1200">
          <a:solidFill>
            <a:schemeClr val="tx1"/>
          </a:solidFill>
          <a:latin typeface="+mn-lt"/>
          <a:ea typeface="+mn-ea"/>
          <a:cs typeface="+mn-cs"/>
        </a:defRPr>
      </a:lvl3pPr>
      <a:lvl4pPr marL="1828754" algn="l" defTabSz="609585" rtl="0" eaLnBrk="1" latinLnBrk="0" hangingPunct="1">
        <a:defRPr kumimoji="1" sz="2400" kern="1200">
          <a:solidFill>
            <a:schemeClr val="tx1"/>
          </a:solidFill>
          <a:latin typeface="+mn-lt"/>
          <a:ea typeface="+mn-ea"/>
          <a:cs typeface="+mn-cs"/>
        </a:defRPr>
      </a:lvl4pPr>
      <a:lvl5pPr marL="2438339" algn="l" defTabSz="609585" rtl="0" eaLnBrk="1" latinLnBrk="0" hangingPunct="1">
        <a:defRPr kumimoji="1" sz="2400" kern="1200">
          <a:solidFill>
            <a:schemeClr val="tx1"/>
          </a:solidFill>
          <a:latin typeface="+mn-lt"/>
          <a:ea typeface="+mn-ea"/>
          <a:cs typeface="+mn-cs"/>
        </a:defRPr>
      </a:lvl5pPr>
      <a:lvl6pPr marL="3047924" algn="l" defTabSz="609585" rtl="0" eaLnBrk="1" latinLnBrk="0" hangingPunct="1">
        <a:defRPr kumimoji="1" sz="2400" kern="1200">
          <a:solidFill>
            <a:schemeClr val="tx1"/>
          </a:solidFill>
          <a:latin typeface="+mn-lt"/>
          <a:ea typeface="+mn-ea"/>
          <a:cs typeface="+mn-cs"/>
        </a:defRPr>
      </a:lvl6pPr>
      <a:lvl7pPr marL="3657509" algn="l" defTabSz="609585" rtl="0" eaLnBrk="1" latinLnBrk="0" hangingPunct="1">
        <a:defRPr kumimoji="1" sz="2400" kern="1200">
          <a:solidFill>
            <a:schemeClr val="tx1"/>
          </a:solidFill>
          <a:latin typeface="+mn-lt"/>
          <a:ea typeface="+mn-ea"/>
          <a:cs typeface="+mn-cs"/>
        </a:defRPr>
      </a:lvl7pPr>
      <a:lvl8pPr marL="4267093" algn="l" defTabSz="609585" rtl="0" eaLnBrk="1" latinLnBrk="0" hangingPunct="1">
        <a:defRPr kumimoji="1" sz="2400" kern="1200">
          <a:solidFill>
            <a:schemeClr val="tx1"/>
          </a:solidFill>
          <a:latin typeface="+mn-lt"/>
          <a:ea typeface="+mn-ea"/>
          <a:cs typeface="+mn-cs"/>
        </a:defRPr>
      </a:lvl8pPr>
      <a:lvl9pPr marL="4876678" algn="l" defTabSz="60958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comments" Target="../comments/comment4.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16.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comments" Target="../comments/commen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comments" Target="../comments/comment5.xml"/><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9.png"/><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5947" y="957586"/>
            <a:ext cx="4455360" cy="771251"/>
          </a:xfrm>
        </p:spPr>
        <p:txBody>
          <a:bodyPr/>
          <a:lstStyle/>
          <a:p>
            <a:pPr>
              <a:lnSpc>
                <a:spcPct val="110000"/>
              </a:lnSpc>
            </a:pPr>
            <a:r>
              <a:rPr lang="ja-JP" altLang="en-US" sz="4000" dirty="0" smtClean="0"/>
              <a:t>クラウド技術入門</a:t>
            </a:r>
            <a:r>
              <a:rPr lang="en-US" altLang="ja-JP" sz="4000" dirty="0" smtClean="0"/>
              <a:t> </a:t>
            </a:r>
            <a:r>
              <a:rPr lang="en-US" altLang="ja-JP" sz="3600" dirty="0" smtClean="0"/>
              <a:t/>
            </a:r>
            <a:br>
              <a:rPr lang="en-US" altLang="ja-JP" sz="3600" dirty="0" smtClean="0"/>
            </a:br>
            <a:endParaRPr kumimoji="1" lang="ja-JP" altLang="en-US" sz="2700" dirty="0"/>
          </a:p>
        </p:txBody>
      </p:sp>
      <p:sp>
        <p:nvSpPr>
          <p:cNvPr id="3" name="サブタイトル 2"/>
          <p:cNvSpPr>
            <a:spLocks noGrp="1"/>
          </p:cNvSpPr>
          <p:nvPr>
            <p:ph type="subTitle" idx="1"/>
          </p:nvPr>
        </p:nvSpPr>
        <p:spPr>
          <a:xfrm>
            <a:off x="9337259" y="4099078"/>
            <a:ext cx="1756807" cy="487625"/>
          </a:xfrm>
        </p:spPr>
        <p:txBody>
          <a:bodyPr/>
          <a:lstStyle/>
          <a:p>
            <a:r>
              <a:rPr lang="ja-JP" altLang="en-US" dirty="0" smtClean="0"/>
              <a:t>栗原</a:t>
            </a:r>
            <a:r>
              <a:rPr lang="en-US" altLang="ja-JP" dirty="0" smtClean="0"/>
              <a:t> </a:t>
            </a:r>
            <a:r>
              <a:rPr lang="ja-JP" altLang="en-US" dirty="0" smtClean="0"/>
              <a:t>尚弘</a:t>
            </a:r>
            <a:endParaRPr kumimoji="1" lang="ja-JP" altLang="en-US" dirty="0"/>
          </a:p>
        </p:txBody>
      </p:sp>
      <p:sp>
        <p:nvSpPr>
          <p:cNvPr id="4" name="テキスト ボックス 3"/>
          <p:cNvSpPr txBox="1"/>
          <p:nvPr/>
        </p:nvSpPr>
        <p:spPr>
          <a:xfrm>
            <a:off x="6367179" y="1776102"/>
            <a:ext cx="4726880" cy="2275711"/>
          </a:xfrm>
          <a:prstGeom prst="rect">
            <a:avLst/>
          </a:prstGeom>
        </p:spPr>
        <p:txBody>
          <a:bodyPr vert="horz" wrap="none" lIns="91440" tIns="45720" rIns="91440" bIns="45720" rtlCol="0" anchor="ctr">
            <a:normAutofit/>
          </a:bodyPr>
          <a:lstStyle/>
          <a:p>
            <a:r>
              <a:rPr lang="en-US" altLang="ja-JP" sz="2800" dirty="0">
                <a:solidFill>
                  <a:schemeClr val="bg1"/>
                </a:solidFill>
              </a:rPr>
              <a:t> </a:t>
            </a:r>
            <a:r>
              <a:rPr lang="en-US" altLang="ja-JP" sz="2800" dirty="0" smtClean="0">
                <a:solidFill>
                  <a:schemeClr val="bg1"/>
                </a:solidFill>
              </a:rPr>
              <a:t> </a:t>
            </a:r>
            <a:r>
              <a:rPr lang="ja-JP" altLang="en-US" sz="2800" dirty="0" smtClean="0">
                <a:solidFill>
                  <a:schemeClr val="bg1"/>
                </a:solidFill>
              </a:rPr>
              <a:t>進化し続ける</a:t>
            </a:r>
            <a:endParaRPr lang="en-US" altLang="ja-JP" sz="2800" dirty="0" smtClean="0">
              <a:solidFill>
                <a:schemeClr val="bg1"/>
              </a:solidFill>
            </a:endParaRPr>
          </a:p>
          <a:p>
            <a:r>
              <a:rPr lang="en-US" altLang="ja-JP" sz="2800" dirty="0" smtClean="0">
                <a:solidFill>
                  <a:schemeClr val="bg1"/>
                </a:solidFill>
              </a:rPr>
              <a:t>  Microsoft </a:t>
            </a:r>
            <a:r>
              <a:rPr lang="en-US" altLang="ja-JP" sz="2800" dirty="0">
                <a:solidFill>
                  <a:schemeClr val="bg1"/>
                </a:solidFill>
              </a:rPr>
              <a:t>Azure</a:t>
            </a:r>
            <a:r>
              <a:rPr lang="ja-JP" altLang="en-US" sz="2800" dirty="0" smtClean="0">
                <a:solidFill>
                  <a:schemeClr val="bg1"/>
                </a:solidFill>
              </a:rPr>
              <a:t>のこれから</a:t>
            </a:r>
            <a:endParaRPr lang="en-US" altLang="ja-JP" sz="2800" dirty="0">
              <a:solidFill>
                <a:schemeClr val="bg1"/>
              </a:solidFill>
            </a:endParaRPr>
          </a:p>
        </p:txBody>
      </p:sp>
    </p:spTree>
    <p:extLst>
      <p:ext uri="{BB962C8B-B14F-4D97-AF65-F5344CB8AC3E}">
        <p14:creationId xmlns:p14="http://schemas.microsoft.com/office/powerpoint/2010/main" val="17997986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kumimoji="1" lang="ja-JP" altLang="en-US" sz="3600" dirty="0" smtClean="0">
                <a:solidFill>
                  <a:srgbClr val="FF0000"/>
                </a:solidFill>
              </a:rPr>
              <a:t>“りんな“</a:t>
            </a:r>
            <a:r>
              <a:rPr kumimoji="1" lang="ja-JP" altLang="en-US" sz="3600" dirty="0" smtClean="0">
                <a:solidFill>
                  <a:srgbClr val="FF0000"/>
                </a:solidFill>
              </a:rPr>
              <a:t>を</a:t>
            </a:r>
            <a:r>
              <a:rPr kumimoji="1" lang="ja-JP" altLang="en-US" sz="3600" dirty="0" smtClean="0">
                <a:solidFill>
                  <a:srgbClr val="FF0000"/>
                </a:solidFill>
              </a:rPr>
              <a:t>支えているサービスだったりするよ</a:t>
            </a:r>
            <a:endParaRPr lang="en-US" altLang="ja-JP" sz="3600" dirty="0">
              <a:solidFill>
                <a:srgbClr val="FF0000"/>
              </a:solidFill>
            </a:endParaRPr>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29944559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pic>
        <p:nvPicPr>
          <p:cNvPr id="8" name="図 7" descr="スクリーンショット 2016-05-31 9.18.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99" y="939148"/>
            <a:ext cx="10604615" cy="5918855"/>
          </a:xfrm>
          <a:prstGeom prst="rect">
            <a:avLst/>
          </a:prstGeom>
        </p:spPr>
      </p:pic>
    </p:spTree>
    <p:extLst>
      <p:ext uri="{BB962C8B-B14F-4D97-AF65-F5344CB8AC3E}">
        <p14:creationId xmlns:p14="http://schemas.microsoft.com/office/powerpoint/2010/main" val="29413108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Microsoft Azure</a:t>
            </a:r>
            <a:r>
              <a:rPr lang="ja-JP" altLang="en-US" dirty="0"/>
              <a:t>とは</a:t>
            </a:r>
            <a:endParaRPr kumimoji="1" lang="ja-JP" altLang="en-US" dirty="0"/>
          </a:p>
        </p:txBody>
      </p:sp>
      <p:pic>
        <p:nvPicPr>
          <p:cNvPr id="3" name="図 2" descr="スクリーンショット 2016-05-30 11.19.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188" y="1034616"/>
            <a:ext cx="9775647" cy="5470311"/>
          </a:xfrm>
          <a:prstGeom prst="rect">
            <a:avLst/>
          </a:prstGeom>
        </p:spPr>
      </p:pic>
      <p:sp>
        <p:nvSpPr>
          <p:cNvPr id="4" name="テキスト ボックス 3"/>
          <p:cNvSpPr txBox="1"/>
          <p:nvPr/>
        </p:nvSpPr>
        <p:spPr>
          <a:xfrm>
            <a:off x="5822805" y="6342414"/>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引用</a:t>
            </a:r>
            <a:r>
              <a:rPr lang="en-US" altLang="ja-JP" dirty="0" smtClean="0">
                <a:solidFill>
                  <a:schemeClr val="bg2">
                    <a:lumMod val="65000"/>
                  </a:schemeClr>
                </a:solidFill>
              </a:rPr>
              <a:t> </a:t>
            </a:r>
            <a:r>
              <a:rPr lang="en-US" altLang="ja-JP" dirty="0">
                <a:solidFill>
                  <a:schemeClr val="bg2">
                    <a:lumMod val="65000"/>
                  </a:schemeClr>
                </a:solidFill>
              </a:rPr>
              <a:t>https://channel9.msdn.com/Events/FEST/2015/BIC-231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9203756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kumimoji="1" lang="ja-JP" altLang="en-US" sz="3600" dirty="0" smtClean="0"/>
              <a:t>“りんな“</a:t>
            </a:r>
            <a:r>
              <a:rPr kumimoji="1" lang="ja-JP" altLang="en-US" sz="3600" dirty="0" smtClean="0"/>
              <a:t>を</a:t>
            </a:r>
            <a:r>
              <a:rPr kumimoji="1" lang="ja-JP" altLang="en-US" sz="3600" dirty="0" smtClean="0"/>
              <a:t>支えているサービスだったりするよ</a:t>
            </a:r>
            <a:endParaRPr lang="en-US" altLang="ja-JP" sz="36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39343401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lang="ja-JP" altLang="en-US" sz="3600" dirty="0" smtClean="0"/>
              <a:t>“りんな“</a:t>
            </a:r>
            <a:r>
              <a:rPr kumimoji="1" lang="ja-JP" altLang="en-US" sz="3600" dirty="0" smtClean="0"/>
              <a:t>を</a:t>
            </a:r>
            <a:r>
              <a:rPr kumimoji="1" lang="ja-JP" altLang="en-US" sz="3600" dirty="0" smtClean="0"/>
              <a:t>支えているサービスだったりするよ</a:t>
            </a:r>
            <a:endParaRPr lang="en-US" altLang="ja-JP" sz="3600" dirty="0"/>
          </a:p>
          <a:p>
            <a:pPr lvl="1">
              <a:lnSpc>
                <a:spcPct val="200000"/>
              </a:lnSpc>
              <a:buFont typeface="Wingdings" charset="2"/>
              <a:buChar char="l"/>
            </a:pPr>
            <a:r>
              <a:rPr lang="ja-JP" altLang="en-US" sz="3600" dirty="0" smtClean="0">
                <a:solidFill>
                  <a:srgbClr val="FF0000"/>
                </a:solidFill>
              </a:rPr>
              <a:t>大きく分けて３種類</a:t>
            </a:r>
            <a:endParaRPr lang="en-US" altLang="ja-JP" sz="3600" dirty="0" smtClean="0">
              <a:solidFill>
                <a:srgbClr val="FF0000"/>
              </a:solidFill>
            </a:endParaRPr>
          </a:p>
        </p:txBody>
      </p:sp>
      <p:sp>
        <p:nvSpPr>
          <p:cNvPr id="4" name="テキスト ボックス 3"/>
          <p:cNvSpPr txBox="1"/>
          <p:nvPr/>
        </p:nvSpPr>
        <p:spPr>
          <a:xfrm>
            <a:off x="-2607733" y="16086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39343401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409345136"/>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30850640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他社製品と比べて</a:t>
            </a:r>
            <a:endParaRPr kumimoji="1" lang="ja-JP" altLang="en-US" dirty="0"/>
          </a:p>
        </p:txBody>
      </p:sp>
      <p:sp>
        <p:nvSpPr>
          <p:cNvPr id="3" name="コンテンツ プレースホルダー 2"/>
          <p:cNvSpPr>
            <a:spLocks noGrp="1"/>
          </p:cNvSpPr>
          <p:nvPr>
            <p:ph sz="half" idx="1"/>
          </p:nvPr>
        </p:nvSpPr>
        <p:spPr>
          <a:xfrm>
            <a:off x="778934" y="1220842"/>
            <a:ext cx="10972800" cy="2335158"/>
          </a:xfrm>
        </p:spPr>
        <p:txBody>
          <a:bodyPr>
            <a:normAutofit/>
          </a:bodyPr>
          <a:lstStyle/>
          <a:p>
            <a:r>
              <a:rPr lang="en-US" altLang="ja-JP" dirty="0"/>
              <a:t>Amazon Web Services</a:t>
            </a:r>
          </a:p>
          <a:p>
            <a:pPr lvl="1"/>
            <a:r>
              <a:rPr lang="ja-JP" altLang="en-US" dirty="0" smtClean="0"/>
              <a:t>クレジットカード</a:t>
            </a:r>
            <a:r>
              <a:rPr lang="ja-JP" altLang="en-US" dirty="0" smtClean="0"/>
              <a:t>情報</a:t>
            </a:r>
            <a:r>
              <a:rPr lang="ja-JP" altLang="en-US" dirty="0"/>
              <a:t>が必須</a:t>
            </a:r>
            <a:endParaRPr lang="en-US" altLang="ja-JP" dirty="0"/>
          </a:p>
          <a:p>
            <a:pPr lvl="1"/>
            <a:r>
              <a:rPr lang="ja-JP" altLang="en-US" dirty="0"/>
              <a:t>学生会員で</a:t>
            </a:r>
            <a:r>
              <a:rPr lang="en-US" altLang="ja-JP" dirty="0"/>
              <a:t>35or100$/</a:t>
            </a:r>
            <a:r>
              <a:rPr lang="ja-JP" altLang="en-US" dirty="0"/>
              <a:t>月</a:t>
            </a:r>
            <a:r>
              <a:rPr lang="en-US" altLang="ja-JP" dirty="0"/>
              <a:t>(</a:t>
            </a:r>
            <a:r>
              <a:rPr lang="ja-JP" altLang="en-US" dirty="0"/>
              <a:t>非加盟校</a:t>
            </a:r>
            <a:r>
              <a:rPr lang="en-US" altLang="ja-JP" dirty="0"/>
              <a:t>,</a:t>
            </a:r>
            <a:r>
              <a:rPr lang="ja-JP" altLang="en-US" dirty="0"/>
              <a:t>加盟校</a:t>
            </a:r>
            <a:r>
              <a:rPr lang="en-US" altLang="ja-JP" dirty="0"/>
              <a:t>)</a:t>
            </a:r>
            <a:r>
              <a:rPr lang="ja-JP" altLang="en-US" dirty="0" smtClean="0"/>
              <a:t>支援</a:t>
            </a:r>
            <a:endParaRPr kumimoji="1" lang="en-US" altLang="ja-JP" dirty="0" smtClean="0"/>
          </a:p>
        </p:txBody>
      </p:sp>
      <p:sp>
        <p:nvSpPr>
          <p:cNvPr id="4" name="テキスト ボックス 3"/>
          <p:cNvSpPr txBox="1"/>
          <p:nvPr/>
        </p:nvSpPr>
        <p:spPr>
          <a:xfrm>
            <a:off x="7619449" y="629789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5" name="テキスト ボックス 4"/>
          <p:cNvSpPr txBox="1"/>
          <p:nvPr/>
        </p:nvSpPr>
        <p:spPr>
          <a:xfrm>
            <a:off x="3315871" y="6315535"/>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6" name="テキスト ボックス 5"/>
          <p:cNvSpPr txBox="1"/>
          <p:nvPr/>
        </p:nvSpPr>
        <p:spPr>
          <a:xfrm>
            <a:off x="6631743" y="64919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txBox="1">
            <a:spLocks/>
          </p:cNvSpPr>
          <p:nvPr/>
        </p:nvSpPr>
        <p:spPr>
          <a:xfrm>
            <a:off x="778934" y="3811642"/>
            <a:ext cx="10972800" cy="2335158"/>
          </a:xfrm>
          <a:prstGeom prst="rect">
            <a:avLst/>
          </a:prstGeom>
        </p:spPr>
        <p:txBody>
          <a:bodyPr vert="horz" lIns="91440" tIns="45720" rIns="91440" bIns="45720" rtlCol="0">
            <a:normAutofit/>
          </a:bodyPr>
          <a:lstStyle>
            <a:lvl1pPr marL="457189" indent="-457189" algn="l" defTabSz="609585" rtl="0" eaLnBrk="1" latinLnBrk="0" hangingPunct="1">
              <a:lnSpc>
                <a:spcPct val="120000"/>
              </a:lnSpc>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lnSpc>
                <a:spcPct val="120000"/>
              </a:lnSpc>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lnSpc>
                <a:spcPct val="120000"/>
              </a:lnSpc>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lnSpc>
                <a:spcPct val="120000"/>
              </a:lnSpc>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lnSpc>
                <a:spcPct val="120000"/>
              </a:lnSpc>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dirty="0"/>
              <a:t>Microsoft Azure</a:t>
            </a:r>
          </a:p>
          <a:p>
            <a:pPr lvl="1"/>
            <a:r>
              <a:rPr lang="en-US" altLang="ja-JP" dirty="0" err="1"/>
              <a:t>DreamSpark</a:t>
            </a:r>
            <a:r>
              <a:rPr lang="ja-JP" altLang="en-US" dirty="0"/>
              <a:t>経由ならクレジットカード必要無し</a:t>
            </a:r>
            <a:endParaRPr lang="en-US" altLang="ja-JP" dirty="0"/>
          </a:p>
          <a:p>
            <a:pPr lvl="1"/>
            <a:r>
              <a:rPr lang="en-US" altLang="ja-JP" dirty="0"/>
              <a:t>0</a:t>
            </a:r>
            <a:r>
              <a:rPr lang="ja-JP" altLang="en-US" dirty="0"/>
              <a:t>円</a:t>
            </a:r>
            <a:r>
              <a:rPr lang="en-US" altLang="ja-JP" dirty="0"/>
              <a:t>/</a:t>
            </a:r>
            <a:r>
              <a:rPr lang="ja-JP" altLang="en-US" dirty="0"/>
              <a:t>月支援</a:t>
            </a:r>
            <a:endParaRPr lang="en-US" altLang="ja-JP" dirty="0"/>
          </a:p>
        </p:txBody>
      </p:sp>
      <p:sp>
        <p:nvSpPr>
          <p:cNvPr id="10" name="角丸四角形 9"/>
          <p:cNvSpPr/>
          <p:nvPr/>
        </p:nvSpPr>
        <p:spPr>
          <a:xfrm>
            <a:off x="533400" y="1286935"/>
            <a:ext cx="10955867" cy="2370666"/>
          </a:xfrm>
          <a:prstGeom prst="roundRect">
            <a:avLst/>
          </a:prstGeom>
          <a:noFill/>
          <a:ln w="76200" cmpd="sng">
            <a:solidFill>
              <a:srgbClr val="DC3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533400" y="3894670"/>
            <a:ext cx="10955867" cy="2370666"/>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AD7"/>
              </a:solidFill>
            </a:endParaRPr>
          </a:p>
        </p:txBody>
      </p:sp>
    </p:spTree>
    <p:extLst>
      <p:ext uri="{BB962C8B-B14F-4D97-AF65-F5344CB8AC3E}">
        <p14:creationId xmlns:p14="http://schemas.microsoft.com/office/powerpoint/2010/main" val="285171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他社製品と比べて</a:t>
            </a:r>
            <a:endParaRPr kumimoji="1" lang="ja-JP" altLang="en-US" dirty="0"/>
          </a:p>
        </p:txBody>
      </p:sp>
      <p:sp>
        <p:nvSpPr>
          <p:cNvPr id="3" name="コンテンツ プレースホルダー 2"/>
          <p:cNvSpPr>
            <a:spLocks noGrp="1"/>
          </p:cNvSpPr>
          <p:nvPr>
            <p:ph sz="half" idx="1"/>
          </p:nvPr>
        </p:nvSpPr>
        <p:spPr>
          <a:xfrm>
            <a:off x="778934" y="1220842"/>
            <a:ext cx="10972800" cy="2335158"/>
          </a:xfrm>
        </p:spPr>
        <p:txBody>
          <a:bodyPr>
            <a:normAutofit/>
          </a:bodyPr>
          <a:lstStyle/>
          <a:p>
            <a:r>
              <a:rPr lang="en-US" altLang="ja-JP" dirty="0"/>
              <a:t>Amazon Web Services</a:t>
            </a:r>
          </a:p>
          <a:p>
            <a:pPr lvl="1"/>
            <a:r>
              <a:rPr lang="ja-JP" altLang="en-US" dirty="0" smtClean="0"/>
              <a:t>クレジットカード</a:t>
            </a:r>
            <a:r>
              <a:rPr lang="ja-JP" altLang="en-US" dirty="0" smtClean="0"/>
              <a:t>情報</a:t>
            </a:r>
            <a:r>
              <a:rPr lang="ja-JP" altLang="en-US" dirty="0"/>
              <a:t>が必須</a:t>
            </a:r>
            <a:endParaRPr lang="en-US" altLang="ja-JP" dirty="0"/>
          </a:p>
          <a:p>
            <a:pPr lvl="1"/>
            <a:r>
              <a:rPr lang="ja-JP" altLang="en-US" dirty="0"/>
              <a:t>学生会員で</a:t>
            </a:r>
            <a:r>
              <a:rPr lang="en-US" altLang="ja-JP" dirty="0"/>
              <a:t>35or100$/</a:t>
            </a:r>
            <a:r>
              <a:rPr lang="ja-JP" altLang="en-US" dirty="0"/>
              <a:t>月</a:t>
            </a:r>
            <a:r>
              <a:rPr lang="en-US" altLang="ja-JP" dirty="0"/>
              <a:t>(</a:t>
            </a:r>
            <a:r>
              <a:rPr lang="ja-JP" altLang="en-US" dirty="0"/>
              <a:t>非加盟校</a:t>
            </a:r>
            <a:r>
              <a:rPr lang="en-US" altLang="ja-JP" dirty="0"/>
              <a:t>,</a:t>
            </a:r>
            <a:r>
              <a:rPr lang="ja-JP" altLang="en-US" dirty="0"/>
              <a:t>加盟校</a:t>
            </a:r>
            <a:r>
              <a:rPr lang="en-US" altLang="ja-JP" dirty="0"/>
              <a:t>)</a:t>
            </a:r>
            <a:r>
              <a:rPr lang="ja-JP" altLang="en-US" dirty="0" smtClean="0"/>
              <a:t>支援</a:t>
            </a:r>
            <a:endParaRPr kumimoji="1" lang="en-US" altLang="ja-JP" dirty="0" smtClean="0"/>
          </a:p>
        </p:txBody>
      </p:sp>
      <p:sp>
        <p:nvSpPr>
          <p:cNvPr id="4" name="テキスト ボックス 3"/>
          <p:cNvSpPr txBox="1"/>
          <p:nvPr/>
        </p:nvSpPr>
        <p:spPr>
          <a:xfrm>
            <a:off x="7619449" y="629789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5" name="テキスト ボックス 4"/>
          <p:cNvSpPr txBox="1"/>
          <p:nvPr/>
        </p:nvSpPr>
        <p:spPr>
          <a:xfrm>
            <a:off x="3315871" y="6315535"/>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6" name="テキスト ボックス 5"/>
          <p:cNvSpPr txBox="1"/>
          <p:nvPr/>
        </p:nvSpPr>
        <p:spPr>
          <a:xfrm>
            <a:off x="6631743" y="64919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txBox="1">
            <a:spLocks/>
          </p:cNvSpPr>
          <p:nvPr/>
        </p:nvSpPr>
        <p:spPr>
          <a:xfrm>
            <a:off x="778934" y="3811642"/>
            <a:ext cx="10972800" cy="2335158"/>
          </a:xfrm>
          <a:prstGeom prst="rect">
            <a:avLst/>
          </a:prstGeom>
        </p:spPr>
        <p:txBody>
          <a:bodyPr vert="horz" lIns="91440" tIns="45720" rIns="91440" bIns="45720" rtlCol="0">
            <a:normAutofit/>
          </a:bodyPr>
          <a:lstStyle>
            <a:lvl1pPr marL="457189" indent="-457189" algn="l" defTabSz="609585" rtl="0" eaLnBrk="1" latinLnBrk="0" hangingPunct="1">
              <a:lnSpc>
                <a:spcPct val="120000"/>
              </a:lnSpc>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lnSpc>
                <a:spcPct val="120000"/>
              </a:lnSpc>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lnSpc>
                <a:spcPct val="120000"/>
              </a:lnSpc>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lnSpc>
                <a:spcPct val="120000"/>
              </a:lnSpc>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lnSpc>
                <a:spcPct val="120000"/>
              </a:lnSpc>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dirty="0"/>
              <a:t>Microsoft Azure</a:t>
            </a:r>
          </a:p>
          <a:p>
            <a:pPr lvl="1"/>
            <a:r>
              <a:rPr lang="en-US" altLang="ja-JP" dirty="0" err="1"/>
              <a:t>DreamSpark</a:t>
            </a:r>
            <a:r>
              <a:rPr lang="ja-JP" altLang="en-US" dirty="0"/>
              <a:t>経由ならクレジットカード必要無し</a:t>
            </a:r>
            <a:endParaRPr lang="en-US" altLang="ja-JP" dirty="0"/>
          </a:p>
          <a:p>
            <a:pPr lvl="1"/>
            <a:r>
              <a:rPr lang="en-US" altLang="ja-JP" dirty="0">
                <a:solidFill>
                  <a:srgbClr val="FF0000"/>
                </a:solidFill>
              </a:rPr>
              <a:t>0</a:t>
            </a:r>
            <a:r>
              <a:rPr lang="ja-JP" altLang="en-US" dirty="0">
                <a:solidFill>
                  <a:srgbClr val="FF0000"/>
                </a:solidFill>
              </a:rPr>
              <a:t>円</a:t>
            </a:r>
            <a:r>
              <a:rPr lang="en-US" altLang="ja-JP" dirty="0"/>
              <a:t>/</a:t>
            </a:r>
            <a:r>
              <a:rPr lang="ja-JP" altLang="en-US" dirty="0"/>
              <a:t>月支援</a:t>
            </a:r>
            <a:endParaRPr lang="en-US" altLang="ja-JP" dirty="0"/>
          </a:p>
        </p:txBody>
      </p:sp>
      <p:sp>
        <p:nvSpPr>
          <p:cNvPr id="10" name="角丸四角形 9"/>
          <p:cNvSpPr/>
          <p:nvPr/>
        </p:nvSpPr>
        <p:spPr>
          <a:xfrm>
            <a:off x="533400" y="1286935"/>
            <a:ext cx="10955867" cy="2370666"/>
          </a:xfrm>
          <a:prstGeom prst="roundRect">
            <a:avLst/>
          </a:prstGeom>
          <a:noFill/>
          <a:ln w="76200" cmpd="sng">
            <a:solidFill>
              <a:srgbClr val="DC3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533400" y="3894670"/>
            <a:ext cx="10955867" cy="2370666"/>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AD7"/>
              </a:solidFill>
            </a:endParaRPr>
          </a:p>
        </p:txBody>
      </p:sp>
    </p:spTree>
    <p:extLst>
      <p:ext uri="{BB962C8B-B14F-4D97-AF65-F5344CB8AC3E}">
        <p14:creationId xmlns:p14="http://schemas.microsoft.com/office/powerpoint/2010/main" val="5396924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33094602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角丸四角形 8"/>
          <p:cNvSpPr/>
          <p:nvPr/>
        </p:nvSpPr>
        <p:spPr>
          <a:xfrm>
            <a:off x="406400" y="3674533"/>
            <a:ext cx="5486400" cy="28956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91442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sp>
        <p:nvSpPr>
          <p:cNvPr id="3" name="コンテンツ プレースホルダー 2"/>
          <p:cNvSpPr>
            <a:spLocks noGrp="1"/>
          </p:cNvSpPr>
          <p:nvPr>
            <p:ph sz="half" idx="1"/>
          </p:nvPr>
        </p:nvSpPr>
        <p:spPr>
          <a:xfrm>
            <a:off x="3118343" y="1348157"/>
            <a:ext cx="8464063" cy="4778011"/>
          </a:xfrm>
        </p:spPr>
        <p:txBody>
          <a:bodyPr/>
          <a:lstStyle/>
          <a:p>
            <a:r>
              <a:rPr kumimoji="1" lang="ja-JP" altLang="en-US" dirty="0" smtClean="0"/>
              <a:t>栗原</a:t>
            </a:r>
            <a:r>
              <a:rPr lang="en-US" altLang="ja-JP" dirty="0"/>
              <a:t> </a:t>
            </a:r>
            <a:r>
              <a:rPr kumimoji="1" lang="ja-JP" altLang="en-US" dirty="0" smtClean="0"/>
              <a:t>尚弘</a:t>
            </a:r>
            <a:endParaRPr kumimoji="1" lang="en-US" altLang="ja-JP" dirty="0" smtClean="0"/>
          </a:p>
          <a:p>
            <a:r>
              <a:rPr lang="ja-JP" altLang="en-US" dirty="0" smtClean="0"/>
              <a:t>愛知工業大学</a:t>
            </a:r>
            <a:r>
              <a:rPr lang="en-US" altLang="ja-JP" dirty="0" smtClean="0"/>
              <a:t> </a:t>
            </a:r>
            <a:r>
              <a:rPr lang="ja-JP" altLang="en-US" dirty="0" smtClean="0"/>
              <a:t>情報科学科</a:t>
            </a:r>
            <a:r>
              <a:rPr lang="en-US" altLang="ja-JP" dirty="0" smtClean="0"/>
              <a:t> </a:t>
            </a:r>
            <a:r>
              <a:rPr lang="ja-JP" altLang="en-US" dirty="0" smtClean="0"/>
              <a:t>学部</a:t>
            </a:r>
            <a:r>
              <a:rPr lang="en-US" altLang="ja-JP" dirty="0" smtClean="0"/>
              <a:t>3</a:t>
            </a:r>
            <a:r>
              <a:rPr lang="ja-JP" altLang="en-US" dirty="0" smtClean="0"/>
              <a:t>年</a:t>
            </a:r>
            <a:endParaRPr lang="en-US" altLang="ja-JP" dirty="0" smtClean="0"/>
          </a:p>
          <a:p>
            <a:endParaRPr kumimoji="1" lang="ja-JP" altLang="en-US" dirty="0"/>
          </a:p>
        </p:txBody>
      </p:sp>
      <p:sp>
        <p:nvSpPr>
          <p:cNvPr id="4" name="正方形/長方形 3"/>
          <p:cNvSpPr/>
          <p:nvPr/>
        </p:nvSpPr>
        <p:spPr>
          <a:xfrm>
            <a:off x="750278" y="1230925"/>
            <a:ext cx="2121877" cy="18756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dirty="0"/>
              <a:t>写真</a:t>
            </a:r>
            <a:r>
              <a:rPr lang="ja-JP" altLang="en-US" dirty="0" smtClean="0"/>
              <a:t>など</a:t>
            </a:r>
            <a:endParaRPr kumimoji="1" lang="ja-JP" altLang="en-US" dirty="0"/>
          </a:p>
        </p:txBody>
      </p:sp>
    </p:spTree>
    <p:extLst>
      <p:ext uri="{BB962C8B-B14F-4D97-AF65-F5344CB8AC3E}">
        <p14:creationId xmlns:p14="http://schemas.microsoft.com/office/powerpoint/2010/main" val="5487447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78711" y="1172636"/>
            <a:ext cx="10979895" cy="1621367"/>
          </a:xfrm>
        </p:spPr>
        <p:txBody>
          <a:bodyPr>
            <a:noAutofit/>
          </a:bodyPr>
          <a:lstStyle/>
          <a:p>
            <a:r>
              <a:rPr lang="ja-JP" altLang="en-US" sz="3600" dirty="0" smtClean="0"/>
              <a:t>インストーラ</a:t>
            </a:r>
            <a:endParaRPr lang="en-US" altLang="ja-JP" sz="3600" dirty="0" smtClean="0"/>
          </a:p>
          <a:p>
            <a:pPr lvl="1"/>
            <a:r>
              <a:rPr lang="en-US" altLang="ja-JP" sz="3067" dirty="0" smtClean="0"/>
              <a:t>Linux</a:t>
            </a:r>
            <a:r>
              <a:rPr lang="ja-JP" altLang="en-US" sz="3067" dirty="0" smtClean="0"/>
              <a:t>，</a:t>
            </a:r>
            <a:r>
              <a:rPr lang="en-US" altLang="ja-JP" sz="3067" dirty="0" smtClean="0"/>
              <a:t>OSX</a:t>
            </a:r>
            <a:r>
              <a:rPr lang="ja-JP" altLang="en-US" sz="3067" dirty="0" smtClean="0"/>
              <a:t>，</a:t>
            </a:r>
            <a:r>
              <a:rPr lang="en-US" altLang="ja-JP" sz="3067" dirty="0" smtClean="0"/>
              <a:t>Windows</a:t>
            </a:r>
            <a:r>
              <a:rPr lang="ja-JP" altLang="en-US" sz="3067" dirty="0" smtClean="0"/>
              <a:t>の</a:t>
            </a:r>
            <a:r>
              <a:rPr lang="en-US" altLang="ja-JP" sz="3067" dirty="0" smtClean="0"/>
              <a:t>3</a:t>
            </a:r>
            <a:r>
              <a:rPr lang="ja-JP" altLang="en-US" sz="3067" dirty="0" smtClean="0"/>
              <a:t>種類</a:t>
            </a:r>
            <a:endParaRPr lang="en-US" altLang="ja-JP" sz="3067" dirty="0" smtClean="0"/>
          </a:p>
          <a:p>
            <a:pPr marL="609585" lvl="1" indent="0">
              <a:buNone/>
            </a:pPr>
            <a:endParaRPr lang="en-US" altLang="ja-JP" sz="3067" dirty="0" smtClean="0"/>
          </a:p>
        </p:txBody>
      </p:sp>
      <p:sp>
        <p:nvSpPr>
          <p:cNvPr id="2" name="タイトル 1"/>
          <p:cNvSpPr>
            <a:spLocks noGrp="1"/>
          </p:cNvSpPr>
          <p:nvPr>
            <p:ph type="title"/>
          </p:nvPr>
        </p:nvSpPr>
        <p:spPr/>
        <p:txBody>
          <a:bodyPr/>
          <a:lstStyle/>
          <a:p>
            <a:r>
              <a:rPr lang="en-US" altLang="ja-JP" sz="4000" dirty="0"/>
              <a:t>Azure CLI</a:t>
            </a:r>
            <a:endParaRPr lang="ja-JP" altLang="en-US" sz="4000" dirty="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12" name="コンテンツ プレースホルダー 2"/>
          <p:cNvSpPr txBox="1">
            <a:spLocks/>
          </p:cNvSpPr>
          <p:nvPr/>
        </p:nvSpPr>
        <p:spPr>
          <a:xfrm>
            <a:off x="678711" y="3323184"/>
            <a:ext cx="10979895" cy="1621367"/>
          </a:xfrm>
          <a:prstGeom prst="rect">
            <a:avLst/>
          </a:prstGeom>
        </p:spPr>
        <p:txBody>
          <a:bodyPr vert="horz" lIns="91440" tIns="45720" rIns="91440" bIns="45720" rtlCol="0">
            <a:noAutofit/>
          </a:bodyPr>
          <a:lstStyle>
            <a:lvl1pPr marL="457189" indent="-457189" algn="l" defTabSz="609585" rtl="0" eaLnBrk="1" latinLnBrk="0" hangingPunct="1">
              <a:lnSpc>
                <a:spcPct val="120000"/>
              </a:lnSpc>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lnSpc>
                <a:spcPct val="120000"/>
              </a:lnSpc>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lnSpc>
                <a:spcPct val="120000"/>
              </a:lnSpc>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lnSpc>
                <a:spcPct val="120000"/>
              </a:lnSpc>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lnSpc>
                <a:spcPct val="120000"/>
              </a:lnSpc>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sz="3600" dirty="0"/>
              <a:t>npm </a:t>
            </a:r>
            <a:r>
              <a:rPr lang="ja-JP" altLang="en-US" sz="3600" dirty="0"/>
              <a:t>パッケージの</a:t>
            </a:r>
            <a:r>
              <a:rPr lang="ja-JP" altLang="en-US" sz="3600" dirty="0" smtClean="0"/>
              <a:t>インストール</a:t>
            </a:r>
            <a:endParaRPr lang="en-US" altLang="ja-JP" sz="3067" dirty="0" smtClean="0"/>
          </a:p>
          <a:p>
            <a:pPr lvl="1"/>
            <a:r>
              <a:rPr lang="en-US" altLang="ja-JP" sz="2800" dirty="0"/>
              <a:t>npm install azure-cli -g</a:t>
            </a:r>
          </a:p>
          <a:p>
            <a:pPr lvl="1"/>
            <a:endParaRPr lang="ja-JP" altLang="en-US" sz="3067" dirty="0" smtClean="0"/>
          </a:p>
        </p:txBody>
      </p:sp>
    </p:spTree>
    <p:extLst>
      <p:ext uri="{BB962C8B-B14F-4D97-AF65-F5344CB8AC3E}">
        <p14:creationId xmlns:p14="http://schemas.microsoft.com/office/powerpoint/2010/main" val="42595980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Azure CLI</a:t>
            </a:r>
            <a:endParaRPr lang="ja-JP" altLang="en-US" sz="4000" dirty="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8" name="テキスト ボックス 7"/>
          <p:cNvSpPr txBox="1"/>
          <p:nvPr/>
        </p:nvSpPr>
        <p:spPr>
          <a:xfrm>
            <a:off x="152403" y="2396069"/>
            <a:ext cx="5774267" cy="1693333"/>
          </a:xfrm>
          <a:prstGeom prst="rect">
            <a:avLst/>
          </a:prstGeom>
        </p:spPr>
        <p:txBody>
          <a:bodyPr vert="horz" wrap="none" lIns="91440" tIns="45720" rIns="91440" bIns="45720" rtlCol="0" anchor="ctr">
            <a:normAutofit/>
          </a:bodyPr>
          <a:lstStyle/>
          <a:p>
            <a:r>
              <a:rPr lang="ja-JP" altLang="en-US" sz="2800" dirty="0" smtClean="0"/>
              <a:t>・</a:t>
            </a:r>
            <a:r>
              <a:rPr kumimoji="1" lang="ja-JP" altLang="en-US" sz="2800" dirty="0" smtClean="0"/>
              <a:t>スクリプト</a:t>
            </a:r>
            <a:r>
              <a:rPr kumimoji="1" lang="ja-JP" altLang="en-US" sz="2800" dirty="0" smtClean="0"/>
              <a:t>で</a:t>
            </a:r>
            <a:r>
              <a:rPr kumimoji="1" lang="en-US" altLang="ja-JP" sz="2800" dirty="0" smtClean="0"/>
              <a:t>Azure</a:t>
            </a:r>
            <a:r>
              <a:rPr kumimoji="1" lang="ja-JP" altLang="en-US" sz="2800" dirty="0" smtClean="0"/>
              <a:t>を操作できる</a:t>
            </a:r>
          </a:p>
        </p:txBody>
      </p:sp>
      <p:sp>
        <p:nvSpPr>
          <p:cNvPr id="10" name="テキスト ボックス 9"/>
          <p:cNvSpPr txBox="1"/>
          <p:nvPr/>
        </p:nvSpPr>
        <p:spPr>
          <a:xfrm>
            <a:off x="6282269" y="2396069"/>
            <a:ext cx="5774267" cy="1693333"/>
          </a:xfrm>
          <a:prstGeom prst="rect">
            <a:avLst/>
          </a:prstGeom>
        </p:spPr>
        <p:txBody>
          <a:bodyPr vert="horz" wrap="none" lIns="91440" tIns="45720" rIns="91440" bIns="45720" rtlCol="0" anchor="ctr">
            <a:normAutofit/>
          </a:bodyPr>
          <a:lstStyle/>
          <a:p>
            <a:r>
              <a:rPr lang="ja-JP" altLang="en-US" sz="2800" dirty="0" smtClean="0"/>
              <a:t>・</a:t>
            </a:r>
            <a:r>
              <a:rPr lang="ja-JP" altLang="en-US" sz="2800" dirty="0" smtClean="0"/>
              <a:t>コマンド</a:t>
            </a:r>
            <a:r>
              <a:rPr lang="ja-JP" altLang="en-US" sz="2800" dirty="0" smtClean="0"/>
              <a:t>を慣れるまでがダルい</a:t>
            </a:r>
            <a:endParaRPr lang="en-US" altLang="ja-JP" sz="2800" dirty="0" smtClean="0"/>
          </a:p>
        </p:txBody>
      </p:sp>
      <p:sp>
        <p:nvSpPr>
          <p:cNvPr id="11" name="テキスト ボックス 10"/>
          <p:cNvSpPr txBox="1"/>
          <p:nvPr/>
        </p:nvSpPr>
        <p:spPr>
          <a:xfrm>
            <a:off x="6282269" y="3886203"/>
            <a:ext cx="5774267" cy="1693333"/>
          </a:xfrm>
          <a:prstGeom prst="rect">
            <a:avLst/>
          </a:prstGeom>
        </p:spPr>
        <p:txBody>
          <a:bodyPr vert="horz" wrap="none" lIns="91440" tIns="45720" rIns="91440" bIns="45720" rtlCol="0" anchor="ctr">
            <a:normAutofit/>
          </a:bodyPr>
          <a:lstStyle/>
          <a:p>
            <a:r>
              <a:rPr lang="ja-JP" altLang="en-US" sz="2800" dirty="0" smtClean="0"/>
              <a:t>・</a:t>
            </a:r>
            <a:r>
              <a:rPr lang="ja-JP" altLang="en-US" sz="2800" dirty="0" smtClean="0"/>
              <a:t>エラー</a:t>
            </a:r>
            <a:r>
              <a:rPr lang="ja-JP" altLang="en-US" sz="2800" dirty="0" smtClean="0"/>
              <a:t>が出た時ググっても</a:t>
            </a:r>
            <a:r>
              <a:rPr lang="en-US" altLang="ja-JP" sz="2800" dirty="0" smtClean="0"/>
              <a:t/>
            </a:r>
            <a:br>
              <a:rPr lang="en-US" altLang="ja-JP" sz="2800" dirty="0" smtClean="0"/>
            </a:br>
            <a:r>
              <a:rPr lang="ja-JP" altLang="en-US" sz="2800" dirty="0" smtClean="0"/>
              <a:t>　</a:t>
            </a:r>
            <a:r>
              <a:rPr lang="ja-JP" altLang="en-US" sz="2800" dirty="0" smtClean="0"/>
              <a:t>解決</a:t>
            </a:r>
            <a:r>
              <a:rPr lang="ja-JP" altLang="en-US" sz="2800" dirty="0" smtClean="0"/>
              <a:t>に至らないことが多い</a:t>
            </a:r>
            <a:r>
              <a:rPr lang="en-US" altLang="ja-JP" sz="2800" dirty="0" smtClean="0"/>
              <a:t>(</a:t>
            </a:r>
            <a:r>
              <a:rPr lang="ja-JP" altLang="en-US" sz="2800" dirty="0" smtClean="0"/>
              <a:t>体感</a:t>
            </a:r>
            <a:r>
              <a:rPr lang="en-US" altLang="ja-JP" sz="2800" dirty="0" smtClean="0"/>
              <a:t>)</a:t>
            </a:r>
          </a:p>
        </p:txBody>
      </p:sp>
      <p:sp>
        <p:nvSpPr>
          <p:cNvPr id="3" name="角丸四角形 2"/>
          <p:cNvSpPr/>
          <p:nvPr/>
        </p:nvSpPr>
        <p:spPr>
          <a:xfrm>
            <a:off x="118532" y="1879600"/>
            <a:ext cx="5858933" cy="4216400"/>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065874" y="1422397"/>
            <a:ext cx="1947335" cy="914400"/>
          </a:xfrm>
          <a:prstGeom prst="rect">
            <a:avLst/>
          </a:prstGeom>
          <a:ln w="76200" cmpd="sng">
            <a:solidFill>
              <a:srgbClr val="00BAD7"/>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メリット</a:t>
            </a:r>
          </a:p>
        </p:txBody>
      </p:sp>
      <p:sp>
        <p:nvSpPr>
          <p:cNvPr id="12" name="角丸四角形 11"/>
          <p:cNvSpPr/>
          <p:nvPr/>
        </p:nvSpPr>
        <p:spPr>
          <a:xfrm>
            <a:off x="6231470" y="1862671"/>
            <a:ext cx="5858933" cy="42164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09467" y="1422397"/>
            <a:ext cx="2387603" cy="914400"/>
          </a:xfrm>
          <a:prstGeom prst="rect">
            <a:avLst/>
          </a:prstGeom>
          <a:ln w="76200" cmpd="sng">
            <a:solidFill>
              <a:srgbClr val="FF0000"/>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デメリット</a:t>
            </a:r>
          </a:p>
        </p:txBody>
      </p:sp>
      <p:sp>
        <p:nvSpPr>
          <p:cNvPr id="5" name="テキスト ボックス 4"/>
          <p:cNvSpPr txBox="1"/>
          <p:nvPr/>
        </p:nvSpPr>
        <p:spPr>
          <a:xfrm>
            <a:off x="-1490133" y="28786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38155220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テキスト ボックス 8"/>
          <p:cNvSpPr txBox="1"/>
          <p:nvPr/>
        </p:nvSpPr>
        <p:spPr>
          <a:xfrm>
            <a:off x="-1998133" y="32342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24222838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10" name="角丸四角形 9"/>
          <p:cNvSpPr/>
          <p:nvPr/>
        </p:nvSpPr>
        <p:spPr>
          <a:xfrm>
            <a:off x="6316134" y="1981200"/>
            <a:ext cx="5486400" cy="46228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333335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217332128"/>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42237388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2660145247"/>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DC3C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2704211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a:t>
            </a:r>
            <a:r>
              <a:rPr lang="en-US" altLang="ja-JP" dirty="0" smtClean="0"/>
              <a:t>Machine(</a:t>
            </a:r>
            <a:r>
              <a:rPr lang="ja-JP" altLang="en-US" dirty="0" smtClean="0"/>
              <a:t>仮想マシン</a:t>
            </a:r>
            <a:r>
              <a:rPr lang="en-US" altLang="ja-JP" dirty="0" smtClean="0"/>
              <a:t>)</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2"/>
            <a:ext cx="10979895" cy="2725355"/>
          </a:xfrm>
        </p:spPr>
        <p:txBody>
          <a:bodyPr>
            <a:normAutofit/>
          </a:bodyPr>
          <a:lstStyle/>
          <a:p>
            <a:r>
              <a:rPr lang="ja-JP" altLang="en-US" sz="3600" dirty="0" smtClean="0"/>
              <a:t>何ができるの？</a:t>
            </a:r>
            <a:endParaRPr lang="en-US" altLang="ja-JP" sz="3600" dirty="0" smtClean="0"/>
          </a:p>
          <a:p>
            <a:pPr lvl="1"/>
            <a:r>
              <a:rPr lang="ja-JP" altLang="en-US" dirty="0" smtClean="0"/>
              <a:t>パソコンをオンライン上で借りることができる</a:t>
            </a:r>
            <a:endParaRPr lang="en-US" altLang="ja-JP" dirty="0" smtClean="0"/>
          </a:p>
          <a:p>
            <a:pPr lvl="1"/>
            <a:r>
              <a:rPr lang="ja-JP" altLang="en-US" dirty="0"/>
              <a:t>豊富な</a:t>
            </a:r>
            <a:r>
              <a:rPr lang="en-US" altLang="ja-JP" dirty="0"/>
              <a:t>OS</a:t>
            </a:r>
            <a:r>
              <a:rPr lang="ja-JP" altLang="en-US" dirty="0"/>
              <a:t>イメージが使用</a:t>
            </a:r>
            <a:r>
              <a:rPr lang="ja-JP" altLang="en-US" dirty="0" smtClean="0"/>
              <a:t>可能</a:t>
            </a:r>
            <a:endParaRPr lang="en-US" altLang="ja-JP" dirty="0" smtClean="0"/>
          </a:p>
          <a:p>
            <a:pPr lvl="1"/>
            <a:r>
              <a:rPr lang="en-US" altLang="ja-JP" dirty="0" smtClean="0"/>
              <a:t>VHD</a:t>
            </a:r>
            <a:r>
              <a:rPr lang="ja-JP" altLang="en-US" dirty="0" smtClean="0"/>
              <a:t>ファイルをアップロードし利用することも可能</a:t>
            </a:r>
            <a:endParaRPr lang="en-US" altLang="ja-JP" dirty="0" smtClean="0"/>
          </a:p>
          <a:p>
            <a:pPr lvl="1"/>
            <a:endParaRPr lang="en-US" altLang="ja-JP" sz="2267" dirty="0" smtClean="0"/>
          </a:p>
        </p:txBody>
      </p:sp>
      <p:grpSp>
        <p:nvGrpSpPr>
          <p:cNvPr id="3" name="図形グループ 2"/>
          <p:cNvGrpSpPr/>
          <p:nvPr/>
        </p:nvGrpSpPr>
        <p:grpSpPr>
          <a:xfrm>
            <a:off x="1776696" y="4118958"/>
            <a:ext cx="8631515" cy="1250427"/>
            <a:chOff x="1280850" y="4099448"/>
            <a:chExt cx="8631514" cy="1250426"/>
          </a:xfrm>
        </p:grpSpPr>
        <p:pic>
          <p:nvPicPr>
            <p:cNvPr id="10" name="図 9" descr="Mediu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465" y="4104680"/>
              <a:ext cx="1239962" cy="1239962"/>
            </a:xfrm>
            <a:prstGeom prst="rect">
              <a:avLst/>
            </a:prstGeom>
          </p:spPr>
        </p:pic>
        <p:pic>
          <p:nvPicPr>
            <p:cNvPr id="11" name="図 10" descr="Mediu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9682" y="4099448"/>
              <a:ext cx="1250426" cy="1250426"/>
            </a:xfrm>
            <a:prstGeom prst="rect">
              <a:avLst/>
            </a:prstGeom>
          </p:spPr>
        </p:pic>
        <p:pic>
          <p:nvPicPr>
            <p:cNvPr id="12" name="図 11" descr="Larg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2900" y="4100507"/>
              <a:ext cx="1248309" cy="1248309"/>
            </a:xfrm>
            <a:prstGeom prst="rect">
              <a:avLst/>
            </a:prstGeom>
          </p:spPr>
        </p:pic>
        <p:pic>
          <p:nvPicPr>
            <p:cNvPr id="13" name="図 12" descr="Larg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0850" y="4108264"/>
              <a:ext cx="1232795" cy="1232795"/>
            </a:xfrm>
            <a:prstGeom prst="rect">
              <a:avLst/>
            </a:prstGeom>
          </p:spPr>
        </p:pic>
        <p:pic>
          <p:nvPicPr>
            <p:cNvPr id="14" name="図 13" descr="Mediu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69364" y="4153161"/>
              <a:ext cx="1143000" cy="1143000"/>
            </a:xfrm>
            <a:prstGeom prst="rect">
              <a:avLst/>
            </a:prstGeom>
          </p:spPr>
        </p:pic>
      </p:grpSp>
      <p:sp>
        <p:nvSpPr>
          <p:cNvPr id="15" name="テキスト ボックス 14"/>
          <p:cNvSpPr txBox="1"/>
          <p:nvPr/>
        </p:nvSpPr>
        <p:spPr>
          <a:xfrm>
            <a:off x="10324877" y="5144374"/>
            <a:ext cx="1509967" cy="694851"/>
          </a:xfrm>
          <a:prstGeom prst="rect">
            <a:avLst/>
          </a:prstGeom>
        </p:spPr>
        <p:txBody>
          <a:bodyPr vert="horz" wrap="none" lIns="91440" tIns="45720" rIns="91440" bIns="45720" rtlCol="0" anchor="ctr">
            <a:normAutofit/>
          </a:bodyPr>
          <a:lstStyle/>
          <a:p>
            <a:r>
              <a:rPr lang="ja-JP" altLang="en-US" dirty="0" smtClean="0"/>
              <a:t>などなど</a:t>
            </a:r>
            <a:r>
              <a:rPr lang="en-US" altLang="ja-JP" dirty="0" smtClean="0"/>
              <a:t>…</a:t>
            </a:r>
            <a:endParaRPr kumimoji="1" lang="ja-JP" altLang="en-US" dirty="0" smtClean="0"/>
          </a:p>
        </p:txBody>
      </p:sp>
    </p:spTree>
    <p:extLst>
      <p:ext uri="{BB962C8B-B14F-4D97-AF65-F5344CB8AC3E}">
        <p14:creationId xmlns:p14="http://schemas.microsoft.com/office/powerpoint/2010/main" val="3729583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Machine(</a:t>
            </a:r>
            <a:r>
              <a:rPr lang="ja-JP" altLang="en-US" dirty="0"/>
              <a:t>仮想マシン</a:t>
            </a:r>
            <a:r>
              <a:rPr lang="en-US" altLang="ja-JP" dirty="0"/>
              <a:t>)</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smtClean="0"/>
              <a:t>種類(</a:t>
            </a:r>
            <a:r>
              <a:rPr lang="ja-JP" altLang="en-US" sz="3600" dirty="0" smtClean="0"/>
              <a:t>インスタンス</a:t>
            </a:r>
            <a:r>
              <a:rPr lang="en-US" altLang="ja-JP" sz="3600" dirty="0" smtClean="0"/>
              <a:t>)</a:t>
            </a:r>
          </a:p>
          <a:p>
            <a:pPr lvl="1"/>
            <a:endParaRPr lang="en-US" altLang="ja-JP" sz="2267" dirty="0" smtClean="0"/>
          </a:p>
        </p:txBody>
      </p:sp>
      <p:graphicFrame>
        <p:nvGraphicFramePr>
          <p:cNvPr id="4" name="表 3"/>
          <p:cNvGraphicFramePr>
            <a:graphicFrameLocks noGrp="1"/>
          </p:cNvGraphicFramePr>
          <p:nvPr>
            <p:extLst>
              <p:ext uri="{D42A27DB-BD31-4B8C-83A1-F6EECF244321}">
                <p14:modId xmlns:p14="http://schemas.microsoft.com/office/powerpoint/2010/main" val="2978754541"/>
              </p:ext>
            </p:extLst>
          </p:nvPr>
        </p:nvGraphicFramePr>
        <p:xfrm>
          <a:off x="1269905" y="2487410"/>
          <a:ext cx="9383213" cy="1622985"/>
        </p:xfrm>
        <a:graphic>
          <a:graphicData uri="http://schemas.openxmlformats.org/drawingml/2006/table">
            <a:tbl>
              <a:tblPr bandRow="1">
                <a:tableStyleId>{FABFCF23-3B69-468F-B69F-88F6DE6A72F2}</a:tableStyleId>
              </a:tblPr>
              <a:tblGrid>
                <a:gridCol w="1340459"/>
                <a:gridCol w="1340459"/>
                <a:gridCol w="1340459"/>
                <a:gridCol w="1340459"/>
                <a:gridCol w="1340459"/>
                <a:gridCol w="1340459"/>
                <a:gridCol w="1340459"/>
              </a:tblGrid>
              <a:tr h="1622985">
                <a:tc>
                  <a:txBody>
                    <a:bodyPr/>
                    <a:lstStyle/>
                    <a:p>
                      <a:pPr algn="ctr"/>
                      <a:r>
                        <a:rPr kumimoji="1" lang="en-US" altLang="ja-JP" sz="3600" dirty="0" smtClean="0">
                          <a:solidFill>
                            <a:schemeClr val="bg1"/>
                          </a:solidFill>
                        </a:rPr>
                        <a:t>A</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r>
            </a:tbl>
          </a:graphicData>
        </a:graphic>
      </p:graphicFrame>
      <p:sp>
        <p:nvSpPr>
          <p:cNvPr id="6" name="テキスト ボックス 5"/>
          <p:cNvSpPr txBox="1"/>
          <p:nvPr/>
        </p:nvSpPr>
        <p:spPr>
          <a:xfrm>
            <a:off x="1746127" y="4745473"/>
            <a:ext cx="8430780" cy="914400"/>
          </a:xfrm>
          <a:prstGeom prst="rect">
            <a:avLst/>
          </a:prstGeom>
        </p:spPr>
        <p:txBody>
          <a:bodyPr vert="horz" wrap="none" lIns="91440" tIns="45720" rIns="91440" bIns="45720" rtlCol="0" anchor="ctr">
            <a:noAutofit/>
          </a:bodyPr>
          <a:lstStyle/>
          <a:p>
            <a:pPr algn="ctr"/>
            <a:r>
              <a:rPr lang="ja-JP" altLang="en-US" sz="3200" dirty="0" smtClean="0"/>
              <a:t>メモリ重視、</a:t>
            </a:r>
            <a:r>
              <a:rPr lang="en-US" altLang="ja-JP" sz="3200" dirty="0" smtClean="0"/>
              <a:t>SSD</a:t>
            </a:r>
            <a:r>
              <a:rPr lang="ja-JP" altLang="en-US" sz="3200" dirty="0" smtClean="0"/>
              <a:t>重視、</a:t>
            </a:r>
            <a:r>
              <a:rPr lang="en-US" altLang="ja-JP" sz="3200" dirty="0" smtClean="0"/>
              <a:t>CPU</a:t>
            </a:r>
            <a:r>
              <a:rPr lang="ja-JP" altLang="en-US" sz="3200" dirty="0" smtClean="0"/>
              <a:t>重視などそれぞれ違いのある</a:t>
            </a:r>
            <a:endParaRPr lang="en-US" altLang="ja-JP" sz="3200" dirty="0" smtClean="0"/>
          </a:p>
          <a:p>
            <a:pPr algn="ctr"/>
            <a:r>
              <a:rPr lang="ja-JP" altLang="en-US" sz="3200" dirty="0" smtClean="0"/>
              <a:t>７種類のインスタンス</a:t>
            </a:r>
            <a:endParaRPr kumimoji="1" lang="ja-JP" altLang="en-US" sz="3200" dirty="0" smtClean="0"/>
          </a:p>
        </p:txBody>
      </p:sp>
    </p:spTree>
    <p:extLst>
      <p:ext uri="{BB962C8B-B14F-4D97-AF65-F5344CB8AC3E}">
        <p14:creationId xmlns:p14="http://schemas.microsoft.com/office/powerpoint/2010/main" val="94766426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Machine(</a:t>
            </a:r>
            <a:r>
              <a:rPr lang="ja-JP" altLang="en-US" dirty="0"/>
              <a:t>仮想マシン</a:t>
            </a:r>
            <a:r>
              <a:rPr lang="en-US" altLang="ja-JP" dirty="0"/>
              <a:t>)</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smtClean="0"/>
              <a:t>種類(</a:t>
            </a:r>
            <a:r>
              <a:rPr lang="ja-JP" altLang="en-US" sz="3600" dirty="0" smtClean="0"/>
              <a:t>インスタンス</a:t>
            </a:r>
            <a:r>
              <a:rPr lang="en-US" altLang="ja-JP" sz="3600" dirty="0" smtClean="0"/>
              <a:t>)</a:t>
            </a:r>
          </a:p>
          <a:p>
            <a:pPr lvl="1"/>
            <a:endParaRPr lang="en-US" altLang="ja-JP" sz="2267" dirty="0" smtClean="0"/>
          </a:p>
        </p:txBody>
      </p:sp>
      <p:graphicFrame>
        <p:nvGraphicFramePr>
          <p:cNvPr id="4" name="表 3"/>
          <p:cNvGraphicFramePr>
            <a:graphicFrameLocks noGrp="1"/>
          </p:cNvGraphicFramePr>
          <p:nvPr>
            <p:extLst>
              <p:ext uri="{D42A27DB-BD31-4B8C-83A1-F6EECF244321}">
                <p14:modId xmlns:p14="http://schemas.microsoft.com/office/powerpoint/2010/main" val="2866661528"/>
              </p:ext>
            </p:extLst>
          </p:nvPr>
        </p:nvGraphicFramePr>
        <p:xfrm>
          <a:off x="1269905" y="2487410"/>
          <a:ext cx="9383213" cy="1622985"/>
        </p:xfrm>
        <a:graphic>
          <a:graphicData uri="http://schemas.openxmlformats.org/drawingml/2006/table">
            <a:tbl>
              <a:tblPr bandRow="1">
                <a:tableStyleId>{FABFCF23-3B69-468F-B69F-88F6DE6A72F2}</a:tableStyleId>
              </a:tblPr>
              <a:tblGrid>
                <a:gridCol w="1340459"/>
                <a:gridCol w="1340459"/>
                <a:gridCol w="1340459"/>
                <a:gridCol w="1340459"/>
                <a:gridCol w="1340459"/>
                <a:gridCol w="1340459"/>
                <a:gridCol w="1340459"/>
              </a:tblGrid>
              <a:tr h="1622985">
                <a:tc>
                  <a:txBody>
                    <a:bodyPr/>
                    <a:lstStyle/>
                    <a:p>
                      <a:pPr algn="ctr"/>
                      <a:r>
                        <a:rPr kumimoji="1" lang="en-US" altLang="ja-JP" sz="3600" dirty="0" smtClean="0">
                          <a:solidFill>
                            <a:schemeClr val="bg1"/>
                          </a:solidFill>
                        </a:rPr>
                        <a:t>A</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r>
            </a:tbl>
          </a:graphicData>
        </a:graphic>
      </p:graphicFrame>
      <p:sp>
        <p:nvSpPr>
          <p:cNvPr id="6" name="テキスト ボックス 5"/>
          <p:cNvSpPr txBox="1"/>
          <p:nvPr/>
        </p:nvSpPr>
        <p:spPr>
          <a:xfrm>
            <a:off x="-2451628" y="4692551"/>
            <a:ext cx="17708163" cy="914400"/>
          </a:xfrm>
          <a:prstGeom prst="rect">
            <a:avLst/>
          </a:prstGeom>
        </p:spPr>
        <p:txBody>
          <a:bodyPr vert="horz" wrap="none" lIns="91440" tIns="45720" rIns="91440" bIns="45720" rtlCol="0" anchor="ctr">
            <a:noAutofit/>
          </a:bodyPr>
          <a:lstStyle/>
          <a:p>
            <a:pPr algn="ctr"/>
            <a:r>
              <a:rPr lang="en-US" altLang="ja-JP" sz="3200" dirty="0" smtClean="0"/>
              <a:t>Azure </a:t>
            </a:r>
            <a:r>
              <a:rPr lang="ja-JP" altLang="en-US" sz="3200" dirty="0" smtClean="0"/>
              <a:t>仮想マシン</a:t>
            </a:r>
            <a:r>
              <a:rPr lang="en-US" altLang="ja-JP" sz="3200" dirty="0" smtClean="0"/>
              <a:t> </a:t>
            </a:r>
            <a:r>
              <a:rPr lang="ja-JP" altLang="en-US" sz="3200" dirty="0" smtClean="0"/>
              <a:t>サイズ</a:t>
            </a:r>
            <a:r>
              <a:rPr lang="en-US" altLang="ja-JP" sz="3200" dirty="0" smtClean="0"/>
              <a:t> [</a:t>
            </a:r>
            <a:r>
              <a:rPr lang="ja-JP" altLang="en-US" sz="3200" dirty="0" smtClean="0"/>
              <a:t>検索</a:t>
            </a:r>
            <a:r>
              <a:rPr lang="en-US" altLang="ja-JP" sz="3200" dirty="0" smtClean="0"/>
              <a:t>]</a:t>
            </a:r>
            <a:endParaRPr lang="en-US" altLang="ja-JP" sz="3200" dirty="0"/>
          </a:p>
          <a:p>
            <a:pPr algn="ctr"/>
            <a:r>
              <a:rPr lang="en-US" altLang="ja-JP" sz="2000" dirty="0" smtClean="0"/>
              <a:t>https://</a:t>
            </a:r>
            <a:r>
              <a:rPr lang="en-US" altLang="ja-JP" sz="2000" dirty="0" err="1" smtClean="0"/>
              <a:t>azure.microsoft.com</a:t>
            </a:r>
            <a:r>
              <a:rPr lang="en-US" altLang="ja-JP" sz="2000" dirty="0" smtClean="0"/>
              <a:t>/</a:t>
            </a:r>
            <a:r>
              <a:rPr lang="en-US" altLang="ja-JP" sz="2000" dirty="0" err="1" smtClean="0"/>
              <a:t>ja-jp</a:t>
            </a:r>
            <a:r>
              <a:rPr lang="en-US" altLang="ja-JP" sz="2000" dirty="0" smtClean="0"/>
              <a:t>/documentation/articles/virtual-machines-windows-sizes/</a:t>
            </a:r>
            <a:endParaRPr kumimoji="1" lang="ja-JP" altLang="en-US" sz="2000" dirty="0" smtClean="0"/>
          </a:p>
        </p:txBody>
      </p:sp>
    </p:spTree>
    <p:extLst>
      <p:ext uri="{BB962C8B-B14F-4D97-AF65-F5344CB8AC3E}">
        <p14:creationId xmlns:p14="http://schemas.microsoft.com/office/powerpoint/2010/main" val="364673444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Machine(</a:t>
            </a:r>
            <a:r>
              <a:rPr lang="ja-JP" altLang="en-US" dirty="0"/>
              <a:t>仮想マシン</a:t>
            </a:r>
            <a:r>
              <a:rPr lang="en-US" altLang="ja-JP" dirty="0"/>
              <a:t>)</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1"/>
            <a:ext cx="10979895" cy="4970467"/>
          </a:xfrm>
        </p:spPr>
        <p:txBody>
          <a:bodyPr>
            <a:normAutofit/>
          </a:bodyPr>
          <a:lstStyle/>
          <a:p>
            <a:r>
              <a:rPr lang="ja-JP" altLang="en-US" sz="3600" dirty="0" smtClean="0"/>
              <a:t>料金</a:t>
            </a:r>
            <a:endParaRPr lang="en-US" altLang="ja-JP" sz="3600" dirty="0" smtClean="0"/>
          </a:p>
          <a:p>
            <a:pPr lvl="1"/>
            <a:r>
              <a:rPr lang="ja-JP" altLang="en-US" dirty="0" smtClean="0"/>
              <a:t>インスタンスごとの料金</a:t>
            </a:r>
            <a:r>
              <a:rPr lang="en-US" altLang="ja-JP" dirty="0" smtClean="0"/>
              <a:t>×◯</a:t>
            </a:r>
            <a:r>
              <a:rPr lang="ja-JP" altLang="en-US" dirty="0" smtClean="0"/>
              <a:t>時間</a:t>
            </a:r>
            <a:endParaRPr lang="en-US" altLang="ja-JP" dirty="0" smtClean="0"/>
          </a:p>
          <a:p>
            <a:pPr lvl="1"/>
            <a:endParaRPr lang="en-US" altLang="ja-JP" sz="2267" dirty="0" smtClean="0"/>
          </a:p>
        </p:txBody>
      </p:sp>
    </p:spTree>
    <p:extLst>
      <p:ext uri="{BB962C8B-B14F-4D97-AF65-F5344CB8AC3E}">
        <p14:creationId xmlns:p14="http://schemas.microsoft.com/office/powerpoint/2010/main" val="16913096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sz="half" idx="1"/>
          </p:nvPr>
        </p:nvSpPr>
        <p:spPr>
          <a:xfrm>
            <a:off x="609600" y="1016002"/>
            <a:ext cx="10972800" cy="5346700"/>
          </a:xfrm>
        </p:spPr>
        <p:txBody>
          <a:bodyPr>
            <a:normAutofit fontScale="92500" lnSpcReduction="20000"/>
          </a:bodyPr>
          <a:lstStyle/>
          <a:p>
            <a:r>
              <a:rPr lang="ja-JP" altLang="en-US" sz="2400" dirty="0"/>
              <a:t>概要</a:t>
            </a:r>
            <a:endParaRPr lang="en-US" altLang="ja-JP" sz="2400" dirty="0"/>
          </a:p>
          <a:p>
            <a:pPr lvl="1"/>
            <a:r>
              <a:rPr lang="en-US" altLang="ja-JP" sz="2000" dirty="0" smtClean="0"/>
              <a:t>Microsoft Azure</a:t>
            </a:r>
            <a:r>
              <a:rPr lang="ja-JP" altLang="en-US" sz="2000" dirty="0" smtClean="0"/>
              <a:t>とは</a:t>
            </a:r>
            <a:endParaRPr lang="en-US" altLang="ja-JP" sz="2000" dirty="0" smtClean="0"/>
          </a:p>
          <a:p>
            <a:pPr lvl="1"/>
            <a:r>
              <a:rPr lang="ja-JP" altLang="en-US" sz="2000" dirty="0"/>
              <a:t>他者製品と</a:t>
            </a:r>
            <a:r>
              <a:rPr lang="ja-JP" altLang="en-US" sz="2000" dirty="0" smtClean="0"/>
              <a:t>比べて</a:t>
            </a:r>
            <a:endParaRPr lang="en-US" altLang="ja-JP" sz="2000" dirty="0" smtClean="0"/>
          </a:p>
          <a:p>
            <a:pPr lvl="1"/>
            <a:r>
              <a:rPr lang="ja-JP" altLang="en-US" sz="2000" dirty="0" smtClean="0"/>
              <a:t>必要</a:t>
            </a:r>
            <a:r>
              <a:rPr lang="ja-JP" altLang="en-US" sz="2000" dirty="0"/>
              <a:t>な開発環境</a:t>
            </a:r>
            <a:endParaRPr lang="en-US" altLang="ja-JP" sz="2000" dirty="0"/>
          </a:p>
          <a:p>
            <a:pPr lvl="1"/>
            <a:r>
              <a:rPr lang="ja-JP" altLang="en-US" sz="2000" dirty="0" smtClean="0"/>
              <a:t>最新技術</a:t>
            </a:r>
            <a:endParaRPr lang="en-US" altLang="ja-JP" sz="2000" dirty="0"/>
          </a:p>
          <a:p>
            <a:pPr lvl="1"/>
            <a:r>
              <a:rPr lang="ja-JP" altLang="en-US" sz="2000" dirty="0" smtClean="0"/>
              <a:t>無料</a:t>
            </a:r>
            <a:r>
              <a:rPr lang="ja-JP" altLang="en-US" sz="2000" dirty="0"/>
              <a:t>でできること、できないこと</a:t>
            </a:r>
            <a:endParaRPr lang="en-US" altLang="ja-JP" sz="2000" dirty="0"/>
          </a:p>
          <a:p>
            <a:r>
              <a:rPr lang="ja-JP" altLang="en-US" sz="2400" dirty="0" smtClean="0"/>
              <a:t>開発</a:t>
            </a:r>
            <a:r>
              <a:rPr lang="ja-JP" altLang="en-US" sz="2400" dirty="0" smtClean="0"/>
              <a:t>入門</a:t>
            </a:r>
            <a:endParaRPr lang="en-US" altLang="ja-JP" sz="1334" dirty="0" smtClean="0"/>
          </a:p>
          <a:p>
            <a:pPr lvl="1"/>
            <a:r>
              <a:rPr lang="ja-JP" altLang="en-US" sz="2000" dirty="0" smtClean="0"/>
              <a:t>新しく</a:t>
            </a:r>
            <a:r>
              <a:rPr lang="ja-JP" altLang="en-US" sz="2000" dirty="0"/>
              <a:t>プロジェクトを</a:t>
            </a:r>
            <a:r>
              <a:rPr lang="ja-JP" altLang="en-US" sz="2000" dirty="0" smtClean="0"/>
              <a:t>作る</a:t>
            </a:r>
            <a:endParaRPr lang="en-US" altLang="ja-JP" sz="2000" dirty="0" smtClean="0"/>
          </a:p>
          <a:p>
            <a:pPr lvl="1"/>
            <a:r>
              <a:rPr lang="ja-JP" altLang="en-US" sz="2000" dirty="0" smtClean="0"/>
              <a:t>実行方法</a:t>
            </a:r>
            <a:endParaRPr lang="en-US" altLang="ja-JP" sz="2000" dirty="0"/>
          </a:p>
          <a:p>
            <a:pPr lvl="1"/>
            <a:r>
              <a:rPr lang="ja-JP" altLang="en-US" sz="2000" dirty="0"/>
              <a:t>デモ</a:t>
            </a:r>
            <a:endParaRPr lang="en-US" altLang="ja-JP" sz="2000" dirty="0"/>
          </a:p>
          <a:p>
            <a:r>
              <a:rPr lang="en-US" altLang="ja-JP" sz="2400" dirty="0" err="1" smtClean="0"/>
              <a:t>DreamSpark</a:t>
            </a:r>
            <a:endParaRPr lang="en-US" altLang="ja-JP" sz="2400" dirty="0" smtClean="0"/>
          </a:p>
          <a:p>
            <a:pPr lvl="1"/>
            <a:r>
              <a:rPr lang="ja-JP" altLang="en-US" sz="1900" dirty="0" smtClean="0"/>
              <a:t>公式サイトの見方</a:t>
            </a:r>
            <a:endParaRPr lang="en-US" altLang="ja-JP" sz="1900" dirty="0"/>
          </a:p>
          <a:p>
            <a:pPr lvl="1"/>
            <a:r>
              <a:rPr lang="ja-JP" altLang="en-US" sz="2000" dirty="0"/>
              <a:t>見るべき入門サイト、情報源</a:t>
            </a:r>
            <a:endParaRPr lang="en-US" altLang="ja-JP" sz="2000" dirty="0"/>
          </a:p>
          <a:p>
            <a:pPr lvl="1"/>
            <a:r>
              <a:rPr lang="ja-JP" altLang="en-US" sz="2000" dirty="0"/>
              <a:t>ユーザーコミュニティ</a:t>
            </a:r>
            <a:endParaRPr lang="en-US" altLang="ja-JP" sz="2000" dirty="0"/>
          </a:p>
          <a:p>
            <a:endParaRPr kumimoji="1" lang="ja-JP" altLang="en-US" dirty="0"/>
          </a:p>
        </p:txBody>
      </p:sp>
    </p:spTree>
    <p:extLst>
      <p:ext uri="{BB962C8B-B14F-4D97-AF65-F5344CB8AC3E}">
        <p14:creationId xmlns:p14="http://schemas.microsoft.com/office/powerpoint/2010/main" val="12805063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599105704"/>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21653707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2942559576"/>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DC3C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392792691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 App</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smtClean="0"/>
              <a:t>何ができるの？</a:t>
            </a:r>
          </a:p>
          <a:p>
            <a:pPr lvl="1"/>
            <a:r>
              <a:rPr lang="en-US" altLang="en-US" dirty="0" smtClean="0"/>
              <a:t>Web</a:t>
            </a:r>
            <a:r>
              <a:rPr lang="ja-JP" altLang="en-US" dirty="0" smtClean="0"/>
              <a:t>アプリを作成することが可能</a:t>
            </a:r>
            <a:endParaRPr lang="en-US" altLang="en-US" dirty="0"/>
          </a:p>
          <a:p>
            <a:pPr lvl="1"/>
            <a:endParaRPr lang="en-US" altLang="ja-JP" sz="2800" dirty="0" smtClean="0"/>
          </a:p>
        </p:txBody>
      </p:sp>
      <p:pic>
        <p:nvPicPr>
          <p:cNvPr id="10" name="図 9" descr="Web App (was Websit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116000" cy="1116000"/>
          </a:xfrm>
          <a:prstGeom prst="rect">
            <a:avLst/>
          </a:prstGeom>
        </p:spPr>
      </p:pic>
    </p:spTree>
    <p:extLst>
      <p:ext uri="{BB962C8B-B14F-4D97-AF65-F5344CB8AC3E}">
        <p14:creationId xmlns:p14="http://schemas.microsoft.com/office/powerpoint/2010/main" val="297433600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 App</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smtClean="0"/>
              <a:t>動作可能な言語</a:t>
            </a:r>
            <a:endParaRPr lang="en-US" altLang="en-US" sz="2800" dirty="0"/>
          </a:p>
          <a:p>
            <a:pPr lvl="1"/>
            <a:endParaRPr lang="en-US" altLang="ja-JP" sz="2800" dirty="0" smtClean="0"/>
          </a:p>
        </p:txBody>
      </p:sp>
      <p:pic>
        <p:nvPicPr>
          <p:cNvPr id="10" name="図 9" descr="Web App (was Websit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116000" cy="1116000"/>
          </a:xfrm>
          <a:prstGeom prst="rect">
            <a:avLst/>
          </a:prstGeom>
        </p:spPr>
      </p:pic>
      <p:pic>
        <p:nvPicPr>
          <p:cNvPr id="3" name="図 2" descr="NET_h_rgb_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77" y="3068182"/>
            <a:ext cx="3297211" cy="814251"/>
          </a:xfrm>
          <a:prstGeom prst="rect">
            <a:avLst/>
          </a:prstGeom>
        </p:spPr>
      </p:pic>
      <p:pic>
        <p:nvPicPr>
          <p:cNvPr id="7" name="図 6" descr="c0d23d2d6769e53e24a1b3136c064577-php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2332307"/>
            <a:ext cx="3810000" cy="2286000"/>
          </a:xfrm>
          <a:prstGeom prst="rect">
            <a:avLst/>
          </a:prstGeom>
        </p:spPr>
      </p:pic>
      <p:pic>
        <p:nvPicPr>
          <p:cNvPr id="8" name="図 7" descr="python-logo-master-v3-T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6375" y="2824683"/>
            <a:ext cx="3852464" cy="1301248"/>
          </a:xfrm>
          <a:prstGeom prst="rect">
            <a:avLst/>
          </a:prstGeom>
        </p:spPr>
      </p:pic>
    </p:spTree>
    <p:extLst>
      <p:ext uri="{BB962C8B-B14F-4D97-AF65-F5344CB8AC3E}">
        <p14:creationId xmlns:p14="http://schemas.microsoft.com/office/powerpoint/2010/main" val="42388976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 App</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a:t>動作可能な</a:t>
            </a:r>
            <a:r>
              <a:rPr lang="en-US" altLang="en-US" sz="3600" dirty="0" smtClean="0"/>
              <a:t>言語</a:t>
            </a:r>
            <a:endParaRPr lang="en-US" altLang="en-US" sz="3600" dirty="0"/>
          </a:p>
          <a:p>
            <a:pPr lvl="1"/>
            <a:endParaRPr lang="en-US" altLang="ja-JP" sz="2800" dirty="0" smtClean="0"/>
          </a:p>
        </p:txBody>
      </p:sp>
      <p:pic>
        <p:nvPicPr>
          <p:cNvPr id="10" name="図 9" descr="Web App (was Websit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116000" cy="1116000"/>
          </a:xfrm>
          <a:prstGeom prst="rect">
            <a:avLst/>
          </a:prstGeom>
        </p:spPr>
      </p:pic>
      <p:pic>
        <p:nvPicPr>
          <p:cNvPr id="3" name="図 2" descr="NET_h_rgb_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77" y="3068182"/>
            <a:ext cx="3297211" cy="814251"/>
          </a:xfrm>
          <a:prstGeom prst="rect">
            <a:avLst/>
          </a:prstGeom>
        </p:spPr>
      </p:pic>
      <p:pic>
        <p:nvPicPr>
          <p:cNvPr id="7" name="図 6" descr="c0d23d2d6769e53e24a1b3136c064577-php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2332307"/>
            <a:ext cx="3810000" cy="2286000"/>
          </a:xfrm>
          <a:prstGeom prst="rect">
            <a:avLst/>
          </a:prstGeom>
        </p:spPr>
      </p:pic>
      <p:pic>
        <p:nvPicPr>
          <p:cNvPr id="8" name="図 7" descr="python-logo-master-v3-T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6375" y="2824683"/>
            <a:ext cx="3852464" cy="1301248"/>
          </a:xfrm>
          <a:prstGeom prst="rect">
            <a:avLst/>
          </a:prstGeom>
        </p:spPr>
      </p:pic>
      <p:sp>
        <p:nvSpPr>
          <p:cNvPr id="4" name="テキスト ボックス 3"/>
          <p:cNvSpPr txBox="1"/>
          <p:nvPr/>
        </p:nvSpPr>
        <p:spPr>
          <a:xfrm>
            <a:off x="5086040" y="5151220"/>
            <a:ext cx="2019920" cy="914400"/>
          </a:xfrm>
          <a:prstGeom prst="rect">
            <a:avLst/>
          </a:prstGeom>
        </p:spPr>
        <p:txBody>
          <a:bodyPr vert="horz" wrap="none" lIns="91440" tIns="45720" rIns="91440" bIns="45720" rtlCol="0" anchor="ctr">
            <a:noAutofit/>
          </a:bodyPr>
          <a:lstStyle/>
          <a:p>
            <a:r>
              <a:rPr lang="ja-JP" altLang="en-US" sz="8000" dirty="0" smtClean="0">
                <a:solidFill>
                  <a:srgbClr val="FF0000"/>
                </a:solidFill>
              </a:rPr>
              <a:t>又は</a:t>
            </a:r>
            <a:endParaRPr kumimoji="1" lang="ja-JP" altLang="en-US" sz="8000" dirty="0" smtClean="0">
              <a:solidFill>
                <a:srgbClr val="FF0000"/>
              </a:solidFill>
            </a:endParaRPr>
          </a:p>
        </p:txBody>
      </p:sp>
    </p:spTree>
    <p:extLst>
      <p:ext uri="{BB962C8B-B14F-4D97-AF65-F5344CB8AC3E}">
        <p14:creationId xmlns:p14="http://schemas.microsoft.com/office/powerpoint/2010/main" val="38469635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 App</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a:t>動作可能な</a:t>
            </a:r>
            <a:r>
              <a:rPr lang="en-US" altLang="en-US" sz="3600" dirty="0" smtClean="0"/>
              <a:t>言語</a:t>
            </a:r>
            <a:endParaRPr lang="en-US" altLang="en-US" sz="3600" dirty="0"/>
          </a:p>
        </p:txBody>
      </p:sp>
      <p:pic>
        <p:nvPicPr>
          <p:cNvPr id="10" name="図 9" descr="Web App (was Websit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116000" cy="1116000"/>
          </a:xfrm>
          <a:prstGeom prst="rect">
            <a:avLst/>
          </a:prstGeom>
        </p:spPr>
      </p:pic>
      <p:pic>
        <p:nvPicPr>
          <p:cNvPr id="6" name="図 5" descr="2000px-Tomcat-logo.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911" y="2293352"/>
            <a:ext cx="4334191" cy="2888739"/>
          </a:xfrm>
          <a:prstGeom prst="rect">
            <a:avLst/>
          </a:prstGeom>
        </p:spPr>
      </p:pic>
      <p:sp>
        <p:nvSpPr>
          <p:cNvPr id="11" name="テキスト ボックス 10"/>
          <p:cNvSpPr txBox="1"/>
          <p:nvPr/>
        </p:nvSpPr>
        <p:spPr>
          <a:xfrm>
            <a:off x="3573827" y="5257065"/>
            <a:ext cx="5044359" cy="914400"/>
          </a:xfrm>
          <a:prstGeom prst="rect">
            <a:avLst/>
          </a:prstGeom>
        </p:spPr>
        <p:txBody>
          <a:bodyPr vert="horz" wrap="none" lIns="91440" tIns="45720" rIns="91440" bIns="45720" rtlCol="0" anchor="ctr">
            <a:noAutofit/>
          </a:bodyPr>
          <a:lstStyle/>
          <a:p>
            <a:r>
              <a:rPr kumimoji="1" lang="en-US" altLang="ja-JP" sz="6000" dirty="0" smtClean="0"/>
              <a:t>Apache Tomcat</a:t>
            </a:r>
            <a:endParaRPr kumimoji="1" lang="ja-JP" altLang="en-US" sz="6000" dirty="0" smtClean="0"/>
          </a:p>
        </p:txBody>
      </p:sp>
    </p:spTree>
    <p:extLst>
      <p:ext uri="{BB962C8B-B14F-4D97-AF65-F5344CB8AC3E}">
        <p14:creationId xmlns:p14="http://schemas.microsoft.com/office/powerpoint/2010/main" val="87564920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 Service</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App Servi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1915" y="3251368"/>
            <a:ext cx="1260000" cy="1260000"/>
          </a:xfrm>
          <a:prstGeom prst="rect">
            <a:avLst/>
          </a:prstGeom>
        </p:spPr>
      </p:pic>
      <p:pic>
        <p:nvPicPr>
          <p:cNvPr id="6" name="図 5" descr="Web App (was Websit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174" y="1123460"/>
            <a:ext cx="899999" cy="899999"/>
          </a:xfrm>
          <a:prstGeom prst="rect">
            <a:avLst/>
          </a:prstGeom>
        </p:spPr>
      </p:pic>
      <p:pic>
        <p:nvPicPr>
          <p:cNvPr id="7" name="図 6" descr="Mobile App (was Mobile Service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174" y="2665338"/>
            <a:ext cx="899999" cy="899999"/>
          </a:xfrm>
          <a:prstGeom prst="rect">
            <a:avLst/>
          </a:prstGeom>
        </p:spPr>
      </p:pic>
      <p:pic>
        <p:nvPicPr>
          <p:cNvPr id="8" name="図 7" descr="API App.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9174" y="4148692"/>
            <a:ext cx="899999" cy="899999"/>
          </a:xfrm>
          <a:prstGeom prst="rect">
            <a:avLst/>
          </a:prstGeom>
        </p:spPr>
      </p:pic>
      <p:pic>
        <p:nvPicPr>
          <p:cNvPr id="9" name="図 8" descr="Logic Ap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9174" y="5661308"/>
            <a:ext cx="899999" cy="899999"/>
          </a:xfrm>
          <a:prstGeom prst="rect">
            <a:avLst/>
          </a:prstGeom>
        </p:spPr>
      </p:pic>
      <p:sp>
        <p:nvSpPr>
          <p:cNvPr id="10" name="テキスト ボックス 9"/>
          <p:cNvSpPr txBox="1"/>
          <p:nvPr/>
        </p:nvSpPr>
        <p:spPr>
          <a:xfrm>
            <a:off x="2627338" y="1116255"/>
            <a:ext cx="1393372" cy="914400"/>
          </a:xfrm>
          <a:prstGeom prst="rect">
            <a:avLst/>
          </a:prstGeom>
        </p:spPr>
        <p:txBody>
          <a:bodyPr vert="horz" wrap="none" lIns="91440" tIns="45720" rIns="91440" bIns="45720" rtlCol="0" anchor="ctr">
            <a:normAutofit/>
          </a:bodyPr>
          <a:lstStyle/>
          <a:p>
            <a:r>
              <a:rPr lang="en-US" altLang="ja-JP" sz="3200" dirty="0"/>
              <a:t>Web App</a:t>
            </a:r>
            <a:endParaRPr kumimoji="1" lang="ja-JP" altLang="en-US" sz="3200" dirty="0" smtClean="0"/>
          </a:p>
        </p:txBody>
      </p:sp>
      <p:sp>
        <p:nvSpPr>
          <p:cNvPr id="13" name="テキスト ボックス 12"/>
          <p:cNvSpPr txBox="1"/>
          <p:nvPr/>
        </p:nvSpPr>
        <p:spPr>
          <a:xfrm>
            <a:off x="2627338" y="2658132"/>
            <a:ext cx="1393372" cy="914400"/>
          </a:xfrm>
          <a:prstGeom prst="rect">
            <a:avLst/>
          </a:prstGeom>
        </p:spPr>
        <p:txBody>
          <a:bodyPr vert="horz" wrap="none" lIns="91440" tIns="45720" rIns="91440" bIns="45720" rtlCol="0" anchor="ctr">
            <a:normAutofit/>
          </a:bodyPr>
          <a:lstStyle/>
          <a:p>
            <a:r>
              <a:rPr lang="en-US" altLang="ja-JP" sz="3200" dirty="0" smtClean="0"/>
              <a:t>Mobile Apps</a:t>
            </a:r>
            <a:endParaRPr kumimoji="1" lang="ja-JP" altLang="en-US" sz="3200" dirty="0" smtClean="0"/>
          </a:p>
        </p:txBody>
      </p:sp>
      <p:sp>
        <p:nvSpPr>
          <p:cNvPr id="14" name="テキスト ボックス 13"/>
          <p:cNvSpPr txBox="1"/>
          <p:nvPr/>
        </p:nvSpPr>
        <p:spPr>
          <a:xfrm>
            <a:off x="2627338" y="4098987"/>
            <a:ext cx="1393372" cy="914400"/>
          </a:xfrm>
          <a:prstGeom prst="rect">
            <a:avLst/>
          </a:prstGeom>
        </p:spPr>
        <p:txBody>
          <a:bodyPr vert="horz" wrap="none" lIns="91440" tIns="45720" rIns="91440" bIns="45720" rtlCol="0" anchor="ctr">
            <a:normAutofit/>
          </a:bodyPr>
          <a:lstStyle/>
          <a:p>
            <a:r>
              <a:rPr lang="en-US" altLang="ja-JP" sz="3200" dirty="0" smtClean="0"/>
              <a:t>API Apps</a:t>
            </a:r>
            <a:endParaRPr kumimoji="1" lang="ja-JP" altLang="en-US" sz="3200" dirty="0" smtClean="0"/>
          </a:p>
        </p:txBody>
      </p:sp>
      <p:sp>
        <p:nvSpPr>
          <p:cNvPr id="15" name="テキスト ボックス 14"/>
          <p:cNvSpPr txBox="1"/>
          <p:nvPr/>
        </p:nvSpPr>
        <p:spPr>
          <a:xfrm>
            <a:off x="2627338" y="5654103"/>
            <a:ext cx="1393372" cy="914400"/>
          </a:xfrm>
          <a:prstGeom prst="rect">
            <a:avLst/>
          </a:prstGeom>
        </p:spPr>
        <p:txBody>
          <a:bodyPr vert="horz" wrap="none" lIns="91440" tIns="45720" rIns="91440" bIns="45720" rtlCol="0" anchor="ctr">
            <a:normAutofit/>
          </a:bodyPr>
          <a:lstStyle/>
          <a:p>
            <a:r>
              <a:rPr lang="en-US" altLang="ja-JP" sz="3200" dirty="0" smtClean="0"/>
              <a:t>Logic Apps</a:t>
            </a:r>
            <a:endParaRPr kumimoji="1" lang="ja-JP" altLang="en-US" sz="3200" dirty="0" smtClean="0"/>
          </a:p>
        </p:txBody>
      </p:sp>
      <p:sp>
        <p:nvSpPr>
          <p:cNvPr id="18" name="テキスト ボックス 17"/>
          <p:cNvSpPr txBox="1"/>
          <p:nvPr/>
        </p:nvSpPr>
        <p:spPr>
          <a:xfrm>
            <a:off x="8582515" y="3424168"/>
            <a:ext cx="1393372" cy="914400"/>
          </a:xfrm>
          <a:prstGeom prst="rect">
            <a:avLst/>
          </a:prstGeom>
        </p:spPr>
        <p:txBody>
          <a:bodyPr vert="horz" wrap="none" lIns="91440" tIns="45720" rIns="91440" bIns="45720" rtlCol="0" anchor="ctr">
            <a:normAutofit/>
          </a:bodyPr>
          <a:lstStyle/>
          <a:p>
            <a:r>
              <a:rPr kumimoji="1" lang="en-US" altLang="ja-JP" sz="3200" dirty="0" smtClean="0"/>
              <a:t>App</a:t>
            </a:r>
            <a:r>
              <a:rPr lang="en-US" altLang="ja-JP" sz="3200" dirty="0"/>
              <a:t> </a:t>
            </a:r>
            <a:r>
              <a:rPr lang="en-US" altLang="ja-JP" sz="3200" dirty="0" smtClean="0"/>
              <a:t>Service</a:t>
            </a:r>
            <a:endParaRPr kumimoji="1" lang="ja-JP" altLang="en-US" sz="3200" dirty="0" smtClean="0"/>
          </a:p>
        </p:txBody>
      </p:sp>
      <p:sp>
        <p:nvSpPr>
          <p:cNvPr id="16" name="右中かっこ 15"/>
          <p:cNvSpPr/>
          <p:nvPr/>
        </p:nvSpPr>
        <p:spPr>
          <a:xfrm>
            <a:off x="4920895" y="1323089"/>
            <a:ext cx="1403997" cy="5186500"/>
          </a:xfrm>
          <a:prstGeom prst="rightBrace">
            <a:avLst/>
          </a:prstGeom>
          <a:ln>
            <a:solidFill>
              <a:srgbClr val="0078D7"/>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a:solidFill>
                <a:srgbClr val="0078D7"/>
              </a:solidFill>
            </a:endParaRPr>
          </a:p>
        </p:txBody>
      </p:sp>
    </p:spTree>
    <p:extLst>
      <p:ext uri="{BB962C8B-B14F-4D97-AF65-F5344CB8AC3E}">
        <p14:creationId xmlns:p14="http://schemas.microsoft.com/office/powerpoint/2010/main" val="250276235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434620223"/>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
        <p:nvSpPr>
          <p:cNvPr id="3" name="テキスト ボックス 2"/>
          <p:cNvSpPr txBox="1"/>
          <p:nvPr/>
        </p:nvSpPr>
        <p:spPr>
          <a:xfrm>
            <a:off x="-2573867" y="5909733"/>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49355747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897179304"/>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DC3C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
        <p:nvSpPr>
          <p:cNvPr id="3" name="テキスト ボックス 2"/>
          <p:cNvSpPr txBox="1"/>
          <p:nvPr/>
        </p:nvSpPr>
        <p:spPr>
          <a:xfrm>
            <a:off x="-914400" y="56218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27529848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無料で出来ることできないこと</a:t>
            </a:r>
            <a:endParaRPr kumimoji="1" lang="ja-JP" altLang="en-US" dirty="0"/>
          </a:p>
        </p:txBody>
      </p:sp>
      <p:sp>
        <p:nvSpPr>
          <p:cNvPr id="3" name="コンテンツ プレースホルダー 2"/>
          <p:cNvSpPr>
            <a:spLocks noGrp="1"/>
          </p:cNvSpPr>
          <p:nvPr>
            <p:ph sz="half" idx="1"/>
          </p:nvPr>
        </p:nvSpPr>
        <p:spPr/>
        <p:txBody>
          <a:bodyPr/>
          <a:lstStyle/>
          <a:p>
            <a:endParaRPr kumimoji="1" lang="ja-JP" altLang="en-US"/>
          </a:p>
        </p:txBody>
      </p:sp>
    </p:spTree>
    <p:extLst>
      <p:ext uri="{BB962C8B-B14F-4D97-AF65-F5344CB8AC3E}">
        <p14:creationId xmlns:p14="http://schemas.microsoft.com/office/powerpoint/2010/main" val="85299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概要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16081049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開発入門</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0001925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今回は</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en-US" altLang="ja-JP" sz="3600" dirty="0" smtClean="0"/>
              <a:t>Web</a:t>
            </a:r>
            <a:r>
              <a:rPr lang="en-US" altLang="ja-JP" sz="3600" dirty="0" smtClean="0"/>
              <a:t> </a:t>
            </a:r>
            <a:r>
              <a:rPr kumimoji="1" lang="en-US" altLang="ja-JP" sz="3600" dirty="0" smtClean="0"/>
              <a:t>App</a:t>
            </a:r>
            <a:r>
              <a:rPr kumimoji="1" lang="ja-JP" altLang="en-US" sz="3600" dirty="0" smtClean="0"/>
              <a:t>を利用し</a:t>
            </a:r>
            <a:r>
              <a:rPr kumimoji="1" lang="en-US" altLang="ja-JP" sz="3600" dirty="0" smtClean="0"/>
              <a:t>Web</a:t>
            </a:r>
            <a:r>
              <a:rPr kumimoji="1" lang="ja-JP" altLang="en-US" sz="3600" dirty="0" smtClean="0"/>
              <a:t>サイトを構築します！</a:t>
            </a:r>
            <a:endParaRPr kumimoji="1" lang="ja-JP" altLang="en-US" sz="3600" dirty="0"/>
          </a:p>
        </p:txBody>
      </p:sp>
      <p:pic>
        <p:nvPicPr>
          <p:cNvPr id="4" name="図 3" descr="Web App (was Website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9057" y="2911856"/>
            <a:ext cx="3218010" cy="3218010"/>
          </a:xfrm>
          <a:prstGeom prst="rect">
            <a:avLst/>
          </a:prstGeom>
        </p:spPr>
      </p:pic>
    </p:spTree>
    <p:extLst>
      <p:ext uri="{BB962C8B-B14F-4D97-AF65-F5344CB8AC3E}">
        <p14:creationId xmlns:p14="http://schemas.microsoft.com/office/powerpoint/2010/main" val="1066278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環境構築方法</a:t>
            </a:r>
            <a:endParaRPr kumimoji="1" lang="ja-JP" altLang="en-US" dirty="0"/>
          </a:p>
        </p:txBody>
      </p:sp>
      <p:sp>
        <p:nvSpPr>
          <p:cNvPr id="3" name="コンテンツ プレースホルダー 2"/>
          <p:cNvSpPr>
            <a:spLocks noGrp="1"/>
          </p:cNvSpPr>
          <p:nvPr>
            <p:ph sz="half" idx="1"/>
          </p:nvPr>
        </p:nvSpPr>
        <p:spPr/>
        <p:txBody>
          <a:bodyPr/>
          <a:lstStyle/>
          <a:p>
            <a:r>
              <a:rPr lang="en-US" altLang="ja-JP" sz="3600" dirty="0"/>
              <a:t>Microsoft Azure for </a:t>
            </a:r>
            <a:r>
              <a:rPr lang="en-US" altLang="ja-JP" sz="3600" dirty="0" err="1"/>
              <a:t>DreamSpark</a:t>
            </a:r>
            <a:r>
              <a:rPr lang="en-US" altLang="ja-JP" sz="3600" dirty="0"/>
              <a:t> </a:t>
            </a:r>
            <a:r>
              <a:rPr lang="ja-JP" altLang="en-US" sz="3600" dirty="0"/>
              <a:t>登録の</a:t>
            </a:r>
            <a:r>
              <a:rPr lang="ja-JP" altLang="en-US" sz="3600" dirty="0" smtClean="0"/>
              <a:t>流れ</a:t>
            </a:r>
            <a:endParaRPr lang="en-US" altLang="ja-JP" sz="3600" dirty="0" smtClean="0"/>
          </a:p>
        </p:txBody>
      </p:sp>
      <p:pic>
        <p:nvPicPr>
          <p:cNvPr id="4" name="図 3" descr="スクリーンショット 2016-05-31 10.14.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040" y="2341626"/>
            <a:ext cx="5965923" cy="3352059"/>
          </a:xfrm>
          <a:prstGeom prst="rect">
            <a:avLst/>
          </a:prstGeom>
        </p:spPr>
      </p:pic>
      <p:sp>
        <p:nvSpPr>
          <p:cNvPr id="5" name="テキスト ボックス 4"/>
          <p:cNvSpPr txBox="1"/>
          <p:nvPr/>
        </p:nvSpPr>
        <p:spPr>
          <a:xfrm>
            <a:off x="2239977" y="6368459"/>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6" name="テキスト ボックス 5"/>
          <p:cNvSpPr txBox="1"/>
          <p:nvPr/>
        </p:nvSpPr>
        <p:spPr>
          <a:xfrm>
            <a:off x="1386763" y="5627531"/>
            <a:ext cx="9418487" cy="914400"/>
          </a:xfrm>
          <a:prstGeom prst="rect">
            <a:avLst/>
          </a:prstGeom>
        </p:spPr>
        <p:txBody>
          <a:bodyPr vert="horz" wrap="none" lIns="91440" tIns="45720" rIns="91440" bIns="45720" rtlCol="0" anchor="ctr">
            <a:normAutofit/>
          </a:bodyPr>
          <a:lstStyle/>
          <a:p>
            <a:r>
              <a:rPr lang="en-US" altLang="ja-JP" sz="2400" dirty="0"/>
              <a:t>http://</a:t>
            </a:r>
            <a:r>
              <a:rPr lang="en-US" altLang="ja-JP" sz="2400" dirty="0" err="1"/>
              <a:t>www.slideshare.net</a:t>
            </a:r>
            <a:r>
              <a:rPr lang="en-US" altLang="ja-JP" sz="2400" dirty="0"/>
              <a:t>/</a:t>
            </a:r>
            <a:r>
              <a:rPr lang="en-US" altLang="ja-JP" sz="2400" dirty="0" err="1"/>
              <a:t>ayatokura</a:t>
            </a:r>
            <a:r>
              <a:rPr lang="en-US" altLang="ja-JP" sz="2400" dirty="0"/>
              <a:t>/</a:t>
            </a:r>
            <a:r>
              <a:rPr lang="en-US" altLang="ja-JP" sz="2400" dirty="0" err="1"/>
              <a:t>microsoft</a:t>
            </a:r>
            <a:r>
              <a:rPr lang="en-US" altLang="ja-JP" sz="2400" dirty="0"/>
              <a:t>-azure-for-</a:t>
            </a:r>
            <a:r>
              <a:rPr lang="en-US" altLang="ja-JP" sz="2400" dirty="0" err="1"/>
              <a:t>dreamspark</a:t>
            </a:r>
            <a:endParaRPr kumimoji="1" lang="ja-JP" altLang="en-US" sz="2400" dirty="0" smtClean="0"/>
          </a:p>
        </p:txBody>
      </p:sp>
    </p:spTree>
    <p:extLst>
      <p:ext uri="{BB962C8B-B14F-4D97-AF65-F5344CB8AC3E}">
        <p14:creationId xmlns:p14="http://schemas.microsoft.com/office/powerpoint/2010/main" val="3403227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sp>
        <p:nvSpPr>
          <p:cNvPr id="3" name="コンテンツ プレースホルダー 2"/>
          <p:cNvSpPr>
            <a:spLocks noGrp="1"/>
          </p:cNvSpPr>
          <p:nvPr>
            <p:ph sz="half" idx="1"/>
          </p:nvPr>
        </p:nvSpPr>
        <p:spPr>
          <a:xfrm>
            <a:off x="213622" y="1127204"/>
            <a:ext cx="11773067" cy="2758876"/>
          </a:xfrm>
        </p:spPr>
        <p:txBody>
          <a:bodyPr>
            <a:normAutofit/>
          </a:bodyPr>
          <a:lstStyle/>
          <a:p>
            <a:r>
              <a:rPr lang="ja-JP" altLang="en-US" sz="3600" dirty="0" smtClean="0"/>
              <a:t>今回は</a:t>
            </a:r>
            <a:r>
              <a:rPr lang="en-US" altLang="ja-JP" sz="3600" dirty="0" smtClean="0"/>
              <a:t>Azure Portal</a:t>
            </a:r>
            <a:r>
              <a:rPr lang="ja-JP" altLang="en-US" sz="3600" dirty="0" smtClean="0"/>
              <a:t>を利用した</a:t>
            </a:r>
            <a:r>
              <a:rPr lang="ja-JP" altLang="en-US" sz="3600" dirty="0" smtClean="0"/>
              <a:t>方法を紹介します</a:t>
            </a:r>
            <a:endParaRPr lang="en-US" altLang="ja-JP" sz="3600" dirty="0"/>
          </a:p>
        </p:txBody>
      </p:sp>
      <p:pic>
        <p:nvPicPr>
          <p:cNvPr id="5" name="図 4" descr="スクリーンショット 2016-05-31 9.53.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532" y="1849593"/>
            <a:ext cx="8326292" cy="4314141"/>
          </a:xfrm>
          <a:prstGeom prst="rect">
            <a:avLst/>
          </a:prstGeom>
        </p:spPr>
      </p:pic>
      <p:sp>
        <p:nvSpPr>
          <p:cNvPr id="6" name="テキスト ボックス 5"/>
          <p:cNvSpPr txBox="1"/>
          <p:nvPr/>
        </p:nvSpPr>
        <p:spPr>
          <a:xfrm>
            <a:off x="2861733" y="5943600"/>
            <a:ext cx="6468534" cy="914400"/>
          </a:xfrm>
          <a:prstGeom prst="rect">
            <a:avLst/>
          </a:prstGeom>
        </p:spPr>
        <p:txBody>
          <a:bodyPr vert="horz" wrap="none" lIns="91440" tIns="45720" rIns="91440" bIns="45720" rtlCol="0" anchor="ctr">
            <a:normAutofit/>
          </a:bodyPr>
          <a:lstStyle/>
          <a:p>
            <a:r>
              <a:rPr lang="en-US" altLang="ja-JP" sz="3200" dirty="0"/>
              <a:t>https://</a:t>
            </a:r>
            <a:r>
              <a:rPr lang="en-US" altLang="ja-JP" sz="3200" dirty="0" smtClean="0"/>
              <a:t>portal.azure.com</a:t>
            </a:r>
            <a:r>
              <a:rPr lang="en-US" altLang="ja-JP" sz="3200" dirty="0"/>
              <a:t> </a:t>
            </a:r>
            <a:r>
              <a:rPr lang="ja-JP" altLang="en-US" sz="3200" dirty="0" smtClean="0"/>
              <a:t>へアクセス</a:t>
            </a:r>
            <a:endParaRPr kumimoji="1" lang="ja-JP" altLang="en-US" sz="3200" dirty="0" smtClean="0"/>
          </a:p>
        </p:txBody>
      </p:sp>
    </p:spTree>
    <p:extLst>
      <p:ext uri="{BB962C8B-B14F-4D97-AF65-F5344CB8AC3E}">
        <p14:creationId xmlns:p14="http://schemas.microsoft.com/office/powerpoint/2010/main" val="61178336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pic>
        <p:nvPicPr>
          <p:cNvPr id="4" name="図 3" descr="スクリーンショット_2016-05-31_18_37_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098" y="851247"/>
            <a:ext cx="4969805" cy="5972885"/>
          </a:xfrm>
          <a:prstGeom prst="rect">
            <a:avLst/>
          </a:prstGeom>
        </p:spPr>
      </p:pic>
    </p:spTree>
    <p:extLst>
      <p:ext uri="{BB962C8B-B14F-4D97-AF65-F5344CB8AC3E}">
        <p14:creationId xmlns:p14="http://schemas.microsoft.com/office/powerpoint/2010/main" val="154012593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pic>
        <p:nvPicPr>
          <p:cNvPr id="3" name="図 2" descr="スクリーンショット_2016-05-31_19_24_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021" y="868808"/>
            <a:ext cx="5941958" cy="5989191"/>
          </a:xfrm>
          <a:prstGeom prst="rect">
            <a:avLst/>
          </a:prstGeom>
        </p:spPr>
      </p:pic>
    </p:spTree>
    <p:extLst>
      <p:ext uri="{BB962C8B-B14F-4D97-AF65-F5344CB8AC3E}">
        <p14:creationId xmlns:p14="http://schemas.microsoft.com/office/powerpoint/2010/main" val="368265877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pic>
        <p:nvPicPr>
          <p:cNvPr id="4" name="図 3" descr="スクリーンショット 2016-05-31 19.47.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088" y="795868"/>
            <a:ext cx="3093912" cy="6062132"/>
          </a:xfrm>
          <a:prstGeom prst="rect">
            <a:avLst/>
          </a:prstGeom>
        </p:spPr>
      </p:pic>
      <p:sp>
        <p:nvSpPr>
          <p:cNvPr id="5" name="テキスト ボックス 4"/>
          <p:cNvSpPr txBox="1"/>
          <p:nvPr/>
        </p:nvSpPr>
        <p:spPr>
          <a:xfrm>
            <a:off x="660400" y="1337732"/>
            <a:ext cx="6485466" cy="5012267"/>
          </a:xfrm>
          <a:prstGeom prst="rect">
            <a:avLst/>
          </a:prstGeom>
        </p:spPr>
        <p:txBody>
          <a:bodyPr vert="horz" wrap="none" lIns="91440" tIns="45720" rIns="91440" bIns="45720" rtlCol="0" anchor="ctr">
            <a:normAutofit/>
          </a:bodyPr>
          <a:lstStyle/>
          <a:p>
            <a:pPr marL="457200" indent="-457200">
              <a:lnSpc>
                <a:spcPct val="200000"/>
              </a:lnSpc>
              <a:buFont typeface="Arial"/>
              <a:buChar char="•"/>
            </a:pPr>
            <a:r>
              <a:rPr kumimoji="1" lang="ja-JP" altLang="en-US" sz="3200" dirty="0" smtClean="0"/>
              <a:t>アプリ名</a:t>
            </a:r>
            <a:endParaRPr kumimoji="1" lang="en-US" altLang="ja-JP" sz="3200" dirty="0" smtClean="0"/>
          </a:p>
          <a:p>
            <a:pPr marL="457200" indent="-457200">
              <a:lnSpc>
                <a:spcPct val="200000"/>
              </a:lnSpc>
              <a:buFont typeface="Arial"/>
              <a:buChar char="•"/>
            </a:pPr>
            <a:r>
              <a:rPr lang="ja-JP" altLang="en-US" sz="3200" dirty="0" smtClean="0"/>
              <a:t>サブスクリプション</a:t>
            </a:r>
            <a:endParaRPr lang="en-US" altLang="ja-JP" sz="3200" dirty="0" smtClean="0"/>
          </a:p>
          <a:p>
            <a:pPr marL="457200" indent="-457200">
              <a:lnSpc>
                <a:spcPct val="200000"/>
              </a:lnSpc>
              <a:buFont typeface="Arial"/>
              <a:buChar char="•"/>
            </a:pPr>
            <a:r>
              <a:rPr kumimoji="1" lang="ja-JP" altLang="en-US" sz="3200" dirty="0" smtClean="0"/>
              <a:t>リソース名</a:t>
            </a:r>
            <a:endParaRPr kumimoji="1" lang="en-US" altLang="ja-JP" sz="3200" dirty="0" smtClean="0"/>
          </a:p>
          <a:p>
            <a:pPr marL="457200" indent="-457200">
              <a:lnSpc>
                <a:spcPct val="200000"/>
              </a:lnSpc>
              <a:buFont typeface="Arial"/>
              <a:buChar char="•"/>
            </a:pPr>
            <a:r>
              <a:rPr lang="en-US" altLang="ja-JP" sz="3200" dirty="0" smtClean="0"/>
              <a:t>App Service </a:t>
            </a:r>
            <a:r>
              <a:rPr lang="ja-JP" altLang="en-US" sz="3200" dirty="0" smtClean="0"/>
              <a:t>プラン</a:t>
            </a:r>
            <a:r>
              <a:rPr lang="en-US" altLang="ja-JP" sz="3200" dirty="0" smtClean="0"/>
              <a:t>/</a:t>
            </a:r>
            <a:r>
              <a:rPr lang="ja-JP" altLang="en-US" sz="3200" dirty="0" smtClean="0"/>
              <a:t>場所</a:t>
            </a:r>
            <a:endParaRPr kumimoji="1" lang="en-US" altLang="ja-JP" sz="3200" dirty="0" smtClean="0"/>
          </a:p>
          <a:p>
            <a:pPr marL="914400" lvl="1" indent="-457200">
              <a:lnSpc>
                <a:spcPct val="200000"/>
              </a:lnSpc>
              <a:buFont typeface="Arial"/>
              <a:buChar char="•"/>
            </a:pPr>
            <a:endParaRPr kumimoji="1" lang="ja-JP" altLang="en-US" sz="3200" dirty="0" smtClean="0"/>
          </a:p>
        </p:txBody>
      </p:sp>
    </p:spTree>
    <p:extLst>
      <p:ext uri="{BB962C8B-B14F-4D97-AF65-F5344CB8AC3E}">
        <p14:creationId xmlns:p14="http://schemas.microsoft.com/office/powerpoint/2010/main" val="394716730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pic>
        <p:nvPicPr>
          <p:cNvPr id="4" name="図 3" descr="スクリーンショット 2016-05-31 19.47.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088" y="795868"/>
            <a:ext cx="3093912" cy="6062132"/>
          </a:xfrm>
          <a:prstGeom prst="rect">
            <a:avLst/>
          </a:prstGeom>
        </p:spPr>
      </p:pic>
      <p:sp>
        <p:nvSpPr>
          <p:cNvPr id="5" name="テキスト ボックス 4"/>
          <p:cNvSpPr txBox="1"/>
          <p:nvPr/>
        </p:nvSpPr>
        <p:spPr>
          <a:xfrm>
            <a:off x="660400" y="1337732"/>
            <a:ext cx="6485466" cy="5012267"/>
          </a:xfrm>
          <a:prstGeom prst="rect">
            <a:avLst/>
          </a:prstGeom>
        </p:spPr>
        <p:txBody>
          <a:bodyPr vert="horz" wrap="none" lIns="91440" tIns="45720" rIns="91440" bIns="45720" rtlCol="0" anchor="ctr">
            <a:normAutofit/>
          </a:bodyPr>
          <a:lstStyle/>
          <a:p>
            <a:pPr marL="457200" indent="-457200">
              <a:lnSpc>
                <a:spcPct val="200000"/>
              </a:lnSpc>
              <a:buFont typeface="Arial"/>
              <a:buChar char="•"/>
            </a:pPr>
            <a:r>
              <a:rPr kumimoji="1" lang="ja-JP" altLang="en-US" sz="3200" dirty="0" smtClean="0">
                <a:solidFill>
                  <a:srgbClr val="FF0000"/>
                </a:solidFill>
              </a:rPr>
              <a:t>アプリ名</a:t>
            </a:r>
            <a:endParaRPr kumimoji="1" lang="en-US" altLang="ja-JP" sz="3200" dirty="0" smtClean="0">
              <a:solidFill>
                <a:srgbClr val="FF0000"/>
              </a:solidFill>
            </a:endParaRPr>
          </a:p>
          <a:p>
            <a:pPr marL="457200" indent="-457200">
              <a:lnSpc>
                <a:spcPct val="200000"/>
              </a:lnSpc>
              <a:buFont typeface="Arial"/>
              <a:buChar char="•"/>
            </a:pPr>
            <a:r>
              <a:rPr lang="ja-JP" altLang="en-US" sz="3200" dirty="0" smtClean="0"/>
              <a:t>サブスクリプション</a:t>
            </a:r>
            <a:endParaRPr lang="en-US" altLang="ja-JP" sz="3200" dirty="0" smtClean="0"/>
          </a:p>
          <a:p>
            <a:pPr marL="457200" indent="-457200">
              <a:lnSpc>
                <a:spcPct val="200000"/>
              </a:lnSpc>
              <a:buFont typeface="Arial"/>
              <a:buChar char="•"/>
            </a:pPr>
            <a:r>
              <a:rPr kumimoji="1" lang="ja-JP" altLang="en-US" sz="3200" dirty="0" smtClean="0"/>
              <a:t>リソース名</a:t>
            </a:r>
            <a:endParaRPr kumimoji="1" lang="en-US" altLang="ja-JP" sz="3200" dirty="0" smtClean="0"/>
          </a:p>
          <a:p>
            <a:pPr marL="457200" indent="-457200">
              <a:lnSpc>
                <a:spcPct val="200000"/>
              </a:lnSpc>
              <a:buFont typeface="Arial"/>
              <a:buChar char="•"/>
            </a:pPr>
            <a:r>
              <a:rPr lang="en-US" altLang="ja-JP" sz="3200" dirty="0" smtClean="0"/>
              <a:t>App Service </a:t>
            </a:r>
            <a:r>
              <a:rPr lang="ja-JP" altLang="en-US" sz="3200" dirty="0" smtClean="0"/>
              <a:t>プラン</a:t>
            </a:r>
            <a:r>
              <a:rPr lang="en-US" altLang="ja-JP" sz="3200" dirty="0" smtClean="0"/>
              <a:t>/</a:t>
            </a:r>
            <a:r>
              <a:rPr lang="ja-JP" altLang="en-US" sz="3200" dirty="0" smtClean="0"/>
              <a:t>場所</a:t>
            </a:r>
            <a:endParaRPr kumimoji="1" lang="en-US" altLang="ja-JP" sz="3200" dirty="0" smtClean="0"/>
          </a:p>
          <a:p>
            <a:pPr marL="914400" lvl="1" indent="-457200">
              <a:lnSpc>
                <a:spcPct val="200000"/>
              </a:lnSpc>
              <a:buFont typeface="Arial"/>
              <a:buChar char="•"/>
            </a:pPr>
            <a:endParaRPr kumimoji="1" lang="ja-JP" altLang="en-US" sz="3200" dirty="0" smtClean="0"/>
          </a:p>
        </p:txBody>
      </p:sp>
    </p:spTree>
    <p:extLst>
      <p:ext uri="{BB962C8B-B14F-4D97-AF65-F5344CB8AC3E}">
        <p14:creationId xmlns:p14="http://schemas.microsoft.com/office/powerpoint/2010/main" val="314179686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新しくプロジェクトを作る</a:t>
            </a:r>
            <a:endParaRPr kumimoji="1" lang="ja-JP" altLang="en-US" dirty="0"/>
          </a:p>
        </p:txBody>
      </p:sp>
      <p:pic>
        <p:nvPicPr>
          <p:cNvPr id="5" name="図 4" descr="スクリーンショット 2016-05-31 19.56.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598" y="1200150"/>
            <a:ext cx="8434805" cy="2034117"/>
          </a:xfrm>
          <a:prstGeom prst="rect">
            <a:avLst/>
          </a:prstGeom>
        </p:spPr>
      </p:pic>
      <p:sp>
        <p:nvSpPr>
          <p:cNvPr id="7" name="テキスト ボックス 6"/>
          <p:cNvSpPr txBox="1"/>
          <p:nvPr/>
        </p:nvSpPr>
        <p:spPr>
          <a:xfrm>
            <a:off x="1989667" y="4639733"/>
            <a:ext cx="8212667" cy="1625599"/>
          </a:xfrm>
          <a:prstGeom prst="rect">
            <a:avLst/>
          </a:prstGeom>
        </p:spPr>
        <p:txBody>
          <a:bodyPr vert="horz" wrap="none" lIns="91440" tIns="45720" rIns="91440" bIns="45720" rtlCol="0" anchor="ctr">
            <a:noAutofit/>
          </a:bodyPr>
          <a:lstStyle/>
          <a:p>
            <a:pPr marL="457200" indent="-457200">
              <a:lnSpc>
                <a:spcPct val="150000"/>
              </a:lnSpc>
              <a:buFont typeface="Arial"/>
              <a:buChar char="•"/>
            </a:pPr>
            <a:r>
              <a:rPr lang="ja-JP" altLang="en-US" sz="3200" dirty="0" smtClean="0"/>
              <a:t>アプリ名は</a:t>
            </a:r>
            <a:r>
              <a:rPr lang="en-US" altLang="ja-JP" sz="3200" dirty="0" smtClean="0"/>
              <a:t>URL</a:t>
            </a:r>
            <a:r>
              <a:rPr lang="ja-JP" altLang="en-US" sz="3200" dirty="0" smtClean="0"/>
              <a:t>の一部になります</a:t>
            </a:r>
            <a:endParaRPr lang="en-US" altLang="ja-JP" sz="3200" dirty="0" smtClean="0"/>
          </a:p>
          <a:p>
            <a:pPr marL="457200" indent="-457200">
              <a:lnSpc>
                <a:spcPct val="150000"/>
              </a:lnSpc>
              <a:buFont typeface="Arial"/>
              <a:buChar char="•"/>
            </a:pPr>
            <a:r>
              <a:rPr kumimoji="1" lang="ja-JP" altLang="en-US" sz="3200" dirty="0" smtClean="0"/>
              <a:t>すでに存在するアプリ名に被らないよう</a:t>
            </a:r>
            <a:r>
              <a:rPr kumimoji="1" lang="en-US" altLang="ja-JP" sz="3200" dirty="0" smtClean="0"/>
              <a:t/>
            </a:r>
            <a:br>
              <a:rPr kumimoji="1" lang="en-US" altLang="ja-JP" sz="3200" dirty="0" smtClean="0"/>
            </a:br>
            <a:r>
              <a:rPr kumimoji="1" lang="ja-JP" altLang="en-US" sz="3200" dirty="0" smtClean="0"/>
              <a:t>決めましょう</a:t>
            </a:r>
            <a:endParaRPr kumimoji="1" lang="ja-JP" altLang="en-US" sz="3200" dirty="0" smtClean="0"/>
          </a:p>
        </p:txBody>
      </p:sp>
    </p:spTree>
    <p:extLst>
      <p:ext uri="{BB962C8B-B14F-4D97-AF65-F5344CB8AC3E}">
        <p14:creationId xmlns:p14="http://schemas.microsoft.com/office/powerpoint/2010/main" val="275060345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pic>
        <p:nvPicPr>
          <p:cNvPr id="4" name="図 3" descr="スクリーンショット 2016-05-31 19.47.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088" y="795868"/>
            <a:ext cx="3093912" cy="6062132"/>
          </a:xfrm>
          <a:prstGeom prst="rect">
            <a:avLst/>
          </a:prstGeom>
        </p:spPr>
      </p:pic>
      <p:sp>
        <p:nvSpPr>
          <p:cNvPr id="5" name="テキスト ボックス 4"/>
          <p:cNvSpPr txBox="1"/>
          <p:nvPr/>
        </p:nvSpPr>
        <p:spPr>
          <a:xfrm>
            <a:off x="660400" y="1337732"/>
            <a:ext cx="6485466" cy="5012267"/>
          </a:xfrm>
          <a:prstGeom prst="rect">
            <a:avLst/>
          </a:prstGeom>
        </p:spPr>
        <p:txBody>
          <a:bodyPr vert="horz" wrap="none" lIns="91440" tIns="45720" rIns="91440" bIns="45720" rtlCol="0" anchor="ctr">
            <a:normAutofit/>
          </a:bodyPr>
          <a:lstStyle/>
          <a:p>
            <a:pPr marL="457200" indent="-457200">
              <a:lnSpc>
                <a:spcPct val="200000"/>
              </a:lnSpc>
              <a:buFont typeface="Arial"/>
              <a:buChar char="•"/>
            </a:pPr>
            <a:r>
              <a:rPr kumimoji="1" lang="ja-JP" altLang="en-US" sz="3200" dirty="0" smtClean="0"/>
              <a:t>アプリ名</a:t>
            </a:r>
            <a:endParaRPr kumimoji="1" lang="en-US" altLang="ja-JP" sz="3200" dirty="0" smtClean="0"/>
          </a:p>
          <a:p>
            <a:pPr marL="457200" indent="-457200">
              <a:lnSpc>
                <a:spcPct val="200000"/>
              </a:lnSpc>
              <a:buFont typeface="Arial"/>
              <a:buChar char="•"/>
            </a:pPr>
            <a:r>
              <a:rPr lang="ja-JP" altLang="en-US" sz="3200" dirty="0" smtClean="0"/>
              <a:t>サブスクリプション</a:t>
            </a:r>
            <a:endParaRPr lang="en-US" altLang="ja-JP" sz="3200" dirty="0" smtClean="0"/>
          </a:p>
          <a:p>
            <a:pPr marL="457200" indent="-457200">
              <a:lnSpc>
                <a:spcPct val="200000"/>
              </a:lnSpc>
              <a:buFont typeface="Arial"/>
              <a:buChar char="•"/>
            </a:pPr>
            <a:r>
              <a:rPr kumimoji="1" lang="ja-JP" altLang="en-US" sz="3200" dirty="0" smtClean="0"/>
              <a:t>リソース名</a:t>
            </a:r>
            <a:endParaRPr kumimoji="1" lang="en-US" altLang="ja-JP" sz="3200" dirty="0" smtClean="0"/>
          </a:p>
          <a:p>
            <a:pPr marL="457200" indent="-457200">
              <a:lnSpc>
                <a:spcPct val="200000"/>
              </a:lnSpc>
              <a:buFont typeface="Arial"/>
              <a:buChar char="•"/>
            </a:pPr>
            <a:r>
              <a:rPr lang="en-US" altLang="ja-JP" sz="3200" dirty="0" smtClean="0"/>
              <a:t>App Service </a:t>
            </a:r>
            <a:r>
              <a:rPr lang="ja-JP" altLang="en-US" sz="3200" dirty="0" smtClean="0"/>
              <a:t>プラン</a:t>
            </a:r>
            <a:r>
              <a:rPr lang="en-US" altLang="ja-JP" sz="3200" dirty="0"/>
              <a:t>/</a:t>
            </a:r>
            <a:r>
              <a:rPr lang="ja-JP" altLang="en-US" sz="3200" dirty="0" smtClean="0"/>
              <a:t>場所</a:t>
            </a:r>
            <a:endParaRPr kumimoji="1" lang="en-US" altLang="ja-JP" sz="3200" dirty="0" smtClean="0"/>
          </a:p>
          <a:p>
            <a:pPr marL="914400" lvl="1" indent="-457200">
              <a:lnSpc>
                <a:spcPct val="200000"/>
              </a:lnSpc>
              <a:buFont typeface="Arial"/>
              <a:buChar char="•"/>
            </a:pPr>
            <a:endParaRPr kumimoji="1" lang="ja-JP" altLang="en-US" sz="3200" dirty="0" smtClean="0"/>
          </a:p>
        </p:txBody>
      </p:sp>
    </p:spTree>
    <p:extLst>
      <p:ext uri="{BB962C8B-B14F-4D97-AF65-F5344CB8AC3E}">
        <p14:creationId xmlns:p14="http://schemas.microsoft.com/office/powerpoint/2010/main" val="12790431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r>
              <a:rPr kumimoji="1" lang="ja-JP" altLang="en-US" sz="3600" dirty="0" smtClean="0"/>
              <a:t>クラウドサービス</a:t>
            </a:r>
            <a:endParaRPr kumimoji="1" lang="en-US" altLang="ja-JP" sz="3600" dirty="0" smtClean="0"/>
          </a:p>
          <a:p>
            <a:pPr marL="0" indent="0">
              <a:buNone/>
            </a:pPr>
            <a:endParaRPr kumimoji="1" lang="en-US" altLang="ja-JP" sz="3600" dirty="0" smtClean="0"/>
          </a:p>
        </p:txBody>
      </p:sp>
      <p:pic>
        <p:nvPicPr>
          <p:cNvPr id="4" name="図 3" descr="ill13_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995" y="2026773"/>
            <a:ext cx="7838335" cy="3858873"/>
          </a:xfrm>
          <a:prstGeom prst="rect">
            <a:avLst/>
          </a:prstGeom>
        </p:spPr>
      </p:pic>
      <p:sp>
        <p:nvSpPr>
          <p:cNvPr id="5" name="テキスト ボックス 4"/>
          <p:cNvSpPr txBox="1"/>
          <p:nvPr/>
        </p:nvSpPr>
        <p:spPr>
          <a:xfrm>
            <a:off x="3950825" y="5943600"/>
            <a:ext cx="914400" cy="914400"/>
          </a:xfrm>
          <a:prstGeom prst="rect">
            <a:avLst/>
          </a:prstGeom>
        </p:spPr>
        <p:txBody>
          <a:bodyPr vert="horz" wrap="none" lIns="91440" tIns="45720" rIns="91440" bIns="45720" rtlCol="0" anchor="ctr">
            <a:normAutofit/>
          </a:bodyPr>
          <a:lstStyle/>
          <a:p>
            <a:r>
              <a:rPr lang="ja-JP" altLang="en-US" dirty="0">
                <a:solidFill>
                  <a:schemeClr val="bg2">
                    <a:lumMod val="50000"/>
                  </a:schemeClr>
                </a:solidFill>
              </a:rPr>
              <a:t>出典： 総務省</a:t>
            </a:r>
            <a:r>
              <a:rPr lang="en-US" altLang="ja-JP" dirty="0">
                <a:solidFill>
                  <a:schemeClr val="bg2">
                    <a:lumMod val="50000"/>
                  </a:schemeClr>
                </a:solidFill>
              </a:rPr>
              <a:t>『</a:t>
            </a:r>
            <a:r>
              <a:rPr lang="ja-JP" altLang="en-US" dirty="0">
                <a:solidFill>
                  <a:schemeClr val="bg2">
                    <a:lumMod val="50000"/>
                  </a:schemeClr>
                </a:solidFill>
              </a:rPr>
              <a:t>国民のための情報セキュリティサイト</a:t>
            </a:r>
            <a:r>
              <a:rPr lang="en-US" altLang="ja-JP" dirty="0" smtClean="0">
                <a:solidFill>
                  <a:schemeClr val="bg2">
                    <a:lumMod val="50000"/>
                  </a:schemeClr>
                </a:solidFill>
              </a:rPr>
              <a:t>』</a:t>
            </a:r>
          </a:p>
          <a:p>
            <a:r>
              <a:rPr lang="en-US" altLang="ja-JP" dirty="0">
                <a:solidFill>
                  <a:schemeClr val="bg2">
                    <a:lumMod val="50000"/>
                  </a:schemeClr>
                </a:solidFill>
              </a:rPr>
              <a:t>http://</a:t>
            </a:r>
            <a:r>
              <a:rPr lang="en-US" altLang="ja-JP" dirty="0" err="1">
                <a:solidFill>
                  <a:schemeClr val="bg2">
                    <a:lumMod val="50000"/>
                  </a:schemeClr>
                </a:solidFill>
              </a:rPr>
              <a:t>www.soumu.go.jp</a:t>
            </a:r>
            <a:r>
              <a:rPr lang="en-US" altLang="ja-JP" dirty="0">
                <a:solidFill>
                  <a:schemeClr val="bg2">
                    <a:lumMod val="50000"/>
                  </a:schemeClr>
                </a:solidFill>
              </a:rPr>
              <a:t>/</a:t>
            </a:r>
            <a:r>
              <a:rPr lang="en-US" altLang="ja-JP" dirty="0" err="1">
                <a:solidFill>
                  <a:schemeClr val="bg2">
                    <a:lumMod val="50000"/>
                  </a:schemeClr>
                </a:solidFill>
              </a:rPr>
              <a:t>main_sosiki</a:t>
            </a:r>
            <a:r>
              <a:rPr lang="en-US" altLang="ja-JP" dirty="0">
                <a:solidFill>
                  <a:schemeClr val="bg2">
                    <a:lumMod val="50000"/>
                  </a:schemeClr>
                </a:solidFill>
              </a:rPr>
              <a:t>/</a:t>
            </a:r>
            <a:r>
              <a:rPr lang="en-US" altLang="ja-JP" dirty="0" err="1">
                <a:solidFill>
                  <a:schemeClr val="bg2">
                    <a:lumMod val="50000"/>
                  </a:schemeClr>
                </a:solidFill>
              </a:rPr>
              <a:t>joho_tsusin</a:t>
            </a:r>
            <a:r>
              <a:rPr lang="en-US" altLang="ja-JP" dirty="0">
                <a:solidFill>
                  <a:schemeClr val="bg2">
                    <a:lumMod val="50000"/>
                  </a:schemeClr>
                </a:solidFill>
              </a:rPr>
              <a:t>/security/basic/service/13.html</a:t>
            </a:r>
            <a:endParaRPr kumimoji="1" lang="ja-JP" altLang="en-US" dirty="0" smtClean="0">
              <a:solidFill>
                <a:schemeClr val="bg2">
                  <a:lumMod val="50000"/>
                </a:schemeClr>
              </a:solidFill>
            </a:endParaRPr>
          </a:p>
        </p:txBody>
      </p:sp>
    </p:spTree>
    <p:extLst>
      <p:ext uri="{BB962C8B-B14F-4D97-AF65-F5344CB8AC3E}">
        <p14:creationId xmlns:p14="http://schemas.microsoft.com/office/powerpoint/2010/main" val="19653023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pic>
        <p:nvPicPr>
          <p:cNvPr id="4" name="図 3" descr="スクリーンショット 2016-05-31 19.47.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088" y="795868"/>
            <a:ext cx="3093912" cy="6062132"/>
          </a:xfrm>
          <a:prstGeom prst="rect">
            <a:avLst/>
          </a:prstGeom>
        </p:spPr>
      </p:pic>
      <p:sp>
        <p:nvSpPr>
          <p:cNvPr id="5" name="テキスト ボックス 4"/>
          <p:cNvSpPr txBox="1"/>
          <p:nvPr/>
        </p:nvSpPr>
        <p:spPr>
          <a:xfrm>
            <a:off x="660400" y="1337732"/>
            <a:ext cx="6485466" cy="5012267"/>
          </a:xfrm>
          <a:prstGeom prst="rect">
            <a:avLst/>
          </a:prstGeom>
        </p:spPr>
        <p:txBody>
          <a:bodyPr vert="horz" wrap="none" lIns="91440" tIns="45720" rIns="91440" bIns="45720" rtlCol="0" anchor="ctr">
            <a:normAutofit/>
          </a:bodyPr>
          <a:lstStyle/>
          <a:p>
            <a:pPr marL="457200" indent="-457200">
              <a:lnSpc>
                <a:spcPct val="200000"/>
              </a:lnSpc>
              <a:buFont typeface="Arial"/>
              <a:buChar char="•"/>
            </a:pPr>
            <a:r>
              <a:rPr kumimoji="1" lang="ja-JP" altLang="en-US" sz="3200" dirty="0" smtClean="0"/>
              <a:t>アプリ名</a:t>
            </a:r>
            <a:endParaRPr kumimoji="1" lang="en-US" altLang="ja-JP" sz="3200" dirty="0" smtClean="0"/>
          </a:p>
          <a:p>
            <a:pPr marL="457200" indent="-457200">
              <a:lnSpc>
                <a:spcPct val="200000"/>
              </a:lnSpc>
              <a:buFont typeface="Arial"/>
              <a:buChar char="•"/>
            </a:pPr>
            <a:r>
              <a:rPr lang="ja-JP" altLang="en-US" sz="3200" dirty="0" smtClean="0">
                <a:solidFill>
                  <a:srgbClr val="FF0000"/>
                </a:solidFill>
              </a:rPr>
              <a:t>サブスクリプション</a:t>
            </a:r>
            <a:endParaRPr lang="en-US" altLang="ja-JP" sz="3200" dirty="0" smtClean="0">
              <a:solidFill>
                <a:srgbClr val="FF0000"/>
              </a:solidFill>
            </a:endParaRPr>
          </a:p>
          <a:p>
            <a:pPr marL="457200" indent="-457200">
              <a:lnSpc>
                <a:spcPct val="200000"/>
              </a:lnSpc>
              <a:buFont typeface="Arial"/>
              <a:buChar char="•"/>
            </a:pPr>
            <a:r>
              <a:rPr kumimoji="1" lang="ja-JP" altLang="en-US" sz="3200" dirty="0" smtClean="0"/>
              <a:t>リソース名</a:t>
            </a:r>
            <a:endParaRPr kumimoji="1" lang="en-US" altLang="ja-JP" sz="3200" dirty="0" smtClean="0"/>
          </a:p>
          <a:p>
            <a:pPr marL="457200" indent="-457200">
              <a:lnSpc>
                <a:spcPct val="200000"/>
              </a:lnSpc>
              <a:buFont typeface="Arial"/>
              <a:buChar char="•"/>
            </a:pPr>
            <a:r>
              <a:rPr lang="en-US" altLang="ja-JP" sz="3200" dirty="0" smtClean="0"/>
              <a:t>App Service </a:t>
            </a:r>
            <a:r>
              <a:rPr lang="ja-JP" altLang="en-US" sz="3200" dirty="0" smtClean="0"/>
              <a:t>プラン</a:t>
            </a:r>
            <a:r>
              <a:rPr lang="en-US" altLang="ja-JP" sz="3200" dirty="0" smtClean="0"/>
              <a:t>/</a:t>
            </a:r>
            <a:r>
              <a:rPr lang="ja-JP" altLang="en-US" sz="3200" dirty="0" smtClean="0"/>
              <a:t>場所</a:t>
            </a:r>
            <a:endParaRPr kumimoji="1" lang="en-US" altLang="ja-JP" sz="3200" dirty="0" smtClean="0"/>
          </a:p>
          <a:p>
            <a:pPr marL="914400" lvl="1" indent="-457200">
              <a:lnSpc>
                <a:spcPct val="200000"/>
              </a:lnSpc>
              <a:buFont typeface="Arial"/>
              <a:buChar char="•"/>
            </a:pPr>
            <a:endParaRPr kumimoji="1" lang="ja-JP" altLang="en-US" sz="3200" dirty="0" smtClean="0"/>
          </a:p>
        </p:txBody>
      </p:sp>
    </p:spTree>
    <p:extLst>
      <p:ext uri="{BB962C8B-B14F-4D97-AF65-F5344CB8AC3E}">
        <p14:creationId xmlns:p14="http://schemas.microsoft.com/office/powerpoint/2010/main" val="127904316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pic>
        <p:nvPicPr>
          <p:cNvPr id="4" name="図 3" descr="スクリーンショット 2016-05-31 19.47.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088" y="795868"/>
            <a:ext cx="3093912" cy="6062132"/>
          </a:xfrm>
          <a:prstGeom prst="rect">
            <a:avLst/>
          </a:prstGeom>
        </p:spPr>
      </p:pic>
      <p:sp>
        <p:nvSpPr>
          <p:cNvPr id="5" name="テキスト ボックス 4"/>
          <p:cNvSpPr txBox="1"/>
          <p:nvPr/>
        </p:nvSpPr>
        <p:spPr>
          <a:xfrm>
            <a:off x="660400" y="1337732"/>
            <a:ext cx="6485466" cy="5012267"/>
          </a:xfrm>
          <a:prstGeom prst="rect">
            <a:avLst/>
          </a:prstGeom>
        </p:spPr>
        <p:txBody>
          <a:bodyPr vert="horz" wrap="none" lIns="91440" tIns="45720" rIns="91440" bIns="45720" rtlCol="0" anchor="ctr">
            <a:normAutofit/>
          </a:bodyPr>
          <a:lstStyle/>
          <a:p>
            <a:pPr marL="457200" indent="-457200">
              <a:lnSpc>
                <a:spcPct val="200000"/>
              </a:lnSpc>
              <a:buFont typeface="Arial"/>
              <a:buChar char="•"/>
            </a:pPr>
            <a:r>
              <a:rPr kumimoji="1" lang="ja-JP" altLang="en-US" sz="3200" dirty="0" smtClean="0"/>
              <a:t>アプリ名</a:t>
            </a:r>
            <a:endParaRPr kumimoji="1" lang="en-US" altLang="ja-JP" sz="3200" dirty="0" smtClean="0"/>
          </a:p>
          <a:p>
            <a:pPr marL="457200" indent="-457200">
              <a:lnSpc>
                <a:spcPct val="200000"/>
              </a:lnSpc>
              <a:buFont typeface="Arial"/>
              <a:buChar char="•"/>
            </a:pPr>
            <a:r>
              <a:rPr lang="ja-JP" altLang="en-US" sz="3200" dirty="0" smtClean="0"/>
              <a:t>サブスクリプション</a:t>
            </a:r>
            <a:endParaRPr lang="en-US" altLang="ja-JP" sz="3200" dirty="0" smtClean="0"/>
          </a:p>
          <a:p>
            <a:pPr marL="457200" indent="-457200">
              <a:lnSpc>
                <a:spcPct val="200000"/>
              </a:lnSpc>
              <a:buFont typeface="Arial"/>
              <a:buChar char="•"/>
            </a:pPr>
            <a:r>
              <a:rPr kumimoji="1" lang="ja-JP" altLang="en-US" sz="3200" dirty="0" smtClean="0">
                <a:solidFill>
                  <a:srgbClr val="FF0000"/>
                </a:solidFill>
              </a:rPr>
              <a:t>リソース名</a:t>
            </a:r>
            <a:endParaRPr kumimoji="1" lang="en-US" altLang="ja-JP" sz="3200" dirty="0" smtClean="0">
              <a:solidFill>
                <a:srgbClr val="FF0000"/>
              </a:solidFill>
            </a:endParaRPr>
          </a:p>
          <a:p>
            <a:pPr marL="457200" indent="-457200">
              <a:lnSpc>
                <a:spcPct val="200000"/>
              </a:lnSpc>
              <a:buFont typeface="Arial"/>
              <a:buChar char="•"/>
            </a:pPr>
            <a:r>
              <a:rPr lang="en-US" altLang="ja-JP" sz="3200" dirty="0" smtClean="0"/>
              <a:t>App Service </a:t>
            </a:r>
            <a:r>
              <a:rPr lang="ja-JP" altLang="en-US" sz="3200" dirty="0" smtClean="0"/>
              <a:t>プラン</a:t>
            </a:r>
            <a:r>
              <a:rPr lang="en-US" altLang="ja-JP" sz="3200" dirty="0" smtClean="0"/>
              <a:t>/</a:t>
            </a:r>
            <a:r>
              <a:rPr lang="ja-JP" altLang="en-US" sz="3200" dirty="0" smtClean="0"/>
              <a:t>場所</a:t>
            </a:r>
            <a:endParaRPr kumimoji="1" lang="en-US" altLang="ja-JP" sz="3200" dirty="0" smtClean="0"/>
          </a:p>
          <a:p>
            <a:pPr marL="914400" lvl="1" indent="-457200">
              <a:lnSpc>
                <a:spcPct val="200000"/>
              </a:lnSpc>
              <a:buFont typeface="Arial"/>
              <a:buChar char="•"/>
            </a:pPr>
            <a:endParaRPr kumimoji="1" lang="ja-JP" altLang="en-US" sz="3200" dirty="0" smtClean="0"/>
          </a:p>
        </p:txBody>
      </p:sp>
    </p:spTree>
    <p:extLst>
      <p:ext uri="{BB962C8B-B14F-4D97-AF65-F5344CB8AC3E}">
        <p14:creationId xmlns:p14="http://schemas.microsoft.com/office/powerpoint/2010/main" val="152913618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新しくプロジェクトを作る</a:t>
            </a:r>
            <a:endParaRPr kumimoji="1" lang="ja-JP" altLang="en-US" dirty="0"/>
          </a:p>
        </p:txBody>
      </p:sp>
      <p:sp>
        <p:nvSpPr>
          <p:cNvPr id="7" name="テキスト ボックス 6"/>
          <p:cNvSpPr txBox="1"/>
          <p:nvPr/>
        </p:nvSpPr>
        <p:spPr>
          <a:xfrm>
            <a:off x="1989667" y="4639733"/>
            <a:ext cx="8212667" cy="1625599"/>
          </a:xfrm>
          <a:prstGeom prst="rect">
            <a:avLst/>
          </a:prstGeom>
        </p:spPr>
        <p:txBody>
          <a:bodyPr vert="horz" wrap="none" lIns="91440" tIns="45720" rIns="91440" bIns="45720" rtlCol="0" anchor="ctr">
            <a:noAutofit/>
          </a:bodyPr>
          <a:lstStyle/>
          <a:p>
            <a:pPr marL="457200" indent="-457200">
              <a:lnSpc>
                <a:spcPct val="150000"/>
              </a:lnSpc>
              <a:buFont typeface="Arial"/>
              <a:buChar char="•"/>
            </a:pPr>
            <a:r>
              <a:rPr lang="ja-JP" altLang="en-US" sz="3200" dirty="0" smtClean="0"/>
              <a:t>フォルダ名みたいなもの</a:t>
            </a:r>
            <a:endParaRPr lang="en-US" altLang="ja-JP" sz="3200" dirty="0" smtClean="0"/>
          </a:p>
          <a:p>
            <a:pPr marL="457200" indent="-457200">
              <a:lnSpc>
                <a:spcPct val="150000"/>
              </a:lnSpc>
              <a:buFont typeface="Arial"/>
              <a:buChar char="•"/>
            </a:pPr>
            <a:r>
              <a:rPr lang="ja-JP" altLang="en-US" sz="3200" dirty="0" smtClean="0"/>
              <a:t>この</a:t>
            </a:r>
            <a:r>
              <a:rPr lang="en-US" altLang="ja-JP" sz="3200" dirty="0" smtClean="0"/>
              <a:t>Web</a:t>
            </a:r>
            <a:r>
              <a:rPr lang="ja-JP" altLang="en-US" sz="3200" dirty="0" smtClean="0"/>
              <a:t>サイトが何なのか分かる形で</a:t>
            </a:r>
            <a:r>
              <a:rPr lang="en-US" altLang="ja-JP" sz="3200" dirty="0" smtClean="0"/>
              <a:t/>
            </a:r>
            <a:br>
              <a:rPr lang="en-US" altLang="ja-JP" sz="3200" dirty="0" smtClean="0"/>
            </a:br>
            <a:r>
              <a:rPr lang="ja-JP" altLang="en-US" sz="3200" dirty="0" smtClean="0"/>
              <a:t>記入すると</a:t>
            </a:r>
            <a:r>
              <a:rPr lang="en-US" altLang="ja-JP" sz="3200" dirty="0" smtClean="0"/>
              <a:t>◎</a:t>
            </a:r>
            <a:endParaRPr lang="en-US" altLang="ja-JP" sz="3200" dirty="0" smtClean="0"/>
          </a:p>
        </p:txBody>
      </p:sp>
      <p:pic>
        <p:nvPicPr>
          <p:cNvPr id="3" name="図 2" descr="スクリーンショット 2016-05-31 19.56.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61" y="1416047"/>
            <a:ext cx="7066479" cy="2055283"/>
          </a:xfrm>
          <a:prstGeom prst="rect">
            <a:avLst/>
          </a:prstGeom>
        </p:spPr>
      </p:pic>
    </p:spTree>
    <p:extLst>
      <p:ext uri="{BB962C8B-B14F-4D97-AF65-F5344CB8AC3E}">
        <p14:creationId xmlns:p14="http://schemas.microsoft.com/office/powerpoint/2010/main" val="269241725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pic>
        <p:nvPicPr>
          <p:cNvPr id="4" name="図 3" descr="スクリーンショット 2016-05-31 19.47.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088" y="795868"/>
            <a:ext cx="3093912" cy="6062132"/>
          </a:xfrm>
          <a:prstGeom prst="rect">
            <a:avLst/>
          </a:prstGeom>
        </p:spPr>
      </p:pic>
      <p:sp>
        <p:nvSpPr>
          <p:cNvPr id="5" name="テキスト ボックス 4"/>
          <p:cNvSpPr txBox="1"/>
          <p:nvPr/>
        </p:nvSpPr>
        <p:spPr>
          <a:xfrm>
            <a:off x="660400" y="1337732"/>
            <a:ext cx="6485466" cy="5012267"/>
          </a:xfrm>
          <a:prstGeom prst="rect">
            <a:avLst/>
          </a:prstGeom>
        </p:spPr>
        <p:txBody>
          <a:bodyPr vert="horz" wrap="none" lIns="91440" tIns="45720" rIns="91440" bIns="45720" rtlCol="0" anchor="ctr">
            <a:normAutofit/>
          </a:bodyPr>
          <a:lstStyle/>
          <a:p>
            <a:pPr marL="457200" indent="-457200">
              <a:lnSpc>
                <a:spcPct val="200000"/>
              </a:lnSpc>
              <a:buFont typeface="Arial"/>
              <a:buChar char="•"/>
            </a:pPr>
            <a:r>
              <a:rPr kumimoji="1" lang="ja-JP" altLang="en-US" sz="3200" dirty="0" smtClean="0"/>
              <a:t>アプリ名</a:t>
            </a:r>
            <a:endParaRPr kumimoji="1" lang="en-US" altLang="ja-JP" sz="3200" dirty="0" smtClean="0"/>
          </a:p>
          <a:p>
            <a:pPr marL="457200" indent="-457200">
              <a:lnSpc>
                <a:spcPct val="200000"/>
              </a:lnSpc>
              <a:buFont typeface="Arial"/>
              <a:buChar char="•"/>
            </a:pPr>
            <a:r>
              <a:rPr lang="ja-JP" altLang="en-US" sz="3200" dirty="0" smtClean="0"/>
              <a:t>サブスクリプション</a:t>
            </a:r>
            <a:endParaRPr lang="en-US" altLang="ja-JP" sz="3200" dirty="0" smtClean="0"/>
          </a:p>
          <a:p>
            <a:pPr marL="457200" indent="-457200">
              <a:lnSpc>
                <a:spcPct val="200000"/>
              </a:lnSpc>
              <a:buFont typeface="Arial"/>
              <a:buChar char="•"/>
            </a:pPr>
            <a:r>
              <a:rPr kumimoji="1" lang="ja-JP" altLang="en-US" sz="3200" dirty="0" smtClean="0"/>
              <a:t>リソース名</a:t>
            </a:r>
            <a:endParaRPr kumimoji="1" lang="en-US" altLang="ja-JP" sz="3200" dirty="0" smtClean="0"/>
          </a:p>
          <a:p>
            <a:pPr marL="457200" indent="-457200">
              <a:lnSpc>
                <a:spcPct val="200000"/>
              </a:lnSpc>
              <a:buFont typeface="Arial"/>
              <a:buChar char="•"/>
            </a:pPr>
            <a:r>
              <a:rPr lang="en-US" altLang="ja-JP" sz="3200" dirty="0" smtClean="0"/>
              <a:t>App Service </a:t>
            </a:r>
            <a:r>
              <a:rPr lang="ja-JP" altLang="en-US" sz="3200" dirty="0" smtClean="0"/>
              <a:t>プラン</a:t>
            </a:r>
            <a:r>
              <a:rPr lang="en-US" altLang="ja-JP" sz="3200" dirty="0" smtClean="0"/>
              <a:t>/</a:t>
            </a:r>
            <a:r>
              <a:rPr lang="ja-JP" altLang="en-US" sz="3200" dirty="0" smtClean="0"/>
              <a:t>場所</a:t>
            </a:r>
            <a:endParaRPr kumimoji="1" lang="en-US" altLang="ja-JP" sz="3200" dirty="0" smtClean="0"/>
          </a:p>
          <a:p>
            <a:pPr marL="914400" lvl="1" indent="-457200">
              <a:lnSpc>
                <a:spcPct val="200000"/>
              </a:lnSpc>
              <a:buFont typeface="Arial"/>
              <a:buChar char="•"/>
            </a:pPr>
            <a:endParaRPr kumimoji="1" lang="ja-JP" altLang="en-US" sz="3200" dirty="0" smtClean="0"/>
          </a:p>
        </p:txBody>
      </p:sp>
    </p:spTree>
    <p:extLst>
      <p:ext uri="{BB962C8B-B14F-4D97-AF65-F5344CB8AC3E}">
        <p14:creationId xmlns:p14="http://schemas.microsoft.com/office/powerpoint/2010/main" val="206288688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新しくプロジェクトを作る</a:t>
            </a:r>
            <a:endParaRPr kumimoji="1" lang="ja-JP" altLang="en-US" dirty="0"/>
          </a:p>
        </p:txBody>
      </p:sp>
      <p:pic>
        <p:nvPicPr>
          <p:cNvPr id="4" name="図 3" descr="スクリーンショット 2016-05-31 19.47.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088" y="795868"/>
            <a:ext cx="3093912" cy="6062132"/>
          </a:xfrm>
          <a:prstGeom prst="rect">
            <a:avLst/>
          </a:prstGeom>
        </p:spPr>
      </p:pic>
      <p:sp>
        <p:nvSpPr>
          <p:cNvPr id="5" name="テキスト ボックス 4"/>
          <p:cNvSpPr txBox="1"/>
          <p:nvPr/>
        </p:nvSpPr>
        <p:spPr>
          <a:xfrm>
            <a:off x="660400" y="1337732"/>
            <a:ext cx="6485466" cy="5012267"/>
          </a:xfrm>
          <a:prstGeom prst="rect">
            <a:avLst/>
          </a:prstGeom>
        </p:spPr>
        <p:txBody>
          <a:bodyPr vert="horz" wrap="none" lIns="91440" tIns="45720" rIns="91440" bIns="45720" rtlCol="0" anchor="ctr">
            <a:normAutofit/>
          </a:bodyPr>
          <a:lstStyle/>
          <a:p>
            <a:pPr marL="457200" indent="-457200">
              <a:lnSpc>
                <a:spcPct val="200000"/>
              </a:lnSpc>
              <a:buFont typeface="Arial"/>
              <a:buChar char="•"/>
            </a:pPr>
            <a:r>
              <a:rPr kumimoji="1" lang="ja-JP" altLang="en-US" sz="3200" dirty="0" smtClean="0"/>
              <a:t>アプリ名</a:t>
            </a:r>
            <a:endParaRPr kumimoji="1" lang="en-US" altLang="ja-JP" sz="3200" dirty="0" smtClean="0"/>
          </a:p>
          <a:p>
            <a:pPr marL="457200" indent="-457200">
              <a:lnSpc>
                <a:spcPct val="200000"/>
              </a:lnSpc>
              <a:buFont typeface="Arial"/>
              <a:buChar char="•"/>
            </a:pPr>
            <a:r>
              <a:rPr lang="ja-JP" altLang="en-US" sz="3200" dirty="0" smtClean="0"/>
              <a:t>サブスクリプション</a:t>
            </a:r>
            <a:endParaRPr lang="en-US" altLang="ja-JP" sz="3200" dirty="0" smtClean="0"/>
          </a:p>
          <a:p>
            <a:pPr marL="457200" indent="-457200">
              <a:lnSpc>
                <a:spcPct val="200000"/>
              </a:lnSpc>
              <a:buFont typeface="Arial"/>
              <a:buChar char="•"/>
            </a:pPr>
            <a:r>
              <a:rPr kumimoji="1" lang="ja-JP" altLang="en-US" sz="3200" dirty="0" smtClean="0"/>
              <a:t>リソース名</a:t>
            </a:r>
            <a:endParaRPr kumimoji="1" lang="en-US" altLang="ja-JP" sz="3200" dirty="0" smtClean="0"/>
          </a:p>
          <a:p>
            <a:pPr marL="457200" indent="-457200">
              <a:lnSpc>
                <a:spcPct val="200000"/>
              </a:lnSpc>
              <a:buFont typeface="Arial"/>
              <a:buChar char="•"/>
            </a:pPr>
            <a:r>
              <a:rPr lang="en-US" altLang="ja-JP" sz="3200" dirty="0" smtClean="0">
                <a:solidFill>
                  <a:srgbClr val="FF0000"/>
                </a:solidFill>
              </a:rPr>
              <a:t>App Service </a:t>
            </a:r>
            <a:r>
              <a:rPr lang="ja-JP" altLang="en-US" sz="3200" dirty="0" smtClean="0">
                <a:solidFill>
                  <a:srgbClr val="FF0000"/>
                </a:solidFill>
              </a:rPr>
              <a:t>プラン</a:t>
            </a:r>
            <a:r>
              <a:rPr lang="en-US" altLang="ja-JP" sz="3200" dirty="0" smtClean="0">
                <a:solidFill>
                  <a:srgbClr val="FF0000"/>
                </a:solidFill>
              </a:rPr>
              <a:t>/</a:t>
            </a:r>
            <a:r>
              <a:rPr lang="ja-JP" altLang="en-US" sz="3200" dirty="0" smtClean="0">
                <a:solidFill>
                  <a:srgbClr val="FF0000"/>
                </a:solidFill>
              </a:rPr>
              <a:t>場所</a:t>
            </a:r>
            <a:endParaRPr kumimoji="1" lang="en-US" altLang="ja-JP" sz="3200" dirty="0" smtClean="0">
              <a:solidFill>
                <a:srgbClr val="FF0000"/>
              </a:solidFill>
            </a:endParaRPr>
          </a:p>
          <a:p>
            <a:pPr marL="914400" lvl="1" indent="-457200">
              <a:lnSpc>
                <a:spcPct val="200000"/>
              </a:lnSpc>
              <a:buFont typeface="Arial"/>
              <a:buChar char="•"/>
            </a:pPr>
            <a:endParaRPr kumimoji="1" lang="ja-JP" altLang="en-US" sz="3200" dirty="0" smtClean="0"/>
          </a:p>
        </p:txBody>
      </p:sp>
    </p:spTree>
    <p:extLst>
      <p:ext uri="{BB962C8B-B14F-4D97-AF65-F5344CB8AC3E}">
        <p14:creationId xmlns:p14="http://schemas.microsoft.com/office/powerpoint/2010/main" val="31623162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新しくプロジェクトを作る</a:t>
            </a:r>
            <a:endParaRPr kumimoji="1" lang="ja-JP" altLang="en-US" dirty="0"/>
          </a:p>
        </p:txBody>
      </p:sp>
      <p:pic>
        <p:nvPicPr>
          <p:cNvPr id="4" name="図 3" descr="スクリーンショット_2016-05-31_23_32_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526" y="848871"/>
            <a:ext cx="7618949" cy="5958329"/>
          </a:xfrm>
          <a:prstGeom prst="rect">
            <a:avLst/>
          </a:prstGeom>
        </p:spPr>
      </p:pic>
    </p:spTree>
    <p:extLst>
      <p:ext uri="{BB962C8B-B14F-4D97-AF65-F5344CB8AC3E}">
        <p14:creationId xmlns:p14="http://schemas.microsoft.com/office/powerpoint/2010/main" val="121585997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新しくプロジェクトを作る</a:t>
            </a:r>
            <a:endParaRPr kumimoji="1" lang="ja-JP" altLang="en-US" dirty="0"/>
          </a:p>
        </p:txBody>
      </p:sp>
      <p:sp>
        <p:nvSpPr>
          <p:cNvPr id="7" name="テキスト ボックス 6"/>
          <p:cNvSpPr txBox="1"/>
          <p:nvPr/>
        </p:nvSpPr>
        <p:spPr>
          <a:xfrm>
            <a:off x="1989667" y="4639733"/>
            <a:ext cx="8212667" cy="1625599"/>
          </a:xfrm>
          <a:prstGeom prst="rect">
            <a:avLst/>
          </a:prstGeom>
        </p:spPr>
        <p:txBody>
          <a:bodyPr vert="horz" wrap="none" lIns="91440" tIns="45720" rIns="91440" bIns="45720" rtlCol="0" anchor="ctr">
            <a:noAutofit/>
          </a:bodyPr>
          <a:lstStyle/>
          <a:p>
            <a:pPr marL="457200" indent="-457200">
              <a:lnSpc>
                <a:spcPct val="150000"/>
              </a:lnSpc>
              <a:buFont typeface="Arial"/>
              <a:buChar char="•"/>
            </a:pPr>
            <a:r>
              <a:rPr lang="ja-JP" altLang="en-US" sz="3200" dirty="0" smtClean="0"/>
              <a:t>フォルダ名みたいなもの</a:t>
            </a:r>
            <a:endParaRPr lang="en-US" altLang="ja-JP" sz="3200" dirty="0" smtClean="0"/>
          </a:p>
          <a:p>
            <a:pPr marL="457200" indent="-457200">
              <a:lnSpc>
                <a:spcPct val="150000"/>
              </a:lnSpc>
              <a:buFont typeface="Arial"/>
              <a:buChar char="•"/>
            </a:pPr>
            <a:r>
              <a:rPr lang="ja-JP" altLang="en-US" sz="3200" dirty="0" smtClean="0"/>
              <a:t>この</a:t>
            </a:r>
            <a:r>
              <a:rPr lang="en-US" altLang="ja-JP" sz="3200" dirty="0" smtClean="0"/>
              <a:t>Web</a:t>
            </a:r>
            <a:r>
              <a:rPr lang="ja-JP" altLang="en-US" sz="3200" dirty="0" smtClean="0"/>
              <a:t>サイトが何なのか分かる形で</a:t>
            </a:r>
            <a:r>
              <a:rPr lang="en-US" altLang="ja-JP" sz="3200" dirty="0" smtClean="0"/>
              <a:t/>
            </a:r>
            <a:br>
              <a:rPr lang="en-US" altLang="ja-JP" sz="3200" dirty="0" smtClean="0"/>
            </a:br>
            <a:r>
              <a:rPr lang="ja-JP" altLang="en-US" sz="3200" dirty="0" smtClean="0"/>
              <a:t>記入すると</a:t>
            </a:r>
            <a:r>
              <a:rPr lang="en-US" altLang="ja-JP" sz="3200" dirty="0" smtClean="0"/>
              <a:t>◎</a:t>
            </a:r>
            <a:endParaRPr lang="en-US" altLang="ja-JP" sz="3200" dirty="0" smtClean="0"/>
          </a:p>
        </p:txBody>
      </p:sp>
    </p:spTree>
    <p:extLst>
      <p:ext uri="{BB962C8B-B14F-4D97-AF65-F5344CB8AC3E}">
        <p14:creationId xmlns:p14="http://schemas.microsoft.com/office/powerpoint/2010/main" val="121437279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endParaRPr kumimoji="1" lang="ja-JP" altLang="en-US" dirty="0"/>
          </a:p>
        </p:txBody>
      </p:sp>
      <p:sp>
        <p:nvSpPr>
          <p:cNvPr id="3" name="コンテンツ プレースホルダー 2"/>
          <p:cNvSpPr>
            <a:spLocks noGrp="1"/>
          </p:cNvSpPr>
          <p:nvPr>
            <p:ph sz="half" idx="1"/>
          </p:nvPr>
        </p:nvSpPr>
        <p:spPr/>
        <p:txBody>
          <a:bodyPr>
            <a:normAutofit/>
          </a:bodyPr>
          <a:lstStyle/>
          <a:p>
            <a:r>
              <a:rPr lang="ja-JP" altLang="en-US" sz="2000" dirty="0" smtClean="0"/>
              <a:t>新規プロジェクト作成</a:t>
            </a:r>
            <a:r>
              <a:rPr lang="en-US" altLang="ja-JP" sz="2000" dirty="0" smtClean="0"/>
              <a:t>-&gt;</a:t>
            </a:r>
            <a:r>
              <a:rPr lang="ja-JP" altLang="en-US" sz="2000" dirty="0" smtClean="0"/>
              <a:t>開発</a:t>
            </a:r>
            <a:r>
              <a:rPr lang="en-US" altLang="ja-JP" sz="2000" dirty="0" smtClean="0"/>
              <a:t>-&gt;</a:t>
            </a:r>
            <a:r>
              <a:rPr lang="ja-JP" altLang="en-US" sz="2000" dirty="0" smtClean="0"/>
              <a:t>実行までの流れを追えるデモを</a:t>
            </a:r>
            <a:endParaRPr lang="en-US" altLang="ja-JP" sz="2000" dirty="0" smtClean="0"/>
          </a:p>
          <a:p>
            <a:r>
              <a:rPr lang="ja-JP" altLang="en-US" sz="2000" dirty="0" smtClean="0"/>
              <a:t>ソースは</a:t>
            </a:r>
            <a:r>
              <a:rPr lang="en-US" altLang="ja-JP" sz="2000" dirty="0" smtClean="0"/>
              <a:t>github</a:t>
            </a:r>
            <a:r>
              <a:rPr lang="ja-JP" altLang="en-US" sz="2000" dirty="0" smtClean="0"/>
              <a:t>に</a:t>
            </a:r>
            <a:endParaRPr lang="en-US" altLang="ja-JP" sz="2000" dirty="0" smtClean="0"/>
          </a:p>
          <a:p>
            <a:r>
              <a:rPr lang="ja-JP" altLang="en-US" sz="2000" dirty="0" smtClean="0"/>
              <a:t>時間調節用にデモを</a:t>
            </a:r>
            <a:r>
              <a:rPr lang="en-US" altLang="ja-JP" sz="2000" dirty="0" smtClean="0"/>
              <a:t>2</a:t>
            </a:r>
            <a:r>
              <a:rPr lang="ja-JP" altLang="en-US" sz="2000" dirty="0" smtClean="0"/>
              <a:t>つぐ</a:t>
            </a:r>
            <a:r>
              <a:rPr lang="ja-JP" altLang="en-US" sz="2000" dirty="0" err="1" smtClean="0"/>
              <a:t>らい</a:t>
            </a:r>
            <a:r>
              <a:rPr lang="ja-JP" altLang="en-US" sz="2000" dirty="0" smtClean="0"/>
              <a:t>用意しとくといいかも</a:t>
            </a:r>
            <a:endParaRPr lang="en-US" altLang="ja-JP" sz="2000" dirty="0" smtClean="0"/>
          </a:p>
          <a:p>
            <a:endParaRPr kumimoji="1" lang="en-US" altLang="ja-JP" sz="2000" dirty="0" smtClean="0"/>
          </a:p>
        </p:txBody>
      </p:sp>
    </p:spTree>
    <p:extLst>
      <p:ext uri="{BB962C8B-B14F-4D97-AF65-F5344CB8AC3E}">
        <p14:creationId xmlns:p14="http://schemas.microsoft.com/office/powerpoint/2010/main" val="197684099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さらに学ぶには</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03730757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見るべき入門サイト、情報源</a:t>
            </a:r>
            <a:endParaRPr kumimoji="1" lang="ja-JP" altLang="en-US" dirty="0"/>
          </a:p>
        </p:txBody>
      </p:sp>
      <p:sp>
        <p:nvSpPr>
          <p:cNvPr id="3" name="コンテンツ プレースホルダー 2"/>
          <p:cNvSpPr>
            <a:spLocks noGrp="1"/>
          </p:cNvSpPr>
          <p:nvPr>
            <p:ph sz="half" idx="1"/>
          </p:nvPr>
        </p:nvSpPr>
        <p:spPr/>
        <p:txBody>
          <a:bodyPr>
            <a:normAutofit/>
          </a:bodyPr>
          <a:lstStyle/>
          <a:p>
            <a:r>
              <a:rPr lang="ja-JP" altLang="en-US" sz="2800" dirty="0" smtClean="0"/>
              <a:t>ドキュメントセンター</a:t>
            </a:r>
            <a:endParaRPr lang="en-US" altLang="ja-JP" sz="2800" dirty="0" smtClean="0"/>
          </a:p>
          <a:p>
            <a:pPr lvl="1"/>
            <a:r>
              <a:rPr lang="en-US" altLang="ja-JP" sz="2267" dirty="0"/>
              <a:t>https://</a:t>
            </a:r>
            <a:r>
              <a:rPr lang="en-US" altLang="ja-JP" sz="2267" dirty="0" err="1"/>
              <a:t>azure.microsoft.com</a:t>
            </a:r>
            <a:r>
              <a:rPr lang="en-US" altLang="ja-JP" sz="2267" dirty="0"/>
              <a:t>/</a:t>
            </a:r>
            <a:r>
              <a:rPr lang="en-US" altLang="ja-JP" sz="2267" dirty="0" err="1"/>
              <a:t>ja-jp</a:t>
            </a:r>
            <a:r>
              <a:rPr lang="en-US" altLang="ja-JP" sz="2267" dirty="0"/>
              <a:t>/documentation/</a:t>
            </a:r>
            <a:endParaRPr lang="en-US" altLang="ja-JP" sz="2267" dirty="0" smtClean="0"/>
          </a:p>
          <a:p>
            <a:r>
              <a:rPr lang="ja-JP" altLang="en-US" sz="2400" dirty="0"/>
              <a:t>プチザッキ</a:t>
            </a:r>
            <a:endParaRPr lang="en-US" altLang="ja-JP" sz="2400" dirty="0"/>
          </a:p>
          <a:p>
            <a:pPr lvl="1"/>
            <a:r>
              <a:rPr lang="en-US" altLang="ja-JP" sz="1867" dirty="0"/>
              <a:t>https://</a:t>
            </a:r>
            <a:r>
              <a:rPr lang="en-US" altLang="ja-JP" sz="1867" dirty="0" err="1"/>
              <a:t>buchizo.wordpress.com</a:t>
            </a:r>
            <a:r>
              <a:rPr lang="en-US" altLang="ja-JP" sz="1867" dirty="0"/>
              <a:t>/</a:t>
            </a:r>
          </a:p>
          <a:p>
            <a:r>
              <a:rPr lang="en-US" altLang="ja-JP" sz="2400" dirty="0" smtClean="0"/>
              <a:t>Azure</a:t>
            </a:r>
            <a:r>
              <a:rPr lang="ja-JP" altLang="en-US" sz="2400" dirty="0"/>
              <a:t>ブログ</a:t>
            </a:r>
            <a:r>
              <a:rPr lang="ja-JP" altLang="en-US" sz="2400" dirty="0" smtClean="0"/>
              <a:t>まとめ</a:t>
            </a:r>
            <a:endParaRPr lang="en-US" altLang="ja-JP" sz="2400" dirty="0"/>
          </a:p>
          <a:p>
            <a:pPr lvl="1"/>
            <a:r>
              <a:rPr lang="en-US" altLang="ja-JP" sz="1867" dirty="0"/>
              <a:t>https://</a:t>
            </a:r>
            <a:r>
              <a:rPr lang="en-US" altLang="ja-JP" sz="1867" dirty="0" err="1"/>
              <a:t>azurejp.azurewebsites.net</a:t>
            </a:r>
            <a:r>
              <a:rPr lang="en-US" altLang="ja-JP" sz="1867" dirty="0" smtClean="0"/>
              <a:t>/</a:t>
            </a:r>
          </a:p>
          <a:p>
            <a:r>
              <a:rPr lang="en-US" altLang="ja-JP" sz="2400" dirty="0"/>
              <a:t>Microsoft Virtual Academy</a:t>
            </a:r>
          </a:p>
          <a:p>
            <a:pPr lvl="1"/>
            <a:r>
              <a:rPr lang="en-US" altLang="ja-JP" sz="1867" dirty="0"/>
              <a:t>https://</a:t>
            </a:r>
            <a:r>
              <a:rPr lang="en-US" altLang="ja-JP" sz="1867" dirty="0" err="1"/>
              <a:t>mva.microsoft.com</a:t>
            </a:r>
            <a:r>
              <a:rPr lang="en-US" altLang="ja-JP" sz="1867" dirty="0"/>
              <a:t>/</a:t>
            </a:r>
          </a:p>
          <a:p>
            <a:pPr lvl="1"/>
            <a:endParaRPr lang="en-US" altLang="ja-JP" sz="2800" dirty="0"/>
          </a:p>
          <a:p>
            <a:endParaRPr lang="en-US" altLang="ja-JP" sz="2800" dirty="0"/>
          </a:p>
        </p:txBody>
      </p:sp>
    </p:spTree>
    <p:extLst>
      <p:ext uri="{BB962C8B-B14F-4D97-AF65-F5344CB8AC3E}">
        <p14:creationId xmlns:p14="http://schemas.microsoft.com/office/powerpoint/2010/main" val="20849199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lang="ja-JP" altLang="en-US" sz="3600" dirty="0" smtClean="0"/>
              <a:t>“りんな”</a:t>
            </a:r>
            <a:r>
              <a:rPr kumimoji="1" lang="ja-JP" altLang="en-US" sz="3600" dirty="0" smtClean="0"/>
              <a:t>を</a:t>
            </a:r>
            <a:r>
              <a:rPr kumimoji="1" lang="ja-JP" altLang="en-US" sz="3600" dirty="0" smtClean="0"/>
              <a:t>支えているサービスだったりするよ</a:t>
            </a:r>
            <a:endParaRPr lang="en-US" altLang="ja-JP" sz="36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175270656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ユーザーコミュニティ</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en-US" altLang="ja-JP" sz="2400" dirty="0" smtClean="0"/>
              <a:t>JAZUG</a:t>
            </a:r>
            <a:r>
              <a:rPr kumimoji="1" lang="ja-JP" altLang="en-US" sz="2400" dirty="0" smtClean="0"/>
              <a:t>学生支部</a:t>
            </a:r>
            <a:endParaRPr kumimoji="1" lang="en-US" altLang="ja-JP" sz="2400" dirty="0" smtClean="0"/>
          </a:p>
          <a:p>
            <a:r>
              <a:rPr kumimoji="1" lang="en-US" altLang="ja-JP" sz="2400" dirty="0" smtClean="0"/>
              <a:t>JAZ</a:t>
            </a:r>
            <a:endParaRPr lang="en-US" altLang="ja-JP" sz="2400" dirty="0"/>
          </a:p>
          <a:p>
            <a:endParaRPr kumimoji="1" lang="ja-JP" altLang="en-US" sz="2400" dirty="0"/>
          </a:p>
        </p:txBody>
      </p:sp>
    </p:spTree>
    <p:extLst>
      <p:ext uri="{BB962C8B-B14F-4D97-AF65-F5344CB8AC3E}">
        <p14:creationId xmlns:p14="http://schemas.microsoft.com/office/powerpoint/2010/main" val="243463281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3" name="コンテンツ プレースホルダー 2"/>
          <p:cNvSpPr>
            <a:spLocks noGrp="1"/>
          </p:cNvSpPr>
          <p:nvPr>
            <p:ph sz="half" idx="1"/>
          </p:nvPr>
        </p:nvSpPr>
        <p:spPr/>
        <p:txBody>
          <a:bodyPr/>
          <a:lstStyle/>
          <a:p>
            <a:endParaRPr kumimoji="1" lang="ja-JP" altLang="en-US"/>
          </a:p>
        </p:txBody>
      </p:sp>
    </p:spTree>
    <p:extLst>
      <p:ext uri="{BB962C8B-B14F-4D97-AF65-F5344CB8AC3E}">
        <p14:creationId xmlns:p14="http://schemas.microsoft.com/office/powerpoint/2010/main" val="29619282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solidFill>
                  <a:srgbClr val="FF0000"/>
                </a:solidFill>
              </a:rPr>
              <a:t>Microsoft</a:t>
            </a:r>
            <a:r>
              <a:rPr lang="ja-JP" altLang="en-US" sz="3600" dirty="0" smtClean="0">
                <a:solidFill>
                  <a:srgbClr val="FF0000"/>
                </a:solidFill>
              </a:rPr>
              <a:t>のサービス</a:t>
            </a:r>
            <a:endParaRPr kumimoji="1" lang="en-US" altLang="ja-JP" sz="3600" dirty="0" smtClean="0">
              <a:solidFill>
                <a:srgbClr val="FF0000"/>
              </a:solidFill>
            </a:endParaRPr>
          </a:p>
          <a:p>
            <a:pPr lvl="1">
              <a:lnSpc>
                <a:spcPct val="200000"/>
              </a:lnSpc>
              <a:buFont typeface="Wingdings" charset="2"/>
              <a:buChar char="l"/>
            </a:pPr>
            <a:r>
              <a:rPr lang="ja-JP" altLang="en-US" sz="3600" dirty="0" smtClean="0"/>
              <a:t>“りんな“</a:t>
            </a:r>
            <a:r>
              <a:rPr kumimoji="1" lang="ja-JP" altLang="en-US" sz="3600" dirty="0" smtClean="0"/>
              <a:t>を</a:t>
            </a:r>
            <a:r>
              <a:rPr kumimoji="1" lang="ja-JP" altLang="en-US" sz="3600" dirty="0" smtClean="0"/>
              <a:t>支えているサービスだったりするよ</a:t>
            </a:r>
            <a:endParaRPr lang="en-US" altLang="ja-JP" sz="36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117595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世界各地に存在する</a:t>
            </a:r>
            <a:r>
              <a:rPr lang="ja-JP" altLang="en-US" dirty="0" smtClean="0"/>
              <a:t>地域</a:t>
            </a:r>
            <a:endParaRPr kumimoji="1" lang="ja-JP" altLang="en-US" dirty="0"/>
          </a:p>
        </p:txBody>
      </p:sp>
      <p:pic>
        <p:nvPicPr>
          <p:cNvPr id="4" name="図 3" descr="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747" y="1154203"/>
            <a:ext cx="7110519" cy="4119089"/>
          </a:xfrm>
          <a:prstGeom prst="rect">
            <a:avLst/>
          </a:prstGeom>
        </p:spPr>
      </p:pic>
      <p:sp>
        <p:nvSpPr>
          <p:cNvPr id="5" name="テキスト ボックス 4"/>
          <p:cNvSpPr txBox="1"/>
          <p:nvPr/>
        </p:nvSpPr>
        <p:spPr>
          <a:xfrm>
            <a:off x="4266260" y="5330975"/>
            <a:ext cx="3659480" cy="914400"/>
          </a:xfrm>
          <a:prstGeom prst="rect">
            <a:avLst/>
          </a:prstGeom>
        </p:spPr>
        <p:txBody>
          <a:bodyPr vert="horz" wrap="none" lIns="91440" tIns="45720" rIns="91440" bIns="45720" rtlCol="0" anchor="ctr">
            <a:normAutofit/>
          </a:bodyPr>
          <a:lstStyle/>
          <a:p>
            <a:r>
              <a:rPr lang="en-US" altLang="ja-JP" sz="3200" dirty="0" smtClean="0"/>
              <a:t>12</a:t>
            </a:r>
            <a:r>
              <a:rPr lang="ja-JP" altLang="en-US" sz="3200" dirty="0" smtClean="0"/>
              <a:t>ヶ国，</a:t>
            </a:r>
            <a:r>
              <a:rPr lang="en-US" altLang="ja-JP" sz="3200" dirty="0" smtClean="0"/>
              <a:t>32</a:t>
            </a:r>
            <a:r>
              <a:rPr kumimoji="1" lang="ja-JP" altLang="en-US" sz="3200" dirty="0" smtClean="0"/>
              <a:t>地域に存在</a:t>
            </a:r>
          </a:p>
        </p:txBody>
      </p:sp>
      <p:sp>
        <p:nvSpPr>
          <p:cNvPr id="6" name="テキスト ボックス 5"/>
          <p:cNvSpPr txBox="1"/>
          <p:nvPr/>
        </p:nvSpPr>
        <p:spPr>
          <a:xfrm>
            <a:off x="6767531" y="5832329"/>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20358254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lang="ja-JP" altLang="en-US" sz="3600" dirty="0" smtClean="0"/>
              <a:t>“りんな“</a:t>
            </a:r>
            <a:r>
              <a:rPr kumimoji="1" lang="ja-JP" altLang="en-US" sz="3600" dirty="0" smtClean="0"/>
              <a:t>を</a:t>
            </a:r>
            <a:r>
              <a:rPr kumimoji="1" lang="ja-JP" altLang="en-US" sz="3600" dirty="0" smtClean="0"/>
              <a:t>支えているサービスだったりするよ</a:t>
            </a:r>
            <a:endParaRPr lang="en-US" altLang="ja-JP" sz="36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29944559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sp">
  <a:themeElements>
    <a:clrScheme name="Microsoft">
      <a:dk1>
        <a:sysClr val="windowText" lastClr="000000"/>
      </a:dk1>
      <a:lt1>
        <a:sysClr val="window" lastClr="FFFFFF"/>
      </a:lt1>
      <a:dk2>
        <a:srgbClr val="000000"/>
      </a:dk2>
      <a:lt2>
        <a:srgbClr val="FFFFFF"/>
      </a:lt2>
      <a:accent1>
        <a:srgbClr val="FFB900"/>
      </a:accent1>
      <a:accent2>
        <a:srgbClr val="FF8C00"/>
      </a:accent2>
      <a:accent3>
        <a:srgbClr val="EB3C00"/>
      </a:accent3>
      <a:accent4>
        <a:srgbClr val="6DC2E9"/>
      </a:accent4>
      <a:accent5>
        <a:srgbClr val="00BCF2"/>
      </a:accent5>
      <a:accent6>
        <a:srgbClr val="0072C6"/>
      </a:accent6>
      <a:hlink>
        <a:srgbClr val="4C4C4C"/>
      </a:hlink>
      <a:folHlink>
        <a:srgbClr val="000000"/>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defRPr dirty="0" smtClean="0"/>
        </a:defPPr>
      </a:lstStyle>
    </a:txDef>
  </a:objectDefaults>
  <a:extraClrSchemeLst/>
  <a:extLst>
    <a:ext uri="{05A4C25C-085E-4340-85A3-A5531E510DB2}">
      <thm15:themeFamily xmlns:thm15="http://schemas.microsoft.com/office/thememl/2012/main" xmlns="" name="IoT_Team.pptx" id="{BAAC0D9F-7634-48BD-A88E-D690AF8CE5C6}" vid="{FDD74696-2EE9-4C7D-81AB-F24CBC172B66}"/>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mspslide</Template>
  <TotalTime>16457</TotalTime>
  <Words>1653</Words>
  <Application>Microsoft Macintosh PowerPoint</Application>
  <PresentationFormat>ユーザー設定</PresentationFormat>
  <Paragraphs>352</Paragraphs>
  <Slides>61</Slides>
  <Notes>32</Notes>
  <HiddenSlides>0</HiddenSlides>
  <MMClips>0</MMClips>
  <ScaleCrop>false</ScaleCrop>
  <HeadingPairs>
    <vt:vector size="4" baseType="variant">
      <vt:variant>
        <vt:lpstr>テーマ</vt:lpstr>
      </vt:variant>
      <vt:variant>
        <vt:i4>1</vt:i4>
      </vt:variant>
      <vt:variant>
        <vt:lpstr>スライド タイトル</vt:lpstr>
      </vt:variant>
      <vt:variant>
        <vt:i4>61</vt:i4>
      </vt:variant>
    </vt:vector>
  </HeadingPairs>
  <TitlesOfParts>
    <vt:vector size="62" baseType="lpstr">
      <vt:lpstr>msp</vt:lpstr>
      <vt:lpstr>クラウド技術入門  </vt:lpstr>
      <vt:lpstr>自己紹介</vt:lpstr>
      <vt:lpstr>目次</vt:lpstr>
      <vt:lpstr>概要</vt:lpstr>
      <vt:lpstr>Microsoft Azureとは</vt:lpstr>
      <vt:lpstr>Microsoft Azureとは</vt:lpstr>
      <vt:lpstr>Microsoft Azureとは</vt:lpstr>
      <vt:lpstr>世界各地に存在する地域</vt:lpstr>
      <vt:lpstr>Microsoft Azureとは</vt:lpstr>
      <vt:lpstr>Microsoft Azureとは</vt:lpstr>
      <vt:lpstr>Microsoft Azureとは</vt:lpstr>
      <vt:lpstr>Microsoft Azureとは</vt:lpstr>
      <vt:lpstr>Microsoft Azureとは</vt:lpstr>
      <vt:lpstr>Microsoft Azureとは</vt:lpstr>
      <vt:lpstr>IaaS PaaS SaaS</vt:lpstr>
      <vt:lpstr>他社製品と比べて</vt:lpstr>
      <vt:lpstr>他社製品と比べて</vt:lpstr>
      <vt:lpstr>必要な開発環境</vt:lpstr>
      <vt:lpstr>必要な開発環境</vt:lpstr>
      <vt:lpstr>Azure CLI</vt:lpstr>
      <vt:lpstr>Azure CLI</vt:lpstr>
      <vt:lpstr>必要な開発環境</vt:lpstr>
      <vt:lpstr>必要な開発環境</vt:lpstr>
      <vt:lpstr>IaaS PaaS SaaS</vt:lpstr>
      <vt:lpstr>IaaS PaaS SaaS</vt:lpstr>
      <vt:lpstr>Virtual Machine(仮想マシン)</vt:lpstr>
      <vt:lpstr>Virtual Machine(仮想マシン)</vt:lpstr>
      <vt:lpstr>Virtual Machine(仮想マシン)</vt:lpstr>
      <vt:lpstr>Virtual Machine(仮想マシン)</vt:lpstr>
      <vt:lpstr>IaaS PaaS SaaS</vt:lpstr>
      <vt:lpstr>IaaS PaaS SaaS</vt:lpstr>
      <vt:lpstr>Web App</vt:lpstr>
      <vt:lpstr>Web App</vt:lpstr>
      <vt:lpstr>Web App</vt:lpstr>
      <vt:lpstr>Web App</vt:lpstr>
      <vt:lpstr>App Service</vt:lpstr>
      <vt:lpstr>IaaS PaaS SaaS</vt:lpstr>
      <vt:lpstr>IaaS PaaS SaaS</vt:lpstr>
      <vt:lpstr>無料で出来ることできないこと</vt:lpstr>
      <vt:lpstr>開発入門</vt:lpstr>
      <vt:lpstr>今回は</vt:lpstr>
      <vt:lpstr>環境構築方法</vt:lpstr>
      <vt:lpstr>新しくプロジェクトを作る</vt:lpstr>
      <vt:lpstr>新しくプロジェクトを作る</vt:lpstr>
      <vt:lpstr>新しくプロジェクトを作る</vt:lpstr>
      <vt:lpstr>新しくプロジェクトを作る</vt:lpstr>
      <vt:lpstr>新しくプロジェクトを作る</vt:lpstr>
      <vt:lpstr>新しくプロジェクトを作る</vt:lpstr>
      <vt:lpstr>新しくプロジェクトを作る</vt:lpstr>
      <vt:lpstr>新しくプロジェクトを作る</vt:lpstr>
      <vt:lpstr>新しくプロジェクトを作る</vt:lpstr>
      <vt:lpstr>新しくプロジェクトを作る</vt:lpstr>
      <vt:lpstr>新しくプロジェクトを作る</vt:lpstr>
      <vt:lpstr>新しくプロジェクトを作る</vt:lpstr>
      <vt:lpstr>新しくプロジェクトを作る</vt:lpstr>
      <vt:lpstr>新しくプロジェクトを作る</vt:lpstr>
      <vt:lpstr>デモ</vt:lpstr>
      <vt:lpstr>さらに学ぶには</vt:lpstr>
      <vt:lpstr>見るべき入門サイト、情報源</vt:lpstr>
      <vt:lpstr>ユーザーコミュニティ</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Ryota Togai</dc:creator>
  <cp:lastModifiedBy>Naohiro</cp:lastModifiedBy>
  <cp:revision>202</cp:revision>
  <dcterms:created xsi:type="dcterms:W3CDTF">2016-04-23T07:57:40Z</dcterms:created>
  <dcterms:modified xsi:type="dcterms:W3CDTF">2016-05-31T14:56:36Z</dcterms:modified>
</cp:coreProperties>
</file>