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38"/>
  </p:notesMasterIdLst>
  <p:handoutMasterIdLst>
    <p:handoutMasterId r:id="rId39"/>
  </p:handoutMasterIdLst>
  <p:sldIdLst>
    <p:sldId id="1450" r:id="rId5"/>
    <p:sldId id="1458" r:id="rId6"/>
    <p:sldId id="1459" r:id="rId7"/>
    <p:sldId id="1462" r:id="rId8"/>
    <p:sldId id="1473" r:id="rId9"/>
    <p:sldId id="1474" r:id="rId10"/>
    <p:sldId id="1475" r:id="rId11"/>
    <p:sldId id="1476" r:id="rId12"/>
    <p:sldId id="1477" r:id="rId13"/>
    <p:sldId id="1478" r:id="rId14"/>
    <p:sldId id="1464" r:id="rId15"/>
    <p:sldId id="1461" r:id="rId16"/>
    <p:sldId id="1519" r:id="rId17"/>
    <p:sldId id="1518" r:id="rId18"/>
    <p:sldId id="1482" r:id="rId19"/>
    <p:sldId id="1485" r:id="rId20"/>
    <p:sldId id="1483" r:id="rId21"/>
    <p:sldId id="1501" r:id="rId22"/>
    <p:sldId id="1502" r:id="rId23"/>
    <p:sldId id="1503" r:id="rId24"/>
    <p:sldId id="1504" r:id="rId25"/>
    <p:sldId id="1498" r:id="rId26"/>
    <p:sldId id="1505" r:id="rId27"/>
    <p:sldId id="1468" r:id="rId28"/>
    <p:sldId id="1509" r:id="rId29"/>
    <p:sldId id="1506" r:id="rId30"/>
    <p:sldId id="1469" r:id="rId31"/>
    <p:sldId id="1484" r:id="rId32"/>
    <p:sldId id="1508" r:id="rId33"/>
    <p:sldId id="1514" r:id="rId34"/>
    <p:sldId id="1516" r:id="rId35"/>
    <p:sldId id="1515" r:id="rId36"/>
    <p:sldId id="1457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505050"/>
    <a:srgbClr val="00BCF2"/>
    <a:srgbClr val="FFFFFF"/>
    <a:srgbClr val="107C10"/>
    <a:srgbClr val="000000"/>
    <a:srgbClr val="323232"/>
    <a:srgbClr val="5C2D91"/>
    <a:srgbClr val="32145A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972" autoAdjust="0"/>
  </p:normalViewPr>
  <p:slideViewPr>
    <p:cSldViewPr>
      <p:cViewPr varScale="1">
        <p:scale>
          <a:sx n="113" d="100"/>
          <a:sy n="113" d="100"/>
        </p:scale>
        <p:origin x="67" y="96"/>
      </p:cViewPr>
      <p:guideLst/>
    </p:cSldViewPr>
  </p:slideViewPr>
  <p:outlineViewPr>
    <p:cViewPr>
      <p:scale>
        <a:sx n="33" d="100"/>
        <a:sy n="33" d="100"/>
      </p:scale>
      <p:origin x="0" y="-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9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r>
              <a:rPr lang="en-US" dirty="0"/>
              <a:t>Speed Comparison (Frames/Second, The Higher the Better)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GPU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991426444480042"/>
                  <c:y val="-6.1420479459243039E-2"/>
                </c:manualLayout>
              </c:layout>
              <c:tx>
                <c:rich>
                  <a:bodyPr/>
                  <a:lstStyle/>
                  <a:p>
                    <a:fld id="{E3E3A0A6-D22C-4C98-95DF-FF527A5554CF}" type="CATEGORYNAME">
                      <a:rPr lang="en-US" altLang="ja-JP"/>
                      <a:pPr/>
                      <a:t>[分類名]</a:t>
                    </a:fld>
                    <a:r>
                      <a:rPr lang="en-US" baseline="0"/>
                      <a:t> only supports 1 GPU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623307711164889"/>
                      <c:h val="0.100813623424896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694-480A-87F6-302906B163A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11300</c:v>
                </c:pt>
                <c:pt idx="1">
                  <c:v>5200</c:v>
                </c:pt>
                <c:pt idx="2">
                  <c:v>8100</c:v>
                </c:pt>
                <c:pt idx="3">
                  <c:v>12400</c:v>
                </c:pt>
                <c:pt idx="4">
                  <c:v>13000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4-480A-87F6-302906B163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 x 4 GPUs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40000</c:v>
                </c:pt>
                <c:pt idx="1">
                  <c:v>0</c:v>
                </c:pt>
                <c:pt idx="2">
                  <c:v>11400</c:v>
                </c:pt>
                <c:pt idx="3">
                  <c:v>24000</c:v>
                </c:pt>
                <c:pt idx="4">
                  <c:v>24100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4-480A-87F6-302906B163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 x 4 GPUs (8 GPUs)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694-480A-87F6-302906B163A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694-480A-87F6-302906B163A7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694-480A-87F6-302906B163A7}"/>
              </c:ext>
            </c:extLst>
          </c:dPt>
          <c:dLbls>
            <c:dLbl>
              <c:idx val="0"/>
              <c:layout>
                <c:manualLayout>
                  <c:x val="0.31957545295655382"/>
                  <c:y val="0.24942385270970577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 algn="just" rtl="0">
                      <a:defRPr lang="ja-JP" sz="14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defRPr>
                    </a:pPr>
                    <a:r>
                      <a:rPr lang="en-US"/>
                      <a:t>We report 8 GPUs (2 machines) for CNTK only as it is the only public toolkit that can scale beyond a single machine. Our system can scale beyond 8 GPUs across multiple machines with superior distributed system performance.  </a:t>
                    </a:r>
                  </a:p>
                  <a:p>
                    <a:pPr algn="just" rtl="0">
                      <a:defRPr lang="ja-JP"/>
                    </a:pPr>
                    <a:endParaRPr lang="en-US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 algn="just" rtl="0">
                    <a:defRPr lang="ja-JP"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ja-JP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58787961214151263"/>
                      <c:h val="0.3098910872849746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F694-480A-87F6-302906B163A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CNTK</c:v>
                </c:pt>
                <c:pt idx="1">
                  <c:v>Theano</c:v>
                </c:pt>
                <c:pt idx="2">
                  <c:v>TensorFlow</c:v>
                </c:pt>
                <c:pt idx="3">
                  <c:v>Torch 7</c:v>
                </c:pt>
                <c:pt idx="4">
                  <c:v>Caffe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69100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94-480A-87F6-302906B16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188536"/>
        <c:axId val="339181088"/>
      </c:barChart>
      <c:catAx>
        <c:axId val="339188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39181088"/>
        <c:crosses val="autoZero"/>
        <c:auto val="1"/>
        <c:lblAlgn val="ctr"/>
        <c:lblOffset val="100"/>
        <c:noMultiLvlLbl val="0"/>
      </c:catAx>
      <c:valAx>
        <c:axId val="33918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pPr>
            <a:endParaRPr lang="ja-JP"/>
          </a:p>
        </c:txPr>
        <c:crossAx val="33918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0070C0"/>
      </a:solidFill>
      <a:round/>
    </a:ln>
    <a:effectLst/>
  </c:spPr>
  <c:txPr>
    <a:bodyPr/>
    <a:lstStyle/>
    <a:p>
      <a:pPr>
        <a:defRPr sz="1400" baseline="0">
          <a:latin typeface="メイリオ" panose="020B0604030504040204" pitchFamily="50" charset="-128"/>
          <a:ea typeface="メイリオ" panose="020B0604030504040204" pitchFamily="50" charset="-128"/>
        </a:defRPr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5/21/2017 9:03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5/21/2017 9:02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5/21/2017 9:02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0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5/21/2017 9:02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4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4B192-2ACB-489C-8CF8-80A7D5A4C4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7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4A66-9AC4-714A-A59A-9C4BCB5D4046}" type="slidenum">
              <a:rPr lang="ja-JP" altLang="en-US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569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4A66-9AC4-714A-A59A-9C4BCB5D4046}" type="slidenum">
              <a:rPr lang="ja-JP" altLang="en-US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805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5/21/2017 9:02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5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74A66-9AC4-714A-A59A-9C4BCB5D4046}" type="slidenum">
              <a:rPr lang="ja-JP" altLang="en-US" smtClean="0"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072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5/21/2017 9:02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9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1180" y="6440242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正方形/長方形 2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正方形/長方形 2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849463"/>
          </a:xfrm>
        </p:spPr>
        <p:txBody>
          <a:bodyPr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セッションタイトルを記入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658398" y="328910"/>
            <a:ext cx="4501854" cy="683264"/>
          </a:xfrm>
        </p:spPr>
        <p:txBody>
          <a:bodyPr lIns="182880" tIns="146304" rIns="182880" bIns="146304"/>
          <a:lstStyle>
            <a:lvl1pPr marL="0" indent="0" algn="r">
              <a:buNone/>
              <a:defRPr sz="2800" baseline="0">
                <a:latin typeface="+mj-lt"/>
                <a:ea typeface="+mj-ea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Track Number Here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51896" y="6442126"/>
            <a:ext cx="1353608" cy="441396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1" y="5297462"/>
            <a:ext cx="10058337" cy="782792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登壇者名を記入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4701" y="4649390"/>
            <a:ext cx="10058337" cy="50405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j-ea"/>
              </a:defRPr>
            </a:lvl1pPr>
          </a:lstStyle>
          <a:p>
            <a:pPr lvl="0"/>
            <a:r>
              <a:rPr lang="ja-JP" altLang="en-US" dirty="0"/>
              <a:t>登壇者肩書きを記入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ea typeface="+mn-ea"/>
                <a:cs typeface="Consolas" panose="020B0609020204030204" pitchFamily="49" charset="0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169565" y="6229941"/>
            <a:ext cx="11887199" cy="360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8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  <p:sp>
        <p:nvSpPr>
          <p:cNvPr id="4" name="正方形/長方形 3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 dirty="0"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10970765" y="6377581"/>
            <a:ext cx="1465710" cy="61694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2246" y="6442126"/>
            <a:ext cx="1353608" cy="441396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169565" y="6200653"/>
            <a:ext cx="11887199" cy="4185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800" dirty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781641" y="2489150"/>
            <a:ext cx="4740852" cy="174389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242773" y="6589941"/>
            <a:ext cx="1080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1000" dirty="0">
                <a:solidFill>
                  <a:schemeClr val="bg1"/>
                </a:solidFill>
                <a:latin typeface="+mn-lt"/>
                <a:ea typeface="+mn-ea"/>
              </a:rPr>
              <a:t>本情報の内容（添付文書、リンク先などを含む）は、作成日時点でのものであり、予告なく変更される場合があります。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88742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07133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1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sz="4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ea"/>
                <a:ea typeface="+mj-ea"/>
                <a:cs typeface="Segoe UI" pitchFamily="34" charset="0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0098-320B-459E-801E-54E57914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400">
                <a:latin typeface="+mn-lt"/>
                <a:ea typeface="+mn-ea"/>
              </a:defRPr>
            </a:lvl2pPr>
            <a:lvl3pPr marL="228600" indent="0">
              <a:buNone/>
              <a:defRPr>
                <a:latin typeface="+mn-lt"/>
                <a:ea typeface="+mn-ea"/>
              </a:defRPr>
            </a:lvl3pPr>
            <a:lvl4pPr marL="457200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defRPr sz="1800"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FontTx/>
              <a:buNone/>
              <a:defRPr sz="2400">
                <a:latin typeface="+mn-lt"/>
                <a:ea typeface="+mn-ea"/>
              </a:defRPr>
            </a:lvl2pPr>
            <a:lvl3pPr marL="228600" indent="0">
              <a:buNone/>
              <a:defRPr>
                <a:latin typeface="+mn-lt"/>
                <a:ea typeface="+mn-ea"/>
              </a:defRPr>
            </a:lvl3pPr>
            <a:lvl4pPr marL="457200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</a:defRPr>
            </a:lvl3pPr>
            <a:lvl4pPr marL="460375" indent="0">
              <a:buNone/>
              <a:defRPr>
                <a:latin typeface="+mn-lt"/>
              </a:defRPr>
            </a:lvl4pPr>
            <a:lvl5pPr marL="685800" indent="0">
              <a:buNone/>
              <a:tabLst/>
              <a:defRPr>
                <a:latin typeface="+mn-lt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  <a:ea typeface="+mn-ea"/>
              </a:defRPr>
            </a:lvl3pPr>
            <a:lvl4pPr marL="460375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  <a:ea typeface="+mn-ea"/>
              </a:defRPr>
            </a:lvl3pPr>
            <a:lvl4pPr marL="460375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latin typeface="+mn-lt"/>
                <a:ea typeface="+mn-ea"/>
              </a:defRPr>
            </a:lvl1pPr>
            <a:lvl2pPr marL="0" indent="0">
              <a:buNone/>
              <a:defRPr sz="2400">
                <a:latin typeface="+mn-lt"/>
                <a:ea typeface="+mn-ea"/>
              </a:defRPr>
            </a:lvl2pPr>
            <a:lvl3pPr marL="231775" indent="0">
              <a:buNone/>
              <a:tabLst/>
              <a:defRPr sz="2000">
                <a:latin typeface="+mn-lt"/>
                <a:ea typeface="+mn-ea"/>
              </a:defRPr>
            </a:lvl3pPr>
            <a:lvl4pPr marL="460375" indent="0">
              <a:buNone/>
              <a:defRPr>
                <a:latin typeface="+mn-lt"/>
                <a:ea typeface="+mn-ea"/>
              </a:defRPr>
            </a:lvl4pPr>
            <a:lvl5pPr marL="685800" indent="0">
              <a:buNone/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n-lt"/>
                <a:ea typeface="+mn-ea"/>
              </a:defRPr>
            </a:lvl1pPr>
            <a:lvl2pPr marL="531166" indent="-233195">
              <a:defRPr sz="2400">
                <a:latin typeface="+mn-lt"/>
                <a:ea typeface="+mn-ea"/>
              </a:defRPr>
            </a:lvl2pPr>
            <a:lvl3pPr marL="699585" indent="-168419">
              <a:tabLst/>
              <a:defRPr sz="2000">
                <a:latin typeface="+mn-lt"/>
                <a:ea typeface="+mn-ea"/>
              </a:defRPr>
            </a:lvl3pPr>
            <a:lvl4pPr marL="880958" indent="-181374">
              <a:defRPr>
                <a:latin typeface="+mn-lt"/>
                <a:ea typeface="+mn-ea"/>
              </a:defRPr>
            </a:lvl4pPr>
            <a:lvl5pPr marL="1049377" indent="-168419">
              <a:tabLst/>
              <a:defRPr>
                <a:latin typeface="+mn-lt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02176"/>
            <a:ext cx="11887198" cy="23391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9" name="図 18"/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87"/>
          <a:stretch/>
        </p:blipFill>
        <p:spPr>
          <a:xfrm>
            <a:off x="11071180" y="6440242"/>
            <a:ext cx="1353608" cy="4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37" r:id="rId12"/>
    <p:sldLayoutId id="2147484249" r:id="rId13"/>
    <p:sldLayoutId id="2147484301" r:id="rId14"/>
    <p:sldLayoutId id="2147484252" r:id="rId15"/>
    <p:sldLayoutId id="2147484251" r:id="rId16"/>
    <p:sldLayoutId id="2147484254" r:id="rId17"/>
    <p:sldLayoutId id="2147484257" r:id="rId18"/>
    <p:sldLayoutId id="2147484258" r:id="rId19"/>
    <p:sldLayoutId id="2147484260" r:id="rId20"/>
    <p:sldLayoutId id="2147484299" r:id="rId21"/>
    <p:sldLayoutId id="2147484339" r:id="rId22"/>
    <p:sldLayoutId id="2147484263" r:id="rId23"/>
    <p:sldLayoutId id="2147484340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jp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702" y="2125678"/>
            <a:ext cx="10058336" cy="1947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dirty="0"/>
              <a:t>Microsoft Cognitive Toolkit (CNTK) </a:t>
            </a:r>
            <a:br>
              <a:rPr lang="en-US" altLang="ja-JP" dirty="0"/>
            </a:br>
            <a:r>
              <a:rPr lang="ja-JP" altLang="en-US" dirty="0"/>
              <a:t>入門ハンズオン</a:t>
            </a:r>
            <a:endParaRPr kumimoji="1" lang="ja-JP" altLang="en-US" sz="3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三田</a:t>
            </a:r>
            <a:r>
              <a:rPr lang="ja-JP" altLang="en-US" dirty="0"/>
              <a:t> </a:t>
            </a:r>
            <a:r>
              <a:rPr kumimoji="1" lang="ja-JP" altLang="en-US" dirty="0"/>
              <a:t>雅人 </a:t>
            </a:r>
            <a:r>
              <a:rPr kumimoji="1" lang="en-US" altLang="ja-JP" dirty="0"/>
              <a:t>(Masato MITA)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日本マイクロソフト株式会社</a:t>
            </a:r>
          </a:p>
        </p:txBody>
      </p:sp>
    </p:spTree>
    <p:extLst>
      <p:ext uri="{BB962C8B-B14F-4D97-AF65-F5344CB8AC3E}">
        <p14:creationId xmlns:p14="http://schemas.microsoft.com/office/powerpoint/2010/main" val="12562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CNTK </a:t>
            </a:r>
            <a:r>
              <a:rPr lang="ja-JP" altLang="en-US" dirty="0"/>
              <a:t>の </a:t>
            </a:r>
            <a:r>
              <a:rPr lang="en-US" altLang="ja-JP" dirty="0"/>
              <a:t>MS </a:t>
            </a:r>
            <a:r>
              <a:rPr lang="ja-JP" altLang="en-US" dirty="0"/>
              <a:t>プロダクトでの活用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633" y="5710115"/>
            <a:ext cx="4602310" cy="320318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720" b="1" dirty="0"/>
              <a:t>Microsoft Cognitive Services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45" y="4579085"/>
            <a:ext cx="2646992" cy="660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12" y="3899942"/>
            <a:ext cx="2029945" cy="18185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23" y="1757147"/>
            <a:ext cx="2342852" cy="891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0" y="1645222"/>
            <a:ext cx="2078612" cy="11154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0" y="2867197"/>
            <a:ext cx="3674699" cy="1079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77" y="1646315"/>
            <a:ext cx="2126648" cy="1201557"/>
          </a:xfrm>
          <a:prstGeom prst="rect">
            <a:avLst/>
          </a:prstGeom>
        </p:spPr>
      </p:pic>
      <p:pic>
        <p:nvPicPr>
          <p:cNvPr id="1026" name="Picture 2" descr="Image result for hololens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06" y="4097620"/>
            <a:ext cx="2136506" cy="120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kype translator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12" y="3167544"/>
            <a:ext cx="1411477" cy="9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6462" y="4620524"/>
            <a:ext cx="1461828" cy="8098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866" y="5527718"/>
            <a:ext cx="1061098" cy="10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308050"/>
          </a:xfrm>
        </p:spPr>
        <p:txBody>
          <a:bodyPr/>
          <a:lstStyle/>
          <a:p>
            <a:r>
              <a:rPr lang="ja-JP" altLang="en-US" sz="4000" dirty="0"/>
              <a:t>ハンズオン</a:t>
            </a:r>
            <a:r>
              <a:rPr lang="en-US" altLang="ja-JP" sz="4000" dirty="0"/>
              <a:t> </a:t>
            </a:r>
            <a:br>
              <a:rPr lang="en-US" altLang="ja-JP" sz="4000" dirty="0"/>
            </a:br>
            <a:r>
              <a:rPr lang="ja-JP" altLang="en-US" sz="4000" dirty="0"/>
              <a:t>「</a:t>
            </a:r>
            <a:r>
              <a:rPr lang="en-US" altLang="ja-JP" sz="4000" dirty="0"/>
              <a:t>CNTK </a:t>
            </a:r>
            <a:r>
              <a:rPr lang="ja-JP" altLang="en-US" sz="4000" dirty="0"/>
              <a:t>を使った </a:t>
            </a:r>
            <a:r>
              <a:rPr lang="en-US" altLang="ja-JP" sz="4000" dirty="0"/>
              <a:t>CNN </a:t>
            </a:r>
            <a:r>
              <a:rPr lang="ja-JP" altLang="en-US" sz="4000" dirty="0"/>
              <a:t>による画像認識</a:t>
            </a:r>
            <a:r>
              <a:rPr lang="en-US" altLang="ja-JP" sz="4000" dirty="0"/>
              <a:t> </a:t>
            </a:r>
            <a:r>
              <a:rPr lang="ja-JP" altLang="en-US" sz="4000" dirty="0"/>
              <a:t>」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72765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本ハンズオンの狙い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93428"/>
          </a:xfrm>
        </p:spPr>
        <p:txBody>
          <a:bodyPr/>
          <a:lstStyle/>
          <a:p>
            <a:r>
              <a:rPr kumimoji="1" lang="en-US" altLang="ja-JP" dirty="0"/>
              <a:t>CNTK </a:t>
            </a:r>
            <a:r>
              <a:rPr kumimoji="1" lang="ja-JP" altLang="en-US" dirty="0"/>
              <a:t>の特徴： 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“Scalability”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複数 </a:t>
            </a:r>
            <a:r>
              <a:rPr lang="en-US" altLang="ja-JP" dirty="0"/>
              <a:t>GPU </a:t>
            </a:r>
            <a:r>
              <a:rPr lang="ja-JP" altLang="en-US" dirty="0"/>
              <a:t>を効率的に扱うのが得意で、スケールする</a:t>
            </a:r>
            <a:endParaRPr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学習速度が速い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“Efficient network authoring</a:t>
            </a:r>
            <a:r>
              <a:rPr lang="en-US" altLang="ja-JP" dirty="0"/>
              <a:t>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シンプルな構成要素を組み合わせることで、どんなニューラルネットワークでも簡単に構築できるような設計</a:t>
            </a:r>
            <a:endParaRPr kumimoji="1"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ニューラルネットワークの各コンポーネントを関数オブジェクトとして扱う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65107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AB0F817-C772-4FF3-81B1-D2B1414165E4}"/>
              </a:ext>
            </a:extLst>
          </p:cNvPr>
          <p:cNvSpPr/>
          <p:nvPr/>
        </p:nvSpPr>
        <p:spPr bwMode="auto">
          <a:xfrm>
            <a:off x="313581" y="3353246"/>
            <a:ext cx="11704241" cy="21602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本ハンズオンの狙い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093428"/>
          </a:xfrm>
        </p:spPr>
        <p:txBody>
          <a:bodyPr/>
          <a:lstStyle/>
          <a:p>
            <a:r>
              <a:rPr kumimoji="1" lang="en-US" altLang="ja-JP" dirty="0"/>
              <a:t>CNTK </a:t>
            </a:r>
            <a:r>
              <a:rPr kumimoji="1" lang="ja-JP" altLang="en-US" dirty="0"/>
              <a:t>の特徴： 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/>
              <a:t>“Scalability”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複数 </a:t>
            </a:r>
            <a:r>
              <a:rPr lang="en-US" altLang="ja-JP" dirty="0"/>
              <a:t>GPU </a:t>
            </a:r>
            <a:r>
              <a:rPr lang="ja-JP" altLang="en-US" dirty="0"/>
              <a:t>を効率的に扱うのが得意で、スケールする</a:t>
            </a:r>
            <a:endParaRPr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学習速度が速い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b="1" dirty="0"/>
              <a:t>“Efficient network authoring</a:t>
            </a:r>
            <a:r>
              <a:rPr lang="en-US" altLang="ja-JP" b="1" dirty="0"/>
              <a:t>”</a:t>
            </a:r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シンプルな構成要素を組み合わせることで、どんなニューラルネットワークでも簡単に構築できるような設計</a:t>
            </a:r>
            <a:endParaRPr kumimoji="1" lang="en-US" altLang="ja-JP" dirty="0"/>
          </a:p>
          <a:p>
            <a:pPr marL="800100" lvl="2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ニューラルネットワークの各コンポーネントを関数オブジェクトとして扱う </a:t>
            </a:r>
            <a:endParaRPr kumimoji="1" lang="ja-JP" altLang="en-US" dirty="0"/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DEAB772B-6895-44A5-AB9A-DBB2DB7B0FEA}"/>
              </a:ext>
            </a:extLst>
          </p:cNvPr>
          <p:cNvSpPr/>
          <p:nvPr/>
        </p:nvSpPr>
        <p:spPr bwMode="auto">
          <a:xfrm rot="2527460">
            <a:off x="2895675" y="5437089"/>
            <a:ext cx="956492" cy="337959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D819A1-D060-48CE-BAFC-FCFF06D8470C}"/>
              </a:ext>
            </a:extLst>
          </p:cNvPr>
          <p:cNvSpPr txBox="1"/>
          <p:nvPr/>
        </p:nvSpPr>
        <p:spPr>
          <a:xfrm>
            <a:off x="4130005" y="5873526"/>
            <a:ext cx="6696744" cy="9694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本ハンズオンではこちらを体感してもらうことが狙い</a:t>
            </a:r>
          </a:p>
        </p:txBody>
      </p:sp>
    </p:spTree>
    <p:extLst>
      <p:ext uri="{BB962C8B-B14F-4D97-AF65-F5344CB8AC3E}">
        <p14:creationId xmlns:p14="http://schemas.microsoft.com/office/powerpoint/2010/main" val="279031192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877711"/>
          </a:xfrm>
        </p:spPr>
        <p:txBody>
          <a:bodyPr/>
          <a:lstStyle/>
          <a:p>
            <a:r>
              <a:rPr kumimoji="1" lang="ja-JP" altLang="en-US" dirty="0"/>
              <a:t>ハンズオンに入る前に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r>
              <a:rPr kumimoji="1" lang="ja-JP" altLang="en-US" dirty="0"/>
              <a:t>本ハンズオンで扱う「</a:t>
            </a:r>
            <a:r>
              <a:rPr kumimoji="1" lang="en-US" altLang="ja-JP" dirty="0"/>
              <a:t>CNN</a:t>
            </a:r>
            <a:r>
              <a:rPr kumimoji="1" lang="ja-JP" altLang="en-US" dirty="0"/>
              <a:t>」について</a:t>
            </a:r>
            <a:endParaRPr kumimoji="1" lang="en-US" altLang="ja-JP" dirty="0"/>
          </a:p>
          <a:p>
            <a:r>
              <a:rPr kumimoji="1" lang="ja-JP" altLang="en-US" dirty="0"/>
              <a:t>簡単におさらいしましょう</a:t>
            </a:r>
          </a:p>
        </p:txBody>
      </p:sp>
    </p:spTree>
    <p:extLst>
      <p:ext uri="{BB962C8B-B14F-4D97-AF65-F5344CB8AC3E}">
        <p14:creationId xmlns:p14="http://schemas.microsoft.com/office/powerpoint/2010/main" val="38400205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1113756"/>
          </a:xfrm>
        </p:spPr>
        <p:txBody>
          <a:bodyPr/>
          <a:lstStyle/>
          <a:p>
            <a:r>
              <a:rPr kumimoji="1" lang="en-US" altLang="ja-JP" dirty="0"/>
              <a:t>CNN (Convolutional Neural Network)</a:t>
            </a:r>
            <a:r>
              <a:rPr kumimoji="1" lang="en-US" altLang="ja-JP" sz="3200" dirty="0"/>
              <a:t> </a:t>
            </a:r>
            <a:endParaRPr kumimoji="1" lang="ja-JP" altLang="en-US" sz="3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D543CA1-452D-4606-A8BD-E35447D8A265}"/>
              </a:ext>
            </a:extLst>
          </p:cNvPr>
          <p:cNvGrpSpPr/>
          <p:nvPr/>
        </p:nvGrpSpPr>
        <p:grpSpPr>
          <a:xfrm>
            <a:off x="817637" y="2401354"/>
            <a:ext cx="10486052" cy="3184140"/>
            <a:chOff x="817637" y="1811782"/>
            <a:chExt cx="10486052" cy="3184140"/>
          </a:xfrm>
        </p:grpSpPr>
        <p:pic>
          <p:nvPicPr>
            <p:cNvPr id="4" name="Picture 13">
              <a:extLst>
                <a:ext uri="{FF2B5EF4-FFF2-40B4-BE49-F238E27FC236}">
                  <a16:creationId xmlns:a16="http://schemas.microsoft.com/office/drawing/2014/main" id="{C15DCD03-2CB1-4083-BAE9-9C3179CAB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" t="23539" r="3259"/>
            <a:stretch/>
          </p:blipFill>
          <p:spPr>
            <a:xfrm>
              <a:off x="817637" y="2654360"/>
              <a:ext cx="10486052" cy="2341562"/>
            </a:xfrm>
            <a:prstGeom prst="rect">
              <a:avLst/>
            </a:prstGeom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C95B68AC-271E-4B69-9A2D-3496FB3F99FD}"/>
                </a:ext>
              </a:extLst>
            </p:cNvPr>
            <p:cNvSpPr txBox="1"/>
            <p:nvPr/>
          </p:nvSpPr>
          <p:spPr>
            <a:xfrm>
              <a:off x="8896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Input image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2A14E441-9451-4E3D-9FE4-C388BEC48AD2}"/>
                </a:ext>
              </a:extLst>
            </p:cNvPr>
            <p:cNvSpPr txBox="1"/>
            <p:nvPr/>
          </p:nvSpPr>
          <p:spPr>
            <a:xfrm>
              <a:off x="26898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D0A4694B-119C-4D30-B5DB-C39E38BBF38A}"/>
                </a:ext>
              </a:extLst>
            </p:cNvPr>
            <p:cNvSpPr txBox="1"/>
            <p:nvPr/>
          </p:nvSpPr>
          <p:spPr>
            <a:xfrm>
              <a:off x="413000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CF02D418-5E5E-422C-9D61-A0944B321F1E}"/>
                </a:ext>
              </a:extLst>
            </p:cNvPr>
            <p:cNvSpPr txBox="1"/>
            <p:nvPr/>
          </p:nvSpPr>
          <p:spPr>
            <a:xfrm>
              <a:off x="5172397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734CAB14-1794-4A83-AF1E-E1131D178D21}"/>
                </a:ext>
              </a:extLst>
            </p:cNvPr>
            <p:cNvSpPr txBox="1"/>
            <p:nvPr/>
          </p:nvSpPr>
          <p:spPr>
            <a:xfrm>
              <a:off x="6362253" y="1947204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21D83555-18B1-4FF7-87D7-9ACA14924CD9}"/>
                </a:ext>
              </a:extLst>
            </p:cNvPr>
            <p:cNvSpPr txBox="1"/>
            <p:nvPr/>
          </p:nvSpPr>
          <p:spPr>
            <a:xfrm>
              <a:off x="7391598" y="1811782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AF06106B-2448-4C82-928A-6552E194D0E0}"/>
                </a:ext>
              </a:extLst>
            </p:cNvPr>
            <p:cNvSpPr txBox="1"/>
            <p:nvPr/>
          </p:nvSpPr>
          <p:spPr>
            <a:xfrm>
              <a:off x="8505998" y="1823635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DDA1E3D5-6E52-4D4E-B914-E9A419551D94}"/>
                </a:ext>
              </a:extLst>
            </p:cNvPr>
            <p:cNvSpPr txBox="1"/>
            <p:nvPr/>
          </p:nvSpPr>
          <p:spPr>
            <a:xfrm>
              <a:off x="9831461" y="1906005"/>
              <a:ext cx="137160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Output predictions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2265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B35659A-314A-4AED-9FAB-C1850CB52D6A}"/>
              </a:ext>
            </a:extLst>
          </p:cNvPr>
          <p:cNvSpPr/>
          <p:nvPr/>
        </p:nvSpPr>
        <p:spPr bwMode="auto">
          <a:xfrm>
            <a:off x="6670016" y="2533918"/>
            <a:ext cx="796514" cy="4893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467A916-2EE2-4560-BF09-C6D0797B6EA6}"/>
              </a:ext>
            </a:extLst>
          </p:cNvPr>
          <p:cNvSpPr/>
          <p:nvPr/>
        </p:nvSpPr>
        <p:spPr bwMode="auto">
          <a:xfrm>
            <a:off x="4375883" y="2533918"/>
            <a:ext cx="796514" cy="48936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48159F3-22FF-4982-B9EA-3D48D364D96F}"/>
              </a:ext>
            </a:extLst>
          </p:cNvPr>
          <p:cNvSpPr/>
          <p:nvPr/>
        </p:nvSpPr>
        <p:spPr bwMode="auto">
          <a:xfrm>
            <a:off x="5278685" y="2533918"/>
            <a:ext cx="1227584" cy="4893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341871F-43EC-492A-AEE9-673D40F330F0}"/>
              </a:ext>
            </a:extLst>
          </p:cNvPr>
          <p:cNvSpPr/>
          <p:nvPr/>
        </p:nvSpPr>
        <p:spPr bwMode="auto">
          <a:xfrm>
            <a:off x="2785149" y="2536775"/>
            <a:ext cx="1227584" cy="4893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1113756"/>
          </a:xfrm>
        </p:spPr>
        <p:txBody>
          <a:bodyPr/>
          <a:lstStyle/>
          <a:p>
            <a:r>
              <a:rPr kumimoji="1" lang="en-US" altLang="ja-JP" dirty="0"/>
              <a:t>CNN (Convolutional Neural Network)</a:t>
            </a:r>
            <a:r>
              <a:rPr kumimoji="1" lang="en-US" altLang="ja-JP" sz="3200" dirty="0"/>
              <a:t> </a:t>
            </a:r>
            <a:endParaRPr kumimoji="1" lang="ja-JP" altLang="en-US" sz="3200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D543CA1-452D-4606-A8BD-E35447D8A265}"/>
              </a:ext>
            </a:extLst>
          </p:cNvPr>
          <p:cNvGrpSpPr/>
          <p:nvPr/>
        </p:nvGrpSpPr>
        <p:grpSpPr>
          <a:xfrm>
            <a:off x="817637" y="2401354"/>
            <a:ext cx="10486052" cy="3184140"/>
            <a:chOff x="817637" y="1811782"/>
            <a:chExt cx="10486052" cy="3184140"/>
          </a:xfrm>
        </p:grpSpPr>
        <p:pic>
          <p:nvPicPr>
            <p:cNvPr id="4" name="Picture 13">
              <a:extLst>
                <a:ext uri="{FF2B5EF4-FFF2-40B4-BE49-F238E27FC236}">
                  <a16:creationId xmlns:a16="http://schemas.microsoft.com/office/drawing/2014/main" id="{C15DCD03-2CB1-4083-BAE9-9C3179CABF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7" t="23539" r="3259"/>
            <a:stretch/>
          </p:blipFill>
          <p:spPr>
            <a:xfrm>
              <a:off x="817637" y="2654360"/>
              <a:ext cx="10486052" cy="2341562"/>
            </a:xfrm>
            <a:prstGeom prst="rect">
              <a:avLst/>
            </a:prstGeom>
          </p:spPr>
        </p:pic>
        <p:sp>
          <p:nvSpPr>
            <p:cNvPr id="5" name="TextBox 20">
              <a:extLst>
                <a:ext uri="{FF2B5EF4-FFF2-40B4-BE49-F238E27FC236}">
                  <a16:creationId xmlns:a16="http://schemas.microsoft.com/office/drawing/2014/main" id="{C95B68AC-271E-4B69-9A2D-3496FB3F99FD}"/>
                </a:ext>
              </a:extLst>
            </p:cNvPr>
            <p:cNvSpPr txBox="1"/>
            <p:nvPr/>
          </p:nvSpPr>
          <p:spPr>
            <a:xfrm>
              <a:off x="8896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Input image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" name="TextBox 14">
              <a:extLst>
                <a:ext uri="{FF2B5EF4-FFF2-40B4-BE49-F238E27FC236}">
                  <a16:creationId xmlns:a16="http://schemas.microsoft.com/office/drawing/2014/main" id="{2A14E441-9451-4E3D-9FE4-C388BEC48AD2}"/>
                </a:ext>
              </a:extLst>
            </p:cNvPr>
            <p:cNvSpPr txBox="1"/>
            <p:nvPr/>
          </p:nvSpPr>
          <p:spPr>
            <a:xfrm>
              <a:off x="268984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D0A4694B-119C-4D30-B5DB-C39E38BBF38A}"/>
                </a:ext>
              </a:extLst>
            </p:cNvPr>
            <p:cNvSpPr txBox="1"/>
            <p:nvPr/>
          </p:nvSpPr>
          <p:spPr>
            <a:xfrm>
              <a:off x="4130005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CF02D418-5E5E-422C-9D61-A0944B321F1E}"/>
                </a:ext>
              </a:extLst>
            </p:cNvPr>
            <p:cNvSpPr txBox="1"/>
            <p:nvPr/>
          </p:nvSpPr>
          <p:spPr>
            <a:xfrm>
              <a:off x="5172397" y="1950062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Convolution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734CAB14-1794-4A83-AF1E-E1131D178D21}"/>
                </a:ext>
              </a:extLst>
            </p:cNvPr>
            <p:cNvSpPr txBox="1"/>
            <p:nvPr/>
          </p:nvSpPr>
          <p:spPr>
            <a:xfrm>
              <a:off x="6362253" y="1947204"/>
              <a:ext cx="13716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Pooling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TextBox 18">
              <a:extLst>
                <a:ext uri="{FF2B5EF4-FFF2-40B4-BE49-F238E27FC236}">
                  <a16:creationId xmlns:a16="http://schemas.microsoft.com/office/drawing/2014/main" id="{21D83555-18B1-4FF7-87D7-9ACA14924CD9}"/>
                </a:ext>
              </a:extLst>
            </p:cNvPr>
            <p:cNvSpPr txBox="1"/>
            <p:nvPr/>
          </p:nvSpPr>
          <p:spPr>
            <a:xfrm>
              <a:off x="7391598" y="1811782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TextBox 19">
              <a:extLst>
                <a:ext uri="{FF2B5EF4-FFF2-40B4-BE49-F238E27FC236}">
                  <a16:creationId xmlns:a16="http://schemas.microsoft.com/office/drawing/2014/main" id="{AF06106B-2448-4C82-928A-6552E194D0E0}"/>
                </a:ext>
              </a:extLst>
            </p:cNvPr>
            <p:cNvSpPr txBox="1"/>
            <p:nvPr/>
          </p:nvSpPr>
          <p:spPr>
            <a:xfrm>
              <a:off x="8505998" y="1823635"/>
              <a:ext cx="13716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Fully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connected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DDA1E3D5-6E52-4D4E-B914-E9A419551D94}"/>
                </a:ext>
              </a:extLst>
            </p:cNvPr>
            <p:cNvSpPr txBox="1"/>
            <p:nvPr/>
          </p:nvSpPr>
          <p:spPr>
            <a:xfrm>
              <a:off x="9831461" y="1906005"/>
              <a:ext cx="1371600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400" dirty="0">
                  <a:solidFill>
                    <a:schemeClr val="tx1">
                      <a:lumMod val="50000"/>
                    </a:schemeClr>
                  </a:solidFill>
                </a:rPr>
                <a:t>Output predictions</a:t>
              </a:r>
              <a:endParaRPr lang="en-GB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0346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60102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60295"/>
              </p:ext>
            </p:extLst>
          </p:nvPr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55607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20" name="矢印: 右 19">
            <a:extLst>
              <a:ext uri="{FF2B5EF4-FFF2-40B4-BE49-F238E27FC236}">
                <a16:creationId xmlns:a16="http://schemas.microsoft.com/office/drawing/2014/main" id="{158D0E5D-8B2E-4771-B6EB-178D4D9EF1A8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B86F8C-AE1C-444D-B31A-E6157C404DA7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0C769F-DBA1-46E9-8901-839B871AFFFC}"/>
              </a:ext>
            </a:extLst>
          </p:cNvPr>
          <p:cNvSpPr txBox="1"/>
          <p:nvPr/>
        </p:nvSpPr>
        <p:spPr>
          <a:xfrm>
            <a:off x="4049739" y="5081438"/>
            <a:ext cx="6344961" cy="17789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畳み込み演算 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「＊」記号で表記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= </a:t>
            </a: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フィルターの要素と入力に対応する要素を乗算し、その和を求める 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積和演算</a:t>
            </a: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ja-JP" alt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864A018-56C2-4589-89F9-4766844B0738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CBACE0-5507-406F-8B56-C202D119DA6B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6420508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50998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91854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79E600-D58D-42C0-8E50-8B984E032E64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8192AF4-C74B-4957-B5C8-ED0C3444F593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55403A-FEA6-418C-A62E-06DC4DA09D40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D1F7AEE-075A-4002-A423-BD75FA89972D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ADFC72-FD40-41A1-9EDE-DEBEF6A03141}"/>
              </a:ext>
            </a:extLst>
          </p:cNvPr>
          <p:cNvSpPr txBox="1"/>
          <p:nvPr/>
        </p:nvSpPr>
        <p:spPr>
          <a:xfrm>
            <a:off x="4283679" y="4726030"/>
            <a:ext cx="5472608" cy="158812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altLang="ja-JP" sz="2800" dirty="0"/>
              <a:t>1*2=</a:t>
            </a:r>
            <a:r>
              <a:rPr lang="en-US" altLang="ja-JP" sz="2800" b="1" dirty="0"/>
              <a:t>2</a:t>
            </a:r>
            <a:r>
              <a:rPr lang="en-US" altLang="ja-JP" sz="2800" dirty="0"/>
              <a:t>   2*0=</a:t>
            </a:r>
            <a:r>
              <a:rPr lang="en-US" altLang="ja-JP" sz="2800" b="1" dirty="0"/>
              <a:t>0</a:t>
            </a:r>
            <a:r>
              <a:rPr lang="en-US" altLang="ja-JP" sz="2800" dirty="0"/>
              <a:t>   3*1=</a:t>
            </a:r>
            <a:r>
              <a:rPr lang="en-US" altLang="ja-JP" sz="2800" b="1" dirty="0"/>
              <a:t>3</a:t>
            </a:r>
          </a:p>
          <a:p>
            <a:r>
              <a:rPr lang="en-US" altLang="ja-JP" sz="2800" dirty="0"/>
              <a:t>0*0=</a:t>
            </a:r>
            <a:r>
              <a:rPr lang="en-US" altLang="ja-JP" sz="2800" b="1" dirty="0"/>
              <a:t>0</a:t>
            </a:r>
            <a:r>
              <a:rPr lang="en-US" altLang="ja-JP" sz="2800" dirty="0"/>
              <a:t>   1*1=</a:t>
            </a:r>
            <a:r>
              <a:rPr lang="en-US" altLang="ja-JP" sz="2800" b="1" dirty="0"/>
              <a:t>1</a:t>
            </a:r>
            <a:r>
              <a:rPr lang="en-US" altLang="ja-JP" sz="2800" dirty="0"/>
              <a:t>   2*2=</a:t>
            </a:r>
            <a:r>
              <a:rPr lang="en-US" altLang="ja-JP" sz="2800" b="1" dirty="0"/>
              <a:t>4</a:t>
            </a:r>
          </a:p>
          <a:p>
            <a:r>
              <a:rPr lang="en-US" altLang="ja-JP" sz="2800" dirty="0"/>
              <a:t>3*1=</a:t>
            </a:r>
            <a:r>
              <a:rPr lang="en-US" altLang="ja-JP" sz="2800" b="1" dirty="0"/>
              <a:t>3</a:t>
            </a:r>
            <a:r>
              <a:rPr lang="en-US" altLang="ja-JP" sz="2800" dirty="0"/>
              <a:t>   0*0=</a:t>
            </a:r>
            <a:r>
              <a:rPr lang="en-US" altLang="ja-JP" sz="2800" b="1" dirty="0"/>
              <a:t>0</a:t>
            </a:r>
            <a:r>
              <a:rPr lang="en-US" altLang="ja-JP" sz="2800" dirty="0"/>
              <a:t>   1*2=</a:t>
            </a:r>
            <a:r>
              <a:rPr lang="en-US" altLang="ja-JP" sz="2800" b="1" dirty="0"/>
              <a:t>2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2B1B1A17-DBF4-4C30-A7CD-BCB8B78337B0}"/>
              </a:ext>
            </a:extLst>
          </p:cNvPr>
          <p:cNvSpPr/>
          <p:nvPr/>
        </p:nvSpPr>
        <p:spPr>
          <a:xfrm>
            <a:off x="8234461" y="5009430"/>
            <a:ext cx="1224136" cy="1008112"/>
          </a:xfrm>
          <a:prstGeom prst="righ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C81BE6-C0A2-4DA5-9B03-33C56D248869}"/>
              </a:ext>
            </a:extLst>
          </p:cNvPr>
          <p:cNvSpPr txBox="1"/>
          <p:nvPr/>
        </p:nvSpPr>
        <p:spPr>
          <a:xfrm>
            <a:off x="9602613" y="5189450"/>
            <a:ext cx="854438" cy="64807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15</a:t>
            </a:r>
            <a:endParaRPr kumimoji="1" lang="ja-JP" altLang="en-US" sz="24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39C7A4-AC35-4FC1-8B72-72A103771DB2}"/>
              </a:ext>
            </a:extLst>
          </p:cNvPr>
          <p:cNvSpPr txBox="1"/>
          <p:nvPr/>
        </p:nvSpPr>
        <p:spPr>
          <a:xfrm>
            <a:off x="8878097" y="4936365"/>
            <a:ext cx="64807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</a:t>
            </a:r>
            <a:endParaRPr kumimoji="1" lang="ja-JP" alt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49820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97616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31083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16</a:t>
                      </a:r>
                      <a:endParaRPr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2E74AC-9B9C-48AD-A2CE-D19B51B2AABE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7E0D1AE-27B0-475F-9AD3-C14497BF5A7F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94AD08-50D1-4321-8974-139596D2EDCC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DE2282-2CF5-4503-9043-D8F6FC693857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593356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本セッションの目標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313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ハンズオン形式で実際に </a:t>
            </a:r>
            <a:r>
              <a:rPr lang="en-US" altLang="ja-JP" dirty="0"/>
              <a:t>CNTK </a:t>
            </a:r>
            <a:r>
              <a:rPr lang="ja-JP" altLang="en-US" dirty="0"/>
              <a:t>に「触れる」「動かす」によって、実プロジェクトにそのまま活用できるようにする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680561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64574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636719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25A44D-8795-4A64-B42A-A767D6A4E332}"/>
              </a:ext>
            </a:extLst>
          </p:cNvPr>
          <p:cNvSpPr txBox="1"/>
          <p:nvPr/>
        </p:nvSpPr>
        <p:spPr>
          <a:xfrm>
            <a:off x="3697957" y="3466745"/>
            <a:ext cx="720080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＊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24ED9F3-8A40-4A24-AC80-F10CAEEB7816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EF52FB-7D08-4517-9CF1-23937B142BD0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B42562-7B8A-4C20-99F1-25E1B3226D42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663758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Convolution Layer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A6B257-4448-44C0-ACB5-4BFB2FA1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9065"/>
              </p:ext>
            </p:extLst>
          </p:nvPr>
        </p:nvGraphicFramePr>
        <p:xfrm>
          <a:off x="745629" y="2489150"/>
          <a:ext cx="2448272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55585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3641767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62740634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7700263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1855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0710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5711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981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505A25C-1BB0-4DF2-9EC0-E31AF689A9F4}"/>
              </a:ext>
            </a:extLst>
          </p:cNvPr>
          <p:cNvGraphicFramePr>
            <a:graphicFrameLocks noGrp="1"/>
          </p:cNvGraphicFramePr>
          <p:nvPr/>
        </p:nvGraphicFramePr>
        <p:xfrm>
          <a:off x="5210126" y="2849190"/>
          <a:ext cx="1872207" cy="1584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46303673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277012378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68639090"/>
                    </a:ext>
                  </a:extLst>
                </a:gridCol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16281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73456"/>
                  </a:ext>
                </a:extLst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869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B3D665D-38CB-4094-8F5C-7998F0BBB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54472"/>
              </p:ext>
            </p:extLst>
          </p:nvPr>
        </p:nvGraphicFramePr>
        <p:xfrm>
          <a:off x="9170565" y="3159547"/>
          <a:ext cx="1121156" cy="96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578">
                  <a:extLst>
                    <a:ext uri="{9D8B030D-6E8A-4147-A177-3AD203B41FA5}">
                      <a16:colId xmlns:a16="http://schemas.microsoft.com/office/drawing/2014/main" val="2356350763"/>
                    </a:ext>
                  </a:extLst>
                </a:gridCol>
                <a:gridCol w="560578">
                  <a:extLst>
                    <a:ext uri="{9D8B030D-6E8A-4147-A177-3AD203B41FA5}">
                      <a16:colId xmlns:a16="http://schemas.microsoft.com/office/drawing/2014/main" val="3641068538"/>
                    </a:ext>
                  </a:extLst>
                </a:gridCol>
              </a:tblGrid>
              <a:tr h="48173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63500"/>
                  </a:ext>
                </a:extLst>
              </a:tr>
              <a:tr h="4817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882859"/>
                  </a:ext>
                </a:extLst>
              </a:tr>
            </a:tbl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id="{2EA9DD14-176C-44FE-83A6-5417A4895B47}"/>
              </a:ext>
            </a:extLst>
          </p:cNvPr>
          <p:cNvSpPr/>
          <p:nvPr/>
        </p:nvSpPr>
        <p:spPr bwMode="auto">
          <a:xfrm>
            <a:off x="7514381" y="3569270"/>
            <a:ext cx="1080120" cy="21602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3104FE-D306-4735-8D90-CFF4FF478C95}"/>
              </a:ext>
            </a:extLst>
          </p:cNvPr>
          <p:cNvSpPr txBox="1"/>
          <p:nvPr/>
        </p:nvSpPr>
        <p:spPr>
          <a:xfrm>
            <a:off x="889645" y="1852053"/>
            <a:ext cx="2016224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入力データ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E4C75D-5959-4C88-A63F-1B63FF139B13}"/>
              </a:ext>
            </a:extLst>
          </p:cNvPr>
          <p:cNvSpPr txBox="1"/>
          <p:nvPr/>
        </p:nvSpPr>
        <p:spPr>
          <a:xfrm flipH="1">
            <a:off x="5138117" y="1845860"/>
            <a:ext cx="1944216" cy="63709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フィルター </a:t>
            </a:r>
            <a:endParaRPr kumimoji="1" lang="en-US" altLang="ja-JP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456222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Pooling Layer</a:t>
            </a:r>
            <a:endParaRPr kumimoji="1" lang="ja-JP" altLang="en-US" dirty="0"/>
          </a:p>
        </p:txBody>
      </p:sp>
      <p:pic>
        <p:nvPicPr>
          <p:cNvPr id="1026" name="Picture 2" descr="https://camo.githubusercontent.com/f1743042d075bc8ac6d99550c747fb426031df15/68747470733a2f2f636e746b2e61692f6a75702f3230312f4d6178506f6f6c696e67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19" y="1797888"/>
            <a:ext cx="9157647" cy="344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340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754053"/>
          </a:xfrm>
        </p:spPr>
        <p:txBody>
          <a:bodyPr/>
          <a:lstStyle/>
          <a:p>
            <a:r>
              <a:rPr lang="ja-JP" altLang="en-US" sz="4000" dirty="0"/>
              <a:t>それではハンズオンを開始しましょう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01391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753716"/>
          </a:xfrm>
        </p:spPr>
        <p:txBody>
          <a:bodyPr/>
          <a:lstStyle/>
          <a:p>
            <a:r>
              <a:rPr kumimoji="1" lang="ja-JP" altLang="en-US" sz="3600" dirty="0"/>
              <a:t>本ハンズオンについて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524315"/>
          </a:xfrm>
        </p:spPr>
        <p:txBody>
          <a:bodyPr/>
          <a:lstStyle/>
          <a:p>
            <a:endParaRPr lang="en-US" altLang="ja-JP" sz="1600" dirty="0"/>
          </a:p>
          <a:p>
            <a:pPr marL="742950" indent="-742950">
              <a:buAutoNum type="arabicPeriod"/>
            </a:pPr>
            <a:r>
              <a:rPr lang="en-US" altLang="ja-JP" sz="3600" dirty="0"/>
              <a:t>Sequential()</a:t>
            </a:r>
            <a:r>
              <a:rPr lang="ja-JP" altLang="en-US" sz="3600" dirty="0"/>
              <a:t> や </a:t>
            </a:r>
            <a:r>
              <a:rPr lang="en-US" altLang="ja-JP" sz="3600" dirty="0"/>
              <a:t>For() </a:t>
            </a:r>
            <a:r>
              <a:rPr lang="ja-JP" altLang="en-US" sz="3600" dirty="0"/>
              <a:t>を使ってコンパクトにニューラルネットワークを記述してみよう</a:t>
            </a:r>
            <a:endParaRPr lang="en-US" altLang="ja-JP" sz="3600" dirty="0"/>
          </a:p>
          <a:p>
            <a:pPr marL="742950" indent="-742950">
              <a:buAutoNum type="arabicPeriod"/>
            </a:pP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学習テクニックや各種パラメータを変更してみて認識精度を比べてみよ</a:t>
            </a:r>
            <a:r>
              <a:rPr lang="ja-JP" altLang="en-US" sz="3600" dirty="0"/>
              <a:t>う</a:t>
            </a:r>
            <a:endParaRPr lang="en-US" altLang="ja-JP" sz="3600" dirty="0"/>
          </a:p>
          <a:p>
            <a:pPr lvl="1"/>
            <a:r>
              <a:rPr kumimoji="1" lang="en-US" altLang="ja-JP" sz="2000" dirty="0"/>
              <a:t>	- Dropout</a:t>
            </a:r>
            <a:r>
              <a:rPr kumimoji="1" lang="ja-JP" altLang="en-US" sz="2000" dirty="0" err="1"/>
              <a:t>で過</a:t>
            </a:r>
            <a:r>
              <a:rPr kumimoji="1" lang="ja-JP" altLang="en-US" sz="2000" dirty="0"/>
              <a:t>学習を抑制してみたらどうなるか？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	- </a:t>
            </a:r>
            <a:r>
              <a:rPr kumimoji="1" lang="ja-JP" altLang="en-US" sz="2000" dirty="0"/>
              <a:t>エポック数を変えてみたらどうなるか？</a:t>
            </a:r>
            <a:endParaRPr lang="en-US" altLang="ja-JP" sz="2000" dirty="0"/>
          </a:p>
          <a:p>
            <a:pPr lvl="1"/>
            <a:r>
              <a:rPr lang="en-US" altLang="ja-JP" sz="1600" dirty="0"/>
              <a:t>	- </a:t>
            </a:r>
            <a:r>
              <a:rPr lang="ja-JP" altLang="en-US" sz="1600" dirty="0"/>
              <a:t>ネットワークを変えてみたらどうなるか？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5557321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A1F074F-3F8C-46EB-ABE2-2CED16B1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910"/>
            <a:ext cx="12048985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995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680460"/>
          </a:xfrm>
        </p:spPr>
        <p:txBody>
          <a:bodyPr/>
          <a:lstStyle/>
          <a:p>
            <a:r>
              <a:rPr lang="en-US" altLang="ja-JP" sz="3600" dirty="0"/>
              <a:t>1. Sequential()</a:t>
            </a:r>
            <a:r>
              <a:rPr lang="ja-JP" altLang="en-US" sz="3600" dirty="0"/>
              <a:t> や </a:t>
            </a:r>
            <a:r>
              <a:rPr lang="en-US" altLang="ja-JP" sz="3600" dirty="0"/>
              <a:t>For() </a:t>
            </a:r>
            <a:r>
              <a:rPr lang="ja-JP" altLang="en-US" sz="3600" dirty="0"/>
              <a:t>を使ってコンパクトにニューラルネットワークを記述してみよう</a:t>
            </a:r>
            <a:br>
              <a:rPr lang="en-US" altLang="ja-JP" sz="3600" dirty="0"/>
            </a:br>
            <a:endParaRPr lang="en-US" sz="3600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9049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/>
              <a:t>1. Sequential()</a:t>
            </a:r>
            <a:r>
              <a:rPr lang="ja-JP" altLang="en-US" sz="2400" dirty="0"/>
              <a:t> や </a:t>
            </a:r>
            <a:r>
              <a:rPr lang="en-US" altLang="ja-JP" sz="2400" dirty="0"/>
              <a:t>For() </a:t>
            </a:r>
            <a:r>
              <a:rPr lang="ja-JP" altLang="en-US" sz="2400" dirty="0"/>
              <a:t>を使ってコンパクトにニューラルネットワークを記述してみよう</a:t>
            </a:r>
            <a:br>
              <a:rPr lang="en-US" altLang="ja-JP" sz="2400" dirty="0"/>
            </a:br>
            <a:endParaRPr kumimoji="1" lang="ja-JP" altLang="en-US" sz="2400" dirty="0"/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A158504-8D7C-4D80-BAAA-77A06334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2" y="1697062"/>
            <a:ext cx="6207528" cy="3312368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B50DE09B-AA04-491F-80C4-A18D50607433}"/>
              </a:ext>
            </a:extLst>
          </p:cNvPr>
          <p:cNvSpPr/>
          <p:nvPr/>
        </p:nvSpPr>
        <p:spPr bwMode="auto">
          <a:xfrm>
            <a:off x="6722293" y="2921198"/>
            <a:ext cx="1512168" cy="64807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34D5EC-B764-440F-8D56-0FA1D78E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525" y="2417142"/>
            <a:ext cx="1674493" cy="16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ニューラルネットワークの学習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4DAC633B-B46F-44C6-BF69-F54CD8DC1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37042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2800" dirty="0"/>
              <a:t>訓練データの中からランダムに一部のデータ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ミニバッチ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を選び出しモデルに渡す</a:t>
            </a:r>
            <a:endParaRPr kumimoji="1" lang="en-US" altLang="ja-JP" sz="2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800" dirty="0"/>
              <a:t>ミニバッチを入力層→出力層へと順番に伝播させていき、最後の出力層で値を出力する</a:t>
            </a:r>
            <a:endParaRPr lang="en-US" altLang="ja-JP" sz="2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2800" dirty="0"/>
              <a:t>出力結果と正解ラベルを比較し、損失関数を減らすために、各重みパラメータの勾配を計算する</a:t>
            </a:r>
            <a:endParaRPr lang="en-US" altLang="ja-JP" sz="28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2800" dirty="0"/>
              <a:t>重みパラメータを勾配方向に微小量だけ更新する 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パラメータの更新</a:t>
            </a:r>
            <a:r>
              <a:rPr kumimoji="1" lang="en-US" altLang="ja-JP" sz="2800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2800" dirty="0"/>
              <a:t>1-4 </a:t>
            </a:r>
            <a:r>
              <a:rPr lang="ja-JP" altLang="en-US" sz="2800" dirty="0"/>
              <a:t>を繰り返す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01611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19FFAB-20D2-4F14-B35D-B45D1081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altLang="ja-JP" sz="3600" dirty="0"/>
              <a:t>2. </a:t>
            </a:r>
            <a:r>
              <a:rPr lang="ja-JP" altLang="en-US" sz="3600" dirty="0"/>
              <a:t>様々な学習テクニックを使ったり、ニューラルネットワークの種類を変えて認識精度の変化を見てみよう</a:t>
            </a:r>
            <a:br>
              <a:rPr lang="ja-JP" altLang="en-US" sz="3600" dirty="0"/>
            </a:br>
            <a:br>
              <a:rPr lang="en-US" altLang="ja-JP" sz="3600" dirty="0"/>
            </a:br>
            <a:endParaRPr lang="en-US" sz="3600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67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本セッションを受けた後には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8007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ディープラーニングのワークフローを理解できています。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畳み込みニューラルネットワークをセットアップ、訓練できるようになります。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CNTK</a:t>
            </a:r>
            <a:r>
              <a:rPr lang="ja-JP" altLang="en-US" sz="3200" dirty="0"/>
              <a:t> を使ってネットワークを自由に構築することができます。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632956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Dropout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123384"/>
          </a:xfrm>
        </p:spPr>
        <p:txBody>
          <a:bodyPr/>
          <a:lstStyle/>
          <a:p>
            <a:r>
              <a:rPr lang="ja-JP" altLang="en-US" sz="2800" dirty="0"/>
              <a:t>ノードをランダムに消去しながら学習する手法</a:t>
            </a:r>
            <a:endParaRPr lang="en-US" altLang="ja-JP" sz="2800" dirty="0"/>
          </a:p>
          <a:p>
            <a:r>
              <a:rPr kumimoji="1" lang="ja-JP" altLang="en-US" sz="2800" dirty="0"/>
              <a:t>→過学習を抑制できる</a:t>
            </a:r>
          </a:p>
        </p:txBody>
      </p:sp>
      <p:pic>
        <p:nvPicPr>
          <p:cNvPr id="5" name="図 4" descr="地図, テキスト が含まれている画像&#10;&#10;高い精度で生成された説明">
            <a:extLst>
              <a:ext uri="{FF2B5EF4-FFF2-40B4-BE49-F238E27FC236}">
                <a16:creationId xmlns:a16="http://schemas.microsoft.com/office/drawing/2014/main" id="{FDDDD177-3644-471D-A059-2F6C4D5B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57" y="2359443"/>
            <a:ext cx="7632848" cy="36415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52486D-2CB3-470B-AD03-748CDEE87A75}"/>
              </a:ext>
            </a:extLst>
          </p:cNvPr>
          <p:cNvSpPr/>
          <p:nvPr/>
        </p:nvSpPr>
        <p:spPr>
          <a:xfrm>
            <a:off x="3481933" y="6233566"/>
            <a:ext cx="729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https://www.cs.toronto.edu/~hinton/absps/JMLRdropout.pdf</a:t>
            </a:r>
          </a:p>
        </p:txBody>
      </p:sp>
    </p:spTree>
    <p:extLst>
      <p:ext uri="{BB962C8B-B14F-4D97-AF65-F5344CB8AC3E}">
        <p14:creationId xmlns:p14="http://schemas.microsoft.com/office/powerpoint/2010/main" val="27316714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隠れ層に </a:t>
            </a:r>
            <a:r>
              <a:rPr lang="en-US" altLang="ja-JP" dirty="0"/>
              <a:t>D</a:t>
            </a:r>
            <a:r>
              <a:rPr kumimoji="1" lang="en-US" altLang="ja-JP" dirty="0"/>
              <a:t>ropout </a:t>
            </a:r>
            <a:r>
              <a:rPr kumimoji="1" lang="ja-JP" altLang="en-US" dirty="0"/>
              <a:t>を追加</a:t>
            </a: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EB2D54C-CC8A-497F-A7E8-D147C9F2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53" y="1913086"/>
            <a:ext cx="9835132" cy="417646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F85620BA-61A7-437B-8D64-4889182C5B11}"/>
              </a:ext>
            </a:extLst>
          </p:cNvPr>
          <p:cNvSpPr/>
          <p:nvPr/>
        </p:nvSpPr>
        <p:spPr bwMode="auto">
          <a:xfrm rot="16200000">
            <a:off x="2401813" y="3497262"/>
            <a:ext cx="144016" cy="5760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6BA86ED-A93F-4FD8-865F-14BD0A3CEAF0}"/>
              </a:ext>
            </a:extLst>
          </p:cNvPr>
          <p:cNvSpPr/>
          <p:nvPr/>
        </p:nvSpPr>
        <p:spPr bwMode="auto">
          <a:xfrm rot="16200000">
            <a:off x="1969765" y="4577382"/>
            <a:ext cx="144016" cy="5760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7214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6A5EA-903C-4A2F-B6A0-25872D22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VGG</a:t>
            </a:r>
            <a:r>
              <a:rPr kumimoji="1" lang="ja-JP" altLang="en-US" dirty="0"/>
              <a:t>モデル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86D3A-1203-4665-9867-60B4ABF97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077766"/>
          </a:xfrm>
        </p:spPr>
        <p:txBody>
          <a:bodyPr/>
          <a:lstStyle/>
          <a:p>
            <a:r>
              <a:rPr kumimoji="1" lang="en-US" altLang="ja-JP" sz="2800" dirty="0"/>
              <a:t>2014 </a:t>
            </a:r>
            <a:r>
              <a:rPr kumimoji="1" lang="ja-JP" altLang="en-US" sz="2800" dirty="0"/>
              <a:t>年に </a:t>
            </a:r>
            <a:r>
              <a:rPr kumimoji="1" lang="en-US" altLang="ja-JP" sz="2800" dirty="0"/>
              <a:t>ImageNet </a:t>
            </a:r>
            <a:r>
              <a:rPr kumimoji="1" lang="ja-JP" altLang="en-US" sz="2800" dirty="0"/>
              <a:t>で優勝したオックスフォード大学の </a:t>
            </a:r>
            <a:r>
              <a:rPr kumimoji="1" lang="en-US" altLang="ja-JP" sz="2800" dirty="0"/>
              <a:t>VGG</a:t>
            </a:r>
            <a:r>
              <a:rPr kumimoji="1" lang="ja-JP" altLang="en-US" sz="2800" dirty="0"/>
              <a:t>チーム</a:t>
            </a:r>
            <a:r>
              <a:rPr kumimoji="1" lang="en-US" altLang="ja-JP" sz="2800" dirty="0"/>
              <a:t>(Visual Geometry Group) </a:t>
            </a:r>
            <a:r>
              <a:rPr kumimoji="1" lang="ja-JP" altLang="en-US" sz="2800" dirty="0"/>
              <a:t>が使った</a:t>
            </a:r>
            <a:r>
              <a:rPr lang="ja-JP" altLang="en-US" sz="2800" dirty="0"/>
              <a:t>モデル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VGG </a:t>
            </a:r>
            <a:r>
              <a:rPr kumimoji="1" lang="ja-JP" altLang="en-US" sz="2800" dirty="0"/>
              <a:t>の特徴は、右図に示すように、フィルターサイズ</a:t>
            </a:r>
            <a:endParaRPr kumimoji="1" lang="en-US" altLang="ja-JP" sz="2800" dirty="0"/>
          </a:p>
          <a:p>
            <a:r>
              <a:rPr lang="en-US" altLang="ja-JP" sz="2800" dirty="0"/>
              <a:t>3x3 </a:t>
            </a:r>
            <a:r>
              <a:rPr lang="ja-JP" altLang="en-US" sz="2800" dirty="0"/>
              <a:t>の畳み込み層 </a:t>
            </a:r>
            <a:r>
              <a:rPr lang="en-US" altLang="ja-JP" sz="2800" dirty="0"/>
              <a:t>+ Max Pooling </a:t>
            </a:r>
            <a:r>
              <a:rPr lang="ja-JP" altLang="en-US" sz="2800" dirty="0"/>
              <a:t>を繰り返し、最後に</a:t>
            </a:r>
            <a:endParaRPr lang="en-US" altLang="ja-JP" sz="2800" dirty="0"/>
          </a:p>
          <a:p>
            <a:r>
              <a:rPr kumimoji="1" lang="ja-JP" altLang="en-US" sz="2800" dirty="0"/>
              <a:t>全結合層を経由して結果を出力すること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F82536-5F2A-4243-B814-E34597CF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621" y="2345134"/>
            <a:ext cx="1204064" cy="40541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B31805-1EFD-4158-AF92-5D6D5B09F9C9}"/>
              </a:ext>
            </a:extLst>
          </p:cNvPr>
          <p:cNvSpPr txBox="1"/>
          <p:nvPr/>
        </p:nvSpPr>
        <p:spPr>
          <a:xfrm>
            <a:off x="601613" y="5081438"/>
            <a:ext cx="7704856" cy="1071020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ja-JP" altLang="en-US" sz="2800" dirty="0">
                <a:solidFill>
                  <a:srgbClr val="FFFFFF"/>
                </a:solidFill>
                <a:latin typeface="Yu Gothic UI"/>
                <a:ea typeface="Yu Gothic UI"/>
              </a:rPr>
              <a:t>とてもシンプルな構成で応用性が高いため、多くの技術者に使われている</a:t>
            </a:r>
          </a:p>
        </p:txBody>
      </p:sp>
    </p:spTree>
    <p:extLst>
      <p:ext uri="{BB962C8B-B14F-4D97-AF65-F5344CB8AC3E}">
        <p14:creationId xmlns:p14="http://schemas.microsoft.com/office/powerpoint/2010/main" val="293753273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2567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738664"/>
          </a:xfrm>
        </p:spPr>
        <p:txBody>
          <a:bodyPr/>
          <a:lstStyle/>
          <a:p>
            <a:r>
              <a:rPr lang="en-US" sz="4000" dirty="0"/>
              <a:t>CNTK </a:t>
            </a:r>
            <a:r>
              <a:rPr lang="ja-JP" altLang="en-US" sz="4000" dirty="0"/>
              <a:t>とは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6561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76325" y="110603"/>
            <a:ext cx="11886191" cy="917445"/>
          </a:xfrm>
        </p:spPr>
        <p:txBody>
          <a:bodyPr/>
          <a:lstStyle/>
          <a:p>
            <a:r>
              <a:rPr lang="en-US" altLang="ja-JP" dirty="0"/>
              <a:t>Microsoft </a:t>
            </a:r>
            <a:r>
              <a:rPr kumimoji="1" lang="en-US" altLang="ja-JP" dirty="0"/>
              <a:t>Cognitive</a:t>
            </a:r>
            <a:r>
              <a:rPr kumimoji="1" lang="ja-JP" altLang="en-US" dirty="0"/>
              <a:t> </a:t>
            </a:r>
            <a:r>
              <a:rPr kumimoji="1" lang="en-US" altLang="ja-JP" dirty="0"/>
              <a:t>Toolkit (CNTK)</a:t>
            </a:r>
            <a:r>
              <a:rPr kumimoji="1" lang="ja-JP" altLang="en-US" dirty="0"/>
              <a:t>とは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76324" y="952624"/>
            <a:ext cx="12061726" cy="4858702"/>
          </a:xfrm>
        </p:spPr>
        <p:txBody>
          <a:bodyPr/>
          <a:lstStyle/>
          <a:p>
            <a:endParaRPr lang="en-US" altLang="ja-JP" sz="3672" dirty="0">
              <a:ea typeface="游ゴシック Light" panose="020B0300000000000000" pitchFamily="50" charset="-128"/>
            </a:endParaRPr>
          </a:p>
          <a:p>
            <a:endParaRPr lang="en-US" altLang="ja-JP" sz="3672" dirty="0">
              <a:ea typeface="游ゴシック Light" panose="020B0300000000000000" pitchFamily="50" charset="-128"/>
            </a:endParaRPr>
          </a:p>
          <a:p>
            <a:endParaRPr lang="en-US" altLang="ja-JP" sz="3672" dirty="0"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ja-JP" altLang="en-US" sz="3264" dirty="0">
                <a:ea typeface="游ゴシック Light" panose="020B0300000000000000" pitchFamily="50" charset="-128"/>
              </a:rPr>
              <a:t>オープンソースで </a:t>
            </a:r>
            <a:r>
              <a:rPr lang="en-US" altLang="ja-JP" sz="3264" dirty="0">
                <a:ea typeface="游ゴシック Light" panose="020B0300000000000000" pitchFamily="50" charset="-128"/>
              </a:rPr>
              <a:t>Linux </a:t>
            </a:r>
            <a:r>
              <a:rPr lang="ja-JP" altLang="en-US" sz="3264" dirty="0">
                <a:ea typeface="游ゴシック Light" panose="020B0300000000000000" pitchFamily="50" charset="-128"/>
              </a:rPr>
              <a:t>と </a:t>
            </a:r>
            <a:r>
              <a:rPr lang="en-US" altLang="ja-JP" sz="3264" dirty="0">
                <a:ea typeface="游ゴシック Light" panose="020B0300000000000000" pitchFamily="50" charset="-128"/>
              </a:rPr>
              <a:t>Windows </a:t>
            </a:r>
            <a:r>
              <a:rPr lang="ja-JP" altLang="en-US" sz="3264" dirty="0">
                <a:ea typeface="游ゴシック Light" panose="020B0300000000000000" pitchFamily="50" charset="-128"/>
              </a:rPr>
              <a:t>対応</a:t>
            </a:r>
            <a:endParaRPr lang="en-US" altLang="ja-JP" sz="3264" dirty="0"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Python, C++, </a:t>
            </a:r>
            <a:r>
              <a:rPr lang="en-US" altLang="ja-JP" sz="3264" dirty="0" err="1">
                <a:solidFill>
                  <a:schemeClr val="tx1"/>
                </a:solidFill>
                <a:ea typeface="游ゴシック Light" panose="020B0300000000000000" pitchFamily="50" charset="-128"/>
              </a:rPr>
              <a:t>BrainScript</a:t>
            </a:r>
            <a:endParaRPr lang="en-US" altLang="ja-JP" sz="3264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学習済みモデルは </a:t>
            </a: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C# </a:t>
            </a: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で動かすことも可能</a:t>
            </a:r>
            <a:endParaRPr lang="en-US" altLang="ja-JP" sz="3264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MIT </a:t>
            </a: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や </a:t>
            </a:r>
            <a:r>
              <a:rPr lang="en-US" altLang="ja-JP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Stanford </a:t>
            </a:r>
            <a:r>
              <a:rPr lang="ja-JP" altLang="en-US" sz="3264" dirty="0">
                <a:solidFill>
                  <a:schemeClr val="tx1"/>
                </a:solidFill>
                <a:ea typeface="游ゴシック Light" panose="020B0300000000000000" pitchFamily="50" charset="-128"/>
              </a:rPr>
              <a:t>等の様々な研究者と共同作業で改定中</a:t>
            </a:r>
            <a:endParaRPr lang="en-US" altLang="ja-JP" sz="3264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  <a:p>
            <a:pPr marL="519959" lvl="2" indent="-291417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/>
              </a:solidFill>
              <a:ea typeface="游ゴシック Light" panose="020B0300000000000000" pitchFamily="50" charset="-128"/>
            </a:endParaRPr>
          </a:p>
        </p:txBody>
      </p:sp>
      <p:pic>
        <p:nvPicPr>
          <p:cNvPr id="2" name="グラフィックス 1" descr="音楽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1207" y="1807250"/>
            <a:ext cx="914271" cy="914271"/>
          </a:xfrm>
          <a:prstGeom prst="rect">
            <a:avLst/>
          </a:prstGeom>
        </p:spPr>
      </p:pic>
      <p:pic>
        <p:nvPicPr>
          <p:cNvPr id="5" name="グラフィックス 4" descr="ビデオ カメラ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115" y="1523477"/>
            <a:ext cx="914271" cy="914271"/>
          </a:xfrm>
          <a:prstGeom prst="rect">
            <a:avLst/>
          </a:prstGeom>
        </p:spPr>
      </p:pic>
      <p:pic>
        <p:nvPicPr>
          <p:cNvPr id="6" name="グラフィックス 5" descr="チャット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4670" y="1523477"/>
            <a:ext cx="914271" cy="914271"/>
          </a:xfrm>
          <a:prstGeom prst="rect">
            <a:avLst/>
          </a:prstGeom>
        </p:spPr>
      </p:pic>
      <p:pic>
        <p:nvPicPr>
          <p:cNvPr id="7" name="グラフィックス 6" descr="目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9226" y="1173072"/>
            <a:ext cx="914271" cy="914271"/>
          </a:xfrm>
          <a:prstGeom prst="rect">
            <a:avLst/>
          </a:prstGeom>
        </p:spPr>
      </p:pic>
      <p:pic>
        <p:nvPicPr>
          <p:cNvPr id="8" name="グラフィックス 7" descr="カメラ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55154" y="1807250"/>
            <a:ext cx="914271" cy="914271"/>
          </a:xfrm>
          <a:prstGeom prst="rect">
            <a:avLst/>
          </a:prstGeom>
        </p:spPr>
      </p:pic>
      <p:pic>
        <p:nvPicPr>
          <p:cNvPr id="9" name="グラフィックス 8" descr="コール センター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2871" y="1173072"/>
            <a:ext cx="914271" cy="9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1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Microsoft Cognitive</a:t>
            </a:r>
            <a:r>
              <a:rPr lang="ja-JP" altLang="en-US" dirty="0"/>
              <a:t> </a:t>
            </a:r>
            <a:r>
              <a:rPr lang="en-US" altLang="ja-JP" dirty="0"/>
              <a:t>Toolkit (CNTK) </a:t>
            </a:r>
            <a:r>
              <a:rPr lang="ja-JP" altLang="en-US" dirty="0"/>
              <a:t>の性能</a:t>
            </a:r>
            <a:endParaRPr kumimoji="1" lang="ja-JP" altLang="en-US" dirty="0"/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/>
          </p:nvPr>
        </p:nvGraphicFramePr>
        <p:xfrm>
          <a:off x="1411132" y="1220494"/>
          <a:ext cx="9616578" cy="551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9489730" y="6050522"/>
            <a:ext cx="2447925" cy="627822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2015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年</a:t>
            </a: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7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月時点</a:t>
            </a:r>
          </a:p>
        </p:txBody>
      </p:sp>
    </p:spTree>
    <p:extLst>
      <p:ext uri="{BB962C8B-B14F-4D97-AF65-F5344CB8AC3E}">
        <p14:creationId xmlns:p14="http://schemas.microsoft.com/office/powerpoint/2010/main" val="2463455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64" dirty="0"/>
              <a:t>CNTK </a:t>
            </a:r>
            <a:r>
              <a:rPr lang="ja-JP" altLang="en-US" sz="3264" dirty="0"/>
              <a:t>は最も</a:t>
            </a:r>
            <a:r>
              <a:rPr lang="ja-JP" altLang="en-US" sz="3264" b="1" dirty="0">
                <a:solidFill>
                  <a:schemeClr val="tx1"/>
                </a:solidFill>
              </a:rPr>
              <a:t>高速な</a:t>
            </a:r>
            <a:r>
              <a:rPr lang="ja-JP" altLang="en-US" sz="3264" dirty="0"/>
              <a:t> </a:t>
            </a:r>
            <a:r>
              <a:rPr lang="en-US" altLang="ja-JP" sz="3264" dirty="0"/>
              <a:t>Deep Learning</a:t>
            </a:r>
            <a:r>
              <a:rPr lang="ja-JP" altLang="en-US" sz="3264" dirty="0"/>
              <a:t> フレームワーク</a:t>
            </a:r>
            <a:r>
              <a:rPr lang="en-US" altLang="ja-JP" sz="3264" dirty="0"/>
              <a:t> </a:t>
            </a:r>
            <a:endParaRPr lang="ja-JP" altLang="en-US" sz="3264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06469" y="6017542"/>
            <a:ext cx="2880320" cy="627822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2017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年</a:t>
            </a:r>
            <a:r>
              <a:rPr kumimoji="1" lang="en-US" altLang="ja-JP" sz="2400" dirty="0">
                <a:solidFill>
                  <a:srgbClr val="FFFFFF"/>
                </a:solidFill>
                <a:latin typeface="Yu Gothic UI"/>
                <a:ea typeface="Yu Gothic UI"/>
              </a:rPr>
              <a:t>4</a:t>
            </a:r>
            <a:r>
              <a:rPr kumimoji="1" lang="ja-JP" altLang="en-US" sz="2400" dirty="0">
                <a:solidFill>
                  <a:srgbClr val="FFFFFF"/>
                </a:solidFill>
                <a:latin typeface="Yu Gothic UI"/>
                <a:ea typeface="Yu Gothic UI"/>
              </a:rPr>
              <a:t>月時点</a:t>
            </a:r>
          </a:p>
        </p:txBody>
      </p:sp>
      <p:pic>
        <p:nvPicPr>
          <p:cNvPr id="5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771ACC89-F1E5-4251-A153-B07B659D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5" y="1581433"/>
            <a:ext cx="11017224" cy="45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707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2" y="163068"/>
            <a:ext cx="11087617" cy="546609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89589" y="5838126"/>
            <a:ext cx="9689638" cy="46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48" dirty="0"/>
              <a:t>http://qiita.com/mamita/items/a99dead64a6447a76b67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661EAE-C2B8-4D65-AA17-799143DEA517}"/>
              </a:ext>
            </a:extLst>
          </p:cNvPr>
          <p:cNvSpPr txBox="1"/>
          <p:nvPr/>
        </p:nvSpPr>
        <p:spPr>
          <a:xfrm>
            <a:off x="4418835" y="2218258"/>
            <a:ext cx="7344816" cy="683222"/>
          </a:xfrm>
          <a:prstGeom prst="rect">
            <a:avLst/>
          </a:prstGeom>
          <a:solidFill>
            <a:schemeClr val="accent5"/>
          </a:solidFill>
        </p:spPr>
        <p:txBody>
          <a:bodyPr wrap="square" lIns="182854" tIns="146283" rIns="182854" bIns="146283" rtlCol="0">
            <a:spAutoFit/>
          </a:bodyPr>
          <a:lstStyle/>
          <a:p>
            <a:pPr defTabSz="932681">
              <a:lnSpc>
                <a:spcPct val="90000"/>
              </a:lnSpc>
              <a:spcAft>
                <a:spcPts val="600"/>
              </a:spcAft>
              <a:defRPr/>
            </a:pPr>
            <a:r>
              <a:rPr kumimoji="1" lang="en-US" altLang="ja-JP" sz="2800" dirty="0">
                <a:solidFill>
                  <a:srgbClr val="FFFFFF"/>
                </a:solidFill>
                <a:latin typeface="Yu Gothic UI"/>
                <a:ea typeface="Yu Gothic UI"/>
              </a:rPr>
              <a:t>Python </a:t>
            </a:r>
            <a:r>
              <a:rPr kumimoji="1" lang="ja-JP" altLang="en-US" sz="2800" dirty="0">
                <a:solidFill>
                  <a:srgbClr val="FFFFFF"/>
                </a:solidFill>
                <a:latin typeface="Yu Gothic UI"/>
                <a:ea typeface="Yu Gothic UI"/>
              </a:rPr>
              <a:t>対応になったことで利便性も向上！</a:t>
            </a:r>
          </a:p>
        </p:txBody>
      </p:sp>
    </p:spTree>
    <p:extLst>
      <p:ext uri="{BB962C8B-B14F-4D97-AF65-F5344CB8AC3E}">
        <p14:creationId xmlns:p14="http://schemas.microsoft.com/office/powerpoint/2010/main" val="3750282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Microsoft’s historic</a:t>
            </a:r>
            <a:r>
              <a:rPr lang="ja-JP" altLang="en-US" dirty="0"/>
              <a:t> </a:t>
            </a:r>
            <a:r>
              <a:rPr lang="en-US" altLang="ja-JP" dirty="0"/>
              <a:t>speech breakthrough </a:t>
            </a:r>
            <a:endParaRPr kumimoji="1" lang="ja-JP" alt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5481" y="787726"/>
            <a:ext cx="10724938" cy="3835022"/>
          </a:xfrm>
          <a:prstGeom prst="rect">
            <a:avLst/>
          </a:prstGeom>
        </p:spPr>
        <p:txBody>
          <a:bodyPr>
            <a:noAutofit/>
          </a:bodyPr>
          <a:lstStyle>
            <a:lvl1pPr marL="252134" marR="0" indent="-252134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294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29562" marR="0" indent="-177428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88314" marR="0" indent="-16809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47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56403" marR="0" indent="-16809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24493" marR="0" indent="-168090" algn="l" defTabSz="68584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kumimoji="1" sz="1324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1886074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997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20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43" indent="-171462" algn="l" defTabSz="685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4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sz="3264" dirty="0"/>
          </a:p>
          <a:p>
            <a:pPr>
              <a:lnSpc>
                <a:spcPct val="120000"/>
              </a:lnSpc>
            </a:pPr>
            <a:r>
              <a:rPr lang="en-US" sz="3264" dirty="0"/>
              <a:t>5.9% word-error rate</a:t>
            </a:r>
          </a:p>
          <a:p>
            <a:pPr>
              <a:lnSpc>
                <a:spcPct val="120000"/>
              </a:lnSpc>
            </a:pPr>
            <a:r>
              <a:rPr lang="en-US" sz="3264" dirty="0"/>
              <a:t>Enabled by CNTK’s multi-server scalability</a:t>
            </a:r>
          </a:p>
          <a:p>
            <a:pPr>
              <a:lnSpc>
                <a:spcPct val="120000"/>
              </a:lnSpc>
            </a:pPr>
            <a:endParaRPr lang="de-DE" sz="3264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28" dirty="0"/>
              <a:t>[W. </a:t>
            </a:r>
            <a:r>
              <a:rPr lang="en-US" sz="1428" dirty="0" err="1"/>
              <a:t>Xiong</a:t>
            </a:r>
            <a:r>
              <a:rPr lang="en-US" sz="1428" dirty="0"/>
              <a:t>, J. </a:t>
            </a:r>
            <a:r>
              <a:rPr lang="en-US" sz="1428" dirty="0" err="1"/>
              <a:t>Droppo</a:t>
            </a:r>
            <a:r>
              <a:rPr lang="en-US" sz="1428" dirty="0"/>
              <a:t>, X. Huang, F. Seide, M. Seltzer, A. </a:t>
            </a:r>
            <a:r>
              <a:rPr lang="en-US" sz="1428" dirty="0" err="1"/>
              <a:t>Stolcke</a:t>
            </a:r>
            <a:r>
              <a:rPr lang="en-US" sz="1428" dirty="0"/>
              <a:t>,</a:t>
            </a:r>
            <a:br>
              <a:rPr lang="en-US" sz="1428" dirty="0"/>
            </a:br>
            <a:r>
              <a:rPr lang="en-US" sz="1428" dirty="0"/>
              <a:t>D. Yu, G. Zweig: “Achieving Human Parity in Conversational</a:t>
            </a:r>
            <a:br>
              <a:rPr lang="en-US" sz="1428" dirty="0"/>
            </a:br>
            <a:r>
              <a:rPr lang="en-US" sz="1428" dirty="0"/>
              <a:t>Speech Recognition,” </a:t>
            </a:r>
            <a:r>
              <a:rPr lang="en-US" sz="1428" u="sng" dirty="0">
                <a:solidFill>
                  <a:srgbClr val="0070C0"/>
                </a:solidFill>
              </a:rPr>
              <a:t>https://arxiv.org/abs/1610.05256</a:t>
            </a:r>
            <a:r>
              <a:rPr lang="en-US" sz="1428" dirty="0"/>
              <a:t>]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rcRect t="8998"/>
          <a:stretch/>
        </p:blipFill>
        <p:spPr>
          <a:xfrm>
            <a:off x="8098467" y="1212850"/>
            <a:ext cx="4646362" cy="55551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9" y="2849190"/>
            <a:ext cx="7128709" cy="4009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円形吹き出し 1"/>
          <p:cNvSpPr/>
          <p:nvPr/>
        </p:nvSpPr>
        <p:spPr bwMode="auto">
          <a:xfrm>
            <a:off x="4721857" y="5919538"/>
            <a:ext cx="4305501" cy="1019000"/>
          </a:xfrm>
          <a:prstGeom prst="wedgeEllipseCallout">
            <a:avLst>
              <a:gd name="adj1" fmla="val -3507"/>
              <a:gd name="adj2" fmla="val -75558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253646" tIns="202917" rIns="253646" bIns="2029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9330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ja-JP" altLang="en-US" sz="194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その後チューニングにより </a:t>
            </a:r>
            <a:r>
              <a:rPr kumimoji="1" lang="en-US" altLang="ja-JP" sz="194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5.9% </a:t>
            </a:r>
            <a:r>
              <a:rPr kumimoji="1" lang="ja-JP" altLang="en-US" sz="1942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まで</a:t>
            </a:r>
            <a:r>
              <a:rPr kumimoji="1" lang="ja-JP" altLang="en-US" sz="1942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メイリオ" panose="020B0604030504040204" pitchFamily="50" charset="-128"/>
                <a:cs typeface="Segoe UI" pitchFamily="34" charset="0"/>
              </a:rPr>
              <a:t>低減</a:t>
            </a:r>
          </a:p>
        </p:txBody>
      </p:sp>
    </p:spTree>
    <p:extLst>
      <p:ext uri="{BB962C8B-B14F-4D97-AF65-F5344CB8AC3E}">
        <p14:creationId xmlns:p14="http://schemas.microsoft.com/office/powerpoint/2010/main" val="17120013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de:code 2017">
      <a:majorFont>
        <a:latin typeface="Segoe UI Light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Garamond">
    <a:maj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Garamond" panose="02020404030301010803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CBC447044034E9869926A7E2D3677" ma:contentTypeVersion="2" ma:contentTypeDescription="Create a new document." ma:contentTypeScope="" ma:versionID="d22cbe98dc0718a1d1d10e03de5845c7">
  <xsd:schema xmlns:xsd="http://www.w3.org/2001/XMLSchema" xmlns:xs="http://www.w3.org/2001/XMLSchema" xmlns:p="http://schemas.microsoft.com/office/2006/metadata/properties" xmlns:ns2="b4e98c9e-7b5f-4ddf-ac48-176de55e1646" targetNamespace="http://schemas.microsoft.com/office/2006/metadata/properties" ma:root="true" ma:fieldsID="e71675e16296e6bb2568e33d7bff224d" ns2:_="">
    <xsd:import namespace="b4e98c9e-7b5f-4ddf-ac48-176de55e16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98c9e-7b5f-4ddf-ac48-176de55e16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4e98c9e-7b5f-4ddf-ac48-176de55e164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1CE82E-0072-4F29-9333-43E87851B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98c9e-7b5f-4ddf-ac48-176de55e16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11934</TotalTime>
  <Words>1100</Words>
  <Application>Microsoft Office PowerPoint</Application>
  <PresentationFormat>ユーザー設定</PresentationFormat>
  <Paragraphs>292</Paragraphs>
  <Slides>33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4" baseType="lpstr">
      <vt:lpstr>ＭＳ Ｐゴシック</vt:lpstr>
      <vt:lpstr>Yu Gothic UI</vt:lpstr>
      <vt:lpstr>メイリオ</vt:lpstr>
      <vt:lpstr>游ゴシック Light</vt:lpstr>
      <vt:lpstr>Arial</vt:lpstr>
      <vt:lpstr>Calibri</vt:lpstr>
      <vt:lpstr>Consolas</vt:lpstr>
      <vt:lpstr>Segoe UI</vt:lpstr>
      <vt:lpstr>Segoe UI Light</vt:lpstr>
      <vt:lpstr>Wingdings</vt:lpstr>
      <vt:lpstr>5-30721_Build_2016_Template_Light</vt:lpstr>
      <vt:lpstr>Microsoft Cognitive Toolkit (CNTK)  入門ハンズオン</vt:lpstr>
      <vt:lpstr>本セッションの目標</vt:lpstr>
      <vt:lpstr>本セッションを受けた後には…</vt:lpstr>
      <vt:lpstr>CNTK とは</vt:lpstr>
      <vt:lpstr>Microsoft Cognitive Toolkit (CNTK)とは</vt:lpstr>
      <vt:lpstr>Microsoft Cognitive Toolkit (CNTK) の性能</vt:lpstr>
      <vt:lpstr>CNTK は最も高速な Deep Learning フレームワーク </vt:lpstr>
      <vt:lpstr>PowerPoint プレゼンテーション</vt:lpstr>
      <vt:lpstr>Microsoft’s historic speech breakthrough </vt:lpstr>
      <vt:lpstr>CNTK の MS プロダクトでの活用</vt:lpstr>
      <vt:lpstr>ハンズオン  「CNTK を使った CNN による画像認識 」</vt:lpstr>
      <vt:lpstr>本ハンズオンの狙い</vt:lpstr>
      <vt:lpstr>本ハンズオンの狙い</vt:lpstr>
      <vt:lpstr>PowerPoint プレゼンテーション</vt:lpstr>
      <vt:lpstr>CNN (Convolutional Neural Network) </vt:lpstr>
      <vt:lpstr>CNN (Convolutional Neural Network) </vt:lpstr>
      <vt:lpstr>Convolution Layer</vt:lpstr>
      <vt:lpstr>Convolution Layer</vt:lpstr>
      <vt:lpstr>Convolution Layer</vt:lpstr>
      <vt:lpstr>Convolution Layer</vt:lpstr>
      <vt:lpstr>Convolution Layer</vt:lpstr>
      <vt:lpstr>Pooling Layer</vt:lpstr>
      <vt:lpstr>それではハンズオンを開始しましょう</vt:lpstr>
      <vt:lpstr>本ハンズオンについて</vt:lpstr>
      <vt:lpstr>PowerPoint プレゼンテーション</vt:lpstr>
      <vt:lpstr>1. Sequential() や For() を使ってコンパクトにニューラルネットワークを記述してみよう </vt:lpstr>
      <vt:lpstr>1. Sequential() や For() を使ってコンパクトにニューラルネットワークを記述してみよう </vt:lpstr>
      <vt:lpstr>ニューラルネットワークの学習 </vt:lpstr>
      <vt:lpstr>2. 様々な学習テクニックを使ったり、ニューラルネットワークの種類を変えて認識精度の変化を見てみよう  </vt:lpstr>
      <vt:lpstr>Dropout </vt:lpstr>
      <vt:lpstr>隠れ層に Dropout を追加</vt:lpstr>
      <vt:lpstr>VGGモデル</vt:lpstr>
      <vt:lpstr>PowerPoint プレゼンテーション</vt:lpstr>
    </vt:vector>
  </TitlesOfParts>
  <Manager/>
  <Company>Microsoft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Template</dc:title>
  <dc:subject>&lt;Speech title here&gt;</dc:subject>
  <dc:creator>Ryuta Suzuki</dc:creator>
  <cp:keywords>de:code 2017</cp:keywords>
  <dc:description>Audience Type:</dc:description>
  <cp:lastModifiedBy>Masato Mita</cp:lastModifiedBy>
  <cp:revision>104</cp:revision>
  <dcterms:created xsi:type="dcterms:W3CDTF">2016-03-28T12:00:00Z</dcterms:created>
  <dcterms:modified xsi:type="dcterms:W3CDTF">2017-05-21T12:03:45Z</dcterms:modified>
  <cp:category>de:code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0x010100E64CBC447044034E9869926A7E2D3677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