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1" r:id="rId4"/>
  </p:sldMasterIdLst>
  <p:notesMasterIdLst>
    <p:notesMasterId r:id="rId33"/>
  </p:notesMasterIdLst>
  <p:sldIdLst>
    <p:sldId id="712" r:id="rId5"/>
    <p:sldId id="799" r:id="rId6"/>
    <p:sldId id="826" r:id="rId7"/>
    <p:sldId id="811" r:id="rId8"/>
    <p:sldId id="804" r:id="rId9"/>
    <p:sldId id="813" r:id="rId10"/>
    <p:sldId id="805" r:id="rId11"/>
    <p:sldId id="806" r:id="rId12"/>
    <p:sldId id="807" r:id="rId13"/>
    <p:sldId id="808" r:id="rId14"/>
    <p:sldId id="809" r:id="rId15"/>
    <p:sldId id="810" r:id="rId16"/>
    <p:sldId id="814" r:id="rId17"/>
    <p:sldId id="797" r:id="rId18"/>
    <p:sldId id="780" r:id="rId19"/>
    <p:sldId id="818" r:id="rId20"/>
    <p:sldId id="793" r:id="rId21"/>
    <p:sldId id="795" r:id="rId22"/>
    <p:sldId id="816" r:id="rId23"/>
    <p:sldId id="819" r:id="rId24"/>
    <p:sldId id="802" r:id="rId25"/>
    <p:sldId id="817" r:id="rId26"/>
    <p:sldId id="812" r:id="rId27"/>
    <p:sldId id="792" r:id="rId28"/>
    <p:sldId id="786" r:id="rId29"/>
    <p:sldId id="827" r:id="rId30"/>
    <p:sldId id="821" r:id="rId31"/>
    <p:sldId id="798" r:id="rId32"/>
  </p:sldIdLst>
  <p:sldSz cx="9906000" cy="6858000" type="A4"/>
  <p:notesSz cx="6794500" cy="9931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7EFD09B-A929-5845-9D1A-AC964C753378}">
          <p14:sldIdLst>
            <p14:sldId id="712"/>
            <p14:sldId id="799"/>
            <p14:sldId id="826"/>
            <p14:sldId id="811"/>
            <p14:sldId id="804"/>
            <p14:sldId id="813"/>
            <p14:sldId id="805"/>
            <p14:sldId id="806"/>
            <p14:sldId id="807"/>
            <p14:sldId id="808"/>
            <p14:sldId id="809"/>
            <p14:sldId id="810"/>
            <p14:sldId id="814"/>
            <p14:sldId id="797"/>
            <p14:sldId id="780"/>
            <p14:sldId id="818"/>
            <p14:sldId id="793"/>
            <p14:sldId id="795"/>
            <p14:sldId id="816"/>
            <p14:sldId id="819"/>
            <p14:sldId id="802"/>
            <p14:sldId id="817"/>
            <p14:sldId id="812"/>
            <p14:sldId id="792"/>
            <p14:sldId id="786"/>
            <p14:sldId id="827"/>
            <p14:sldId id="821"/>
            <p14:sldId id="7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DCDB"/>
    <a:srgbClr val="DBEEF4"/>
    <a:srgbClr val="FFFF99"/>
    <a:srgbClr val="FFCCCC"/>
    <a:srgbClr val="FFFFFF"/>
    <a:srgbClr val="FFCC00"/>
    <a:srgbClr val="FFA0A2"/>
    <a:srgbClr val="76D6FF"/>
    <a:srgbClr val="99FFCC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テーマ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5447" autoAdjust="0"/>
  </p:normalViewPr>
  <p:slideViewPr>
    <p:cSldViewPr snapToGrid="0">
      <p:cViewPr>
        <p:scale>
          <a:sx n="74" d="100"/>
          <a:sy n="74" d="100"/>
        </p:scale>
        <p:origin x="544" y="56"/>
      </p:cViewPr>
      <p:guideLst>
        <p:guide orient="horz" pos="2149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3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17415"/>
            <a:ext cx="4982633" cy="446913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830"/>
            <a:ext cx="2944283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34830"/>
            <a:ext cx="2944283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CA6A319A-BBAB-4BF4-AD75-5F1EE98EDD9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3721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8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Sub_Graphics [更新済み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486019" y="1563688"/>
            <a:ext cx="5855890" cy="2386012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pic>
        <p:nvPicPr>
          <p:cNvPr id="5" name="図 4" descr="R-tech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4096" y="5743254"/>
            <a:ext cx="4684463" cy="5405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 bwMode="auto">
          <a:xfrm>
            <a:off x="0" y="0"/>
            <a:ext cx="9906000" cy="42964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  <a:cs typeface="ヒラギノ角ゴ Pro W3" charset="0"/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025055" y="2802299"/>
            <a:ext cx="5855890" cy="626701"/>
          </a:xfrm>
        </p:spPr>
        <p:txBody>
          <a:bodyPr lIns="36000" rIns="36000" anchor="b" anchorCtr="0">
            <a:spAutoFit/>
          </a:bodyPr>
          <a:lstStyle>
            <a:lvl1pPr algn="ctr">
              <a:defRPr sz="3600">
                <a:solidFill>
                  <a:srgbClr val="33464D"/>
                </a:solidFill>
                <a:latin typeface="+mj-lt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453000" y="3429000"/>
            <a:ext cx="9000000" cy="0"/>
          </a:xfrm>
          <a:prstGeom prst="line">
            <a:avLst/>
          </a:prstGeom>
          <a:noFill/>
          <a:ln w="31750" cmpd="sng">
            <a:solidFill>
              <a:srgbClr val="0065B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ヒラギノ角ゴ Pro W3" charset="-128"/>
              <a:cs typeface="+mn-cs"/>
            </a:endParaRPr>
          </a:p>
        </p:txBody>
      </p:sp>
      <p:pic>
        <p:nvPicPr>
          <p:cNvPr id="7" name="図 6" descr="R-tech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096" y="5743254"/>
            <a:ext cx="4684463" cy="5405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 bwMode="auto">
          <a:xfrm>
            <a:off x="0" y="0"/>
            <a:ext cx="9906000" cy="42964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  <a:cs typeface="ヒラギノ角ゴ Pro W3" charset="0"/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025055" y="2802299"/>
            <a:ext cx="5855890" cy="626701"/>
          </a:xfrm>
        </p:spPr>
        <p:txBody>
          <a:bodyPr lIns="36000" rIns="36000" anchor="b" anchorCtr="0">
            <a:spAutoFit/>
          </a:bodyPr>
          <a:lstStyle>
            <a:lvl1pPr algn="ctr">
              <a:defRPr sz="3600">
                <a:solidFill>
                  <a:srgbClr val="33464D"/>
                </a:solidFill>
                <a:latin typeface="+mj-lt"/>
              </a:defRPr>
            </a:lvl1pPr>
          </a:lstStyle>
          <a:p>
            <a:pPr lvl="0"/>
            <a:endParaRPr lang="ja-JP" altLang="en-US" noProof="0" dirty="0" smtClean="0"/>
          </a:p>
        </p:txBody>
      </p:sp>
      <p:pic>
        <p:nvPicPr>
          <p:cNvPr id="7" name="図 6" descr="R-tech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096" y="5743254"/>
            <a:ext cx="4684463" cy="5405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lIns="0" rIns="0"/>
          <a:lstStyle>
            <a:lvl1pPr>
              <a:defRPr sz="2400">
                <a:solidFill>
                  <a:srgbClr val="0065B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buClr>
                <a:srgbClr val="0065BD"/>
              </a:buCl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buClr>
                <a:srgbClr val="0065BD"/>
              </a:buClr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buClr>
                <a:srgbClr val="0065BD"/>
              </a:buClr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buClr>
                <a:srgbClr val="0065BD"/>
              </a:buClr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0" hangingPunct="0">
              <a:defRPr kumimoji="0" sz="1400">
                <a:solidFill>
                  <a:srgbClr val="34464D"/>
                </a:solidFill>
                <a:ea typeface="Osaka" charset="-128"/>
              </a:defRPr>
            </a:lvl1pPr>
          </a:lstStyle>
          <a:p>
            <a:pPr>
              <a:defRPr/>
            </a:pPr>
            <a:fld id="{593FC5A1-CFE0-4F62-93A0-8BE4E604693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7" name="図 6" descr="R-tech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8" y="6513816"/>
            <a:ext cx="2804831" cy="323635"/>
          </a:xfrm>
          <a:prstGeom prst="rect">
            <a:avLst/>
          </a:prstGeom>
        </p:spPr>
      </p:pic>
      <p:grpSp>
        <p:nvGrpSpPr>
          <p:cNvPr id="15" name="グループ化 14"/>
          <p:cNvGrpSpPr/>
          <p:nvPr userDrawn="1"/>
        </p:nvGrpSpPr>
        <p:grpSpPr>
          <a:xfrm>
            <a:off x="6892917" y="322296"/>
            <a:ext cx="647700" cy="180975"/>
            <a:chOff x="5810250" y="381000"/>
            <a:chExt cx="647700" cy="180975"/>
          </a:xfrm>
        </p:grpSpPr>
        <p:sp>
          <p:nvSpPr>
            <p:cNvPr id="16" name="円/楕円 15"/>
            <p:cNvSpPr/>
            <p:nvPr userDrawn="1"/>
          </p:nvSpPr>
          <p:spPr bwMode="gray">
            <a:xfrm rot="19977884">
              <a:off x="5810250" y="381000"/>
              <a:ext cx="447675" cy="114300"/>
            </a:xfrm>
            <a:prstGeom prst="ellipse">
              <a:avLst/>
            </a:prstGeom>
            <a:noFill/>
            <a:ln w="3175">
              <a:solidFill>
                <a:srgbClr val="0070C0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endParaRPr kumimoji="1" lang="ja-JP" altLang="en-US" sz="2200" b="1" dirty="0" smtClean="0">
                <a:solidFill>
                  <a:srgbClr val="33464D"/>
                </a:solidFill>
                <a:ea typeface="ＭＳ Ｐゴシック" pitchFamily="50" charset="-128"/>
              </a:endParaRPr>
            </a:p>
          </p:txBody>
        </p:sp>
        <p:sp>
          <p:nvSpPr>
            <p:cNvPr id="17" name="円/楕円 16"/>
            <p:cNvSpPr/>
            <p:nvPr userDrawn="1"/>
          </p:nvSpPr>
          <p:spPr bwMode="gray">
            <a:xfrm rot="1335407">
              <a:off x="6010275" y="447675"/>
              <a:ext cx="447675" cy="114300"/>
            </a:xfrm>
            <a:prstGeom prst="ellipse">
              <a:avLst/>
            </a:prstGeom>
            <a:noFill/>
            <a:ln w="3175">
              <a:solidFill>
                <a:srgbClr val="0070C0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endParaRPr kumimoji="1" lang="ja-JP" altLang="en-US" sz="2200" b="1" dirty="0" smtClean="0">
                <a:solidFill>
                  <a:srgbClr val="33464D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18" name="テキスト ボックス 17"/>
          <p:cNvSpPr txBox="1"/>
          <p:nvPr userDrawn="1"/>
        </p:nvSpPr>
        <p:spPr>
          <a:xfrm>
            <a:off x="6715125" y="289370"/>
            <a:ext cx="3014539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kumimoji="1" lang="en-US" altLang="ja-JP" sz="1400" b="1" dirty="0" smtClean="0">
                <a:solidFill>
                  <a:schemeClr val="bg1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BIG DATA Department</a:t>
            </a:r>
            <a:endParaRPr kumimoji="1" lang="ja-JP" altLang="en-US" sz="1400" b="1" dirty="0" smtClean="0">
              <a:solidFill>
                <a:schemeClr val="bg1">
                  <a:lumMod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03263" y="1630363"/>
            <a:ext cx="39608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US">
              <a:ea typeface="ヒラギノ角ゴ Pro W3" charset="-128"/>
              <a:cs typeface="+mn-cs"/>
            </a:endParaRPr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240338" y="1630363"/>
            <a:ext cx="39608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US">
              <a:ea typeface="ヒラギノ角ゴ Pro W3" charset="-128"/>
              <a:cs typeface="+mn-c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03584" y="1230004"/>
            <a:ext cx="3962400" cy="357214"/>
          </a:xfrm>
        </p:spPr>
        <p:txBody>
          <a:bodyPr anchor="b">
            <a:noAutofit/>
          </a:bodyPr>
          <a:lstStyle>
            <a:lvl1pPr algn="ctr">
              <a:defRPr sz="2000">
                <a:latin typeface="+mn-lt"/>
              </a:defRPr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239072" y="1230004"/>
            <a:ext cx="3962400" cy="357214"/>
          </a:xfrm>
        </p:spPr>
        <p:txBody>
          <a:bodyPr anchor="b">
            <a:noAutofit/>
          </a:bodyPr>
          <a:lstStyle>
            <a:lvl1pPr algn="ctr">
              <a:defRPr sz="2000">
                <a:latin typeface="+mn-lt"/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703584" y="1702580"/>
            <a:ext cx="3962400" cy="850900"/>
          </a:xfrm>
        </p:spPr>
        <p:txBody>
          <a:bodyPr>
            <a:noAutofit/>
          </a:bodyPr>
          <a:lstStyle>
            <a:lvl1pPr>
              <a:buClr>
                <a:srgbClr val="0065BD"/>
              </a:buClr>
              <a:defRPr sz="2000"/>
            </a:lvl1pPr>
            <a:lvl2pPr>
              <a:buClr>
                <a:srgbClr val="0065BD"/>
              </a:buClr>
              <a:defRPr sz="1800"/>
            </a:lvl2pPr>
            <a:lvl3pPr>
              <a:buClr>
                <a:srgbClr val="0065BD"/>
              </a:buClr>
              <a:defRPr sz="1600"/>
            </a:lvl3pPr>
            <a:lvl4pPr>
              <a:buClr>
                <a:srgbClr val="0065BD"/>
              </a:buClr>
              <a:defRPr sz="1400"/>
            </a:lvl4pPr>
            <a:lvl5pPr>
              <a:buClr>
                <a:srgbClr val="0065BD"/>
              </a:buClr>
              <a:defRPr sz="14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239072" y="1702580"/>
            <a:ext cx="3962400" cy="850900"/>
          </a:xfrm>
        </p:spPr>
        <p:txBody>
          <a:bodyPr>
            <a:noAutofit/>
          </a:bodyPr>
          <a:lstStyle>
            <a:lvl1pPr>
              <a:buClr>
                <a:srgbClr val="0065BD"/>
              </a:buClr>
              <a:defRPr sz="2000"/>
            </a:lvl1pPr>
            <a:lvl2pPr>
              <a:buClr>
                <a:srgbClr val="0065BD"/>
              </a:buClr>
              <a:defRPr sz="1800"/>
            </a:lvl2pPr>
            <a:lvl3pPr>
              <a:buClr>
                <a:srgbClr val="0065BD"/>
              </a:buClr>
              <a:defRPr sz="1600"/>
            </a:lvl3pPr>
            <a:lvl4pPr>
              <a:buClr>
                <a:srgbClr val="0065BD"/>
              </a:buClr>
              <a:defRPr sz="1400"/>
            </a:lvl4pPr>
            <a:lvl5pPr>
              <a:buClr>
                <a:srgbClr val="0065BD"/>
              </a:buClr>
              <a:defRPr sz="14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0150" y="6021387"/>
            <a:ext cx="4965700" cy="355600"/>
          </a:xfr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 kern="1200" dirty="0">
                <a:solidFill>
                  <a:srgbClr val="33464D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 algn="r" eaLnBrk="0" hangingPunct="0">
              <a:defRPr kumimoji="0" sz="1400">
                <a:solidFill>
                  <a:srgbClr val="34464D"/>
                </a:solidFill>
                <a:ea typeface="Osaka" charset="-128"/>
              </a:defRPr>
            </a:lvl1pPr>
          </a:lstStyle>
          <a:p>
            <a:pPr>
              <a:defRPr/>
            </a:pPr>
            <a:fld id="{839DD536-588D-48C3-858D-C2E891A4FE6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8" name="図 17" descr="R-tech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0548" y="6513816"/>
            <a:ext cx="2804831" cy="323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03584" y="1230004"/>
            <a:ext cx="3962400" cy="357214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rgbClr val="33464D"/>
                </a:solidFill>
                <a:latin typeface="+mn-lt"/>
              </a:defRPr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239072" y="1230004"/>
            <a:ext cx="3962400" cy="357214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rgbClr val="33464D"/>
                </a:solidFill>
                <a:latin typeface="+mn-lt"/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ja-JP" altLang="en-US" smtClean="0"/>
              <a:t>マスタ タイトルの書式設定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703584" y="1702580"/>
            <a:ext cx="3962400" cy="850900"/>
          </a:xfrm>
        </p:spPr>
        <p:txBody>
          <a:bodyPr>
            <a:noAutofit/>
          </a:bodyPr>
          <a:lstStyle>
            <a:lvl1pPr>
              <a:buClr>
                <a:srgbClr val="0065BD"/>
              </a:buClr>
              <a:defRPr sz="2000"/>
            </a:lvl1pPr>
            <a:lvl2pPr>
              <a:buClr>
                <a:srgbClr val="0065BD"/>
              </a:buClr>
              <a:defRPr sz="1800"/>
            </a:lvl2pPr>
            <a:lvl3pPr>
              <a:buClr>
                <a:srgbClr val="0065BD"/>
              </a:buClr>
              <a:defRPr sz="1600"/>
            </a:lvl3pPr>
            <a:lvl4pPr>
              <a:buClr>
                <a:srgbClr val="0065BD"/>
              </a:buClr>
              <a:defRPr sz="1400"/>
            </a:lvl4pPr>
            <a:lvl5pPr>
              <a:buClr>
                <a:srgbClr val="0065BD"/>
              </a:buClr>
              <a:defRPr sz="14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239072" y="1702580"/>
            <a:ext cx="3962400" cy="850900"/>
          </a:xfrm>
        </p:spPr>
        <p:txBody>
          <a:bodyPr>
            <a:noAutofit/>
          </a:bodyPr>
          <a:lstStyle>
            <a:lvl1pPr>
              <a:buClr>
                <a:srgbClr val="0065BD"/>
              </a:buClr>
              <a:defRPr sz="2000"/>
            </a:lvl1pPr>
            <a:lvl2pPr>
              <a:buClr>
                <a:srgbClr val="0065BD"/>
              </a:buClr>
              <a:defRPr sz="1800"/>
            </a:lvl2pPr>
            <a:lvl3pPr>
              <a:buClr>
                <a:srgbClr val="0065BD"/>
              </a:buClr>
              <a:defRPr sz="1600"/>
            </a:lvl3pPr>
            <a:lvl4pPr>
              <a:buClr>
                <a:srgbClr val="0065BD"/>
              </a:buClr>
              <a:defRPr sz="1400"/>
            </a:lvl4pPr>
            <a:lvl5pPr>
              <a:buClr>
                <a:srgbClr val="0065BD"/>
              </a:buClr>
              <a:defRPr sz="14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0150" y="6021387"/>
            <a:ext cx="4965700" cy="355600"/>
          </a:xfr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 kern="1200" dirty="0">
                <a:solidFill>
                  <a:srgbClr val="33464D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 algn="r" eaLnBrk="0" hangingPunct="0">
              <a:defRPr kumimoji="0" sz="1400">
                <a:solidFill>
                  <a:srgbClr val="34464D"/>
                </a:solidFill>
                <a:ea typeface="Osaka" charset="-128"/>
              </a:defRPr>
            </a:lvl1pPr>
          </a:lstStyle>
          <a:p>
            <a:pPr>
              <a:defRPr/>
            </a:pPr>
            <a:fld id="{839DD536-588D-48C3-858D-C2E891A4FE6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図 12" descr="R-tech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0548" y="6513816"/>
            <a:ext cx="2804831" cy="323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ja-JP" altLang="en-US" smtClean="0"/>
              <a:t>マスタ タイトルの書式設定</a:t>
            </a:r>
            <a:endParaRPr lang="en-US" dirty="0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sz="quarter" idx="10"/>
          </p:nvPr>
        </p:nvSpPr>
        <p:spPr>
          <a:xfrm>
            <a:off x="703584" y="1637088"/>
            <a:ext cx="3962400" cy="4042820"/>
          </a:xfrm>
          <a:ln>
            <a:solidFill>
              <a:schemeClr val="tx1"/>
            </a:solidFill>
          </a:ln>
        </p:spPr>
        <p:txBody>
          <a:bodyPr lIns="36000" tIns="36000" rIns="36000">
            <a:noAutofit/>
          </a:bodyPr>
          <a:lstStyle>
            <a:lvl1pPr>
              <a:buClr>
                <a:srgbClr val="0065BD"/>
              </a:buClr>
              <a:defRPr sz="2000">
                <a:latin typeface="+mn-lt"/>
              </a:defRPr>
            </a:lvl1pPr>
            <a:lvl2pPr>
              <a:buClr>
                <a:srgbClr val="0065BD"/>
              </a:buClr>
              <a:defRPr sz="1800">
                <a:latin typeface="+mn-lt"/>
              </a:defRPr>
            </a:lvl2pPr>
            <a:lvl3pPr>
              <a:buClr>
                <a:srgbClr val="0065BD"/>
              </a:buClr>
              <a:defRPr sz="1600">
                <a:latin typeface="+mn-lt"/>
              </a:defRPr>
            </a:lvl3pPr>
            <a:lvl4pPr>
              <a:buClr>
                <a:srgbClr val="0065BD"/>
              </a:buClr>
              <a:defRPr sz="1400">
                <a:latin typeface="+mn-lt"/>
              </a:defRPr>
            </a:lvl4pPr>
            <a:lvl5pPr>
              <a:buClr>
                <a:srgbClr val="0065BD"/>
              </a:buClr>
              <a:defRPr sz="1400">
                <a:latin typeface="+mn-lt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テキスト プレースホルダ 8"/>
          <p:cNvSpPr>
            <a:spLocks noGrp="1"/>
          </p:cNvSpPr>
          <p:nvPr>
            <p:ph type="body" sz="quarter" idx="11"/>
          </p:nvPr>
        </p:nvSpPr>
        <p:spPr>
          <a:xfrm>
            <a:off x="5239072" y="1637088"/>
            <a:ext cx="3962400" cy="4042820"/>
          </a:xfrm>
          <a:ln>
            <a:solidFill>
              <a:schemeClr val="tx1"/>
            </a:solidFill>
          </a:ln>
        </p:spPr>
        <p:txBody>
          <a:bodyPr lIns="36000" tIns="36000" rIns="36000">
            <a:noAutofit/>
          </a:bodyPr>
          <a:lstStyle>
            <a:lvl1pPr>
              <a:buClr>
                <a:srgbClr val="0065BD"/>
              </a:buClr>
              <a:defRPr sz="2000">
                <a:latin typeface="+mn-lt"/>
              </a:defRPr>
            </a:lvl1pPr>
            <a:lvl2pPr>
              <a:buClr>
                <a:srgbClr val="0065BD"/>
              </a:buClr>
              <a:defRPr sz="1800">
                <a:latin typeface="+mn-lt"/>
              </a:defRPr>
            </a:lvl2pPr>
            <a:lvl3pPr>
              <a:buClr>
                <a:srgbClr val="0065BD"/>
              </a:buClr>
              <a:defRPr sz="1600">
                <a:latin typeface="+mn-lt"/>
              </a:defRPr>
            </a:lvl3pPr>
            <a:lvl4pPr>
              <a:buClr>
                <a:srgbClr val="0065BD"/>
              </a:buClr>
              <a:defRPr sz="1400">
                <a:latin typeface="+mn-lt"/>
              </a:defRPr>
            </a:lvl4pPr>
            <a:lvl5pPr>
              <a:buClr>
                <a:srgbClr val="0065BD"/>
              </a:buClr>
              <a:defRPr sz="1400">
                <a:latin typeface="+mn-lt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703584" y="1125537"/>
            <a:ext cx="3962400" cy="508000"/>
          </a:xfrm>
          <a:solidFill>
            <a:srgbClr val="79BCFF"/>
          </a:solidFill>
          <a:ln>
            <a:solidFill>
              <a:schemeClr val="tx1"/>
            </a:solidFill>
          </a:ln>
        </p:spPr>
        <p:txBody>
          <a:bodyPr lIns="36000" tIns="36000" rIns="36000" anchor="ctr">
            <a:noAutofit/>
          </a:bodyPr>
          <a:lstStyle>
            <a:lvl1pPr algn="ctr">
              <a:defRPr sz="2000">
                <a:solidFill>
                  <a:srgbClr val="33464D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13" name="テキスト プレースホルダ 11"/>
          <p:cNvSpPr>
            <a:spLocks noGrp="1"/>
          </p:cNvSpPr>
          <p:nvPr>
            <p:ph type="body" sz="quarter" idx="13"/>
          </p:nvPr>
        </p:nvSpPr>
        <p:spPr>
          <a:xfrm>
            <a:off x="5239072" y="1125537"/>
            <a:ext cx="3962400" cy="508000"/>
          </a:xfrm>
          <a:solidFill>
            <a:srgbClr val="79BCFF"/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rgbClr val="33464D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テキスト プレースホルダ 11"/>
          <p:cNvSpPr>
            <a:spLocks noGrp="1"/>
          </p:cNvSpPr>
          <p:nvPr>
            <p:ph type="body" sz="quarter" idx="14"/>
          </p:nvPr>
        </p:nvSpPr>
        <p:spPr>
          <a:xfrm>
            <a:off x="2470150" y="6021387"/>
            <a:ext cx="4965700" cy="355600"/>
          </a:xfr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36000" tIns="36000" rIns="36000"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 kern="1200" dirty="0">
                <a:solidFill>
                  <a:srgbClr val="33464D"/>
                </a:solidFill>
                <a:latin typeface="+mn-lt"/>
                <a:ea typeface="ＭＳ Ｐゴシック" charset="-128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 algn="r" eaLnBrk="0" hangingPunct="0">
              <a:defRPr kumimoji="0" sz="1400">
                <a:solidFill>
                  <a:srgbClr val="34464D"/>
                </a:solidFill>
                <a:ea typeface="Osaka" charset="-128"/>
              </a:defRPr>
            </a:lvl1pPr>
          </a:lstStyle>
          <a:p>
            <a:pPr>
              <a:defRPr/>
            </a:pPr>
            <a:fld id="{3E4E6FCE-7E8A-47C7-9739-400BCEB668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5" name="図 14" descr="R-tech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8" y="6513816"/>
            <a:ext cx="2804831" cy="323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229" y="4262149"/>
            <a:ext cx="8890000" cy="4318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D0955-65FB-4ED1-B234-0C0457698042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正方形/長方形 3"/>
          <p:cNvSpPr/>
          <p:nvPr userDrawn="1"/>
        </p:nvSpPr>
        <p:spPr bwMode="gray">
          <a:xfrm>
            <a:off x="0" y="146304"/>
            <a:ext cx="9906000" cy="932688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73101" y="4831724"/>
            <a:ext cx="9601200" cy="0"/>
          </a:xfrm>
          <a:prstGeom prst="line">
            <a:avLst/>
          </a:prstGeom>
          <a:noFill/>
          <a:ln w="57150" cmpd="thickThin">
            <a:solidFill>
              <a:srgbClr val="0065B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ヒラギノ角ゴ Pro W3" charset="-128"/>
              <a:cs typeface="+mn-cs"/>
            </a:endParaRPr>
          </a:p>
        </p:txBody>
      </p:sp>
      <p:pic>
        <p:nvPicPr>
          <p:cNvPr id="6" name="図 5" descr="R-tech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8" y="6513816"/>
            <a:ext cx="2804831" cy="3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133350"/>
            <a:ext cx="889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</a:t>
            </a:r>
            <a:r>
              <a:rPr lang="en-US" altLang="ja-JP" dirty="0" smtClean="0"/>
              <a:t> </a:t>
            </a:r>
            <a:r>
              <a:rPr lang="ja-JP" altLang="en-US" dirty="0" smtClean="0"/>
              <a:t>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62000"/>
            <a:ext cx="9120188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</a:t>
            </a:r>
            <a:r>
              <a:rPr lang="en-US" altLang="ja-JP" dirty="0" smtClean="0"/>
              <a:t> </a:t>
            </a:r>
            <a:r>
              <a:rPr lang="ja-JP" altLang="en-US" dirty="0" smtClean="0"/>
              <a:t>テキストの書式設定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</a:t>
            </a:r>
            <a:r>
              <a:rPr lang="en-US" altLang="ja-JP" dirty="0" smtClean="0"/>
              <a:t> 2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 3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第</a:t>
            </a:r>
            <a:r>
              <a:rPr lang="en-US" altLang="ja-JP" dirty="0" smtClean="0"/>
              <a:t> 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</a:t>
            </a:r>
            <a:r>
              <a:rPr lang="en-US" altLang="ja-JP" dirty="0" smtClean="0"/>
              <a:t> 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8763" y="287338"/>
            <a:ext cx="161925" cy="169862"/>
          </a:xfrm>
          <a:prstGeom prst="rect">
            <a:avLst/>
          </a:prstGeom>
          <a:gradFill flip="none" rotWithShape="1">
            <a:gsLst>
              <a:gs pos="0">
                <a:srgbClr val="5C7F92">
                  <a:tint val="66000"/>
                  <a:satMod val="160000"/>
                </a:srgbClr>
              </a:gs>
              <a:gs pos="50000">
                <a:srgbClr val="5C7F92">
                  <a:tint val="44500"/>
                  <a:satMod val="160000"/>
                </a:srgbClr>
              </a:gs>
              <a:gs pos="100000">
                <a:srgbClr val="5C7F9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ヒラギノ角ゴ Pro W3" charset="-128"/>
              <a:cs typeface="+mn-cs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136525" y="623888"/>
            <a:ext cx="9601200" cy="0"/>
          </a:xfrm>
          <a:prstGeom prst="line">
            <a:avLst/>
          </a:prstGeom>
          <a:noFill/>
          <a:ln w="57150" cmpd="thickThin">
            <a:solidFill>
              <a:srgbClr val="0065B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ヒラギノ角ゴ Pro W3" charset="-128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424447"/>
            <a:ext cx="2063750" cy="433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108000" tIns="108000" rIns="108000" bIns="108000" numCol="1" anchor="ctr" anchorCtr="0" compatLnSpc="1">
            <a:prstTxWarp prst="textNoShape">
              <a:avLst/>
            </a:prstTxWarp>
            <a:noAutofit/>
          </a:bodyPr>
          <a:lstStyle>
            <a:lvl1pPr algn="r" eaLnBrk="0" hangingPunct="0">
              <a:defRPr kumimoji="0" sz="1400">
                <a:solidFill>
                  <a:srgbClr val="34464D"/>
                </a:solidFill>
                <a:ea typeface="Osaka" charset="-128"/>
                <a:cs typeface="+mn-cs"/>
              </a:defRPr>
            </a:lvl1pPr>
          </a:lstStyle>
          <a:p>
            <a:pPr>
              <a:defRPr/>
            </a:pPr>
            <a:fld id="{03BD0955-65FB-4ED1-B234-0C045769804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163" y="6638925"/>
            <a:ext cx="3749675" cy="219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dirty="0">
                <a:solidFill>
                  <a:srgbClr val="34464D"/>
                </a:solidFill>
                <a:ea typeface="Osaka" charset="-128"/>
                <a:cs typeface="Arial" pitchFamily="34" charset="0"/>
              </a:rPr>
              <a:t>(C) </a:t>
            </a:r>
            <a:r>
              <a:rPr kumimoji="0" lang="en-US" altLang="ja-JP" sz="800" dirty="0" smtClean="0">
                <a:solidFill>
                  <a:srgbClr val="34464D"/>
                </a:solidFill>
                <a:ea typeface="Osaka" charset="-128"/>
                <a:cs typeface="Arial" pitchFamily="34" charset="0"/>
              </a:rPr>
              <a:t>Recruit Technologies Co.,Ltd. All </a:t>
            </a:r>
            <a:r>
              <a:rPr kumimoji="0" lang="en-US" altLang="ja-JP" sz="800" dirty="0">
                <a:solidFill>
                  <a:srgbClr val="34464D"/>
                </a:solidFill>
                <a:ea typeface="Osaka" charset="-128"/>
                <a:cs typeface="Arial" pitchFamily="34" charset="0"/>
              </a:rPr>
              <a:t>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2" r:id="rId2"/>
    <p:sldLayoutId id="2147483743" r:id="rId3"/>
    <p:sldLayoutId id="2147483738" r:id="rId4"/>
    <p:sldLayoutId id="2147483741" r:id="rId5"/>
    <p:sldLayoutId id="2147483739" r:id="rId6"/>
    <p:sldLayoutId id="2147483740" r:id="rId7"/>
    <p:sldLayoutId id="2147483744" r:id="rId8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400" b="1">
          <a:solidFill>
            <a:srgbClr val="0065B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rgbClr val="005294"/>
          </a:solidFill>
          <a:latin typeface="Arial" charset="0"/>
          <a:ea typeface="ＭＳ Ｐゴシック" pitchFamily="50" charset="-128"/>
          <a:cs typeface="Osaka" charset="0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rgbClr val="005294"/>
          </a:solidFill>
          <a:latin typeface="Arial" charset="0"/>
          <a:ea typeface="ＭＳ Ｐゴシック" pitchFamily="50" charset="-128"/>
          <a:cs typeface="Osaka" charset="0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rgbClr val="005294"/>
          </a:solidFill>
          <a:latin typeface="Arial" charset="0"/>
          <a:ea typeface="ＭＳ Ｐゴシック" pitchFamily="50" charset="-128"/>
          <a:cs typeface="Osaka" charset="0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rgbClr val="005294"/>
          </a:solidFill>
          <a:latin typeface="Arial" charset="0"/>
          <a:ea typeface="ＭＳ Ｐゴシック" pitchFamily="50" charset="-128"/>
          <a:cs typeface="Osak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5395"/>
          </a:solidFill>
          <a:latin typeface="Arial" charset="0"/>
          <a:ea typeface="Osaka" charset="0"/>
          <a:cs typeface="Osak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5395"/>
          </a:solidFill>
          <a:latin typeface="Arial" charset="0"/>
          <a:ea typeface="Osaka" charset="0"/>
          <a:cs typeface="Osak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5395"/>
          </a:solidFill>
          <a:latin typeface="Arial" charset="0"/>
          <a:ea typeface="Osaka" charset="0"/>
          <a:cs typeface="Osak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5395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fontAlgn="base">
        <a:spcBef>
          <a:spcPts val="838"/>
        </a:spcBef>
        <a:spcAft>
          <a:spcPct val="0"/>
        </a:spcAft>
        <a:buClr>
          <a:srgbClr val="0065BD"/>
        </a:buClr>
        <a:buFont typeface="Wingdings" panose="05000000000000000000" pitchFamily="2" charset="2"/>
        <a:buChar char="n"/>
        <a:defRPr kumimoji="1" sz="2000" b="1">
          <a:solidFill>
            <a:srgbClr val="33464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648000" indent="-342900" algn="l" rtl="0" fontAlgn="base">
        <a:spcBef>
          <a:spcPts val="838"/>
        </a:spcBef>
        <a:spcAft>
          <a:spcPct val="0"/>
        </a:spcAft>
        <a:buClr>
          <a:srgbClr val="0065BD"/>
        </a:buClr>
        <a:buFont typeface="Wingdings" pitchFamily="2" charset="2"/>
        <a:buChar char="l"/>
        <a:defRPr kumimoji="1" sz="2000" b="1">
          <a:solidFill>
            <a:srgbClr val="33464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908050" indent="-342900" algn="l" rtl="0" fontAlgn="base">
        <a:spcBef>
          <a:spcPts val="838"/>
        </a:spcBef>
        <a:spcAft>
          <a:spcPct val="0"/>
        </a:spcAft>
        <a:buClr>
          <a:srgbClr val="0065BD"/>
        </a:buClr>
        <a:buFont typeface="Arial" panose="020B0604020202020204" pitchFamily="34" charset="0"/>
        <a:buChar char="•"/>
        <a:defRPr kumimoji="1" sz="2000" b="1">
          <a:solidFill>
            <a:srgbClr val="33464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228725" indent="-285750" algn="l" rtl="0" fontAlgn="base">
        <a:spcBef>
          <a:spcPts val="838"/>
        </a:spcBef>
        <a:spcAft>
          <a:spcPct val="0"/>
        </a:spcAft>
        <a:buClr>
          <a:srgbClr val="0065BD"/>
        </a:buClr>
        <a:buFont typeface="Wingdings" panose="05000000000000000000" pitchFamily="2" charset="2"/>
        <a:buChar char="Ø"/>
        <a:defRPr kumimoji="1" sz="1600" b="1">
          <a:solidFill>
            <a:srgbClr val="33464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520825" indent="-193675" algn="l" rtl="0" fontAlgn="base">
        <a:spcBef>
          <a:spcPts val="838"/>
        </a:spcBef>
        <a:spcAft>
          <a:spcPct val="0"/>
        </a:spcAft>
        <a:buClr>
          <a:srgbClr val="0065BD"/>
        </a:buClr>
        <a:defRPr kumimoji="1" sz="1600" b="1">
          <a:solidFill>
            <a:srgbClr val="33464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33464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33464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33464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33464D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tiff"/><Relationship Id="rId20" Type="http://schemas.openxmlformats.org/officeDocument/2006/relationships/image" Target="../media/image38.tiff"/><Relationship Id="rId21" Type="http://schemas.openxmlformats.org/officeDocument/2006/relationships/image" Target="../media/image39.tiff"/><Relationship Id="rId22" Type="http://schemas.openxmlformats.org/officeDocument/2006/relationships/image" Target="../media/image40.tiff"/><Relationship Id="rId23" Type="http://schemas.openxmlformats.org/officeDocument/2006/relationships/image" Target="../media/image41.png"/><Relationship Id="rId24" Type="http://schemas.openxmlformats.org/officeDocument/2006/relationships/image" Target="../media/image42.tiff"/><Relationship Id="rId10" Type="http://schemas.openxmlformats.org/officeDocument/2006/relationships/image" Target="../media/image28.tiff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tiff"/><Relationship Id="rId14" Type="http://schemas.openxmlformats.org/officeDocument/2006/relationships/image" Target="../media/image32.tiff"/><Relationship Id="rId15" Type="http://schemas.openxmlformats.org/officeDocument/2006/relationships/image" Target="../media/image33.tiff"/><Relationship Id="rId16" Type="http://schemas.openxmlformats.org/officeDocument/2006/relationships/image" Target="../media/image34.tiff"/><Relationship Id="rId17" Type="http://schemas.openxmlformats.org/officeDocument/2006/relationships/image" Target="../media/image35.tiff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gif"/><Relationship Id="rId7" Type="http://schemas.openxmlformats.org/officeDocument/2006/relationships/image" Target="../media/image25.tiff"/><Relationship Id="rId8" Type="http://schemas.openxmlformats.org/officeDocument/2006/relationships/image" Target="../media/image2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tiff"/><Relationship Id="rId12" Type="http://schemas.openxmlformats.org/officeDocument/2006/relationships/image" Target="../media/image51.tiff"/><Relationship Id="rId13" Type="http://schemas.openxmlformats.org/officeDocument/2006/relationships/image" Target="../media/image52.tiff"/><Relationship Id="rId14" Type="http://schemas.openxmlformats.org/officeDocument/2006/relationships/image" Target="../media/image53.tiff"/><Relationship Id="rId15" Type="http://schemas.openxmlformats.org/officeDocument/2006/relationships/image" Target="../media/image54.tiff"/><Relationship Id="rId16" Type="http://schemas.openxmlformats.org/officeDocument/2006/relationships/image" Target="../media/image55.tiff"/><Relationship Id="rId17" Type="http://schemas.openxmlformats.org/officeDocument/2006/relationships/image" Target="../media/image56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tiff"/><Relationship Id="rId3" Type="http://schemas.openxmlformats.org/officeDocument/2006/relationships/image" Target="../media/image44.tiff"/><Relationship Id="rId4" Type="http://schemas.openxmlformats.org/officeDocument/2006/relationships/image" Target="../media/image45.tiff"/><Relationship Id="rId5" Type="http://schemas.openxmlformats.org/officeDocument/2006/relationships/image" Target="../media/image30.png"/><Relationship Id="rId6" Type="http://schemas.openxmlformats.org/officeDocument/2006/relationships/image" Target="../media/image46.png"/><Relationship Id="rId7" Type="http://schemas.openxmlformats.org/officeDocument/2006/relationships/image" Target="../media/image47.tiff"/><Relationship Id="rId8" Type="http://schemas.openxmlformats.org/officeDocument/2006/relationships/image" Target="../media/image34.tiff"/><Relationship Id="rId9" Type="http://schemas.openxmlformats.org/officeDocument/2006/relationships/image" Target="../media/image48.tiff"/><Relationship Id="rId10" Type="http://schemas.openxmlformats.org/officeDocument/2006/relationships/image" Target="../media/image49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1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30.png"/><Relationship Id="rId5" Type="http://schemas.openxmlformats.org/officeDocument/2006/relationships/image" Target="../media/image59.tiff"/><Relationship Id="rId6" Type="http://schemas.openxmlformats.org/officeDocument/2006/relationships/image" Target="../media/image60.png"/><Relationship Id="rId7" Type="http://schemas.openxmlformats.org/officeDocument/2006/relationships/image" Target="../media/image61.emf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4" Type="http://schemas.openxmlformats.org/officeDocument/2006/relationships/image" Target="../media/image64.png"/><Relationship Id="rId5" Type="http://schemas.openxmlformats.org/officeDocument/2006/relationships/image" Target="../media/image58.png"/><Relationship Id="rId6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3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30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59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80.tiff"/><Relationship Id="rId5" Type="http://schemas.openxmlformats.org/officeDocument/2006/relationships/image" Target="../media/image33.tiff"/><Relationship Id="rId6" Type="http://schemas.openxmlformats.org/officeDocument/2006/relationships/image" Target="../media/image81.tiff"/><Relationship Id="rId7" Type="http://schemas.openxmlformats.org/officeDocument/2006/relationships/image" Target="../media/image34.tiff"/><Relationship Id="rId8" Type="http://schemas.openxmlformats.org/officeDocument/2006/relationships/image" Target="../media/image82.tiff"/><Relationship Id="rId9" Type="http://schemas.openxmlformats.org/officeDocument/2006/relationships/image" Target="../media/image83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27200" y="1509641"/>
            <a:ext cx="6153745" cy="1919363"/>
          </a:xfrm>
        </p:spPr>
        <p:txBody>
          <a:bodyPr/>
          <a:lstStyle/>
          <a:p>
            <a:r>
              <a:rPr lang="en-US" altLang="ja-JP" sz="2800" dirty="0" err="1" smtClean="0"/>
              <a:t>BigData</a:t>
            </a:r>
            <a:r>
              <a:rPr lang="en-US" altLang="ja-JP" sz="2800" dirty="0" smtClean="0"/>
              <a:t>-JAWS </a:t>
            </a:r>
            <a:r>
              <a:rPr lang="ja-JP" altLang="en-US" sz="2800" dirty="0" smtClean="0"/>
              <a:t>勉強会</a:t>
            </a:r>
            <a:r>
              <a:rPr lang="en-US" altLang="ja-JP" sz="2800" dirty="0" smtClean="0"/>
              <a:t>#1</a:t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3200" dirty="0" smtClean="0"/>
              <a:t>EMR</a:t>
            </a:r>
            <a:r>
              <a:rPr lang="ja-JP" altLang="en-US" sz="3200" dirty="0"/>
              <a:t>の紹介</a:t>
            </a:r>
            <a:r>
              <a:rPr lang="ja-JP" altLang="en-US" sz="3200" dirty="0" smtClean="0"/>
              <a:t>と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他</a:t>
            </a:r>
            <a:r>
              <a:rPr lang="ja-JP" altLang="en-US" sz="3200" dirty="0"/>
              <a:t>の</a:t>
            </a:r>
            <a:r>
              <a:rPr lang="en-US" altLang="ja-JP" sz="3200" dirty="0"/>
              <a:t>Hadoop</a:t>
            </a:r>
            <a:r>
              <a:rPr lang="ja-JP" altLang="en-US" sz="3200" dirty="0"/>
              <a:t>製品との使い分け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1876127" y="4545323"/>
            <a:ext cx="5855890" cy="118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33464D"/>
                </a:solidFill>
                <a:latin typeface="+mj-lt"/>
                <a:ea typeface="メイリオ" pitchFamily="50" charset="-128"/>
                <a:cs typeface="メイリオ" pitchFamily="50" charset="-128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5294"/>
                </a:solidFill>
                <a:latin typeface="Arial" charset="0"/>
                <a:ea typeface="ＭＳ Ｐゴシック" pitchFamily="50" charset="-128"/>
                <a:cs typeface="Osak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5294"/>
                </a:solidFill>
                <a:latin typeface="Arial" charset="0"/>
                <a:ea typeface="ＭＳ Ｐゴシック" pitchFamily="50" charset="-128"/>
                <a:cs typeface="Osak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5294"/>
                </a:solidFill>
                <a:latin typeface="Arial" charset="0"/>
                <a:ea typeface="ＭＳ Ｐゴシック" pitchFamily="50" charset="-128"/>
                <a:cs typeface="Osak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5294"/>
                </a:solidFill>
                <a:latin typeface="Arial" charset="0"/>
                <a:ea typeface="ＭＳ Ｐゴシック" pitchFamily="50" charset="-128"/>
                <a:cs typeface="Osak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5395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5395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5395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5395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r>
              <a:rPr lang="en-US" altLang="ja-JP" sz="2400" kern="0" dirty="0" smtClean="0"/>
              <a:t>2016/07/22</a:t>
            </a:r>
          </a:p>
          <a:p>
            <a:r>
              <a:rPr lang="ja-JP" altLang="en-US" sz="2400" kern="0" dirty="0" smtClean="0"/>
              <a:t>リクルートテクノロジーズ</a:t>
            </a:r>
            <a:endParaRPr lang="en-US" altLang="ja-JP" sz="2400" kern="0" dirty="0" smtClean="0"/>
          </a:p>
          <a:p>
            <a:r>
              <a:rPr lang="ja-JP" altLang="en-US" sz="2400" kern="0" dirty="0" smtClean="0"/>
              <a:t>渡部徹太郎</a:t>
            </a:r>
            <a:endParaRPr lang="ja-JP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7879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ローチャート: 代替処理 51"/>
          <p:cNvSpPr/>
          <p:nvPr/>
        </p:nvSpPr>
        <p:spPr bwMode="auto">
          <a:xfrm>
            <a:off x="1443432" y="2479997"/>
            <a:ext cx="3418426" cy="1532650"/>
          </a:xfrm>
          <a:prstGeom prst="flowChartAlternate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800" b="1" dirty="0" smtClean="0"/>
              <a:t>ドキュメント</a:t>
            </a:r>
            <a:r>
              <a:rPr lang="en-US" altLang="ja-JP" sz="1800" b="1" dirty="0" smtClean="0"/>
              <a:t>DB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1800" dirty="0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データベースの分類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cxnSp>
        <p:nvCxnSpPr>
          <p:cNvPr id="5" name="直線矢印コネクタ 4"/>
          <p:cNvCxnSpPr/>
          <p:nvPr/>
        </p:nvCxnSpPr>
        <p:spPr bwMode="auto">
          <a:xfrm flipV="1">
            <a:off x="17251" y="4361688"/>
            <a:ext cx="9664460" cy="7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215572" y="4070001"/>
            <a:ext cx="267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 smtClean="0">
                <a:solidFill>
                  <a:srgbClr val="0070C0"/>
                </a:solidFill>
              </a:rPr>
              <a:t>レスポンス重視</a:t>
            </a:r>
            <a:endParaRPr lang="en-US" altLang="ja-JP" sz="1800" b="1" dirty="0" smtClean="0">
              <a:solidFill>
                <a:srgbClr val="0070C0"/>
              </a:solidFill>
            </a:endParaRPr>
          </a:p>
          <a:p>
            <a:r>
              <a:rPr lang="en-US" altLang="ja-JP" sz="1800" b="1" dirty="0" smtClean="0">
                <a:solidFill>
                  <a:srgbClr val="0070C0"/>
                </a:solidFill>
              </a:rPr>
              <a:t>(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オペレーション用途</a:t>
            </a:r>
            <a:r>
              <a:rPr lang="en-US" altLang="ja-JP" sz="1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06730" y="4005241"/>
            <a:ext cx="221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800" b="1" dirty="0" smtClean="0">
                <a:solidFill>
                  <a:srgbClr val="0070C0"/>
                </a:solidFill>
              </a:rPr>
              <a:t>スループット重視</a:t>
            </a:r>
            <a:endParaRPr lang="en-US" altLang="ja-JP" sz="1800" b="1" dirty="0" smtClean="0">
              <a:solidFill>
                <a:srgbClr val="0070C0"/>
              </a:solidFill>
            </a:endParaRPr>
          </a:p>
          <a:p>
            <a:pPr algn="r"/>
            <a:r>
              <a:rPr lang="ja-JP" altLang="en-US" sz="1800" b="1" dirty="0" smtClean="0">
                <a:solidFill>
                  <a:srgbClr val="0070C0"/>
                </a:solidFill>
              </a:rPr>
              <a:t>（</a:t>
            </a:r>
            <a:r>
              <a:rPr lang="ja-JP" altLang="en-US" sz="1800" b="1" dirty="0">
                <a:solidFill>
                  <a:srgbClr val="0070C0"/>
                </a:solidFill>
              </a:rPr>
              <a:t>分析用途</a:t>
            </a:r>
            <a:r>
              <a:rPr lang="en-US" altLang="ja-JP" sz="1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9" name="フローチャート: 代替処理 18"/>
          <p:cNvSpPr/>
          <p:nvPr/>
        </p:nvSpPr>
        <p:spPr bwMode="auto">
          <a:xfrm>
            <a:off x="991810" y="4712564"/>
            <a:ext cx="3041485" cy="1564372"/>
          </a:xfrm>
          <a:prstGeom prst="flowChartAlternate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ja-JP" sz="1800" b="1" dirty="0" smtClean="0"/>
              <a:t>RDB(OLTP)</a:t>
            </a:r>
          </a:p>
          <a:p>
            <a:pPr lvl="0" algn="ctr"/>
            <a:endParaRPr lang="en-US" altLang="ja-JP" sz="1800" b="1" dirty="0"/>
          </a:p>
        </p:txBody>
      </p:sp>
      <p:sp>
        <p:nvSpPr>
          <p:cNvPr id="21" name="フローチャート: 代替処理 20"/>
          <p:cNvSpPr/>
          <p:nvPr/>
        </p:nvSpPr>
        <p:spPr bwMode="auto">
          <a:xfrm>
            <a:off x="178047" y="964128"/>
            <a:ext cx="4045171" cy="1425644"/>
          </a:xfrm>
          <a:prstGeom prst="flowChartAlternate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800" b="1" smtClean="0"/>
              <a:t>KVS</a:t>
            </a:r>
            <a:endParaRPr lang="ja-JP" altLang="en-US" sz="1800" dirty="0">
              <a:ea typeface="ＭＳ Ｐゴシック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942435" y="6392205"/>
            <a:ext cx="263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smtClean="0">
                <a:solidFill>
                  <a:srgbClr val="0070C0"/>
                </a:solidFill>
              </a:rPr>
              <a:t>スケールアップ</a:t>
            </a:r>
            <a:endParaRPr lang="en-US" altLang="ja-JP" sz="1600" b="1" dirty="0">
              <a:solidFill>
                <a:srgbClr val="0070C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65877" y="625573"/>
            <a:ext cx="23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0070C0"/>
                </a:solidFill>
              </a:rPr>
              <a:t>スケールアウト</a:t>
            </a:r>
            <a:endParaRPr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53" name="フローチャート: 代替処理 52"/>
          <p:cNvSpPr/>
          <p:nvPr/>
        </p:nvSpPr>
        <p:spPr bwMode="auto">
          <a:xfrm>
            <a:off x="5943749" y="2683271"/>
            <a:ext cx="3881558" cy="3626052"/>
          </a:xfrm>
          <a:prstGeom prst="flowChartAlternate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b" anchorCtr="0" compatLnSpc="1">
            <a:prstTxWarp prst="textNoShape">
              <a:avLst/>
            </a:prstTxWarp>
          </a:bodyPr>
          <a:lstStyle/>
          <a:p>
            <a:pPr lvl="0" algn="ctr"/>
            <a:endParaRPr lang="en-US" altLang="ja-JP" sz="1800" b="1" dirty="0" smtClean="0"/>
          </a:p>
          <a:p>
            <a:pPr lvl="0" algn="ctr"/>
            <a:r>
              <a:rPr lang="en-US" altLang="ja-JP" sz="1800" b="1" dirty="0" smtClean="0"/>
              <a:t>RDB(DWH)</a:t>
            </a:r>
          </a:p>
        </p:txBody>
      </p:sp>
      <p:pic>
        <p:nvPicPr>
          <p:cNvPr id="29" name="コンテンツ プレースホルダ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87" y="1074990"/>
            <a:ext cx="1168933" cy="78106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2073952" y="1356164"/>
            <a:ext cx="2088349" cy="506339"/>
            <a:chOff x="2664880" y="1400285"/>
            <a:chExt cx="1613693" cy="352711"/>
          </a:xfrm>
        </p:grpSpPr>
        <p:pic>
          <p:nvPicPr>
            <p:cNvPr id="31" name="Picture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4880" y="1400285"/>
              <a:ext cx="318420" cy="352711"/>
            </a:xfrm>
            <a:prstGeom prst="rect">
              <a:avLst/>
            </a:prstGeom>
          </p:spPr>
        </p:pic>
        <p:sp>
          <p:nvSpPr>
            <p:cNvPr id="32" name="TextBox 254"/>
            <p:cNvSpPr txBox="1"/>
            <p:nvPr/>
          </p:nvSpPr>
          <p:spPr>
            <a:xfrm>
              <a:off x="3010823" y="1430235"/>
              <a:ext cx="1267750" cy="3164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dirty="0" err="1" smtClean="0"/>
                <a:t>DynamoDB</a:t>
              </a:r>
              <a:endParaRPr lang="en-US" sz="6000" dirty="0"/>
            </a:p>
          </p:txBody>
        </p:sp>
      </p:grpSp>
      <p:pic>
        <p:nvPicPr>
          <p:cNvPr id="33" name="図 3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6390" y="2838408"/>
            <a:ext cx="2190771" cy="67475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5083" y="3615954"/>
            <a:ext cx="2057486" cy="338518"/>
          </a:xfrm>
          <a:prstGeom prst="rect">
            <a:avLst/>
          </a:prstGeom>
        </p:spPr>
      </p:pic>
      <p:cxnSp>
        <p:nvCxnSpPr>
          <p:cNvPr id="44" name="直線矢印コネクタ 43"/>
          <p:cNvCxnSpPr/>
          <p:nvPr/>
        </p:nvCxnSpPr>
        <p:spPr bwMode="auto">
          <a:xfrm flipV="1">
            <a:off x="4366814" y="880012"/>
            <a:ext cx="16534" cy="55354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5499" y="5717514"/>
            <a:ext cx="942741" cy="499098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411" y="5923512"/>
            <a:ext cx="1283671" cy="3283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797" y="5098179"/>
            <a:ext cx="1685695" cy="402794"/>
          </a:xfrm>
          <a:prstGeom prst="rect">
            <a:avLst/>
          </a:prstGeom>
        </p:spPr>
      </p:pic>
      <p:grpSp>
        <p:nvGrpSpPr>
          <p:cNvPr id="10" name="図形グループ 9"/>
          <p:cNvGrpSpPr/>
          <p:nvPr/>
        </p:nvGrpSpPr>
        <p:grpSpPr>
          <a:xfrm>
            <a:off x="6288413" y="3522366"/>
            <a:ext cx="2573679" cy="585650"/>
            <a:chOff x="6132415" y="2971355"/>
            <a:chExt cx="2129459" cy="424767"/>
          </a:xfrm>
          <a:solidFill>
            <a:schemeClr val="bg1"/>
          </a:solidFill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2415" y="2971355"/>
              <a:ext cx="809712" cy="424767"/>
            </a:xfrm>
            <a:prstGeom prst="rect">
              <a:avLst/>
            </a:prstGeom>
            <a:grpFill/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6753518" y="2997777"/>
              <a:ext cx="1508356" cy="365250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2800" dirty="0" err="1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BigQuery</a:t>
              </a:r>
              <a:endParaRPr kumimoji="1" lang="ja-JP" altLang="en-US" sz="28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endParaRPr>
            </a:p>
          </p:txBody>
        </p:sp>
      </p:grpSp>
      <p:pic>
        <p:nvPicPr>
          <p:cNvPr id="51" name="図 5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6298" y="5076956"/>
            <a:ext cx="611837" cy="998163"/>
          </a:xfrm>
          <a:prstGeom prst="rect">
            <a:avLst/>
          </a:prstGeom>
        </p:spPr>
      </p:pic>
      <p:sp>
        <p:nvSpPr>
          <p:cNvPr id="55" name="TextBox 399"/>
          <p:cNvSpPr txBox="1"/>
          <p:nvPr/>
        </p:nvSpPr>
        <p:spPr>
          <a:xfrm>
            <a:off x="6601377" y="5395243"/>
            <a:ext cx="1232128" cy="45660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err="1" smtClean="0"/>
              <a:t>Exadata</a:t>
            </a:r>
            <a:endParaRPr lang="en-US" b="1" kern="12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505948" y="4228889"/>
            <a:ext cx="2039891" cy="675088"/>
            <a:chOff x="5831857" y="4615210"/>
            <a:chExt cx="1621073" cy="444583"/>
          </a:xfrm>
        </p:grpSpPr>
        <p:sp>
          <p:nvSpPr>
            <p:cNvPr id="50" name="TextBox 399"/>
            <p:cNvSpPr txBox="1"/>
            <p:nvPr/>
          </p:nvSpPr>
          <p:spPr>
            <a:xfrm>
              <a:off x="6088902" y="4659742"/>
              <a:ext cx="1364028" cy="26017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2800" kern="1200" dirty="0" smtClean="0"/>
                <a:t>Redshift</a:t>
              </a:r>
              <a:endParaRPr lang="en-US" sz="2800" kern="1200" dirty="0"/>
            </a:p>
          </p:txBody>
        </p:sp>
        <p:pic>
          <p:nvPicPr>
            <p:cNvPr id="49" name="Picture 81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1857" y="4615210"/>
              <a:ext cx="404166" cy="444583"/>
            </a:xfrm>
            <a:prstGeom prst="rect">
              <a:avLst/>
            </a:prstGeom>
          </p:spPr>
        </p:pic>
      </p:grpSp>
      <p:grpSp>
        <p:nvGrpSpPr>
          <p:cNvPr id="9" name="図形グループ 8"/>
          <p:cNvGrpSpPr/>
          <p:nvPr/>
        </p:nvGrpSpPr>
        <p:grpSpPr>
          <a:xfrm>
            <a:off x="8475811" y="1067421"/>
            <a:ext cx="1442395" cy="707535"/>
            <a:chOff x="5293196" y="1292175"/>
            <a:chExt cx="1278970" cy="476583"/>
          </a:xfrm>
        </p:grpSpPr>
        <p:pic>
          <p:nvPicPr>
            <p:cNvPr id="59" name="Picture 7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196" y="1292175"/>
              <a:ext cx="367192" cy="440631"/>
            </a:xfrm>
            <a:prstGeom prst="rect">
              <a:avLst/>
            </a:prstGeom>
          </p:spPr>
        </p:pic>
        <p:sp>
          <p:nvSpPr>
            <p:cNvPr id="60" name="TextBox 229"/>
            <p:cNvSpPr txBox="1"/>
            <p:nvPr/>
          </p:nvSpPr>
          <p:spPr>
            <a:xfrm>
              <a:off x="5410624" y="1408247"/>
              <a:ext cx="1161542" cy="3605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kern="1200" dirty="0" smtClean="0"/>
                <a:t>EMR</a:t>
              </a:r>
              <a:endParaRPr lang="en-US" kern="1200" dirty="0"/>
            </a:p>
          </p:txBody>
        </p:sp>
      </p:grpSp>
      <p:pic>
        <p:nvPicPr>
          <p:cNvPr id="76" name="図 75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053" y="1654780"/>
            <a:ext cx="2014808" cy="522019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1082" y="1143613"/>
            <a:ext cx="1239404" cy="300556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2416" y="2956266"/>
            <a:ext cx="1924922" cy="385384"/>
          </a:xfrm>
          <a:prstGeom prst="rect">
            <a:avLst/>
          </a:prstGeom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948" y="2748181"/>
            <a:ext cx="720946" cy="648853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1385" y="5114460"/>
            <a:ext cx="1280317" cy="305930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093" y="1901162"/>
            <a:ext cx="1142229" cy="38095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フローチャート: 代替処理 17"/>
          <p:cNvSpPr/>
          <p:nvPr/>
        </p:nvSpPr>
        <p:spPr bwMode="auto">
          <a:xfrm>
            <a:off x="6077946" y="1018054"/>
            <a:ext cx="3585033" cy="2495111"/>
          </a:xfrm>
          <a:prstGeom prst="flowChartAlternate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ja-JP" sz="1800" b="1" dirty="0" smtClean="0"/>
              <a:t>Hadoop</a:t>
            </a:r>
            <a:endParaRPr lang="en-US" altLang="ja-JP" sz="1800" b="1" dirty="0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2848" y="2019182"/>
            <a:ext cx="1310914" cy="324045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750" y="1150959"/>
            <a:ext cx="1273691" cy="984216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2681" y="1790461"/>
            <a:ext cx="1227592" cy="471843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0671" y="5418334"/>
            <a:ext cx="1502243" cy="373477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7101" y="5140189"/>
            <a:ext cx="499347" cy="814644"/>
          </a:xfrm>
          <a:prstGeom prst="rect">
            <a:avLst/>
          </a:prstGeom>
        </p:spPr>
      </p:pic>
      <p:sp>
        <p:nvSpPr>
          <p:cNvPr id="70" name="TextBox 399"/>
          <p:cNvSpPr txBox="1"/>
          <p:nvPr/>
        </p:nvSpPr>
        <p:spPr>
          <a:xfrm>
            <a:off x="2809690" y="5458475"/>
            <a:ext cx="1232128" cy="45660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err="1" smtClean="0"/>
              <a:t>Exadata</a:t>
            </a:r>
            <a:endParaRPr lang="en-US" sz="1800" b="1" kern="1200" dirty="0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9698" y="5264342"/>
            <a:ext cx="917687" cy="219280"/>
          </a:xfrm>
          <a:prstGeom prst="rect">
            <a:avLst/>
          </a:prstGeom>
        </p:spPr>
      </p:pic>
      <p:sp>
        <p:nvSpPr>
          <p:cNvPr id="48" name="フローチャート: 代替処理 47"/>
          <p:cNvSpPr/>
          <p:nvPr/>
        </p:nvSpPr>
        <p:spPr bwMode="auto">
          <a:xfrm>
            <a:off x="4562951" y="964127"/>
            <a:ext cx="1335392" cy="2420163"/>
          </a:xfrm>
          <a:prstGeom prst="flowChartAlternateProcess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800" b="1" dirty="0" smtClean="0"/>
              <a:t>マイクロバッチ</a:t>
            </a:r>
            <a:endParaRPr lang="en-US" altLang="ja-JP" sz="1800" b="1" dirty="0" smtClean="0"/>
          </a:p>
        </p:txBody>
      </p:sp>
      <p:pic>
        <p:nvPicPr>
          <p:cNvPr id="54" name="Picture 83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358" y="1787556"/>
            <a:ext cx="373641" cy="451915"/>
          </a:xfrm>
          <a:prstGeom prst="rect">
            <a:avLst/>
          </a:prstGeom>
        </p:spPr>
      </p:pic>
      <p:sp>
        <p:nvSpPr>
          <p:cNvPr id="56" name="テキスト ボックス 55"/>
          <p:cNvSpPr txBox="1"/>
          <p:nvPr/>
        </p:nvSpPr>
        <p:spPr>
          <a:xfrm>
            <a:off x="4978482" y="1696258"/>
            <a:ext cx="919861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8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Kinesis</a:t>
            </a:r>
          </a:p>
          <a:p>
            <a:r>
              <a:rPr lang="ja-JP" altLang="en-US" sz="18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ブランド</a:t>
            </a:r>
            <a:endParaRPr kumimoji="1" lang="ja-JP" altLang="en-US" sz="18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3074" y="2374413"/>
            <a:ext cx="1197526" cy="8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 bwMode="auto">
          <a:xfrm>
            <a:off x="6022846" y="5289260"/>
            <a:ext cx="2510026" cy="1572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131023" y="721361"/>
            <a:ext cx="2510026" cy="1807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8150329" y="3088330"/>
            <a:ext cx="1174520" cy="1951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6902508" y="3088330"/>
            <a:ext cx="1041147" cy="1951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04988" y="3095671"/>
            <a:ext cx="2079664" cy="1951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Hadoop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62000"/>
            <a:ext cx="3883190" cy="4303485"/>
          </a:xfrm>
        </p:spPr>
        <p:txBody>
          <a:bodyPr/>
          <a:lstStyle/>
          <a:p>
            <a:r>
              <a:rPr lang="ja-JP" altLang="en-US" dirty="0" smtClean="0"/>
              <a:t>ひとこと</a:t>
            </a:r>
            <a:r>
              <a:rPr lang="ja-JP" altLang="en-US" dirty="0"/>
              <a:t>で言うと</a:t>
            </a:r>
            <a:endParaRPr lang="en-US" altLang="ja-JP" dirty="0"/>
          </a:p>
          <a:p>
            <a:pPr lvl="1"/>
            <a:r>
              <a:rPr lang="ja-JP" altLang="en-US" dirty="0"/>
              <a:t>分散したファイルに、様々な分散処理をできる</a:t>
            </a:r>
            <a:r>
              <a:rPr lang="ja-JP" altLang="en-US" dirty="0" smtClean="0"/>
              <a:t>ソフトウェア群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Hadoop</a:t>
            </a:r>
            <a:r>
              <a:rPr lang="ja-JP" altLang="en-US" dirty="0" smtClean="0"/>
              <a:t>はプロジェクト名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r>
              <a:rPr lang="ja-JP" altLang="en-US" sz="1800" dirty="0" smtClean="0"/>
              <a:t>アーキテクチャの特徴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データはファイル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ストレージと処理が分離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クエリは非同期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途中でノードがダウンしても処理を継続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20" name="フローチャート: 磁気ディスク 19"/>
          <p:cNvSpPr/>
          <p:nvPr/>
        </p:nvSpPr>
        <p:spPr bwMode="auto">
          <a:xfrm>
            <a:off x="4977909" y="3861178"/>
            <a:ext cx="1713137" cy="102269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1" name="メモ 20"/>
          <p:cNvSpPr/>
          <p:nvPr/>
        </p:nvSpPr>
        <p:spPr bwMode="auto">
          <a:xfrm>
            <a:off x="6848961" y="6353846"/>
            <a:ext cx="936104" cy="43204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ABC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メモ 21"/>
          <p:cNvSpPr/>
          <p:nvPr/>
        </p:nvSpPr>
        <p:spPr bwMode="auto">
          <a:xfrm>
            <a:off x="6080255" y="4334478"/>
            <a:ext cx="450676" cy="43204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3" name="フローチャート: 磁気ディスク 22"/>
          <p:cNvSpPr/>
          <p:nvPr/>
        </p:nvSpPr>
        <p:spPr bwMode="auto">
          <a:xfrm>
            <a:off x="6991712" y="3858180"/>
            <a:ext cx="847998" cy="102269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4" name="メモ 23"/>
          <p:cNvSpPr/>
          <p:nvPr/>
        </p:nvSpPr>
        <p:spPr bwMode="auto">
          <a:xfrm>
            <a:off x="7189107" y="4331480"/>
            <a:ext cx="450676" cy="43204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B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5" name="フローチャート: 磁気ディスク 24"/>
          <p:cNvSpPr/>
          <p:nvPr/>
        </p:nvSpPr>
        <p:spPr bwMode="auto">
          <a:xfrm>
            <a:off x="8251969" y="3858180"/>
            <a:ext cx="847998" cy="102269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メモ 25"/>
          <p:cNvSpPr/>
          <p:nvPr/>
        </p:nvSpPr>
        <p:spPr bwMode="auto">
          <a:xfrm>
            <a:off x="8449365" y="4331480"/>
            <a:ext cx="450676" cy="43204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C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443603" y="5528064"/>
            <a:ext cx="1890836" cy="55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クライアント</a:t>
            </a:r>
            <a:endParaRPr lang="en-US" altLang="ja-JP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863991" y="3281407"/>
            <a:ext cx="844039" cy="47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6958636" y="3276204"/>
            <a:ext cx="844039" cy="47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256338" y="3252405"/>
            <a:ext cx="844039" cy="47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1" name="直線矢印コネクタ 30"/>
          <p:cNvCxnSpPr/>
          <p:nvPr/>
        </p:nvCxnSpPr>
        <p:spPr bwMode="auto">
          <a:xfrm flipH="1" flipV="1">
            <a:off x="6316250" y="4754662"/>
            <a:ext cx="961609" cy="8105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/>
          <p:cNvCxnSpPr/>
          <p:nvPr/>
        </p:nvCxnSpPr>
        <p:spPr bwMode="auto">
          <a:xfrm flipH="1" flipV="1">
            <a:off x="7355067" y="4754662"/>
            <a:ext cx="15561" cy="8105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V="1">
            <a:off x="7442636" y="4754662"/>
            <a:ext cx="1171471" cy="8105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 flipV="1">
            <a:off x="7317013" y="5995210"/>
            <a:ext cx="0" cy="3471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5" name="正方形/長方形 34"/>
          <p:cNvSpPr/>
          <p:nvPr/>
        </p:nvSpPr>
        <p:spPr bwMode="auto">
          <a:xfrm>
            <a:off x="6474055" y="2151174"/>
            <a:ext cx="1890836" cy="326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アプリケーションマスタ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 bwMode="auto">
          <a:xfrm flipH="1">
            <a:off x="6429982" y="2471282"/>
            <a:ext cx="561730" cy="8127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直線矢印コネクタ 36"/>
          <p:cNvCxnSpPr/>
          <p:nvPr/>
        </p:nvCxnSpPr>
        <p:spPr bwMode="auto">
          <a:xfrm flipH="1">
            <a:off x="7380655" y="2477877"/>
            <a:ext cx="38818" cy="7983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直線矢印コネクタ 37"/>
          <p:cNvCxnSpPr/>
          <p:nvPr/>
        </p:nvCxnSpPr>
        <p:spPr bwMode="auto">
          <a:xfrm>
            <a:off x="7848611" y="2471282"/>
            <a:ext cx="833509" cy="768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直線矢印コネクタ 38"/>
          <p:cNvCxnSpPr/>
          <p:nvPr/>
        </p:nvCxnSpPr>
        <p:spPr bwMode="auto">
          <a:xfrm>
            <a:off x="7406271" y="1619364"/>
            <a:ext cx="13203" cy="5318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0" name="テキスト ボックス 39"/>
          <p:cNvSpPr txBox="1"/>
          <p:nvPr/>
        </p:nvSpPr>
        <p:spPr>
          <a:xfrm>
            <a:off x="7768334" y="6175108"/>
            <a:ext cx="20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①データの配布</a:t>
            </a:r>
            <a:endParaRPr lang="ja-JP" altLang="en-US" sz="1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563940" y="950969"/>
            <a:ext cx="109843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smtClean="0"/>
              <a:t>②提出</a:t>
            </a:r>
            <a:endParaRPr lang="ja-JP" altLang="en-US" sz="1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92257" y="2802394"/>
            <a:ext cx="95902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③計算</a:t>
            </a:r>
            <a:endParaRPr lang="ja-JP" altLang="en-US" sz="1800" dirty="0"/>
          </a:p>
        </p:txBody>
      </p:sp>
      <p:sp>
        <p:nvSpPr>
          <p:cNvPr id="43" name="メモ 42"/>
          <p:cNvSpPr/>
          <p:nvPr/>
        </p:nvSpPr>
        <p:spPr bwMode="auto">
          <a:xfrm>
            <a:off x="5272183" y="4155739"/>
            <a:ext cx="682307" cy="530399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計算結果</a:t>
            </a: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5492257" y="3737519"/>
            <a:ext cx="462233" cy="4381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フリーフォーム 44"/>
          <p:cNvSpPr/>
          <p:nvPr/>
        </p:nvSpPr>
        <p:spPr bwMode="auto">
          <a:xfrm>
            <a:off x="6131023" y="3654506"/>
            <a:ext cx="320257" cy="716210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4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6" name="フリーフォーム 45"/>
          <p:cNvSpPr/>
          <p:nvPr/>
        </p:nvSpPr>
        <p:spPr bwMode="auto">
          <a:xfrm>
            <a:off x="7210499" y="3688963"/>
            <a:ext cx="320257" cy="716210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4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7" name="フリーフォーム 46"/>
          <p:cNvSpPr/>
          <p:nvPr/>
        </p:nvSpPr>
        <p:spPr bwMode="auto">
          <a:xfrm>
            <a:off x="8459202" y="3686616"/>
            <a:ext cx="320257" cy="716210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4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08270" y="1541250"/>
            <a:ext cx="1093594" cy="358855"/>
          </a:xfrm>
          <a:prstGeom prst="round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49" name="角丸四角形 48"/>
          <p:cNvSpPr/>
          <p:nvPr/>
        </p:nvSpPr>
        <p:spPr bwMode="auto">
          <a:xfrm>
            <a:off x="6341874" y="2651361"/>
            <a:ext cx="856898" cy="3588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474055" y="933719"/>
            <a:ext cx="1890836" cy="326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クライアント</a:t>
            </a:r>
          </a:p>
        </p:txBody>
      </p:sp>
      <p:cxnSp>
        <p:nvCxnSpPr>
          <p:cNvPr id="51" name="直線矢印コネクタ 50"/>
          <p:cNvCxnSpPr/>
          <p:nvPr/>
        </p:nvCxnSpPr>
        <p:spPr bwMode="auto">
          <a:xfrm>
            <a:off x="7362846" y="1260464"/>
            <a:ext cx="17970" cy="330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2" name="角丸四角形 51"/>
          <p:cNvSpPr/>
          <p:nvPr/>
        </p:nvSpPr>
        <p:spPr bwMode="auto">
          <a:xfrm>
            <a:off x="7684292" y="2638464"/>
            <a:ext cx="856898" cy="3588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53" name="角丸四角形 52"/>
          <p:cNvSpPr/>
          <p:nvPr/>
        </p:nvSpPr>
        <p:spPr bwMode="auto">
          <a:xfrm>
            <a:off x="6980254" y="2705312"/>
            <a:ext cx="856898" cy="3588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184665" y="3804633"/>
            <a:ext cx="5321962" cy="2345199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800" dirty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分散</a:t>
            </a:r>
            <a:r>
              <a:rPr lang="ja-JP" altLang="en-US" sz="1800" dirty="0" smtClean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ファイルシステム</a:t>
            </a:r>
            <a:endParaRPr lang="en-US" altLang="ja-JP" sz="1800" dirty="0" smtClean="0">
              <a:solidFill>
                <a:srgbClr val="C00000"/>
              </a:solidFill>
              <a:latin typeface="Arial" pitchFamily="34" charset="0"/>
              <a:ea typeface="ＭＳ Ｐゴシック" pitchFamily="50" charset="-128"/>
            </a:endParaRPr>
          </a:p>
          <a:p>
            <a:pPr algn="l"/>
            <a:r>
              <a:rPr lang="en-US" altLang="ja-JP" sz="1800" dirty="0" smtClean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(HDFS)</a:t>
            </a:r>
            <a:endParaRPr lang="en-US" altLang="ja-JP" sz="1800" dirty="0">
              <a:solidFill>
                <a:srgbClr val="C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184665" y="1486156"/>
            <a:ext cx="5400600" cy="2233022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8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分散</a:t>
            </a:r>
            <a:r>
              <a:rPr lang="ja-JP" altLang="en-US" sz="18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処理エンジン</a:t>
            </a:r>
            <a:endParaRPr lang="en-US" altLang="ja-JP" sz="1800" dirty="0" smtClean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8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(</a:t>
            </a:r>
            <a:r>
              <a:rPr lang="en-US" altLang="ja-JP" sz="1800" dirty="0" err="1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MapReduce,Spark</a:t>
            </a:r>
            <a:r>
              <a:rPr lang="en-US" altLang="ja-JP" sz="18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)</a:t>
            </a:r>
            <a:endParaRPr lang="ja-JP" altLang="en-US" sz="18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8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4206001" y="653859"/>
            <a:ext cx="1185837" cy="336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ハードウェア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8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Hadoop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62000"/>
            <a:ext cx="9120188" cy="849699"/>
          </a:xfrm>
        </p:spPr>
        <p:txBody>
          <a:bodyPr/>
          <a:lstStyle/>
          <a:p>
            <a:r>
              <a:rPr kumimoji="1" lang="en-US" altLang="ja-JP" dirty="0" smtClean="0"/>
              <a:t>Hadoop</a:t>
            </a:r>
            <a:r>
              <a:rPr kumimoji="1" lang="ja-JP" altLang="en-US" dirty="0" smtClean="0"/>
              <a:t>の種類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47016"/>
              </p:ext>
            </p:extLst>
          </p:nvPr>
        </p:nvGraphicFramePr>
        <p:xfrm>
          <a:off x="1066801" y="1550243"/>
          <a:ext cx="8355014" cy="493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20"/>
                <a:gridCol w="1669779"/>
                <a:gridCol w="1600200"/>
                <a:gridCol w="4227515"/>
              </a:tblGrid>
              <a:tr h="890897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プロダクト</a:t>
                      </a:r>
                      <a:endParaRPr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分散ファイルシステム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分散処理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オンプレ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872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23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MapR</a:t>
                      </a:r>
                      <a:r>
                        <a:rPr kumimoji="1" lang="en-US" altLang="ja-JP" sz="1600" dirty="0" smtClean="0"/>
                        <a:t>-FS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084">
                <a:tc rowSpan="3"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サービス</a:t>
                      </a:r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084">
                <a:tc vMerge="1"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084">
                <a:tc vMerge="1"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?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8510" y="2596292"/>
            <a:ext cx="1406009" cy="3642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816" y="3949256"/>
            <a:ext cx="1550058" cy="119777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222" y="3804774"/>
            <a:ext cx="1085247" cy="417131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195" y="4908944"/>
            <a:ext cx="367192" cy="440631"/>
          </a:xfrm>
          <a:prstGeom prst="rect">
            <a:avLst/>
          </a:prstGeom>
        </p:spPr>
      </p:pic>
      <p:sp>
        <p:nvSpPr>
          <p:cNvPr id="10" name="TextBox 229"/>
          <p:cNvSpPr txBox="1"/>
          <p:nvPr/>
        </p:nvSpPr>
        <p:spPr>
          <a:xfrm>
            <a:off x="2573004" y="5001727"/>
            <a:ext cx="609398" cy="3605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kern="1200" smtClean="0"/>
              <a:t>EMR</a:t>
            </a:r>
            <a:endParaRPr lang="en-US" sz="1600" kern="1200" dirty="0"/>
          </a:p>
        </p:txBody>
      </p:sp>
      <p:sp>
        <p:nvSpPr>
          <p:cNvPr id="11" name="TextBox 38"/>
          <p:cNvSpPr txBox="1"/>
          <p:nvPr/>
        </p:nvSpPr>
        <p:spPr>
          <a:xfrm>
            <a:off x="4225544" y="490894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>
                <a:latin typeface="Helvetica Neue"/>
                <a:cs typeface="Helvetica Neue"/>
              </a:rPr>
              <a:t>S3</a:t>
            </a:r>
          </a:p>
          <a:p>
            <a:pPr algn="ctr"/>
            <a:endParaRPr lang="en-US" altLang="ja-JP" sz="1600" dirty="0" smtClean="0">
              <a:latin typeface="Helvetica Neue"/>
              <a:cs typeface="Helvetica Neue"/>
            </a:endParaRPr>
          </a:p>
        </p:txBody>
      </p:sp>
      <p:pic>
        <p:nvPicPr>
          <p:cNvPr id="12" name="Picture 4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3548" y="4847385"/>
            <a:ext cx="468336" cy="48568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0507" y="3207271"/>
            <a:ext cx="969962" cy="23521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8992" y="5954068"/>
            <a:ext cx="482198" cy="43397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690" y="6032225"/>
            <a:ext cx="805505" cy="37187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816" y="6023684"/>
            <a:ext cx="1613783" cy="3230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7206" y="3427770"/>
            <a:ext cx="675186" cy="6076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79" y="2577682"/>
            <a:ext cx="1616226" cy="49496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076" y="2838630"/>
            <a:ext cx="1336802" cy="74759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0214" y="4450705"/>
            <a:ext cx="1090719" cy="45636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7325" y="5155052"/>
            <a:ext cx="965116" cy="48702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6408" y="5498206"/>
            <a:ext cx="450697" cy="376532"/>
          </a:xfrm>
          <a:prstGeom prst="rect">
            <a:avLst/>
          </a:prstGeom>
        </p:spPr>
      </p:pic>
      <p:sp>
        <p:nvSpPr>
          <p:cNvPr id="25" name="TextBox 229"/>
          <p:cNvSpPr txBox="1"/>
          <p:nvPr/>
        </p:nvSpPr>
        <p:spPr>
          <a:xfrm>
            <a:off x="2419041" y="5473541"/>
            <a:ext cx="1161542" cy="3605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kern="1200" dirty="0" smtClean="0"/>
              <a:t>Cloud</a:t>
            </a:r>
          </a:p>
          <a:p>
            <a:r>
              <a:rPr lang="en-US" sz="1400" kern="1200" dirty="0" err="1" smtClean="0"/>
              <a:t>Dataproc</a:t>
            </a:r>
            <a:endParaRPr lang="en-US" sz="1400" kern="12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9223" y="5440511"/>
            <a:ext cx="458046" cy="458046"/>
          </a:xfrm>
          <a:prstGeom prst="rect">
            <a:avLst/>
          </a:prstGeom>
        </p:spPr>
      </p:pic>
      <p:sp>
        <p:nvSpPr>
          <p:cNvPr id="27" name="TextBox 229"/>
          <p:cNvSpPr txBox="1"/>
          <p:nvPr/>
        </p:nvSpPr>
        <p:spPr>
          <a:xfrm>
            <a:off x="4311539" y="5591611"/>
            <a:ext cx="747016" cy="3605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kern="1200" smtClean="0"/>
              <a:t>GCS</a:t>
            </a:r>
            <a:endParaRPr lang="en-US" sz="1400" kern="1200" dirty="0"/>
          </a:p>
        </p:txBody>
      </p:sp>
      <p:sp>
        <p:nvSpPr>
          <p:cNvPr id="28" name="正方形/長方形 27"/>
          <p:cNvSpPr/>
          <p:nvPr/>
        </p:nvSpPr>
        <p:spPr bwMode="gray">
          <a:xfrm>
            <a:off x="5392492" y="2476674"/>
            <a:ext cx="3713408" cy="67989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58460" y="2511117"/>
            <a:ext cx="113081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MapReduce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gray">
          <a:xfrm>
            <a:off x="5392492" y="3187189"/>
            <a:ext cx="3713408" cy="9407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458460" y="3207271"/>
            <a:ext cx="113081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SQL</a:t>
            </a:r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ベース</a:t>
            </a: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131" y="3572935"/>
            <a:ext cx="805505" cy="371877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5440978" y="4127902"/>
            <a:ext cx="113081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機械学習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gray">
          <a:xfrm>
            <a:off x="5392492" y="4164214"/>
            <a:ext cx="3713408" cy="9407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5" name="正方形/長方形 34"/>
          <p:cNvSpPr/>
          <p:nvPr/>
        </p:nvSpPr>
        <p:spPr bwMode="gray">
          <a:xfrm>
            <a:off x="5392492" y="5169376"/>
            <a:ext cx="3713408" cy="56619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r>
              <a:rPr kumimoji="1" lang="ja-JP" altLang="en-US" sz="140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グラフ演算</a:t>
            </a:r>
            <a:endParaRPr kumimoji="1" lang="ja-JP" altLang="en-US" sz="14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023312" y="5291388"/>
            <a:ext cx="1303495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GraphX</a:t>
            </a:r>
            <a:endParaRPr kumimoji="1" lang="ja-JP" altLang="en-US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847" y="4366496"/>
            <a:ext cx="965116" cy="487026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3128" y="3493477"/>
            <a:ext cx="965116" cy="48702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8192025" y="3566907"/>
            <a:ext cx="1303495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SQL</a:t>
            </a:r>
            <a:endParaRPr kumimoji="1" lang="ja-JP" altLang="en-US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150150" y="4493230"/>
            <a:ext cx="1303495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MLLib</a:t>
            </a:r>
            <a:endParaRPr kumimoji="1" lang="ja-JP" altLang="en-US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13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22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データ処理の種類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7196"/>
              </p:ext>
            </p:extLst>
          </p:nvPr>
        </p:nvGraphicFramePr>
        <p:xfrm>
          <a:off x="381000" y="762000"/>
          <a:ext cx="9120191" cy="5127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802"/>
                <a:gridCol w="852253"/>
                <a:gridCol w="1619683"/>
                <a:gridCol w="3914776"/>
                <a:gridCol w="1971677"/>
              </a:tblGrid>
              <a:tr h="1043049">
                <a:tc gridSpan="4"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オペレーション（</a:t>
                      </a:r>
                      <a:r>
                        <a:rPr kumimoji="1" lang="en-US" altLang="ja-JP" sz="2000" dirty="0" smtClean="0"/>
                        <a:t>OLTP)</a:t>
                      </a:r>
                      <a:endParaRPr kumimoji="1" lang="ja-JP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ディスクに貯めない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ストリーム分析、マイクロバッチ</a:t>
                      </a:r>
                      <a:endParaRPr kumimoji="1" lang="ja-JP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ディスクに貯める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kern="1200" dirty="0" smtClean="0">
                          <a:effectLst/>
                        </a:rPr>
                        <a:t>自由検索＆レポート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レスポンス：数秒、数分</a:t>
                      </a:r>
                    </a:p>
                    <a:p>
                      <a:r>
                        <a:rPr kumimoji="1" lang="ja-JP" altLang="en-US" sz="2000" dirty="0" smtClean="0"/>
                        <a:t>データサイズ：直近１３ヶ月</a:t>
                      </a:r>
                    </a:p>
                    <a:p>
                      <a:r>
                        <a:rPr kumimoji="1" lang="ja-JP" altLang="en-US" sz="2000" dirty="0" smtClean="0"/>
                        <a:t>技術：</a:t>
                      </a:r>
                      <a:r>
                        <a:rPr kumimoji="1" lang="en-US" altLang="ja-JP" sz="2000" dirty="0" smtClean="0"/>
                        <a:t>RDB(DWH), MPP</a:t>
                      </a:r>
                      <a:br>
                        <a:rPr kumimoji="1" lang="en-US" altLang="ja-JP" sz="2000" dirty="0" smtClean="0"/>
                      </a:b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kern="1200" dirty="0" smtClean="0">
                          <a:effectLst/>
                        </a:rPr>
                        <a:t>機械学習＆長期的なビジネストレンド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レスポンス：数十分</a:t>
                      </a:r>
                      <a:r>
                        <a:rPr kumimoji="1" lang="en-US" altLang="ja-JP" sz="2000" dirty="0" smtClean="0"/>
                        <a:t>〜</a:t>
                      </a:r>
                      <a:r>
                        <a:rPr kumimoji="1" lang="ja-JP" altLang="en-US" sz="2000" dirty="0" smtClean="0"/>
                        <a:t>数時間</a:t>
                      </a:r>
                    </a:p>
                    <a:p>
                      <a:r>
                        <a:rPr kumimoji="1" lang="ja-JP" altLang="en-US" sz="2000" dirty="0" smtClean="0"/>
                        <a:t>データサイズ：全データ</a:t>
                      </a:r>
                    </a:p>
                    <a:p>
                      <a:r>
                        <a:rPr kumimoji="1" lang="ja-JP" altLang="en-US" sz="2000" dirty="0" smtClean="0"/>
                        <a:t>技術：</a:t>
                      </a:r>
                      <a:r>
                        <a:rPr kumimoji="1" lang="en-US" altLang="ja-JP" sz="2000" dirty="0" smtClean="0"/>
                        <a:t>Hadoop</a:t>
                      </a:r>
                    </a:p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757" y="811058"/>
            <a:ext cx="521366" cy="602830"/>
          </a:xfrm>
          <a:prstGeom prst="rect">
            <a:avLst/>
          </a:prstGeom>
        </p:spPr>
      </p:pic>
      <p:pic>
        <p:nvPicPr>
          <p:cNvPr id="4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371" y="811058"/>
            <a:ext cx="543467" cy="601994"/>
          </a:xfrm>
          <a:prstGeom prst="rect">
            <a:avLst/>
          </a:prstGeom>
        </p:spPr>
      </p:pic>
      <p:sp>
        <p:nvSpPr>
          <p:cNvPr id="43" name="TextBox 254"/>
          <p:cNvSpPr txBox="1"/>
          <p:nvPr/>
        </p:nvSpPr>
        <p:spPr>
          <a:xfrm>
            <a:off x="8663729" y="146146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50" b="1" dirty="0" smtClean="0"/>
              <a:t>Amazon</a:t>
            </a:r>
            <a:br>
              <a:rPr lang="en-US" sz="1050" b="1" dirty="0" smtClean="0"/>
            </a:br>
            <a:r>
              <a:rPr lang="en-US" sz="1050" b="1" dirty="0" err="1" smtClean="0"/>
              <a:t>DynamoDB</a:t>
            </a:r>
            <a:endParaRPr lang="en-US" sz="2800" b="1" dirty="0"/>
          </a:p>
        </p:txBody>
      </p:sp>
      <p:sp>
        <p:nvSpPr>
          <p:cNvPr id="45" name="TextBox 397"/>
          <p:cNvSpPr txBox="1"/>
          <p:nvPr/>
        </p:nvSpPr>
        <p:spPr>
          <a:xfrm>
            <a:off x="7830064" y="145289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50" b="1" dirty="0" smtClean="0"/>
              <a:t>Amazon</a:t>
            </a:r>
            <a:br>
              <a:rPr lang="en-US" sz="1050" b="1" dirty="0" smtClean="0"/>
            </a:br>
            <a:r>
              <a:rPr lang="en-US" sz="1050" b="1" dirty="0" smtClean="0"/>
              <a:t>RDS</a:t>
            </a:r>
            <a:endParaRPr lang="en-US" sz="2800" b="1" dirty="0"/>
          </a:p>
        </p:txBody>
      </p:sp>
      <p:pic>
        <p:nvPicPr>
          <p:cNvPr id="46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0731" y="1960068"/>
            <a:ext cx="537317" cy="644781"/>
          </a:xfrm>
          <a:prstGeom prst="rect">
            <a:avLst/>
          </a:prstGeom>
        </p:spPr>
      </p:pic>
      <p:sp>
        <p:nvSpPr>
          <p:cNvPr id="48" name="TextBox 232"/>
          <p:cNvSpPr txBox="1"/>
          <p:nvPr/>
        </p:nvSpPr>
        <p:spPr>
          <a:xfrm>
            <a:off x="8176851" y="2615442"/>
            <a:ext cx="731520" cy="1556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050" b="1" kern="1200" dirty="0"/>
              <a:t>Amazon Kinesis</a:t>
            </a:r>
          </a:p>
        </p:txBody>
      </p:sp>
      <p:pic>
        <p:nvPicPr>
          <p:cNvPr id="4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3146" y="4579097"/>
            <a:ext cx="530056" cy="636068"/>
          </a:xfrm>
          <a:prstGeom prst="rect">
            <a:avLst/>
          </a:prstGeom>
        </p:spPr>
      </p:pic>
      <p:sp>
        <p:nvSpPr>
          <p:cNvPr id="50" name="TextBox 229"/>
          <p:cNvSpPr txBox="1"/>
          <p:nvPr/>
        </p:nvSpPr>
        <p:spPr>
          <a:xfrm>
            <a:off x="7814025" y="5230114"/>
            <a:ext cx="731520" cy="1556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050" b="1" kern="1200" dirty="0" smtClean="0"/>
              <a:t>Amazon EMR</a:t>
            </a:r>
            <a:endParaRPr lang="en-US" sz="1050" b="1" kern="1200" dirty="0"/>
          </a:p>
        </p:txBody>
      </p:sp>
      <p:pic>
        <p:nvPicPr>
          <p:cNvPr id="51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0731" y="3366024"/>
            <a:ext cx="548640" cy="603504"/>
          </a:xfrm>
          <a:prstGeom prst="rect">
            <a:avLst/>
          </a:prstGeom>
        </p:spPr>
      </p:pic>
      <p:sp>
        <p:nvSpPr>
          <p:cNvPr id="52" name="TextBox 399"/>
          <p:cNvSpPr txBox="1"/>
          <p:nvPr/>
        </p:nvSpPr>
        <p:spPr>
          <a:xfrm>
            <a:off x="8057785" y="4013784"/>
            <a:ext cx="1020442" cy="1556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050" b="1" kern="1200" dirty="0"/>
              <a:t>Amazon </a:t>
            </a:r>
            <a:br>
              <a:rPr lang="en-US" sz="1050" b="1" kern="1200" dirty="0"/>
            </a:br>
            <a:r>
              <a:rPr lang="en-US" sz="1050" b="1" kern="1200" dirty="0" smtClean="0"/>
              <a:t>Redshift</a:t>
            </a:r>
            <a:endParaRPr lang="en-US" sz="1050" b="1" kern="1200" dirty="0"/>
          </a:p>
        </p:txBody>
      </p:sp>
      <p:sp>
        <p:nvSpPr>
          <p:cNvPr id="53" name="TextBox 38"/>
          <p:cNvSpPr txBox="1"/>
          <p:nvPr/>
        </p:nvSpPr>
        <p:spPr>
          <a:xfrm>
            <a:off x="8799210" y="5191175"/>
            <a:ext cx="354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latin typeface="Helvetica Neue"/>
                <a:cs typeface="Helvetica Neue"/>
              </a:rPr>
              <a:t>S3</a:t>
            </a:r>
          </a:p>
          <a:p>
            <a:pPr algn="ctr"/>
            <a:endParaRPr lang="en-US" altLang="ja-JP" sz="1100" b="1" dirty="0" smtClean="0">
              <a:latin typeface="Helvetica Neue"/>
              <a:cs typeface="Helvetica Neue"/>
            </a:endParaRPr>
          </a:p>
        </p:txBody>
      </p:sp>
      <p:pic>
        <p:nvPicPr>
          <p:cNvPr id="59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9808" y="4705493"/>
            <a:ext cx="468336" cy="4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813" y="702976"/>
            <a:ext cx="9618789" cy="2501915"/>
          </a:xfrm>
        </p:spPr>
        <p:txBody>
          <a:bodyPr/>
          <a:lstStyle/>
          <a:p>
            <a:r>
              <a:rPr lang="en-US" altLang="ja-JP" dirty="0" smtClean="0"/>
              <a:t>OSS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Apache Hadoop</a:t>
            </a:r>
            <a:r>
              <a:rPr lang="ja-JP" altLang="en-US" dirty="0" smtClean="0"/>
              <a:t>をラッピングしたマネージド・サービス</a:t>
            </a:r>
            <a:endParaRPr lang="en-US" altLang="ja-JP" dirty="0" smtClean="0"/>
          </a:p>
          <a:p>
            <a:r>
              <a:rPr kumimoji="1" lang="ja-JP" altLang="en-US" dirty="0" smtClean="0"/>
              <a:t>データを</a:t>
            </a:r>
            <a:r>
              <a:rPr kumimoji="1" lang="en-US" altLang="ja-JP" dirty="0" smtClean="0"/>
              <a:t>S3</a:t>
            </a:r>
            <a:r>
              <a:rPr kumimoji="1" lang="ja-JP" altLang="en-US" dirty="0" smtClean="0"/>
              <a:t>に格納</a:t>
            </a:r>
            <a:r>
              <a:rPr lang="ja-JP" altLang="en-US" dirty="0" smtClean="0"/>
              <a:t>し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Hadoop</a:t>
            </a:r>
            <a:r>
              <a:rPr kumimoji="1" lang="ja-JP" altLang="en-US" dirty="0" smtClean="0"/>
              <a:t>は計算だけを行う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「使い捨て分散計算環境」</a:t>
            </a:r>
            <a:endParaRPr kumimoji="1" lang="en-US" altLang="ja-JP" dirty="0" smtClean="0"/>
          </a:p>
          <a:p>
            <a:r>
              <a:rPr lang="ja-JP" altLang="en-US" dirty="0" smtClean="0"/>
              <a:t>１クリックでクラスタ構築</a:t>
            </a:r>
            <a:endParaRPr lang="en-US" altLang="ja-JP" dirty="0" smtClean="0"/>
          </a:p>
          <a:p>
            <a:r>
              <a:rPr lang="en-US" altLang="ja-JP" dirty="0" smtClean="0"/>
              <a:t>S3</a:t>
            </a:r>
            <a:r>
              <a:rPr lang="ja-JP" altLang="en-US" dirty="0" smtClean="0"/>
              <a:t>にデータを入れるため、コールドデータの保管が低コスト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AWS</a:t>
            </a:r>
            <a:r>
              <a:rPr lang="ja-JP" altLang="en-US" dirty="0" smtClean="0"/>
              <a:t>にある他のサービスとの</a:t>
            </a:r>
            <a:r>
              <a:rPr kumimoji="1" lang="ja-JP" altLang="en-US" dirty="0" smtClean="0"/>
              <a:t>連携が容易</a:t>
            </a:r>
            <a:endParaRPr kumimoji="1" lang="en-US" altLang="ja-JP" dirty="0" smtClean="0"/>
          </a:p>
          <a:p>
            <a:r>
              <a:rPr lang="ja-JP" altLang="en-US" dirty="0" smtClean="0"/>
              <a:t>最新の</a:t>
            </a:r>
            <a:r>
              <a:rPr lang="en-US" altLang="ja-JP" dirty="0" smtClean="0"/>
              <a:t>Hadoop</a:t>
            </a:r>
            <a:r>
              <a:rPr lang="ja-JP" altLang="en-US" dirty="0" smtClean="0"/>
              <a:t>エコシステムがかなり早く使える</a:t>
            </a:r>
            <a:endParaRPr kumimoji="1" lang="en-US" altLang="ja-JP" dirty="0" smtClean="0"/>
          </a:p>
          <a:p>
            <a:pPr lvl="1"/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72" name="Rounded Rectangle 2"/>
          <p:cNvSpPr/>
          <p:nvPr/>
        </p:nvSpPr>
        <p:spPr>
          <a:xfrm>
            <a:off x="2131827" y="3201193"/>
            <a:ext cx="5710423" cy="30862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3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146" y="3060510"/>
            <a:ext cx="603504" cy="393954"/>
          </a:xfrm>
          <a:prstGeom prst="rect">
            <a:avLst/>
          </a:prstGeom>
        </p:spPr>
      </p:pic>
      <p:sp>
        <p:nvSpPr>
          <p:cNvPr id="80" name="TextBox 38"/>
          <p:cNvSpPr txBox="1"/>
          <p:nvPr/>
        </p:nvSpPr>
        <p:spPr>
          <a:xfrm>
            <a:off x="6600507" y="3940146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latin typeface="Helvetica Neue"/>
                <a:cs typeface="Helvetica Neue"/>
              </a:rPr>
              <a:t>S3</a:t>
            </a:r>
          </a:p>
          <a:p>
            <a:pPr algn="ctr"/>
            <a:r>
              <a:rPr lang="en-US" altLang="ja-JP" sz="1100" b="1" dirty="0" smtClean="0">
                <a:latin typeface="Helvetica Neue"/>
                <a:cs typeface="Helvetica Neue"/>
              </a:rPr>
              <a:t>(</a:t>
            </a:r>
            <a:r>
              <a:rPr lang="ja-JP" altLang="en-US" sz="1100" b="1" dirty="0" smtClean="0">
                <a:latin typeface="Helvetica Neue"/>
                <a:cs typeface="Helvetica Neue"/>
              </a:rPr>
              <a:t>データ保管</a:t>
            </a:r>
            <a:r>
              <a:rPr lang="en-US" altLang="ja-JP" sz="1100" b="1" dirty="0" smtClean="0">
                <a:latin typeface="Helvetica Neue"/>
                <a:cs typeface="Helvetica Neue"/>
              </a:rPr>
              <a:t>)</a:t>
            </a:r>
          </a:p>
        </p:txBody>
      </p:sp>
      <p:pic>
        <p:nvPicPr>
          <p:cNvPr id="81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484" y="3454464"/>
            <a:ext cx="468336" cy="485682"/>
          </a:xfrm>
          <a:prstGeom prst="rect">
            <a:avLst/>
          </a:prstGeom>
        </p:spPr>
      </p:pic>
      <p:pic>
        <p:nvPicPr>
          <p:cNvPr id="8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8420" y="4231767"/>
            <a:ext cx="530056" cy="636068"/>
          </a:xfrm>
          <a:prstGeom prst="rect">
            <a:avLst/>
          </a:prstGeom>
        </p:spPr>
      </p:pic>
      <p:sp>
        <p:nvSpPr>
          <p:cNvPr id="85" name="TextBox 229"/>
          <p:cNvSpPr txBox="1"/>
          <p:nvPr/>
        </p:nvSpPr>
        <p:spPr>
          <a:xfrm>
            <a:off x="1974394" y="4921496"/>
            <a:ext cx="1123675" cy="374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EMR</a:t>
            </a:r>
          </a:p>
          <a:p>
            <a:pPr algn="ctr"/>
            <a:r>
              <a:rPr lang="en-US" sz="1100" b="1" dirty="0"/>
              <a:t>(</a:t>
            </a:r>
            <a:r>
              <a:rPr lang="en-US" sz="1100" b="1" dirty="0" smtClean="0"/>
              <a:t>Hadoop</a:t>
            </a:r>
            <a:r>
              <a:rPr lang="ja-JP" altLang="en-US" sz="1100" b="1" dirty="0" smtClean="0"/>
              <a:t>制御</a:t>
            </a:r>
            <a:r>
              <a:rPr lang="en-US" altLang="ja-JP" sz="1100" b="1" dirty="0" smtClean="0"/>
              <a:t>)</a:t>
            </a:r>
            <a:endParaRPr lang="en-US" sz="1100" b="1" dirty="0"/>
          </a:p>
        </p:txBody>
      </p:sp>
      <p:pic>
        <p:nvPicPr>
          <p:cNvPr id="117" name="図 1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5572" y="5657619"/>
            <a:ext cx="521953" cy="521953"/>
          </a:xfrm>
          <a:prstGeom prst="rect">
            <a:avLst/>
          </a:prstGeom>
        </p:spPr>
      </p:pic>
      <p:sp>
        <p:nvSpPr>
          <p:cNvPr id="118" name="TextBox 67"/>
          <p:cNvSpPr txBox="1"/>
          <p:nvPr/>
        </p:nvSpPr>
        <p:spPr>
          <a:xfrm>
            <a:off x="4310446" y="5740568"/>
            <a:ext cx="1190494" cy="486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ja-JP" sz="1100" b="1" dirty="0" smtClean="0"/>
              <a:t>RDS</a:t>
            </a:r>
          </a:p>
          <a:p>
            <a:r>
              <a:rPr lang="en-US" sz="1100" b="1" dirty="0"/>
              <a:t>(</a:t>
            </a:r>
            <a:r>
              <a:rPr lang="en-US" sz="1100" b="1" dirty="0" smtClean="0"/>
              <a:t>Hive</a:t>
            </a:r>
            <a:r>
              <a:rPr lang="ja-JP" altLang="en-US" sz="1100" b="1" dirty="0" smtClean="0"/>
              <a:t>メタストア</a:t>
            </a:r>
            <a:r>
              <a:rPr lang="en-US" altLang="ja-JP" sz="1100" b="1" dirty="0" smtClean="0"/>
              <a:t>)</a:t>
            </a:r>
            <a:endParaRPr lang="en-US" sz="3200" b="1" dirty="0"/>
          </a:p>
        </p:txBody>
      </p:sp>
      <p:pic>
        <p:nvPicPr>
          <p:cNvPr id="54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664" y="4140873"/>
            <a:ext cx="544782" cy="564959"/>
          </a:xfrm>
          <a:prstGeom prst="rect">
            <a:avLst/>
          </a:prstGeom>
        </p:spPr>
      </p:pic>
      <p:pic>
        <p:nvPicPr>
          <p:cNvPr id="55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2891" y="3499931"/>
            <a:ext cx="617348" cy="564959"/>
          </a:xfrm>
          <a:prstGeom prst="rect">
            <a:avLst/>
          </a:prstGeom>
        </p:spPr>
      </p:pic>
      <p:sp>
        <p:nvSpPr>
          <p:cNvPr id="56" name="TextBox 229"/>
          <p:cNvSpPr txBox="1"/>
          <p:nvPr/>
        </p:nvSpPr>
        <p:spPr>
          <a:xfrm>
            <a:off x="3720254" y="4754795"/>
            <a:ext cx="649719" cy="31639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100" b="1" smtClean="0"/>
              <a:t>マスタ</a:t>
            </a:r>
            <a:endParaRPr lang="en-US" sz="1100" b="1" dirty="0" smtClean="0"/>
          </a:p>
        </p:txBody>
      </p:sp>
      <p:sp>
        <p:nvSpPr>
          <p:cNvPr id="57" name="Rounded Rectangle 21"/>
          <p:cNvSpPr/>
          <p:nvPr/>
        </p:nvSpPr>
        <p:spPr>
          <a:xfrm>
            <a:off x="3405294" y="3292073"/>
            <a:ext cx="2929930" cy="292333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8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2593" y="3180822"/>
            <a:ext cx="215900" cy="241300"/>
          </a:xfrm>
          <a:prstGeom prst="rect">
            <a:avLst/>
          </a:prstGeom>
        </p:spPr>
      </p:pic>
      <p:pic>
        <p:nvPicPr>
          <p:cNvPr id="60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5791" y="4125297"/>
            <a:ext cx="617348" cy="564959"/>
          </a:xfrm>
          <a:prstGeom prst="rect">
            <a:avLst/>
          </a:prstGeom>
        </p:spPr>
      </p:pic>
      <p:pic>
        <p:nvPicPr>
          <p:cNvPr id="62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4519" y="4750663"/>
            <a:ext cx="617348" cy="564959"/>
          </a:xfrm>
          <a:prstGeom prst="rect">
            <a:avLst/>
          </a:prstGeom>
        </p:spPr>
      </p:pic>
      <p:cxnSp>
        <p:nvCxnSpPr>
          <p:cNvPr id="6" name="直線コネクタ 5"/>
          <p:cNvCxnSpPr>
            <a:stCxn id="54" idx="3"/>
            <a:endCxn id="55" idx="1"/>
          </p:cNvCxnSpPr>
          <p:nvPr/>
        </p:nvCxnSpPr>
        <p:spPr bwMode="auto">
          <a:xfrm flipV="1">
            <a:off x="4310446" y="3782411"/>
            <a:ext cx="832445" cy="6409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54" idx="3"/>
            <a:endCxn id="60" idx="1"/>
          </p:cNvCxnSpPr>
          <p:nvPr/>
        </p:nvCxnSpPr>
        <p:spPr bwMode="auto">
          <a:xfrm flipV="1">
            <a:off x="4310446" y="4407777"/>
            <a:ext cx="875345" cy="15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>
            <a:stCxn id="54" idx="3"/>
            <a:endCxn id="62" idx="1"/>
          </p:cNvCxnSpPr>
          <p:nvPr/>
        </p:nvCxnSpPr>
        <p:spPr bwMode="auto">
          <a:xfrm>
            <a:off x="4310446" y="4423353"/>
            <a:ext cx="894073" cy="609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正方形/長方形 24"/>
          <p:cNvSpPr/>
          <p:nvPr/>
        </p:nvSpPr>
        <p:spPr bwMode="gray">
          <a:xfrm>
            <a:off x="3584682" y="3442493"/>
            <a:ext cx="2560039" cy="2186072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84683" y="3413439"/>
            <a:ext cx="1389888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ＭＳ Ｐゴシック" pitchFamily="50" charset="-128"/>
              </a:rPr>
              <a:t>Hadoop</a:t>
            </a:r>
            <a:r>
              <a:rPr lang="ja-JP" altLang="en-US" sz="1400" dirty="0" smtClean="0">
                <a:latin typeface="+mn-lt"/>
                <a:ea typeface="ＭＳ Ｐゴシック" pitchFamily="50" charset="-128"/>
              </a:rPr>
              <a:t>クラスタ</a:t>
            </a:r>
            <a:endParaRPr lang="en-US" altLang="ja-JP" sz="1400" dirty="0" smtClean="0">
              <a:latin typeface="+mn-lt"/>
              <a:ea typeface="ＭＳ Ｐゴシック" pitchFamily="50" charset="-128"/>
            </a:endParaRPr>
          </a:p>
          <a:p>
            <a:r>
              <a:rPr kumimoji="1" lang="ja-JP" altLang="en-US" sz="1400" dirty="0" smtClean="0">
                <a:latin typeface="+mn-lt"/>
                <a:ea typeface="ＭＳ Ｐゴシック" pitchFamily="50" charset="-128"/>
              </a:rPr>
              <a:t>（分散計算）</a:t>
            </a:r>
            <a:endParaRPr kumimoji="1" lang="en-US" altLang="ja-JP" sz="1400" dirty="0" smtClean="0">
              <a:latin typeface="+mn-lt"/>
              <a:ea typeface="ＭＳ Ｐゴシック" pitchFamily="50" charset="-128"/>
            </a:endParaRPr>
          </a:p>
          <a:p>
            <a:r>
              <a:rPr lang="ja-JP" altLang="en-US" sz="1400" dirty="0" smtClean="0">
                <a:latin typeface="+mn-lt"/>
                <a:ea typeface="ＭＳ Ｐゴシック" pitchFamily="50" charset="-128"/>
              </a:rPr>
              <a:t>（使い捨て）</a:t>
            </a:r>
            <a:endParaRPr kumimoji="1" lang="ja-JP" altLang="en-US" sz="1400" dirty="0" smtClean="0">
              <a:latin typeface="+mn-lt"/>
              <a:ea typeface="ＭＳ Ｐゴシック" pitchFamily="50" charset="-128"/>
            </a:endParaRPr>
          </a:p>
        </p:txBody>
      </p:sp>
      <p:cxnSp>
        <p:nvCxnSpPr>
          <p:cNvPr id="28" name="直線矢印コネクタ 27"/>
          <p:cNvCxnSpPr>
            <a:stCxn id="82" idx="3"/>
            <a:endCxn id="25" idx="1"/>
          </p:cNvCxnSpPr>
          <p:nvPr/>
        </p:nvCxnSpPr>
        <p:spPr bwMode="auto">
          <a:xfrm flipV="1">
            <a:off x="2818476" y="4535529"/>
            <a:ext cx="766206" cy="14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2803420" y="4060511"/>
            <a:ext cx="936413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クラスタ</a:t>
            </a:r>
            <a:endParaRPr kumimoji="1" lang="en-US" altLang="ja-JP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  <a:p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制御</a:t>
            </a:r>
            <a:endParaRPr kumimoji="1" lang="en-US" altLang="ja-JP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  <a:p>
            <a:r>
              <a:rPr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アプリ投入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pic>
        <p:nvPicPr>
          <p:cNvPr id="11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681" y="4658367"/>
            <a:ext cx="543467" cy="601994"/>
          </a:xfrm>
          <a:prstGeom prst="rect">
            <a:avLst/>
          </a:prstGeom>
        </p:spPr>
      </p:pic>
      <p:sp>
        <p:nvSpPr>
          <p:cNvPr id="112" name="TextBox 254"/>
          <p:cNvSpPr txBox="1"/>
          <p:nvPr/>
        </p:nvSpPr>
        <p:spPr>
          <a:xfrm>
            <a:off x="6350499" y="5295940"/>
            <a:ext cx="1363916" cy="3255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50" b="1" dirty="0" err="1" smtClean="0"/>
              <a:t>DynamoDB</a:t>
            </a:r>
            <a:endParaRPr lang="en-US" sz="1050" b="1" dirty="0" smtClean="0"/>
          </a:p>
          <a:p>
            <a:pPr algn="ctr"/>
            <a:r>
              <a:rPr lang="en-US" sz="1050" b="1" dirty="0" smtClean="0"/>
              <a:t>(S3</a:t>
            </a:r>
            <a:r>
              <a:rPr lang="ja-JP" altLang="en-US" sz="1050" b="1" dirty="0" smtClean="0"/>
              <a:t>のメタデータ保管</a:t>
            </a:r>
            <a:r>
              <a:rPr lang="en-US" altLang="ja-JP" sz="1050" b="1" dirty="0" smtClean="0"/>
              <a:t>)</a:t>
            </a:r>
            <a:endParaRPr lang="en-US" sz="1050" b="1" dirty="0"/>
          </a:p>
        </p:txBody>
      </p:sp>
      <p:cxnSp>
        <p:nvCxnSpPr>
          <p:cNvPr id="47" name="直線コネクタ 46"/>
          <p:cNvCxnSpPr>
            <a:stCxn id="55" idx="3"/>
            <a:endCxn id="81" idx="1"/>
          </p:cNvCxnSpPr>
          <p:nvPr/>
        </p:nvCxnSpPr>
        <p:spPr bwMode="auto">
          <a:xfrm flipV="1">
            <a:off x="5760239" y="3697305"/>
            <a:ext cx="1110245" cy="85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直線コネクタ 118"/>
          <p:cNvCxnSpPr>
            <a:stCxn id="55" idx="3"/>
            <a:endCxn id="111" idx="1"/>
          </p:cNvCxnSpPr>
          <p:nvPr/>
        </p:nvCxnSpPr>
        <p:spPr bwMode="auto">
          <a:xfrm>
            <a:off x="5760239" y="3782411"/>
            <a:ext cx="1056442" cy="1176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>
            <a:stCxn id="60" idx="3"/>
            <a:endCxn id="111" idx="1"/>
          </p:cNvCxnSpPr>
          <p:nvPr/>
        </p:nvCxnSpPr>
        <p:spPr bwMode="auto">
          <a:xfrm>
            <a:off x="5803139" y="4407777"/>
            <a:ext cx="1013542" cy="55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>
            <a:stCxn id="60" idx="3"/>
            <a:endCxn id="81" idx="1"/>
          </p:cNvCxnSpPr>
          <p:nvPr/>
        </p:nvCxnSpPr>
        <p:spPr bwMode="auto">
          <a:xfrm flipV="1">
            <a:off x="5803139" y="3697305"/>
            <a:ext cx="1067345" cy="710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直線コネクタ 132"/>
          <p:cNvCxnSpPr>
            <a:stCxn id="62" idx="3"/>
            <a:endCxn id="81" idx="1"/>
          </p:cNvCxnSpPr>
          <p:nvPr/>
        </p:nvCxnSpPr>
        <p:spPr bwMode="auto">
          <a:xfrm flipV="1">
            <a:off x="5821867" y="3697305"/>
            <a:ext cx="1048617" cy="1335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4" name="直線コネクタ 133"/>
          <p:cNvCxnSpPr>
            <a:stCxn id="62" idx="3"/>
            <a:endCxn id="111" idx="1"/>
          </p:cNvCxnSpPr>
          <p:nvPr/>
        </p:nvCxnSpPr>
        <p:spPr bwMode="auto">
          <a:xfrm flipV="1">
            <a:off x="5821867" y="4959364"/>
            <a:ext cx="994814" cy="73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TextBox 229"/>
          <p:cNvSpPr txBox="1"/>
          <p:nvPr/>
        </p:nvSpPr>
        <p:spPr>
          <a:xfrm>
            <a:off x="5195399" y="5362127"/>
            <a:ext cx="635842" cy="31639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100" b="1" smtClean="0"/>
              <a:t>コアノード群</a:t>
            </a:r>
            <a:endParaRPr lang="en-US" sz="1100" b="1" dirty="0" smtClean="0"/>
          </a:p>
        </p:txBody>
      </p:sp>
      <p:cxnSp>
        <p:nvCxnSpPr>
          <p:cNvPr id="148" name="直線コネクタ 147"/>
          <p:cNvCxnSpPr>
            <a:stCxn id="54" idx="2"/>
            <a:endCxn id="117" idx="0"/>
          </p:cNvCxnSpPr>
          <p:nvPr/>
        </p:nvCxnSpPr>
        <p:spPr bwMode="auto">
          <a:xfrm flipH="1">
            <a:off x="4016549" y="4705832"/>
            <a:ext cx="21506" cy="9517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52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正方形/長方形 142"/>
          <p:cNvSpPr/>
          <p:nvPr/>
        </p:nvSpPr>
        <p:spPr bwMode="auto">
          <a:xfrm>
            <a:off x="6887067" y="697302"/>
            <a:ext cx="1993380" cy="699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EMR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0" name="正方形/長方形 139"/>
          <p:cNvSpPr/>
          <p:nvPr/>
        </p:nvSpPr>
        <p:spPr bwMode="auto">
          <a:xfrm>
            <a:off x="6989124" y="4742814"/>
            <a:ext cx="2046946" cy="1607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1" name="正方形/長方形 140"/>
          <p:cNvSpPr/>
          <p:nvPr/>
        </p:nvSpPr>
        <p:spPr bwMode="auto">
          <a:xfrm>
            <a:off x="6887067" y="1802848"/>
            <a:ext cx="2046946" cy="650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1871642" y="4742814"/>
            <a:ext cx="2046946" cy="1607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>
            <a:off x="1769585" y="819656"/>
            <a:ext cx="2046946" cy="1607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Hadoop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の違い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545611" y="2875729"/>
            <a:ext cx="1030197" cy="1742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2451120" y="2875729"/>
            <a:ext cx="913213" cy="1742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23627" y="2882283"/>
            <a:ext cx="1824119" cy="1742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1" name="フローチャート: 磁気ディスク 60"/>
          <p:cNvSpPr/>
          <p:nvPr/>
        </p:nvSpPr>
        <p:spPr bwMode="auto">
          <a:xfrm>
            <a:off x="763012" y="3565738"/>
            <a:ext cx="1502630" cy="913071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2" name="メモ 61"/>
          <p:cNvSpPr/>
          <p:nvPr/>
        </p:nvSpPr>
        <p:spPr bwMode="auto">
          <a:xfrm>
            <a:off x="2404153" y="5791224"/>
            <a:ext cx="821077" cy="385738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ABC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3" name="メモ 62"/>
          <p:cNvSpPr/>
          <p:nvPr/>
        </p:nvSpPr>
        <p:spPr bwMode="auto">
          <a:xfrm>
            <a:off x="1729904" y="3988306"/>
            <a:ext cx="395298" cy="385738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4" name="フローチャート: 磁気ディスク 63"/>
          <p:cNvSpPr/>
          <p:nvPr/>
        </p:nvSpPr>
        <p:spPr bwMode="auto">
          <a:xfrm>
            <a:off x="2529363" y="3563061"/>
            <a:ext cx="743798" cy="913071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5" name="メモ 64"/>
          <p:cNvSpPr/>
          <p:nvPr/>
        </p:nvSpPr>
        <p:spPr bwMode="auto">
          <a:xfrm>
            <a:off x="2702502" y="3985630"/>
            <a:ext cx="395298" cy="385738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B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6" name="フローチャート: 磁気ディスク 65"/>
          <p:cNvSpPr/>
          <p:nvPr/>
        </p:nvSpPr>
        <p:spPr bwMode="auto">
          <a:xfrm>
            <a:off x="3634762" y="3563061"/>
            <a:ext cx="743798" cy="913071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7" name="メモ 66"/>
          <p:cNvSpPr/>
          <p:nvPr/>
        </p:nvSpPr>
        <p:spPr bwMode="auto">
          <a:xfrm>
            <a:off x="3807902" y="3985630"/>
            <a:ext cx="395298" cy="385738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C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048604" y="5053955"/>
            <a:ext cx="1658494" cy="491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クライアント</a:t>
            </a:r>
            <a:endParaRPr lang="en-US" altLang="ja-JP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1540214" y="3048111"/>
            <a:ext cx="740325" cy="423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2500351" y="3043466"/>
            <a:ext cx="740325" cy="423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638594" y="3022217"/>
            <a:ext cx="740325" cy="423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72" name="直線矢印コネクタ 71"/>
          <p:cNvCxnSpPr/>
          <p:nvPr/>
        </p:nvCxnSpPr>
        <p:spPr bwMode="auto">
          <a:xfrm flipH="1" flipV="1">
            <a:off x="1936900" y="4363452"/>
            <a:ext cx="843448" cy="723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/>
          <p:cNvCxnSpPr/>
          <p:nvPr/>
        </p:nvCxnSpPr>
        <p:spPr bwMode="auto">
          <a:xfrm flipH="1" flipV="1">
            <a:off x="2848070" y="4363452"/>
            <a:ext cx="13649" cy="723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4" name="直線矢印コネクタ 73"/>
          <p:cNvCxnSpPr/>
          <p:nvPr/>
        </p:nvCxnSpPr>
        <p:spPr bwMode="auto">
          <a:xfrm flipV="1">
            <a:off x="2924878" y="4363452"/>
            <a:ext cx="1027523" cy="723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/>
          <p:cNvCxnSpPr/>
          <p:nvPr/>
        </p:nvCxnSpPr>
        <p:spPr bwMode="auto">
          <a:xfrm flipV="1">
            <a:off x="2814692" y="5471029"/>
            <a:ext cx="0" cy="309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/>
          <p:cNvSpPr/>
          <p:nvPr/>
        </p:nvSpPr>
        <p:spPr bwMode="auto">
          <a:xfrm>
            <a:off x="2075314" y="2039024"/>
            <a:ext cx="1658494" cy="291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アプリケーションマスタ</a:t>
            </a:r>
            <a:endParaRPr lang="ja-JP" altLang="en-US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77" name="直線矢印コネクタ 76"/>
          <p:cNvCxnSpPr/>
          <p:nvPr/>
        </p:nvCxnSpPr>
        <p:spPr bwMode="auto">
          <a:xfrm flipH="1">
            <a:off x="2036657" y="2324821"/>
            <a:ext cx="492706" cy="725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直線矢印コネクタ 77"/>
          <p:cNvCxnSpPr/>
          <p:nvPr/>
        </p:nvCxnSpPr>
        <p:spPr bwMode="auto">
          <a:xfrm flipH="1">
            <a:off x="2870513" y="2330709"/>
            <a:ext cx="34048" cy="712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直線矢印コネクタ 78"/>
          <p:cNvCxnSpPr/>
          <p:nvPr/>
        </p:nvCxnSpPr>
        <p:spPr bwMode="auto">
          <a:xfrm>
            <a:off x="3280968" y="2324821"/>
            <a:ext cx="731089" cy="685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直線矢印コネクタ 79"/>
          <p:cNvCxnSpPr/>
          <p:nvPr/>
        </p:nvCxnSpPr>
        <p:spPr bwMode="auto">
          <a:xfrm>
            <a:off x="2892982" y="1564217"/>
            <a:ext cx="11581" cy="474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84" name="メモ 83"/>
          <p:cNvSpPr/>
          <p:nvPr/>
        </p:nvSpPr>
        <p:spPr bwMode="auto">
          <a:xfrm>
            <a:off x="1021126" y="3828726"/>
            <a:ext cx="598467" cy="473547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計算結果</a:t>
            </a:r>
          </a:p>
        </p:txBody>
      </p:sp>
      <p:cxnSp>
        <p:nvCxnSpPr>
          <p:cNvPr id="85" name="直線矢印コネクタ 84"/>
          <p:cNvCxnSpPr/>
          <p:nvPr/>
        </p:nvCxnSpPr>
        <p:spPr bwMode="auto">
          <a:xfrm flipH="1">
            <a:off x="1214158" y="3455334"/>
            <a:ext cx="405435" cy="391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フリーフォーム 85"/>
          <p:cNvSpPr/>
          <p:nvPr/>
        </p:nvSpPr>
        <p:spPr bwMode="auto">
          <a:xfrm>
            <a:off x="1774434" y="3381218"/>
            <a:ext cx="280904" cy="639442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7" name="フリーフォーム 86"/>
          <p:cNvSpPr/>
          <p:nvPr/>
        </p:nvSpPr>
        <p:spPr bwMode="auto">
          <a:xfrm>
            <a:off x="2721266" y="3411982"/>
            <a:ext cx="280904" cy="639442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8" name="フリーフォーム 87"/>
          <p:cNvSpPr/>
          <p:nvPr/>
        </p:nvSpPr>
        <p:spPr bwMode="auto">
          <a:xfrm>
            <a:off x="3816531" y="3409887"/>
            <a:ext cx="280904" cy="639442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 bwMode="auto">
          <a:xfrm>
            <a:off x="2398243" y="1518280"/>
            <a:ext cx="959215" cy="320390"/>
          </a:xfrm>
          <a:prstGeom prst="round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05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90" name="角丸四角形 89"/>
          <p:cNvSpPr/>
          <p:nvPr/>
        </p:nvSpPr>
        <p:spPr bwMode="auto">
          <a:xfrm>
            <a:off x="1959376" y="2485598"/>
            <a:ext cx="751604" cy="3203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9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062355" y="1024499"/>
            <a:ext cx="1658494" cy="291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クライアント</a:t>
            </a:r>
          </a:p>
        </p:txBody>
      </p:sp>
      <p:cxnSp>
        <p:nvCxnSpPr>
          <p:cNvPr id="92" name="直線矢印コネクタ 91"/>
          <p:cNvCxnSpPr/>
          <p:nvPr/>
        </p:nvCxnSpPr>
        <p:spPr bwMode="auto">
          <a:xfrm>
            <a:off x="2854893" y="1243787"/>
            <a:ext cx="15762" cy="295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3" name="角丸四角形 92"/>
          <p:cNvSpPr/>
          <p:nvPr/>
        </p:nvSpPr>
        <p:spPr bwMode="auto">
          <a:xfrm>
            <a:off x="3136840" y="2474083"/>
            <a:ext cx="751604" cy="3203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9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94" name="角丸四角形 93"/>
          <p:cNvSpPr/>
          <p:nvPr/>
        </p:nvSpPr>
        <p:spPr bwMode="auto">
          <a:xfrm>
            <a:off x="2519313" y="2533766"/>
            <a:ext cx="751604" cy="3203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9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67240" y="3515254"/>
            <a:ext cx="4668010" cy="2093824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分散</a:t>
            </a:r>
            <a:r>
              <a:rPr lang="ja-JP" altLang="en-US" sz="1600" dirty="0" smtClean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ファイルシステム</a:t>
            </a:r>
            <a:endParaRPr lang="en-US" altLang="ja-JP" sz="1600" dirty="0" smtClean="0">
              <a:solidFill>
                <a:srgbClr val="C00000"/>
              </a:solidFill>
              <a:latin typeface="Arial" pitchFamily="34" charset="0"/>
              <a:ea typeface="ＭＳ Ｐゴシック" pitchFamily="50" charset="-128"/>
            </a:endParaRPr>
          </a:p>
          <a:p>
            <a:pPr algn="l"/>
            <a:r>
              <a:rPr lang="en-US" altLang="ja-JP" sz="1600" dirty="0" smtClean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(HDFS)</a:t>
            </a:r>
            <a:endParaRPr lang="en-US" altLang="ja-JP" sz="1600" dirty="0">
              <a:solidFill>
                <a:srgbClr val="C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7240" y="1445288"/>
            <a:ext cx="4736985" cy="1993671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分散</a:t>
            </a:r>
            <a:r>
              <a:rPr lang="ja-JP" altLang="en-US" sz="16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処理エンジン</a:t>
            </a:r>
            <a:endParaRPr lang="en-US" altLang="ja-JP" sz="1600" dirty="0" smtClean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MapReduce,Spark</a:t>
            </a:r>
            <a:r>
              <a:rPr lang="en-US" altLang="ja-JP" sz="16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)</a:t>
            </a:r>
            <a:endParaRPr lang="ja-JP" altLang="en-US" sz="16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6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9" name="正方形/長方形 98"/>
          <p:cNvSpPr/>
          <p:nvPr/>
        </p:nvSpPr>
        <p:spPr bwMode="auto">
          <a:xfrm>
            <a:off x="8649208" y="2875729"/>
            <a:ext cx="1030197" cy="639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 bwMode="auto">
          <a:xfrm>
            <a:off x="7554717" y="2875729"/>
            <a:ext cx="913213" cy="639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1" name="正方形/長方形 100"/>
          <p:cNvSpPr/>
          <p:nvPr/>
        </p:nvSpPr>
        <p:spPr bwMode="auto">
          <a:xfrm>
            <a:off x="6348086" y="2882283"/>
            <a:ext cx="1103257" cy="660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2" name="フローチャート: 磁気ディスク 101"/>
          <p:cNvSpPr/>
          <p:nvPr/>
        </p:nvSpPr>
        <p:spPr bwMode="auto">
          <a:xfrm>
            <a:off x="5899003" y="3705121"/>
            <a:ext cx="3721891" cy="913071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3" name="メモ 102"/>
          <p:cNvSpPr/>
          <p:nvPr/>
        </p:nvSpPr>
        <p:spPr bwMode="auto">
          <a:xfrm>
            <a:off x="7507750" y="5791224"/>
            <a:ext cx="821077" cy="38573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ABC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" name="メモ 103"/>
          <p:cNvSpPr/>
          <p:nvPr/>
        </p:nvSpPr>
        <p:spPr bwMode="auto">
          <a:xfrm>
            <a:off x="6833501" y="3988306"/>
            <a:ext cx="395298" cy="38573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6" name="メモ 105"/>
          <p:cNvSpPr/>
          <p:nvPr/>
        </p:nvSpPr>
        <p:spPr bwMode="auto">
          <a:xfrm>
            <a:off x="7806099" y="3985630"/>
            <a:ext cx="395298" cy="38573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B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8" name="メモ 107"/>
          <p:cNvSpPr/>
          <p:nvPr/>
        </p:nvSpPr>
        <p:spPr bwMode="auto">
          <a:xfrm>
            <a:off x="8911499" y="3985630"/>
            <a:ext cx="395298" cy="38573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C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 bwMode="auto">
          <a:xfrm>
            <a:off x="7152201" y="5053955"/>
            <a:ext cx="1658494" cy="491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S3</a:t>
            </a:r>
            <a:r>
              <a:rPr lang="ja-JP" altLang="en-US" sz="14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クライアント</a:t>
            </a:r>
            <a:endParaRPr lang="en-US" altLang="ja-JP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 bwMode="auto">
          <a:xfrm>
            <a:off x="6643811" y="3048111"/>
            <a:ext cx="740325" cy="423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" name="正方形/長方形 110"/>
          <p:cNvSpPr/>
          <p:nvPr/>
        </p:nvSpPr>
        <p:spPr bwMode="auto">
          <a:xfrm>
            <a:off x="7603948" y="3043466"/>
            <a:ext cx="740325" cy="423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" name="正方形/長方形 111"/>
          <p:cNvSpPr/>
          <p:nvPr/>
        </p:nvSpPr>
        <p:spPr bwMode="auto">
          <a:xfrm>
            <a:off x="8742191" y="3022217"/>
            <a:ext cx="740325" cy="423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コンテナ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13" name="直線矢印コネクタ 112"/>
          <p:cNvCxnSpPr/>
          <p:nvPr/>
        </p:nvCxnSpPr>
        <p:spPr bwMode="auto">
          <a:xfrm flipH="1" flipV="1">
            <a:off x="7040497" y="4363452"/>
            <a:ext cx="843448" cy="7236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4" name="直線矢印コネクタ 113"/>
          <p:cNvCxnSpPr/>
          <p:nvPr/>
        </p:nvCxnSpPr>
        <p:spPr bwMode="auto">
          <a:xfrm flipH="1" flipV="1">
            <a:off x="7951667" y="4363452"/>
            <a:ext cx="13649" cy="723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8028475" y="4363452"/>
            <a:ext cx="1027523" cy="723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/>
          <p:cNvCxnSpPr/>
          <p:nvPr/>
        </p:nvCxnSpPr>
        <p:spPr bwMode="auto">
          <a:xfrm flipV="1">
            <a:off x="7918289" y="5471029"/>
            <a:ext cx="0" cy="3099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/>
          <p:cNvSpPr/>
          <p:nvPr/>
        </p:nvSpPr>
        <p:spPr bwMode="auto">
          <a:xfrm>
            <a:off x="7178911" y="2039024"/>
            <a:ext cx="1658494" cy="291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アプリケーションマスタ</a:t>
            </a:r>
            <a:endParaRPr lang="ja-JP" altLang="en-US" sz="12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18" name="直線矢印コネクタ 117"/>
          <p:cNvCxnSpPr/>
          <p:nvPr/>
        </p:nvCxnSpPr>
        <p:spPr bwMode="auto">
          <a:xfrm flipH="1">
            <a:off x="7140254" y="2324821"/>
            <a:ext cx="492706" cy="7255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9" name="直線矢印コネクタ 118"/>
          <p:cNvCxnSpPr/>
          <p:nvPr/>
        </p:nvCxnSpPr>
        <p:spPr bwMode="auto">
          <a:xfrm flipH="1">
            <a:off x="7974110" y="2330709"/>
            <a:ext cx="34048" cy="712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直線矢印コネクタ 119"/>
          <p:cNvCxnSpPr/>
          <p:nvPr/>
        </p:nvCxnSpPr>
        <p:spPr bwMode="auto">
          <a:xfrm>
            <a:off x="8384565" y="2324821"/>
            <a:ext cx="731089" cy="685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1" name="直線矢印コネクタ 120"/>
          <p:cNvCxnSpPr/>
          <p:nvPr/>
        </p:nvCxnSpPr>
        <p:spPr bwMode="auto">
          <a:xfrm>
            <a:off x="7996579" y="1564217"/>
            <a:ext cx="11581" cy="474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25" name="メモ 124"/>
          <p:cNvSpPr/>
          <p:nvPr/>
        </p:nvSpPr>
        <p:spPr bwMode="auto">
          <a:xfrm>
            <a:off x="6124723" y="3828726"/>
            <a:ext cx="598467" cy="47354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計算結果</a:t>
            </a:r>
          </a:p>
        </p:txBody>
      </p:sp>
      <p:cxnSp>
        <p:nvCxnSpPr>
          <p:cNvPr id="126" name="直線矢印コネクタ 125"/>
          <p:cNvCxnSpPr/>
          <p:nvPr/>
        </p:nvCxnSpPr>
        <p:spPr bwMode="auto">
          <a:xfrm flipH="1">
            <a:off x="6317755" y="3455334"/>
            <a:ext cx="405435" cy="3911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フリーフォーム 126"/>
          <p:cNvSpPr/>
          <p:nvPr/>
        </p:nvSpPr>
        <p:spPr bwMode="auto">
          <a:xfrm>
            <a:off x="6878031" y="3381218"/>
            <a:ext cx="280904" cy="639442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8" name="フリーフォーム 127"/>
          <p:cNvSpPr/>
          <p:nvPr/>
        </p:nvSpPr>
        <p:spPr bwMode="auto">
          <a:xfrm>
            <a:off x="7824863" y="3411982"/>
            <a:ext cx="280904" cy="639442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9" name="フリーフォーム 128"/>
          <p:cNvSpPr/>
          <p:nvPr/>
        </p:nvSpPr>
        <p:spPr bwMode="auto">
          <a:xfrm>
            <a:off x="8920128" y="3409887"/>
            <a:ext cx="280904" cy="639442"/>
          </a:xfrm>
          <a:custGeom>
            <a:avLst/>
            <a:gdLst>
              <a:gd name="connsiteX0" fmla="*/ 237506 w 255789"/>
              <a:gd name="connsiteY0" fmla="*/ 0 h 1813966"/>
              <a:gd name="connsiteX1" fmla="*/ 237506 w 255789"/>
              <a:gd name="connsiteY1" fmla="*/ 1615044 h 1813966"/>
              <a:gd name="connsiteX2" fmla="*/ 47501 w 255789"/>
              <a:gd name="connsiteY2" fmla="*/ 1615044 h 1813966"/>
              <a:gd name="connsiteX3" fmla="*/ 0 w 255789"/>
              <a:gd name="connsiteY3" fmla="*/ 47501 h 181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89" h="1813966">
                <a:moveTo>
                  <a:pt x="237506" y="0"/>
                </a:moveTo>
                <a:cubicBezTo>
                  <a:pt x="253340" y="672935"/>
                  <a:pt x="269174" y="1345870"/>
                  <a:pt x="237506" y="1615044"/>
                </a:cubicBezTo>
                <a:cubicBezTo>
                  <a:pt x="205838" y="1884218"/>
                  <a:pt x="87085" y="1876301"/>
                  <a:pt x="47501" y="1615044"/>
                </a:cubicBezTo>
                <a:cubicBezTo>
                  <a:pt x="7917" y="1353787"/>
                  <a:pt x="3958" y="700644"/>
                  <a:pt x="0" y="4750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0" name="角丸四角形 129"/>
          <p:cNvSpPr/>
          <p:nvPr/>
        </p:nvSpPr>
        <p:spPr bwMode="auto">
          <a:xfrm>
            <a:off x="7462221" y="1493924"/>
            <a:ext cx="959215" cy="320390"/>
          </a:xfrm>
          <a:prstGeom prst="round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05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131" name="角丸四角形 130"/>
          <p:cNvSpPr/>
          <p:nvPr/>
        </p:nvSpPr>
        <p:spPr bwMode="auto">
          <a:xfrm>
            <a:off x="7062973" y="2485598"/>
            <a:ext cx="751604" cy="3203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9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7161887" y="1035634"/>
            <a:ext cx="1658494" cy="291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Step</a:t>
            </a:r>
            <a:endParaRPr lang="ja-JP" altLang="en-US" sz="14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33" name="直線矢印コネクタ 132"/>
          <p:cNvCxnSpPr/>
          <p:nvPr/>
        </p:nvCxnSpPr>
        <p:spPr bwMode="auto">
          <a:xfrm>
            <a:off x="7958490" y="1243787"/>
            <a:ext cx="15762" cy="2954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34" name="角丸四角形 133"/>
          <p:cNvSpPr/>
          <p:nvPr/>
        </p:nvSpPr>
        <p:spPr bwMode="auto">
          <a:xfrm>
            <a:off x="8240437" y="2474083"/>
            <a:ext cx="751604" cy="3203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9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135" name="角丸四角形 134"/>
          <p:cNvSpPr/>
          <p:nvPr/>
        </p:nvSpPr>
        <p:spPr bwMode="auto">
          <a:xfrm>
            <a:off x="7622910" y="2533766"/>
            <a:ext cx="751604" cy="3203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900" b="1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プログラム</a:t>
            </a:r>
          </a:p>
        </p:txBody>
      </p:sp>
      <p:sp>
        <p:nvSpPr>
          <p:cNvPr id="136" name="正方形/長方形 135"/>
          <p:cNvSpPr/>
          <p:nvPr/>
        </p:nvSpPr>
        <p:spPr bwMode="auto">
          <a:xfrm>
            <a:off x="5170837" y="3515254"/>
            <a:ext cx="4668010" cy="209382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分散</a:t>
            </a:r>
            <a:r>
              <a:rPr lang="ja-JP" altLang="en-US" sz="1600" dirty="0" smtClean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ファイルシステム</a:t>
            </a:r>
            <a:endParaRPr lang="en-US" altLang="ja-JP" sz="1600" dirty="0" smtClean="0">
              <a:solidFill>
                <a:srgbClr val="C00000"/>
              </a:solidFill>
              <a:latin typeface="Arial" pitchFamily="34" charset="0"/>
              <a:ea typeface="ＭＳ Ｐゴシック" pitchFamily="50" charset="-128"/>
            </a:endParaRPr>
          </a:p>
          <a:p>
            <a:pPr algn="l"/>
            <a:r>
              <a:rPr lang="en-US" altLang="ja-JP" sz="1600" dirty="0" smtClean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rPr>
              <a:t>(S3)</a:t>
            </a:r>
            <a:endParaRPr lang="en-US" altLang="ja-JP" sz="1600" dirty="0">
              <a:solidFill>
                <a:srgbClr val="C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7" name="正方形/長方形 136"/>
          <p:cNvSpPr/>
          <p:nvPr/>
        </p:nvSpPr>
        <p:spPr bwMode="auto">
          <a:xfrm>
            <a:off x="5170837" y="1445288"/>
            <a:ext cx="4736985" cy="199367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分散</a:t>
            </a:r>
            <a:r>
              <a:rPr lang="ja-JP" altLang="en-US" sz="16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処理エンジン</a:t>
            </a:r>
            <a:endParaRPr lang="en-US" altLang="ja-JP" sz="1600" dirty="0" smtClean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MapReduce,Spark</a:t>
            </a:r>
            <a:r>
              <a:rPr lang="en-US" altLang="ja-JP" sz="1600" dirty="0" smtClean="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</a:rPr>
              <a:t>)</a:t>
            </a:r>
            <a:endParaRPr lang="ja-JP" altLang="en-US" sz="16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600" dirty="0">
              <a:solidFill>
                <a:srgbClr val="0070C0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 bwMode="auto">
          <a:xfrm>
            <a:off x="94894" y="808683"/>
            <a:ext cx="1185837" cy="336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ハードウェア</a:t>
            </a:r>
            <a:endParaRPr lang="en-US" altLang="ja-JP" sz="11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0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/>
          <p:cNvSpPr/>
          <p:nvPr/>
        </p:nvSpPr>
        <p:spPr bwMode="gray">
          <a:xfrm>
            <a:off x="744592" y="3263837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2" name="正方形/長方形 101"/>
          <p:cNvSpPr/>
          <p:nvPr/>
        </p:nvSpPr>
        <p:spPr bwMode="gray">
          <a:xfrm>
            <a:off x="1944854" y="3263837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</a:p>
          <a:p>
            <a:pPr algn="ctr"/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9" name="正方形/長方形 108"/>
          <p:cNvSpPr/>
          <p:nvPr/>
        </p:nvSpPr>
        <p:spPr bwMode="gray">
          <a:xfrm>
            <a:off x="3149740" y="3277187"/>
            <a:ext cx="923687" cy="2220198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0" name="円柱 99"/>
          <p:cNvSpPr/>
          <p:nvPr/>
        </p:nvSpPr>
        <p:spPr bwMode="gray">
          <a:xfrm>
            <a:off x="385222" y="4304569"/>
            <a:ext cx="3890147" cy="1020587"/>
          </a:xfrm>
          <a:prstGeom prst="can">
            <a:avLst>
              <a:gd name="adj" fmla="val 9076"/>
            </a:avLst>
          </a:prstGeom>
          <a:solidFill>
            <a:srgbClr val="F2DCDB">
              <a:alpha val="27843"/>
            </a:srgbClr>
          </a:solidFill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HDFS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62001"/>
            <a:ext cx="8821989" cy="1478280"/>
          </a:xfrm>
        </p:spPr>
        <p:txBody>
          <a:bodyPr/>
          <a:lstStyle/>
          <a:p>
            <a:r>
              <a:rPr kumimoji="1" lang="ja-JP" altLang="en-US" dirty="0" smtClean="0"/>
              <a:t>計算</a:t>
            </a:r>
            <a:r>
              <a:rPr lang="en-US" altLang="ja-JP" dirty="0" smtClean="0"/>
              <a:t>(Hadoop)</a:t>
            </a:r>
            <a:r>
              <a:rPr kumimoji="1" lang="ja-JP" altLang="en-US" dirty="0" smtClean="0"/>
              <a:t>と、</a:t>
            </a:r>
            <a:r>
              <a:rPr lang="ja-JP" altLang="en-US" dirty="0" smtClean="0"/>
              <a:t>ストレージ</a:t>
            </a:r>
            <a:r>
              <a:rPr lang="en-US" altLang="ja-JP" dirty="0" smtClean="0"/>
              <a:t>(S3)</a:t>
            </a:r>
            <a:r>
              <a:rPr kumimoji="1" lang="ja-JP" altLang="en-US" dirty="0" smtClean="0"/>
              <a:t>の分離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計算ノード</a:t>
            </a:r>
            <a:r>
              <a:rPr kumimoji="1" lang="ja-JP" altLang="en-US" dirty="0" smtClean="0"/>
              <a:t>の台数を即時増減可能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クラスタは使った分だけ払えば良い（１時簡単位で課金）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40" name="円柱 39"/>
          <p:cNvSpPr/>
          <p:nvPr/>
        </p:nvSpPr>
        <p:spPr bwMode="gray">
          <a:xfrm>
            <a:off x="5516166" y="4262890"/>
            <a:ext cx="3686823" cy="1089464"/>
          </a:xfrm>
          <a:prstGeom prst="can">
            <a:avLst>
              <a:gd name="adj" fmla="val 9076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97" name="正方形/長方形 96"/>
          <p:cNvSpPr/>
          <p:nvPr/>
        </p:nvSpPr>
        <p:spPr bwMode="gray">
          <a:xfrm>
            <a:off x="1528714" y="2592906"/>
            <a:ext cx="1800420" cy="478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Master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99" name="メモ 98"/>
          <p:cNvSpPr/>
          <p:nvPr/>
        </p:nvSpPr>
        <p:spPr bwMode="gray">
          <a:xfrm>
            <a:off x="933677" y="4454038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3" name="メモ 102"/>
          <p:cNvSpPr/>
          <p:nvPr/>
        </p:nvSpPr>
        <p:spPr bwMode="gray">
          <a:xfrm>
            <a:off x="2124248" y="4499860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8" name="角丸四角形 107"/>
          <p:cNvSpPr/>
          <p:nvPr/>
        </p:nvSpPr>
        <p:spPr bwMode="gray">
          <a:xfrm>
            <a:off x="823989" y="3600415"/>
            <a:ext cx="776577" cy="367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</a:p>
        </p:txBody>
      </p:sp>
      <p:sp>
        <p:nvSpPr>
          <p:cNvPr id="111" name="メモ 110"/>
          <p:cNvSpPr/>
          <p:nvPr/>
        </p:nvSpPr>
        <p:spPr bwMode="gray">
          <a:xfrm>
            <a:off x="837630" y="4515798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12" name="メモ 111"/>
          <p:cNvSpPr/>
          <p:nvPr/>
        </p:nvSpPr>
        <p:spPr bwMode="gray">
          <a:xfrm>
            <a:off x="2028201" y="4561620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15" name="角丸四角形 114"/>
          <p:cNvSpPr/>
          <p:nvPr/>
        </p:nvSpPr>
        <p:spPr bwMode="gray">
          <a:xfrm>
            <a:off x="3206658" y="3593514"/>
            <a:ext cx="776577" cy="3799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</a:p>
        </p:txBody>
      </p:sp>
      <p:cxnSp>
        <p:nvCxnSpPr>
          <p:cNvPr id="116" name="直線矢印コネクタ 115"/>
          <p:cNvCxnSpPr>
            <a:endCxn id="108" idx="2"/>
          </p:cNvCxnSpPr>
          <p:nvPr/>
        </p:nvCxnSpPr>
        <p:spPr bwMode="auto">
          <a:xfrm flipH="1" flipV="1">
            <a:off x="1212278" y="3967991"/>
            <a:ext cx="9718" cy="481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直線矢印コネクタ 121"/>
          <p:cNvCxnSpPr>
            <a:stCxn id="103" idx="0"/>
            <a:endCxn id="166" idx="2"/>
          </p:cNvCxnSpPr>
          <p:nvPr/>
        </p:nvCxnSpPr>
        <p:spPr bwMode="auto">
          <a:xfrm flipH="1" flipV="1">
            <a:off x="2412424" y="3951849"/>
            <a:ext cx="6245" cy="548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メモ 136"/>
          <p:cNvSpPr/>
          <p:nvPr/>
        </p:nvSpPr>
        <p:spPr bwMode="gray">
          <a:xfrm>
            <a:off x="6438970" y="4477960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8" name="メモ 137"/>
          <p:cNvSpPr/>
          <p:nvPr/>
        </p:nvSpPr>
        <p:spPr bwMode="gray">
          <a:xfrm>
            <a:off x="7629541" y="4523782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0" name="メモ 139"/>
          <p:cNvSpPr/>
          <p:nvPr/>
        </p:nvSpPr>
        <p:spPr bwMode="gray">
          <a:xfrm>
            <a:off x="6377803" y="4537966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1" name="メモ 140"/>
          <p:cNvSpPr/>
          <p:nvPr/>
        </p:nvSpPr>
        <p:spPr bwMode="gray">
          <a:xfrm>
            <a:off x="7568374" y="4583788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53" name="正方形/長方形 152"/>
          <p:cNvSpPr/>
          <p:nvPr/>
        </p:nvSpPr>
        <p:spPr bwMode="gray">
          <a:xfrm>
            <a:off x="5724069" y="3211048"/>
            <a:ext cx="923687" cy="721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54" name="角丸四角形 153"/>
          <p:cNvSpPr/>
          <p:nvPr/>
        </p:nvSpPr>
        <p:spPr bwMode="gray">
          <a:xfrm>
            <a:off x="5798562" y="3428703"/>
            <a:ext cx="776577" cy="464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1" name="正方形/長方形 160"/>
          <p:cNvSpPr/>
          <p:nvPr/>
        </p:nvSpPr>
        <p:spPr bwMode="gray">
          <a:xfrm>
            <a:off x="6556068" y="2509806"/>
            <a:ext cx="1800420" cy="478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Master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62" name="直線矢印コネクタ 161"/>
          <p:cNvCxnSpPr/>
          <p:nvPr/>
        </p:nvCxnSpPr>
        <p:spPr bwMode="auto">
          <a:xfrm flipV="1">
            <a:off x="6024072" y="3838584"/>
            <a:ext cx="0" cy="5029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4" name="直線矢印コネクタ 163"/>
          <p:cNvCxnSpPr/>
          <p:nvPr/>
        </p:nvCxnSpPr>
        <p:spPr bwMode="auto">
          <a:xfrm flipH="1" flipV="1">
            <a:off x="6161628" y="3840975"/>
            <a:ext cx="7397" cy="4981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角丸四角形 165"/>
          <p:cNvSpPr/>
          <p:nvPr/>
        </p:nvSpPr>
        <p:spPr bwMode="gray">
          <a:xfrm>
            <a:off x="2024135" y="3571888"/>
            <a:ext cx="776577" cy="3799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76" name="正方形/長方形 175"/>
          <p:cNvSpPr/>
          <p:nvPr/>
        </p:nvSpPr>
        <p:spPr bwMode="gray">
          <a:xfrm>
            <a:off x="6853497" y="3214252"/>
            <a:ext cx="923687" cy="721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77" name="角丸四角形 176"/>
          <p:cNvSpPr/>
          <p:nvPr/>
        </p:nvSpPr>
        <p:spPr bwMode="gray">
          <a:xfrm>
            <a:off x="6927990" y="3431907"/>
            <a:ext cx="776577" cy="464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79" name="正方形/長方形 178"/>
          <p:cNvSpPr/>
          <p:nvPr/>
        </p:nvSpPr>
        <p:spPr bwMode="gray">
          <a:xfrm>
            <a:off x="8029217" y="3202065"/>
            <a:ext cx="923687" cy="72167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80" name="角丸四角形 179"/>
          <p:cNvSpPr/>
          <p:nvPr/>
        </p:nvSpPr>
        <p:spPr bwMode="gray">
          <a:xfrm>
            <a:off x="8103710" y="3419720"/>
            <a:ext cx="776577" cy="464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82" name="直線矢印コネクタ 181"/>
          <p:cNvCxnSpPr/>
          <p:nvPr/>
        </p:nvCxnSpPr>
        <p:spPr bwMode="auto">
          <a:xfrm flipV="1">
            <a:off x="7243230" y="3894940"/>
            <a:ext cx="0" cy="5029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直線矢印コネクタ 182"/>
          <p:cNvCxnSpPr/>
          <p:nvPr/>
        </p:nvCxnSpPr>
        <p:spPr bwMode="auto">
          <a:xfrm flipH="1" flipV="1">
            <a:off x="7380786" y="3897331"/>
            <a:ext cx="7397" cy="4981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" name="直線矢印コネクタ 183"/>
          <p:cNvCxnSpPr/>
          <p:nvPr/>
        </p:nvCxnSpPr>
        <p:spPr bwMode="auto">
          <a:xfrm flipV="1">
            <a:off x="8381382" y="3878371"/>
            <a:ext cx="0" cy="5029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" name="直線矢印コネクタ 184"/>
          <p:cNvCxnSpPr/>
          <p:nvPr/>
        </p:nvCxnSpPr>
        <p:spPr bwMode="auto">
          <a:xfrm flipH="1" flipV="1">
            <a:off x="8518938" y="3880762"/>
            <a:ext cx="7397" cy="4981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2" name="テキスト ボックス 191"/>
          <p:cNvSpPr txBox="1"/>
          <p:nvPr/>
        </p:nvSpPr>
        <p:spPr>
          <a:xfrm>
            <a:off x="1761947" y="2071418"/>
            <a:ext cx="163891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800" u="sng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Hadoop</a:t>
            </a:r>
            <a:endParaRPr kumimoji="1" lang="ja-JP" altLang="en-US" sz="1800" u="sng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6377803" y="2064907"/>
            <a:ext cx="163891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800" u="sng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EMR</a:t>
            </a:r>
            <a:endParaRPr kumimoji="1" lang="ja-JP" altLang="en-US" sz="1800" u="sng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66006" y="2915150"/>
            <a:ext cx="84120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NEW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04430" y="2995747"/>
            <a:ext cx="84120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NEW</a:t>
            </a:r>
            <a:endParaRPr kumimoji="1" lang="ja-JP" altLang="en-US" sz="140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6" name="上カーブ矢印 5"/>
          <p:cNvSpPr/>
          <p:nvPr/>
        </p:nvSpPr>
        <p:spPr bwMode="gray">
          <a:xfrm>
            <a:off x="2406697" y="4929790"/>
            <a:ext cx="1204886" cy="237357"/>
          </a:xfrm>
          <a:prstGeom prst="curvedUpArrow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" name="角丸四角形吹き出し 6"/>
          <p:cNvSpPr/>
          <p:nvPr/>
        </p:nvSpPr>
        <p:spPr bwMode="gray">
          <a:xfrm>
            <a:off x="4110157" y="3967991"/>
            <a:ext cx="1180454" cy="623918"/>
          </a:xfrm>
          <a:prstGeom prst="wedgeRoundRectCallout">
            <a:avLst>
              <a:gd name="adj1" fmla="val -74787"/>
              <a:gd name="adj2" fmla="val 8082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データ移動が必要</a:t>
            </a:r>
          </a:p>
        </p:txBody>
      </p:sp>
      <p:sp>
        <p:nvSpPr>
          <p:cNvPr id="52" name="角丸四角形吹き出し 51"/>
          <p:cNvSpPr/>
          <p:nvPr/>
        </p:nvSpPr>
        <p:spPr bwMode="gray">
          <a:xfrm>
            <a:off x="7842250" y="5455031"/>
            <a:ext cx="1217540" cy="623918"/>
          </a:xfrm>
          <a:prstGeom prst="wedgeRoundRectCallout">
            <a:avLst>
              <a:gd name="adj1" fmla="val 53848"/>
              <a:gd name="adj2" fmla="val -6802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手動でしか増やせない</a:t>
            </a:r>
            <a:endParaRPr lang="ja-JP" altLang="en-US" sz="1400" dirty="0">
              <a:solidFill>
                <a:schemeClr val="bg1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3" name="角丸四角形吹き出し 52"/>
          <p:cNvSpPr/>
          <p:nvPr/>
        </p:nvSpPr>
        <p:spPr bwMode="gray">
          <a:xfrm>
            <a:off x="8779970" y="4634024"/>
            <a:ext cx="1217540" cy="623918"/>
          </a:xfrm>
          <a:prstGeom prst="wedgeRoundRectCallout">
            <a:avLst>
              <a:gd name="adj1" fmla="val -74061"/>
              <a:gd name="adj2" fmla="val -2680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データ移動不要</a:t>
            </a:r>
            <a:endParaRPr lang="ja-JP" altLang="en-US" sz="1400" dirty="0">
              <a:solidFill>
                <a:schemeClr val="bg1"/>
              </a:solidFill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334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999" y="762002"/>
            <a:ext cx="9147149" cy="620602"/>
          </a:xfrm>
        </p:spPr>
        <p:txBody>
          <a:bodyPr/>
          <a:lstStyle/>
          <a:p>
            <a:r>
              <a:rPr lang="en-US" altLang="ja-JP" dirty="0" smtClean="0"/>
              <a:t>Hadoop</a:t>
            </a:r>
            <a:r>
              <a:rPr lang="ja-JP" altLang="en-US" dirty="0" smtClean="0"/>
              <a:t>クライアントが無く、</a:t>
            </a:r>
            <a:r>
              <a:rPr lang="en-US" altLang="ja-JP" dirty="0" smtClean="0"/>
              <a:t>Step</a:t>
            </a:r>
            <a:r>
              <a:rPr lang="ja-JP" altLang="en-US" dirty="0" smtClean="0"/>
              <a:t>機能によりプログラムを投入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例えば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ならば</a:t>
            </a:r>
            <a:r>
              <a:rPr lang="en-US" altLang="ja-JP" dirty="0" smtClean="0"/>
              <a:t>Step</a:t>
            </a:r>
            <a:r>
              <a:rPr lang="ja-JP" altLang="en-US" dirty="0" smtClean="0"/>
              <a:t>の中に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タスクを定義して実行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35" name="正方形/長方形 34"/>
          <p:cNvSpPr/>
          <p:nvPr/>
        </p:nvSpPr>
        <p:spPr bwMode="gray">
          <a:xfrm>
            <a:off x="756399" y="4397921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6" name="正方形/長方形 35"/>
          <p:cNvSpPr/>
          <p:nvPr/>
        </p:nvSpPr>
        <p:spPr bwMode="gray">
          <a:xfrm>
            <a:off x="1956661" y="4397921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</a:p>
          <a:p>
            <a:pPr algn="ctr"/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7" name="正方形/長方形 36"/>
          <p:cNvSpPr/>
          <p:nvPr/>
        </p:nvSpPr>
        <p:spPr bwMode="gray">
          <a:xfrm>
            <a:off x="3161547" y="4411271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8" name="円柱 37"/>
          <p:cNvSpPr/>
          <p:nvPr/>
        </p:nvSpPr>
        <p:spPr bwMode="gray">
          <a:xfrm>
            <a:off x="397029" y="5438654"/>
            <a:ext cx="3890147" cy="1016078"/>
          </a:xfrm>
          <a:prstGeom prst="can">
            <a:avLst>
              <a:gd name="adj" fmla="val 9076"/>
            </a:avLst>
          </a:prstGeom>
          <a:solidFill>
            <a:srgbClr val="F2DCDB">
              <a:alpha val="27843"/>
            </a:srgbClr>
          </a:solidFill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HDFS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1540520" y="3726990"/>
            <a:ext cx="2002973" cy="478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Master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1" name="メモ 40"/>
          <p:cNvSpPr/>
          <p:nvPr/>
        </p:nvSpPr>
        <p:spPr bwMode="gray">
          <a:xfrm>
            <a:off x="933609" y="562374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5" name="メモ 44"/>
          <p:cNvSpPr/>
          <p:nvPr/>
        </p:nvSpPr>
        <p:spPr bwMode="gray">
          <a:xfrm>
            <a:off x="2124180" y="5633944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0" name="角丸四角形 49"/>
          <p:cNvSpPr/>
          <p:nvPr/>
        </p:nvSpPr>
        <p:spPr bwMode="gray">
          <a:xfrm>
            <a:off x="835796" y="4734499"/>
            <a:ext cx="776577" cy="367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</a:p>
        </p:txBody>
      </p:sp>
      <p:sp>
        <p:nvSpPr>
          <p:cNvPr id="53" name="メモ 52"/>
          <p:cNvSpPr/>
          <p:nvPr/>
        </p:nvSpPr>
        <p:spPr bwMode="gray">
          <a:xfrm>
            <a:off x="3329066" y="5641534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66" name="角丸四角形 65"/>
          <p:cNvSpPr/>
          <p:nvPr/>
        </p:nvSpPr>
        <p:spPr bwMode="gray">
          <a:xfrm>
            <a:off x="3218465" y="4727598"/>
            <a:ext cx="776577" cy="379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</a:p>
        </p:txBody>
      </p:sp>
      <p:sp>
        <p:nvSpPr>
          <p:cNvPr id="82" name="角丸四角形 81"/>
          <p:cNvSpPr/>
          <p:nvPr/>
        </p:nvSpPr>
        <p:spPr bwMode="gray">
          <a:xfrm>
            <a:off x="2035942" y="4705972"/>
            <a:ext cx="776577" cy="379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3" name="円柱 82"/>
          <p:cNvSpPr/>
          <p:nvPr/>
        </p:nvSpPr>
        <p:spPr bwMode="gray">
          <a:xfrm>
            <a:off x="5064815" y="5521370"/>
            <a:ext cx="4706527" cy="1120732"/>
          </a:xfrm>
          <a:prstGeom prst="can">
            <a:avLst>
              <a:gd name="adj" fmla="val 9076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95" name="正方形/長方形 94"/>
          <p:cNvSpPr/>
          <p:nvPr/>
        </p:nvSpPr>
        <p:spPr bwMode="gray">
          <a:xfrm>
            <a:off x="6374691" y="4703917"/>
            <a:ext cx="923687" cy="5780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98" name="正方形/長方形 97"/>
          <p:cNvSpPr/>
          <p:nvPr/>
        </p:nvSpPr>
        <p:spPr bwMode="gray">
          <a:xfrm>
            <a:off x="7084996" y="3960337"/>
            <a:ext cx="1800420" cy="406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Master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2" name="正方形/長方形 101"/>
          <p:cNvSpPr/>
          <p:nvPr/>
        </p:nvSpPr>
        <p:spPr bwMode="gray">
          <a:xfrm>
            <a:off x="7504119" y="4707121"/>
            <a:ext cx="923687" cy="561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5" name="正方形/長方形 104"/>
          <p:cNvSpPr/>
          <p:nvPr/>
        </p:nvSpPr>
        <p:spPr bwMode="gray">
          <a:xfrm>
            <a:off x="8679839" y="4694934"/>
            <a:ext cx="923687" cy="573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3" name="正方形/長方形 42"/>
          <p:cNvSpPr/>
          <p:nvPr/>
        </p:nvSpPr>
        <p:spPr bwMode="gray">
          <a:xfrm>
            <a:off x="5152180" y="3865398"/>
            <a:ext cx="891244" cy="14488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EMR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4" name="正方形/長方形 43"/>
          <p:cNvSpPr/>
          <p:nvPr/>
        </p:nvSpPr>
        <p:spPr bwMode="gray">
          <a:xfrm>
            <a:off x="5219164" y="4091574"/>
            <a:ext cx="734280" cy="1084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Step</a:t>
            </a:r>
          </a:p>
        </p:txBody>
      </p:sp>
      <p:sp>
        <p:nvSpPr>
          <p:cNvPr id="49" name="メモ 48"/>
          <p:cNvSpPr/>
          <p:nvPr/>
        </p:nvSpPr>
        <p:spPr bwMode="gray">
          <a:xfrm>
            <a:off x="5319773" y="5749624"/>
            <a:ext cx="588842" cy="431647"/>
          </a:xfrm>
          <a:prstGeom prst="foldedCorner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</a:p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クエリ</a:t>
            </a:r>
          </a:p>
        </p:txBody>
      </p:sp>
      <p:sp>
        <p:nvSpPr>
          <p:cNvPr id="63" name="正方形/長方形 62"/>
          <p:cNvSpPr/>
          <p:nvPr/>
        </p:nvSpPr>
        <p:spPr bwMode="gray">
          <a:xfrm>
            <a:off x="5269919" y="4381303"/>
            <a:ext cx="638696" cy="414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</a:p>
          <a:p>
            <a:pPr algn="ctr"/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タスク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6" name="フリーフォーム 55"/>
          <p:cNvSpPr>
            <a:spLocks/>
          </p:cNvSpPr>
          <p:nvPr/>
        </p:nvSpPr>
        <p:spPr bwMode="gray">
          <a:xfrm rot="21391884">
            <a:off x="5439929" y="4780572"/>
            <a:ext cx="301501" cy="996666"/>
          </a:xfrm>
          <a:custGeom>
            <a:avLst/>
            <a:gdLst>
              <a:gd name="connsiteX0" fmla="*/ 27653 w 393413"/>
              <a:gd name="connsiteY0" fmla="*/ 0 h 1875020"/>
              <a:gd name="connsiteX1" fmla="*/ 27653 w 393413"/>
              <a:gd name="connsiteY1" fmla="*/ 1711234 h 1875020"/>
              <a:gd name="connsiteX2" fmla="*/ 315036 w 393413"/>
              <a:gd name="connsiteY2" fmla="*/ 1619794 h 1875020"/>
              <a:gd name="connsiteX3" fmla="*/ 393413 w 393413"/>
              <a:gd name="connsiteY3" fmla="*/ 65314 h 1875020"/>
              <a:gd name="connsiteX0" fmla="*/ 31362 w 407030"/>
              <a:gd name="connsiteY0" fmla="*/ 0 h 1916379"/>
              <a:gd name="connsiteX1" fmla="*/ 31362 w 407030"/>
              <a:gd name="connsiteY1" fmla="*/ 1711234 h 1916379"/>
              <a:gd name="connsiteX2" fmla="*/ 370997 w 407030"/>
              <a:gd name="connsiteY2" fmla="*/ 1702708 h 1916379"/>
              <a:gd name="connsiteX3" fmla="*/ 397122 w 407030"/>
              <a:gd name="connsiteY3" fmla="*/ 65314 h 1916379"/>
              <a:gd name="connsiteX0" fmla="*/ 31362 w 424313"/>
              <a:gd name="connsiteY0" fmla="*/ 0 h 1919764"/>
              <a:gd name="connsiteX1" fmla="*/ 31362 w 424313"/>
              <a:gd name="connsiteY1" fmla="*/ 1711234 h 1919764"/>
              <a:gd name="connsiteX2" fmla="*/ 370997 w 424313"/>
              <a:gd name="connsiteY2" fmla="*/ 1702708 h 1919764"/>
              <a:gd name="connsiteX3" fmla="*/ 423247 w 424313"/>
              <a:gd name="connsiteY3" fmla="*/ 10037 h 1919764"/>
              <a:gd name="connsiteX0" fmla="*/ 24577 w 430591"/>
              <a:gd name="connsiteY0" fmla="*/ 45239 h 1906234"/>
              <a:gd name="connsiteX1" fmla="*/ 37640 w 430591"/>
              <a:gd name="connsiteY1" fmla="*/ 1701197 h 1906234"/>
              <a:gd name="connsiteX2" fmla="*/ 377275 w 430591"/>
              <a:gd name="connsiteY2" fmla="*/ 1692671 h 1906234"/>
              <a:gd name="connsiteX3" fmla="*/ 429525 w 430591"/>
              <a:gd name="connsiteY3" fmla="*/ 0 h 190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91" h="1906234">
                <a:moveTo>
                  <a:pt x="24577" y="45239"/>
                </a:moveTo>
                <a:cubicBezTo>
                  <a:pt x="628" y="765873"/>
                  <a:pt x="-21143" y="1426625"/>
                  <a:pt x="37640" y="1701197"/>
                </a:cubicBezTo>
                <a:cubicBezTo>
                  <a:pt x="96423" y="1975769"/>
                  <a:pt x="311961" y="1976204"/>
                  <a:pt x="377275" y="1692671"/>
                </a:cubicBezTo>
                <a:cubicBezTo>
                  <a:pt x="442589" y="1409138"/>
                  <a:pt x="429525" y="0"/>
                  <a:pt x="429525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/>
          <p:cNvCxnSpPr>
            <a:stCxn id="63" idx="3"/>
            <a:endCxn id="98" idx="1"/>
          </p:cNvCxnSpPr>
          <p:nvPr/>
        </p:nvCxnSpPr>
        <p:spPr bwMode="auto">
          <a:xfrm flipV="1">
            <a:off x="5908615" y="4163617"/>
            <a:ext cx="1176381" cy="4248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>
            <a:stCxn id="98" idx="2"/>
            <a:endCxn id="102" idx="0"/>
          </p:cNvCxnSpPr>
          <p:nvPr/>
        </p:nvCxnSpPr>
        <p:spPr bwMode="auto">
          <a:xfrm flipH="1">
            <a:off x="7965963" y="4366896"/>
            <a:ext cx="19243" cy="340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>
            <a:stCxn id="98" idx="2"/>
            <a:endCxn id="95" idx="0"/>
          </p:cNvCxnSpPr>
          <p:nvPr/>
        </p:nvCxnSpPr>
        <p:spPr bwMode="auto">
          <a:xfrm flipH="1">
            <a:off x="6836535" y="4366896"/>
            <a:ext cx="1148671" cy="3370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メモ 114"/>
          <p:cNvSpPr/>
          <p:nvPr/>
        </p:nvSpPr>
        <p:spPr bwMode="gray">
          <a:xfrm>
            <a:off x="6548859" y="570338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16" name="メモ 115"/>
          <p:cNvSpPr/>
          <p:nvPr/>
        </p:nvSpPr>
        <p:spPr bwMode="gray">
          <a:xfrm>
            <a:off x="7682724" y="5753175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17" name="メモ 116"/>
          <p:cNvSpPr/>
          <p:nvPr/>
        </p:nvSpPr>
        <p:spPr bwMode="gray">
          <a:xfrm>
            <a:off x="8860224" y="575993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18" name="直線矢印コネクタ 117"/>
          <p:cNvCxnSpPr>
            <a:stCxn id="95" idx="2"/>
            <a:endCxn id="115" idx="0"/>
          </p:cNvCxnSpPr>
          <p:nvPr/>
        </p:nvCxnSpPr>
        <p:spPr bwMode="auto">
          <a:xfrm>
            <a:off x="6836535" y="5282007"/>
            <a:ext cx="6745" cy="4213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直線矢印コネクタ 118"/>
          <p:cNvCxnSpPr>
            <a:stCxn id="102" idx="2"/>
            <a:endCxn id="116" idx="0"/>
          </p:cNvCxnSpPr>
          <p:nvPr/>
        </p:nvCxnSpPr>
        <p:spPr bwMode="auto">
          <a:xfrm>
            <a:off x="7965963" y="5268425"/>
            <a:ext cx="11182" cy="484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直線矢印コネクタ 119"/>
          <p:cNvCxnSpPr>
            <a:stCxn id="105" idx="2"/>
            <a:endCxn id="117" idx="0"/>
          </p:cNvCxnSpPr>
          <p:nvPr/>
        </p:nvCxnSpPr>
        <p:spPr bwMode="auto">
          <a:xfrm>
            <a:off x="9141683" y="5268426"/>
            <a:ext cx="12962" cy="491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直線矢印コネクタ 120"/>
          <p:cNvCxnSpPr>
            <a:stCxn id="98" idx="2"/>
            <a:endCxn id="105" idx="0"/>
          </p:cNvCxnSpPr>
          <p:nvPr/>
        </p:nvCxnSpPr>
        <p:spPr bwMode="auto">
          <a:xfrm>
            <a:off x="7985206" y="4366896"/>
            <a:ext cx="1156477" cy="328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gray">
          <a:xfrm>
            <a:off x="1634015" y="2985482"/>
            <a:ext cx="1806615" cy="62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サーバ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5440826" y="3359283"/>
            <a:ext cx="6078" cy="10350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テキスト ボックス 131"/>
          <p:cNvSpPr txBox="1"/>
          <p:nvPr/>
        </p:nvSpPr>
        <p:spPr>
          <a:xfrm>
            <a:off x="5531453" y="3414639"/>
            <a:ext cx="88656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API</a:t>
            </a:r>
            <a:r>
              <a:rPr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コール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135" name="直線矢印コネクタ 134"/>
          <p:cNvCxnSpPr>
            <a:stCxn id="39" idx="2"/>
            <a:endCxn id="82" idx="0"/>
          </p:cNvCxnSpPr>
          <p:nvPr/>
        </p:nvCxnSpPr>
        <p:spPr bwMode="auto">
          <a:xfrm flipH="1">
            <a:off x="2424231" y="4205558"/>
            <a:ext cx="117776" cy="500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/>
          <p:cNvCxnSpPr>
            <a:stCxn id="39" idx="2"/>
            <a:endCxn id="50" idx="0"/>
          </p:cNvCxnSpPr>
          <p:nvPr/>
        </p:nvCxnSpPr>
        <p:spPr bwMode="auto">
          <a:xfrm flipH="1">
            <a:off x="1224085" y="4205558"/>
            <a:ext cx="1317922" cy="5289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7" name="直線矢印コネクタ 136"/>
          <p:cNvCxnSpPr>
            <a:stCxn id="39" idx="2"/>
            <a:endCxn id="66" idx="0"/>
          </p:cNvCxnSpPr>
          <p:nvPr/>
        </p:nvCxnSpPr>
        <p:spPr bwMode="auto">
          <a:xfrm>
            <a:off x="2542007" y="4205558"/>
            <a:ext cx="1064747" cy="522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直線矢印コネクタ 147"/>
          <p:cNvCxnSpPr>
            <a:stCxn id="82" idx="2"/>
            <a:endCxn id="45" idx="0"/>
          </p:cNvCxnSpPr>
          <p:nvPr/>
        </p:nvCxnSpPr>
        <p:spPr bwMode="auto">
          <a:xfrm flipH="1">
            <a:off x="2418601" y="5085933"/>
            <a:ext cx="5630" cy="548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" name="直線矢印コネクタ 150"/>
          <p:cNvCxnSpPr>
            <a:stCxn id="50" idx="2"/>
            <a:endCxn id="41" idx="0"/>
          </p:cNvCxnSpPr>
          <p:nvPr/>
        </p:nvCxnSpPr>
        <p:spPr bwMode="auto">
          <a:xfrm>
            <a:off x="1224085" y="5102075"/>
            <a:ext cx="3945" cy="5216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直線矢印コネクタ 154"/>
          <p:cNvCxnSpPr>
            <a:stCxn id="66" idx="2"/>
            <a:endCxn id="53" idx="0"/>
          </p:cNvCxnSpPr>
          <p:nvPr/>
        </p:nvCxnSpPr>
        <p:spPr bwMode="auto">
          <a:xfrm>
            <a:off x="3606754" y="5107559"/>
            <a:ext cx="16733" cy="533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メモ 157"/>
          <p:cNvSpPr/>
          <p:nvPr/>
        </p:nvSpPr>
        <p:spPr bwMode="gray">
          <a:xfrm>
            <a:off x="859297" y="5703222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59" name="メモ 158"/>
          <p:cNvSpPr/>
          <p:nvPr/>
        </p:nvSpPr>
        <p:spPr bwMode="gray">
          <a:xfrm>
            <a:off x="2049868" y="5713419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0" name="メモ 159"/>
          <p:cNvSpPr/>
          <p:nvPr/>
        </p:nvSpPr>
        <p:spPr bwMode="gray">
          <a:xfrm>
            <a:off x="3254754" y="5721009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1" name="メモ 160"/>
          <p:cNvSpPr/>
          <p:nvPr/>
        </p:nvSpPr>
        <p:spPr bwMode="gray">
          <a:xfrm>
            <a:off x="6497273" y="575993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2" name="メモ 161"/>
          <p:cNvSpPr/>
          <p:nvPr/>
        </p:nvSpPr>
        <p:spPr bwMode="gray">
          <a:xfrm>
            <a:off x="7631138" y="5809725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3" name="メモ 162"/>
          <p:cNvSpPr/>
          <p:nvPr/>
        </p:nvSpPr>
        <p:spPr bwMode="gray">
          <a:xfrm>
            <a:off x="8808638" y="581648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66" name="直線矢印コネクタ 165"/>
          <p:cNvCxnSpPr>
            <a:stCxn id="176" idx="2"/>
            <a:endCxn id="39" idx="2"/>
          </p:cNvCxnSpPr>
          <p:nvPr/>
        </p:nvCxnSpPr>
        <p:spPr bwMode="auto">
          <a:xfrm flipH="1">
            <a:off x="2542007" y="3612511"/>
            <a:ext cx="32576" cy="593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" name="テキスト ボックス 173"/>
          <p:cNvSpPr txBox="1"/>
          <p:nvPr/>
        </p:nvSpPr>
        <p:spPr>
          <a:xfrm>
            <a:off x="1702028" y="2353425"/>
            <a:ext cx="163891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800" u="sng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Hadoop</a:t>
            </a:r>
            <a:endParaRPr kumimoji="1" lang="ja-JP" altLang="en-US" sz="1800" u="sng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6317884" y="2346914"/>
            <a:ext cx="163891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800" u="sng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EMR</a:t>
            </a:r>
            <a:endParaRPr kumimoji="1" lang="ja-JP" altLang="en-US" sz="1800" u="sng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176" name="正方形/長方形 175"/>
          <p:cNvSpPr/>
          <p:nvPr/>
        </p:nvSpPr>
        <p:spPr bwMode="gray">
          <a:xfrm>
            <a:off x="1852998" y="3322549"/>
            <a:ext cx="1443169" cy="28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Hadoop</a:t>
            </a:r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クライアント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67" name="Picture 36" descr="sl03_visualstudi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448139" y="2681767"/>
            <a:ext cx="793944" cy="6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角丸四角形 72"/>
          <p:cNvSpPr/>
          <p:nvPr/>
        </p:nvSpPr>
        <p:spPr bwMode="gray">
          <a:xfrm>
            <a:off x="6446424" y="4913951"/>
            <a:ext cx="776577" cy="36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</a:p>
        </p:txBody>
      </p:sp>
      <p:sp>
        <p:nvSpPr>
          <p:cNvPr id="77" name="角丸四角形 76"/>
          <p:cNvSpPr/>
          <p:nvPr/>
        </p:nvSpPr>
        <p:spPr bwMode="gray">
          <a:xfrm>
            <a:off x="7575852" y="4917155"/>
            <a:ext cx="776577" cy="36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9" name="角丸四角形 78"/>
          <p:cNvSpPr/>
          <p:nvPr/>
        </p:nvSpPr>
        <p:spPr bwMode="gray">
          <a:xfrm>
            <a:off x="8751572" y="4904968"/>
            <a:ext cx="776577" cy="36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91" name="Picture 36" descr="sl03_visualstudi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822192" y="2875140"/>
            <a:ext cx="793944" cy="6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8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21"/>
          <p:cNvSpPr/>
          <p:nvPr/>
        </p:nvSpPr>
        <p:spPr>
          <a:xfrm>
            <a:off x="2891349" y="1648639"/>
            <a:ext cx="4895435" cy="316586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83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951" y="4623146"/>
            <a:ext cx="385529" cy="4041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62001"/>
            <a:ext cx="9120188" cy="330890"/>
          </a:xfrm>
        </p:spPr>
        <p:txBody>
          <a:bodyPr/>
          <a:lstStyle/>
          <a:p>
            <a:r>
              <a:rPr kumimoji="1" lang="ja-JP" altLang="en-US" dirty="0" smtClean="0"/>
              <a:t>ネットワーク上の配置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5" name="円柱 4"/>
          <p:cNvSpPr/>
          <p:nvPr/>
        </p:nvSpPr>
        <p:spPr bwMode="gray">
          <a:xfrm>
            <a:off x="812492" y="5216161"/>
            <a:ext cx="5609080" cy="1089464"/>
          </a:xfrm>
          <a:prstGeom prst="can">
            <a:avLst>
              <a:gd name="adj" fmla="val 9076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6" name="Rounded Rectangle 2"/>
          <p:cNvSpPr/>
          <p:nvPr/>
        </p:nvSpPr>
        <p:spPr>
          <a:xfrm>
            <a:off x="2290996" y="1330372"/>
            <a:ext cx="7105649" cy="38857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98" y="1574693"/>
            <a:ext cx="240752" cy="241300"/>
          </a:xfrm>
          <a:prstGeom prst="rect">
            <a:avLst/>
          </a:prstGeom>
        </p:spPr>
      </p:pic>
      <p:sp>
        <p:nvSpPr>
          <p:cNvPr id="10" name="メモ 9"/>
          <p:cNvSpPr/>
          <p:nvPr/>
        </p:nvSpPr>
        <p:spPr bwMode="gray">
          <a:xfrm>
            <a:off x="3657552" y="5431231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1" name="メモ 10"/>
          <p:cNvSpPr/>
          <p:nvPr/>
        </p:nvSpPr>
        <p:spPr bwMode="gray">
          <a:xfrm>
            <a:off x="4848123" y="5477053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メモ 11"/>
          <p:cNvSpPr/>
          <p:nvPr/>
        </p:nvSpPr>
        <p:spPr bwMode="gray">
          <a:xfrm>
            <a:off x="3596385" y="549123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メモ 12"/>
          <p:cNvSpPr/>
          <p:nvPr/>
        </p:nvSpPr>
        <p:spPr bwMode="gray">
          <a:xfrm>
            <a:off x="4786956" y="5537059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正方形/長方形 13"/>
          <p:cNvSpPr/>
          <p:nvPr/>
        </p:nvSpPr>
        <p:spPr bwMode="gray">
          <a:xfrm>
            <a:off x="3129811" y="3403336"/>
            <a:ext cx="923687" cy="1227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ノード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3767369" y="1947270"/>
            <a:ext cx="1820631" cy="732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Master</a:t>
            </a:r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ノード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(EC2)</a:t>
            </a:r>
          </a:p>
        </p:txBody>
      </p:sp>
      <p:sp>
        <p:nvSpPr>
          <p:cNvPr id="32" name="正方形/長方形 31"/>
          <p:cNvSpPr/>
          <p:nvPr/>
        </p:nvSpPr>
        <p:spPr bwMode="gray">
          <a:xfrm>
            <a:off x="812491" y="1589870"/>
            <a:ext cx="1174712" cy="2220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EMR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3" name="Rounded Rectangle 6"/>
          <p:cNvSpPr/>
          <p:nvPr/>
        </p:nvSpPr>
        <p:spPr>
          <a:xfrm>
            <a:off x="2598407" y="1527987"/>
            <a:ext cx="5286536" cy="356034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5247911" y="4835933"/>
            <a:ext cx="73836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AZ-A</a:t>
            </a:r>
            <a:endParaRPr lang="en-US" sz="9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5" name="Rounded Rectangle 3"/>
          <p:cNvSpPr/>
          <p:nvPr/>
        </p:nvSpPr>
        <p:spPr>
          <a:xfrm>
            <a:off x="622300" y="1139585"/>
            <a:ext cx="9021995" cy="526424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356" y="1119835"/>
            <a:ext cx="599171" cy="391125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18" y="1037490"/>
            <a:ext cx="603504" cy="393954"/>
          </a:xfrm>
          <a:prstGeom prst="rect">
            <a:avLst/>
          </a:prstGeom>
        </p:spPr>
      </p:pic>
      <p:sp>
        <p:nvSpPr>
          <p:cNvPr id="37" name="Rounded Rectangle 6"/>
          <p:cNvSpPr/>
          <p:nvPr/>
        </p:nvSpPr>
        <p:spPr>
          <a:xfrm>
            <a:off x="8028050" y="1510960"/>
            <a:ext cx="1367105" cy="356034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8" name="Rounded Rectangle 21"/>
          <p:cNvSpPr/>
          <p:nvPr/>
        </p:nvSpPr>
        <p:spPr>
          <a:xfrm>
            <a:off x="8157306" y="1622975"/>
            <a:ext cx="1018387" cy="31297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0" name="円柱 39"/>
          <p:cNvSpPr/>
          <p:nvPr/>
        </p:nvSpPr>
        <p:spPr bwMode="gray">
          <a:xfrm>
            <a:off x="7842250" y="5235911"/>
            <a:ext cx="1400506" cy="1089464"/>
          </a:xfrm>
          <a:prstGeom prst="can">
            <a:avLst>
              <a:gd name="adj" fmla="val 9076"/>
            </a:avLst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err="1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DynamoDB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1" name="円柱 40"/>
          <p:cNvSpPr/>
          <p:nvPr/>
        </p:nvSpPr>
        <p:spPr bwMode="gray">
          <a:xfrm>
            <a:off x="8188736" y="3712005"/>
            <a:ext cx="960381" cy="861437"/>
          </a:xfrm>
          <a:prstGeom prst="can">
            <a:avLst>
              <a:gd name="adj" fmla="val 9076"/>
            </a:avLst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Aurora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8259469" y="4773328"/>
            <a:ext cx="7337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AZ-C</a:t>
            </a:r>
            <a:endParaRPr lang="en-US" sz="9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43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1" y="1564206"/>
            <a:ext cx="240752" cy="241300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 bwMode="gray">
          <a:xfrm>
            <a:off x="4282586" y="3392206"/>
            <a:ext cx="923687" cy="1227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ノード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5435667" y="3392206"/>
            <a:ext cx="923687" cy="1227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ノード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5" name="角丸四角形 14"/>
          <p:cNvSpPr/>
          <p:nvPr/>
        </p:nvSpPr>
        <p:spPr bwMode="gray">
          <a:xfrm>
            <a:off x="3177174" y="3975988"/>
            <a:ext cx="776577" cy="464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4378924" y="3990184"/>
            <a:ext cx="776577" cy="464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2" name="角丸四角形 21"/>
          <p:cNvSpPr/>
          <p:nvPr/>
        </p:nvSpPr>
        <p:spPr bwMode="gray">
          <a:xfrm>
            <a:off x="5482322" y="3967005"/>
            <a:ext cx="776577" cy="464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46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449" y="1969588"/>
            <a:ext cx="385529" cy="404184"/>
          </a:xfrm>
          <a:prstGeom prst="rect">
            <a:avLst/>
          </a:prstGeom>
        </p:spPr>
      </p:pic>
      <p:pic>
        <p:nvPicPr>
          <p:cNvPr id="47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576" y="4640415"/>
            <a:ext cx="421188" cy="441567"/>
          </a:xfrm>
          <a:prstGeom prst="rect">
            <a:avLst/>
          </a:prstGeom>
        </p:spPr>
      </p:pic>
      <p:sp>
        <p:nvSpPr>
          <p:cNvPr id="48" name="メモ 47"/>
          <p:cNvSpPr/>
          <p:nvPr/>
        </p:nvSpPr>
        <p:spPr bwMode="gray">
          <a:xfrm>
            <a:off x="8106057" y="5396748"/>
            <a:ext cx="855923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のメタデータ</a:t>
            </a:r>
          </a:p>
        </p:txBody>
      </p:sp>
      <p:sp>
        <p:nvSpPr>
          <p:cNvPr id="49" name="メモ 48"/>
          <p:cNvSpPr/>
          <p:nvPr/>
        </p:nvSpPr>
        <p:spPr bwMode="gray">
          <a:xfrm>
            <a:off x="8238537" y="3878150"/>
            <a:ext cx="855923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</a:p>
          <a:p>
            <a:pPr algn="ctr"/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メタデータ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0" name="円柱 49"/>
          <p:cNvSpPr/>
          <p:nvPr/>
        </p:nvSpPr>
        <p:spPr bwMode="gray">
          <a:xfrm>
            <a:off x="6732048" y="3753511"/>
            <a:ext cx="960381" cy="861437"/>
          </a:xfrm>
          <a:prstGeom prst="can">
            <a:avLst>
              <a:gd name="adj" fmla="val 9076"/>
            </a:avLst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Aurora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1" name="メモ 50"/>
          <p:cNvSpPr/>
          <p:nvPr/>
        </p:nvSpPr>
        <p:spPr bwMode="gray">
          <a:xfrm>
            <a:off x="6781849" y="3919656"/>
            <a:ext cx="855923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</a:p>
          <a:p>
            <a:pPr algn="ctr"/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メタデータ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5" name="メモ 54"/>
          <p:cNvSpPr/>
          <p:nvPr/>
        </p:nvSpPr>
        <p:spPr bwMode="gray">
          <a:xfrm>
            <a:off x="1126786" y="5515808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</a:p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クエリ</a:t>
            </a:r>
          </a:p>
        </p:txBody>
      </p:sp>
      <p:sp>
        <p:nvSpPr>
          <p:cNvPr id="56" name="角丸四角形 55"/>
          <p:cNvSpPr/>
          <p:nvPr/>
        </p:nvSpPr>
        <p:spPr bwMode="gray">
          <a:xfrm>
            <a:off x="919944" y="3200946"/>
            <a:ext cx="1002525" cy="464708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Step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7" name="角丸四角形 56"/>
          <p:cNvSpPr/>
          <p:nvPr/>
        </p:nvSpPr>
        <p:spPr bwMode="gray">
          <a:xfrm>
            <a:off x="898584" y="1939326"/>
            <a:ext cx="1002525" cy="464708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クラスタ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制御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61" name="直線コネクタ 60"/>
          <p:cNvCxnSpPr/>
          <p:nvPr/>
        </p:nvCxnSpPr>
        <p:spPr bwMode="auto">
          <a:xfrm>
            <a:off x="1987203" y="2171680"/>
            <a:ext cx="19036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>
            <a:stCxn id="14" idx="0"/>
            <a:endCxn id="16" idx="2"/>
          </p:cNvCxnSpPr>
          <p:nvPr/>
        </p:nvCxnSpPr>
        <p:spPr bwMode="auto">
          <a:xfrm flipV="1">
            <a:off x="3591655" y="2680234"/>
            <a:ext cx="1086030" cy="723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線コネクタ 64"/>
          <p:cNvCxnSpPr>
            <a:stCxn id="45" idx="0"/>
            <a:endCxn id="16" idx="2"/>
          </p:cNvCxnSpPr>
          <p:nvPr/>
        </p:nvCxnSpPr>
        <p:spPr bwMode="auto">
          <a:xfrm flipH="1" flipV="1">
            <a:off x="4677685" y="2680234"/>
            <a:ext cx="1219826" cy="7119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67"/>
          <p:cNvCxnSpPr>
            <a:stCxn id="44" idx="0"/>
            <a:endCxn id="16" idx="2"/>
          </p:cNvCxnSpPr>
          <p:nvPr/>
        </p:nvCxnSpPr>
        <p:spPr bwMode="auto">
          <a:xfrm flipH="1" flipV="1">
            <a:off x="4677685" y="2680234"/>
            <a:ext cx="66745" cy="7119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endCxn id="20" idx="2"/>
          </p:cNvCxnSpPr>
          <p:nvPr/>
        </p:nvCxnSpPr>
        <p:spPr bwMode="auto">
          <a:xfrm flipV="1">
            <a:off x="4744429" y="4454892"/>
            <a:ext cx="22784" cy="8764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41" idx="2"/>
            <a:endCxn id="51" idx="3"/>
          </p:cNvCxnSpPr>
          <p:nvPr/>
        </p:nvCxnSpPr>
        <p:spPr bwMode="auto">
          <a:xfrm flipH="1" flipV="1">
            <a:off x="7637772" y="4135480"/>
            <a:ext cx="550964" cy="7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>
            <a:stCxn id="40" idx="1"/>
            <a:endCxn id="20" idx="2"/>
          </p:cNvCxnSpPr>
          <p:nvPr/>
        </p:nvCxnSpPr>
        <p:spPr bwMode="auto">
          <a:xfrm flipH="1" flipV="1">
            <a:off x="4767213" y="4454892"/>
            <a:ext cx="3775290" cy="781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テキスト ボックス 83"/>
          <p:cNvSpPr txBox="1"/>
          <p:nvPr/>
        </p:nvSpPr>
        <p:spPr>
          <a:xfrm>
            <a:off x="3045765" y="2230332"/>
            <a:ext cx="699951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IGW </a:t>
            </a:r>
          </a:p>
          <a:p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or</a:t>
            </a:r>
          </a:p>
          <a:p>
            <a:r>
              <a:rPr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NAT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427107" y="1622975"/>
            <a:ext cx="129715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VPC Subnet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430089" y="4799076"/>
            <a:ext cx="129715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VPC Endpoint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5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3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6044"/>
            <a:ext cx="10789921" cy="4778265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" altLang="ja-JP" sz="2400" dirty="0">
                <a:latin typeface="ＭＳ ゴシック" pitchFamily="49" charset="-128"/>
                <a:ea typeface="ＭＳ ゴシック" pitchFamily="49" charset="-128"/>
              </a:rPr>
              <a:t>{"ID"  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：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fetaro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endParaRPr lang="en" altLang="ja-JP" sz="2400" dirty="0">
              <a:latin typeface="ＭＳ ゴシック" pitchFamily="49" charset="-128"/>
              <a:ea typeface="ＭＳ ゴシック" pitchFamily="49" charset="-128"/>
            </a:endParaRPr>
          </a:p>
          <a:p>
            <a:pPr lvl="0">
              <a:buNone/>
            </a:pP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名前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"：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 err="1" smtClean="0">
                <a:latin typeface="ＭＳ ゴシック" pitchFamily="49" charset="-128"/>
                <a:ea typeface="ＭＳ ゴシック" pitchFamily="49" charset="-128"/>
              </a:rPr>
              <a:t>渡部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lang="en" altLang="ja-JP" sz="2400" dirty="0" err="1" smtClean="0">
                <a:latin typeface="ＭＳ ゴシック" pitchFamily="49" charset="-128"/>
                <a:ea typeface="ＭＳ ゴシック" pitchFamily="49" charset="-128"/>
              </a:rPr>
              <a:t>徹太郎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</a:p>
          <a:p>
            <a:pPr lvl="0">
              <a:buNone/>
            </a:pP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研究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"：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東京工業大学でデータベースと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情報検索の研究</a:t>
            </a:r>
            <a:r>
              <a:rPr lang="en" altLang="ja-JP" sz="2400" dirty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" altLang="ja-JP" sz="2400" dirty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　　　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lang="en" altLang="ja-JP" sz="2400" dirty="0">
                <a:latin typeface="ＭＳ ゴシック" pitchFamily="49" charset="-128"/>
                <a:ea typeface="ＭＳ ゴシック" pitchFamily="49" charset="-128"/>
              </a:rPr>
              <a:t>(@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日本データベース学会</a:t>
            </a:r>
            <a:r>
              <a:rPr lang="en" altLang="ja-JP" sz="2400" dirty="0">
                <a:latin typeface="ＭＳ ゴシック" pitchFamily="49" charset="-128"/>
                <a:ea typeface="ＭＳ ゴシック" pitchFamily="49" charset="-128"/>
              </a:rPr>
              <a:t>)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endParaRPr lang="en" altLang="ja-JP" sz="2400" dirty="0">
              <a:latin typeface="ＭＳ ゴシック" pitchFamily="49" charset="-128"/>
              <a:ea typeface="ＭＳ ゴシック" pitchFamily="49" charset="-128"/>
            </a:endParaRPr>
          </a:p>
          <a:p>
            <a:pPr lvl="0">
              <a:buNone/>
            </a:pP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仕事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"：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{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前職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:["</a:t>
            </a:r>
            <a:r>
              <a:rPr lang="en" altLang="ja-JP" sz="2400" dirty="0" err="1" smtClean="0">
                <a:latin typeface="ＭＳ ゴシック" pitchFamily="49" charset="-128"/>
                <a:ea typeface="ＭＳ ゴシック" pitchFamily="49" charset="-128"/>
              </a:rPr>
              <a:t>証券会社のオン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ライン</a:t>
            </a:r>
            <a:r>
              <a:rPr lang="en" altLang="ja-JP" sz="2400" dirty="0" err="1" smtClean="0">
                <a:latin typeface="ＭＳ ゴシック" pitchFamily="49" charset="-128"/>
                <a:ea typeface="ＭＳ ゴシック" pitchFamily="49" charset="-128"/>
              </a:rPr>
              <a:t>トレ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ード</a:t>
            </a:r>
            <a:r>
              <a:rPr lang="en" altLang="ja-JP" sz="2400" dirty="0" err="1" smtClean="0">
                <a:latin typeface="ＭＳ ゴシック" pitchFamily="49" charset="-128"/>
                <a:ea typeface="ＭＳ ゴシック" pitchFamily="49" charset="-128"/>
              </a:rPr>
              <a:t>システムのWeb基盤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",</a:t>
            </a:r>
            <a:endParaRPr lang="en" altLang="ja-JP" sz="2400" dirty="0">
              <a:latin typeface="ＭＳ ゴシック" pitchFamily="49" charset="-128"/>
              <a:ea typeface="ＭＳ ゴシック" pitchFamily="49" charset="-128"/>
            </a:endParaRPr>
          </a:p>
          <a:p>
            <a:pPr lvl="0">
              <a:buNone/>
            </a:pPr>
            <a:r>
              <a:rPr lang="en" altLang="ja-JP" sz="2400" dirty="0">
                <a:latin typeface="ＭＳ ゴシック" pitchFamily="49" charset="-128"/>
                <a:ea typeface="ＭＳ ゴシック" pitchFamily="49" charset="-128"/>
              </a:rPr>
              <a:t>    　　　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     "</a:t>
            </a:r>
            <a:r>
              <a:rPr lang="en" altLang="ja-JP" sz="2400" dirty="0" err="1" smtClean="0">
                <a:latin typeface="ＭＳ ゴシック" pitchFamily="49" charset="-128"/>
                <a:ea typeface="ＭＳ ゴシック" pitchFamily="49" charset="-128"/>
              </a:rPr>
              <a:t>オープンソース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なら何でも。主に</a:t>
            </a:r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MongoDB,NoSQL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"],</a:t>
            </a:r>
          </a:p>
          <a:p>
            <a:pPr lvl="0">
              <a:buNone/>
            </a:pP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       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現職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:["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リクルートの横断分析基盤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Exadata,Hortonworks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",</a:t>
            </a:r>
          </a:p>
          <a:p>
            <a:pPr lvl="0">
              <a:buNone/>
            </a:pP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              "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新規技術開拓部隊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EMR"]}</a:t>
            </a:r>
            <a:endParaRPr lang="en" altLang="ja-JP" sz="2400" dirty="0">
              <a:latin typeface="ＭＳ ゴシック" pitchFamily="49" charset="-128"/>
              <a:ea typeface="ＭＳ ゴシック" pitchFamily="49" charset="-128"/>
            </a:endParaRPr>
          </a:p>
          <a:p>
            <a:pPr lvl="0">
              <a:buNone/>
            </a:pP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エディタ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>
                <a:latin typeface="ＭＳ ゴシック" pitchFamily="49" charset="-128"/>
                <a:ea typeface="ＭＳ ゴシック" pitchFamily="49" charset="-128"/>
              </a:rPr>
              <a:t>：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emacs派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endParaRPr lang="en" altLang="ja-JP" sz="2400" dirty="0">
              <a:latin typeface="ＭＳ ゴシック" pitchFamily="49" charset="-128"/>
              <a:ea typeface="ＭＳ ゴシック" pitchFamily="49" charset="-128"/>
            </a:endParaRPr>
          </a:p>
          <a:p>
            <a:pPr lvl="0">
              <a:buNone/>
            </a:pP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趣味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" altLang="ja-JP" sz="2400" dirty="0" smtClean="0">
                <a:latin typeface="ＭＳ ゴシック" pitchFamily="49" charset="-128"/>
                <a:ea typeface="ＭＳ ゴシック" pitchFamily="49" charset="-128"/>
              </a:rPr>
              <a:t>：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["</a:t>
            </a:r>
            <a:r>
              <a:rPr lang="en" altLang="ja-JP" sz="2400" dirty="0" err="1">
                <a:latin typeface="ＭＳ ゴシック" pitchFamily="49" charset="-128"/>
                <a:ea typeface="ＭＳ ゴシック" pitchFamily="49" charset="-128"/>
              </a:rPr>
              <a:t>自宅サーバ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","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麻雀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"]</a:t>
            </a:r>
            <a:endParaRPr lang="en" altLang="ja-JP" sz="2400" dirty="0">
              <a:latin typeface="ＭＳ ゴシック" pitchFamily="49" charset="-128"/>
              <a:ea typeface="ＭＳ ゴシック" pitchFamily="49" charset="-128"/>
            </a:endParaRPr>
          </a:p>
          <a:p>
            <a:pPr lvl="0">
              <a:buNone/>
            </a:pP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 "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属性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 : ["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ギーク</a:t>
            </a:r>
            <a:r>
              <a:rPr lang="en-US" altLang="ja-JP" sz="2400" dirty="0">
                <a:latin typeface="ＭＳ ゴシック" pitchFamily="49" charset="-128"/>
                <a:ea typeface="ＭＳ ゴシック" pitchFamily="49" charset="-128"/>
              </a:rPr>
              <a:t>","</a:t>
            </a:r>
            <a:r>
              <a:rPr lang="ja-JP" altLang="en-US" sz="2400" dirty="0">
                <a:latin typeface="ＭＳ ゴシック" pitchFamily="49" charset="-128"/>
                <a:ea typeface="ＭＳ ゴシック" pitchFamily="49" charset="-128"/>
              </a:rPr>
              <a:t>スーツ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"]}</a:t>
            </a:r>
            <a:endParaRPr lang="en" altLang="ja-JP" sz="2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1" name="Shape 41"/>
          <p:cNvSpPr/>
          <p:nvPr/>
        </p:nvSpPr>
        <p:spPr>
          <a:xfrm>
            <a:off x="7782272" y="-88376"/>
            <a:ext cx="2123728" cy="198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32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のいけていない点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999" y="762001"/>
            <a:ext cx="9147149" cy="1624845"/>
          </a:xfrm>
        </p:spPr>
        <p:txBody>
          <a:bodyPr/>
          <a:lstStyle/>
          <a:p>
            <a:r>
              <a:rPr lang="ja-JP" altLang="en-US" dirty="0" smtClean="0"/>
              <a:t>プログラムの投入が面倒</a:t>
            </a:r>
            <a:endParaRPr lang="en-US" altLang="ja-JP" dirty="0" smtClean="0"/>
          </a:p>
          <a:p>
            <a:r>
              <a:rPr kumimoji="1" lang="ja-JP" altLang="en-US" dirty="0" smtClean="0"/>
              <a:t>マスターノードの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アドレスが固定できず、マスタノードにあるジョブ稼働状況確認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へのアクセスが困難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35" name="正方形/長方形 34"/>
          <p:cNvSpPr/>
          <p:nvPr/>
        </p:nvSpPr>
        <p:spPr bwMode="gray">
          <a:xfrm>
            <a:off x="756399" y="4397921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6" name="正方形/長方形 35"/>
          <p:cNvSpPr/>
          <p:nvPr/>
        </p:nvSpPr>
        <p:spPr bwMode="gray">
          <a:xfrm>
            <a:off x="1956661" y="4397921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</a:p>
          <a:p>
            <a:pPr algn="ctr"/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7" name="正方形/長方形 36"/>
          <p:cNvSpPr/>
          <p:nvPr/>
        </p:nvSpPr>
        <p:spPr bwMode="gray">
          <a:xfrm>
            <a:off x="3161547" y="4411271"/>
            <a:ext cx="923687" cy="222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8" name="円柱 37"/>
          <p:cNvSpPr/>
          <p:nvPr/>
        </p:nvSpPr>
        <p:spPr bwMode="gray">
          <a:xfrm>
            <a:off x="397029" y="5438654"/>
            <a:ext cx="3890147" cy="1016078"/>
          </a:xfrm>
          <a:prstGeom prst="can">
            <a:avLst>
              <a:gd name="adj" fmla="val 9076"/>
            </a:avLst>
          </a:prstGeom>
          <a:solidFill>
            <a:srgbClr val="F2DCDB">
              <a:alpha val="27843"/>
            </a:srgbClr>
          </a:solidFill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HDFS(</a:t>
            </a:r>
            <a:r>
              <a:rPr kumimoji="1" lang="en-US" altLang="ja-JP" sz="1200" dirty="0" err="1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MapR</a:t>
            </a:r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-FS)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1540520" y="3726990"/>
            <a:ext cx="2002973" cy="478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Master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1" name="メモ 40"/>
          <p:cNvSpPr/>
          <p:nvPr/>
        </p:nvSpPr>
        <p:spPr bwMode="gray">
          <a:xfrm>
            <a:off x="933609" y="562374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5" name="メモ 44"/>
          <p:cNvSpPr/>
          <p:nvPr/>
        </p:nvSpPr>
        <p:spPr bwMode="gray">
          <a:xfrm>
            <a:off x="2124180" y="5633944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0" name="角丸四角形 49"/>
          <p:cNvSpPr/>
          <p:nvPr/>
        </p:nvSpPr>
        <p:spPr bwMode="gray">
          <a:xfrm>
            <a:off x="835796" y="4734499"/>
            <a:ext cx="776577" cy="367576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</a:p>
        </p:txBody>
      </p:sp>
      <p:sp>
        <p:nvSpPr>
          <p:cNvPr id="53" name="メモ 52"/>
          <p:cNvSpPr/>
          <p:nvPr/>
        </p:nvSpPr>
        <p:spPr bwMode="gray">
          <a:xfrm>
            <a:off x="3329066" y="5641534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66" name="角丸四角形 65"/>
          <p:cNvSpPr/>
          <p:nvPr/>
        </p:nvSpPr>
        <p:spPr bwMode="gray">
          <a:xfrm>
            <a:off x="3218465" y="4727598"/>
            <a:ext cx="776577" cy="379961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</a:p>
        </p:txBody>
      </p:sp>
      <p:sp>
        <p:nvSpPr>
          <p:cNvPr id="82" name="角丸四角形 81"/>
          <p:cNvSpPr/>
          <p:nvPr/>
        </p:nvSpPr>
        <p:spPr bwMode="gray">
          <a:xfrm>
            <a:off x="2035942" y="4705972"/>
            <a:ext cx="776577" cy="379961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3" name="円柱 82"/>
          <p:cNvSpPr/>
          <p:nvPr/>
        </p:nvSpPr>
        <p:spPr bwMode="gray">
          <a:xfrm>
            <a:off x="5064815" y="5521370"/>
            <a:ext cx="4706527" cy="1120732"/>
          </a:xfrm>
          <a:prstGeom prst="can">
            <a:avLst>
              <a:gd name="adj" fmla="val 9076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8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763" y="3428526"/>
            <a:ext cx="603504" cy="393954"/>
          </a:xfrm>
          <a:prstGeom prst="rect">
            <a:avLst/>
          </a:prstGeom>
        </p:spPr>
      </p:pic>
      <p:sp>
        <p:nvSpPr>
          <p:cNvPr id="95" name="正方形/長方形 94"/>
          <p:cNvSpPr/>
          <p:nvPr/>
        </p:nvSpPr>
        <p:spPr bwMode="gray">
          <a:xfrm>
            <a:off x="6374691" y="4703917"/>
            <a:ext cx="923687" cy="5780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98" name="正方形/長方形 97"/>
          <p:cNvSpPr/>
          <p:nvPr/>
        </p:nvSpPr>
        <p:spPr bwMode="gray">
          <a:xfrm>
            <a:off x="7084996" y="3960337"/>
            <a:ext cx="1800420" cy="406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Master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2" name="正方形/長方形 101"/>
          <p:cNvSpPr/>
          <p:nvPr/>
        </p:nvSpPr>
        <p:spPr bwMode="gray">
          <a:xfrm>
            <a:off x="7504119" y="4707121"/>
            <a:ext cx="923687" cy="561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05" name="正方形/長方形 104"/>
          <p:cNvSpPr/>
          <p:nvPr/>
        </p:nvSpPr>
        <p:spPr bwMode="gray">
          <a:xfrm>
            <a:off x="8679839" y="4694934"/>
            <a:ext cx="923687" cy="573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3" name="正方形/長方形 42"/>
          <p:cNvSpPr/>
          <p:nvPr/>
        </p:nvSpPr>
        <p:spPr bwMode="gray">
          <a:xfrm>
            <a:off x="5152180" y="3865398"/>
            <a:ext cx="891244" cy="14488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EMR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4" name="正方形/長方形 43"/>
          <p:cNvSpPr/>
          <p:nvPr/>
        </p:nvSpPr>
        <p:spPr bwMode="gray">
          <a:xfrm>
            <a:off x="5219164" y="4091574"/>
            <a:ext cx="734280" cy="1084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Step</a:t>
            </a:r>
          </a:p>
        </p:txBody>
      </p:sp>
      <p:sp>
        <p:nvSpPr>
          <p:cNvPr id="49" name="メモ 48"/>
          <p:cNvSpPr/>
          <p:nvPr/>
        </p:nvSpPr>
        <p:spPr bwMode="gray">
          <a:xfrm>
            <a:off x="5319773" y="5749624"/>
            <a:ext cx="588842" cy="431647"/>
          </a:xfrm>
          <a:prstGeom prst="foldedCorner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</a:p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クエリ</a:t>
            </a:r>
          </a:p>
        </p:txBody>
      </p:sp>
      <p:sp>
        <p:nvSpPr>
          <p:cNvPr id="63" name="正方形/長方形 62"/>
          <p:cNvSpPr/>
          <p:nvPr/>
        </p:nvSpPr>
        <p:spPr bwMode="gray">
          <a:xfrm>
            <a:off x="5269919" y="4381303"/>
            <a:ext cx="638696" cy="414231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</a:p>
          <a:p>
            <a:pPr algn="ctr"/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タスク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6" name="フリーフォーム 55"/>
          <p:cNvSpPr>
            <a:spLocks/>
          </p:cNvSpPr>
          <p:nvPr/>
        </p:nvSpPr>
        <p:spPr bwMode="gray">
          <a:xfrm rot="21391884">
            <a:off x="5439929" y="4780572"/>
            <a:ext cx="301501" cy="996666"/>
          </a:xfrm>
          <a:custGeom>
            <a:avLst/>
            <a:gdLst>
              <a:gd name="connsiteX0" fmla="*/ 27653 w 393413"/>
              <a:gd name="connsiteY0" fmla="*/ 0 h 1875020"/>
              <a:gd name="connsiteX1" fmla="*/ 27653 w 393413"/>
              <a:gd name="connsiteY1" fmla="*/ 1711234 h 1875020"/>
              <a:gd name="connsiteX2" fmla="*/ 315036 w 393413"/>
              <a:gd name="connsiteY2" fmla="*/ 1619794 h 1875020"/>
              <a:gd name="connsiteX3" fmla="*/ 393413 w 393413"/>
              <a:gd name="connsiteY3" fmla="*/ 65314 h 1875020"/>
              <a:gd name="connsiteX0" fmla="*/ 31362 w 407030"/>
              <a:gd name="connsiteY0" fmla="*/ 0 h 1916379"/>
              <a:gd name="connsiteX1" fmla="*/ 31362 w 407030"/>
              <a:gd name="connsiteY1" fmla="*/ 1711234 h 1916379"/>
              <a:gd name="connsiteX2" fmla="*/ 370997 w 407030"/>
              <a:gd name="connsiteY2" fmla="*/ 1702708 h 1916379"/>
              <a:gd name="connsiteX3" fmla="*/ 397122 w 407030"/>
              <a:gd name="connsiteY3" fmla="*/ 65314 h 1916379"/>
              <a:gd name="connsiteX0" fmla="*/ 31362 w 424313"/>
              <a:gd name="connsiteY0" fmla="*/ 0 h 1919764"/>
              <a:gd name="connsiteX1" fmla="*/ 31362 w 424313"/>
              <a:gd name="connsiteY1" fmla="*/ 1711234 h 1919764"/>
              <a:gd name="connsiteX2" fmla="*/ 370997 w 424313"/>
              <a:gd name="connsiteY2" fmla="*/ 1702708 h 1919764"/>
              <a:gd name="connsiteX3" fmla="*/ 423247 w 424313"/>
              <a:gd name="connsiteY3" fmla="*/ 10037 h 1919764"/>
              <a:gd name="connsiteX0" fmla="*/ 24577 w 430591"/>
              <a:gd name="connsiteY0" fmla="*/ 45239 h 1906234"/>
              <a:gd name="connsiteX1" fmla="*/ 37640 w 430591"/>
              <a:gd name="connsiteY1" fmla="*/ 1701197 h 1906234"/>
              <a:gd name="connsiteX2" fmla="*/ 377275 w 430591"/>
              <a:gd name="connsiteY2" fmla="*/ 1692671 h 1906234"/>
              <a:gd name="connsiteX3" fmla="*/ 429525 w 430591"/>
              <a:gd name="connsiteY3" fmla="*/ 0 h 190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91" h="1906234">
                <a:moveTo>
                  <a:pt x="24577" y="45239"/>
                </a:moveTo>
                <a:cubicBezTo>
                  <a:pt x="628" y="765873"/>
                  <a:pt x="-21143" y="1426625"/>
                  <a:pt x="37640" y="1701197"/>
                </a:cubicBezTo>
                <a:cubicBezTo>
                  <a:pt x="96423" y="1975769"/>
                  <a:pt x="311961" y="1976204"/>
                  <a:pt x="377275" y="1692671"/>
                </a:cubicBezTo>
                <a:cubicBezTo>
                  <a:pt x="442589" y="1409138"/>
                  <a:pt x="429525" y="0"/>
                  <a:pt x="429525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/>
          <p:cNvCxnSpPr>
            <a:stCxn id="63" idx="3"/>
            <a:endCxn id="98" idx="1"/>
          </p:cNvCxnSpPr>
          <p:nvPr/>
        </p:nvCxnSpPr>
        <p:spPr bwMode="auto">
          <a:xfrm flipV="1">
            <a:off x="5908615" y="4163617"/>
            <a:ext cx="1176381" cy="4248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>
            <a:stCxn id="98" idx="2"/>
            <a:endCxn id="102" idx="0"/>
          </p:cNvCxnSpPr>
          <p:nvPr/>
        </p:nvCxnSpPr>
        <p:spPr bwMode="auto">
          <a:xfrm flipH="1">
            <a:off x="7965963" y="4366896"/>
            <a:ext cx="19243" cy="340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>
            <a:stCxn id="98" idx="2"/>
            <a:endCxn id="95" idx="0"/>
          </p:cNvCxnSpPr>
          <p:nvPr/>
        </p:nvCxnSpPr>
        <p:spPr bwMode="auto">
          <a:xfrm flipH="1">
            <a:off x="6836535" y="4366896"/>
            <a:ext cx="1148671" cy="3370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メモ 114"/>
          <p:cNvSpPr/>
          <p:nvPr/>
        </p:nvSpPr>
        <p:spPr bwMode="gray">
          <a:xfrm>
            <a:off x="6548859" y="570338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16" name="メモ 115"/>
          <p:cNvSpPr/>
          <p:nvPr/>
        </p:nvSpPr>
        <p:spPr bwMode="gray">
          <a:xfrm>
            <a:off x="7682724" y="5753175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17" name="メモ 116"/>
          <p:cNvSpPr/>
          <p:nvPr/>
        </p:nvSpPr>
        <p:spPr bwMode="gray">
          <a:xfrm>
            <a:off x="8860224" y="575993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18" name="直線矢印コネクタ 117"/>
          <p:cNvCxnSpPr>
            <a:stCxn id="95" idx="2"/>
            <a:endCxn id="115" idx="0"/>
          </p:cNvCxnSpPr>
          <p:nvPr/>
        </p:nvCxnSpPr>
        <p:spPr bwMode="auto">
          <a:xfrm>
            <a:off x="6836535" y="5282007"/>
            <a:ext cx="6745" cy="4213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直線矢印コネクタ 118"/>
          <p:cNvCxnSpPr>
            <a:stCxn id="102" idx="2"/>
            <a:endCxn id="116" idx="0"/>
          </p:cNvCxnSpPr>
          <p:nvPr/>
        </p:nvCxnSpPr>
        <p:spPr bwMode="auto">
          <a:xfrm>
            <a:off x="7965963" y="5268425"/>
            <a:ext cx="11182" cy="484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直線矢印コネクタ 119"/>
          <p:cNvCxnSpPr>
            <a:stCxn id="105" idx="2"/>
            <a:endCxn id="117" idx="0"/>
          </p:cNvCxnSpPr>
          <p:nvPr/>
        </p:nvCxnSpPr>
        <p:spPr bwMode="auto">
          <a:xfrm>
            <a:off x="9141683" y="5268426"/>
            <a:ext cx="12962" cy="491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直線矢印コネクタ 120"/>
          <p:cNvCxnSpPr>
            <a:stCxn id="98" idx="2"/>
            <a:endCxn id="105" idx="0"/>
          </p:cNvCxnSpPr>
          <p:nvPr/>
        </p:nvCxnSpPr>
        <p:spPr bwMode="auto">
          <a:xfrm>
            <a:off x="7985206" y="4366896"/>
            <a:ext cx="1156477" cy="328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gray">
          <a:xfrm>
            <a:off x="772049" y="2716602"/>
            <a:ext cx="1806615" cy="847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5440826" y="3359283"/>
            <a:ext cx="6078" cy="10350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テキスト ボックス 131"/>
          <p:cNvSpPr txBox="1"/>
          <p:nvPr/>
        </p:nvSpPr>
        <p:spPr>
          <a:xfrm>
            <a:off x="5361423" y="3388755"/>
            <a:ext cx="88656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API</a:t>
            </a:r>
            <a:r>
              <a:rPr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コール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135" name="直線矢印コネクタ 134"/>
          <p:cNvCxnSpPr>
            <a:stCxn id="39" idx="2"/>
            <a:endCxn id="82" idx="0"/>
          </p:cNvCxnSpPr>
          <p:nvPr/>
        </p:nvCxnSpPr>
        <p:spPr bwMode="auto">
          <a:xfrm flipH="1">
            <a:off x="2424231" y="4205558"/>
            <a:ext cx="117776" cy="500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/>
          <p:cNvCxnSpPr>
            <a:stCxn id="39" idx="2"/>
            <a:endCxn id="50" idx="0"/>
          </p:cNvCxnSpPr>
          <p:nvPr/>
        </p:nvCxnSpPr>
        <p:spPr bwMode="auto">
          <a:xfrm flipH="1">
            <a:off x="1224085" y="4205558"/>
            <a:ext cx="1317922" cy="5289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7" name="直線矢印コネクタ 136"/>
          <p:cNvCxnSpPr>
            <a:stCxn id="39" idx="2"/>
            <a:endCxn id="66" idx="0"/>
          </p:cNvCxnSpPr>
          <p:nvPr/>
        </p:nvCxnSpPr>
        <p:spPr bwMode="auto">
          <a:xfrm>
            <a:off x="2542007" y="4205558"/>
            <a:ext cx="1064747" cy="522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直線矢印コネクタ 147"/>
          <p:cNvCxnSpPr>
            <a:stCxn id="82" idx="2"/>
            <a:endCxn id="45" idx="0"/>
          </p:cNvCxnSpPr>
          <p:nvPr/>
        </p:nvCxnSpPr>
        <p:spPr bwMode="auto">
          <a:xfrm flipH="1">
            <a:off x="2418601" y="5085933"/>
            <a:ext cx="5630" cy="548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" name="直線矢印コネクタ 150"/>
          <p:cNvCxnSpPr>
            <a:stCxn id="50" idx="2"/>
            <a:endCxn id="41" idx="0"/>
          </p:cNvCxnSpPr>
          <p:nvPr/>
        </p:nvCxnSpPr>
        <p:spPr bwMode="auto">
          <a:xfrm>
            <a:off x="1224085" y="5102075"/>
            <a:ext cx="3945" cy="5216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直線矢印コネクタ 154"/>
          <p:cNvCxnSpPr>
            <a:stCxn id="66" idx="2"/>
            <a:endCxn id="53" idx="0"/>
          </p:cNvCxnSpPr>
          <p:nvPr/>
        </p:nvCxnSpPr>
        <p:spPr bwMode="auto">
          <a:xfrm>
            <a:off x="3606754" y="5107559"/>
            <a:ext cx="16733" cy="533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メモ 157"/>
          <p:cNvSpPr/>
          <p:nvPr/>
        </p:nvSpPr>
        <p:spPr bwMode="gray">
          <a:xfrm>
            <a:off x="859297" y="5703222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59" name="メモ 158"/>
          <p:cNvSpPr/>
          <p:nvPr/>
        </p:nvSpPr>
        <p:spPr bwMode="gray">
          <a:xfrm>
            <a:off x="2049868" y="5713419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0" name="メモ 159"/>
          <p:cNvSpPr/>
          <p:nvPr/>
        </p:nvSpPr>
        <p:spPr bwMode="gray">
          <a:xfrm>
            <a:off x="3254754" y="5721009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1" name="メモ 160"/>
          <p:cNvSpPr/>
          <p:nvPr/>
        </p:nvSpPr>
        <p:spPr bwMode="gray">
          <a:xfrm>
            <a:off x="6497273" y="575993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2" name="メモ 161"/>
          <p:cNvSpPr/>
          <p:nvPr/>
        </p:nvSpPr>
        <p:spPr bwMode="gray">
          <a:xfrm>
            <a:off x="7631138" y="5809725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63" name="メモ 162"/>
          <p:cNvSpPr/>
          <p:nvPr/>
        </p:nvSpPr>
        <p:spPr bwMode="gray">
          <a:xfrm>
            <a:off x="8808638" y="5816487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166" name="直線矢印コネクタ 165"/>
          <p:cNvCxnSpPr>
            <a:stCxn id="176" idx="2"/>
          </p:cNvCxnSpPr>
          <p:nvPr/>
        </p:nvCxnSpPr>
        <p:spPr bwMode="auto">
          <a:xfrm>
            <a:off x="1759207" y="3577077"/>
            <a:ext cx="320822" cy="3310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" name="テキスト ボックス 173"/>
          <p:cNvSpPr txBox="1"/>
          <p:nvPr/>
        </p:nvSpPr>
        <p:spPr>
          <a:xfrm>
            <a:off x="1702028" y="2353425"/>
            <a:ext cx="163891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800" u="sng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Hadoop</a:t>
            </a:r>
            <a:endParaRPr kumimoji="1" lang="ja-JP" altLang="en-US" sz="1800" u="sng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6317884" y="2346914"/>
            <a:ext cx="163891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800" u="sng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EMR</a:t>
            </a:r>
            <a:endParaRPr kumimoji="1" lang="ja-JP" altLang="en-US" sz="1800" u="sng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176" name="正方形/長方形 175"/>
          <p:cNvSpPr/>
          <p:nvPr/>
        </p:nvSpPr>
        <p:spPr bwMode="gray">
          <a:xfrm>
            <a:off x="1037622" y="3287115"/>
            <a:ext cx="1443169" cy="28996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Hadoop</a:t>
            </a:r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クライアント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65" name="雲 64"/>
          <p:cNvSpPr/>
          <p:nvPr/>
        </p:nvSpPr>
        <p:spPr bwMode="gray">
          <a:xfrm>
            <a:off x="7681396" y="3251930"/>
            <a:ext cx="827084" cy="394115"/>
          </a:xfrm>
          <a:prstGeom prst="cloud">
            <a:avLst/>
          </a:prstGeom>
          <a:noFill/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67" name="Picture 36" descr="sl03_visualstudi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66472" y="2657549"/>
            <a:ext cx="793944" cy="6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直線矢印コネクタ 67"/>
          <p:cNvCxnSpPr>
            <a:endCxn id="90" idx="0"/>
          </p:cNvCxnSpPr>
          <p:nvPr/>
        </p:nvCxnSpPr>
        <p:spPr bwMode="auto">
          <a:xfrm flipH="1">
            <a:off x="8155701" y="3297015"/>
            <a:ext cx="264380" cy="686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角丸四角形吹き出し 68"/>
          <p:cNvSpPr/>
          <p:nvPr/>
        </p:nvSpPr>
        <p:spPr bwMode="gray">
          <a:xfrm>
            <a:off x="5937487" y="2967814"/>
            <a:ext cx="1180454" cy="623918"/>
          </a:xfrm>
          <a:prstGeom prst="wedgeRoundRectCallout">
            <a:avLst>
              <a:gd name="adj1" fmla="val -74787"/>
              <a:gd name="adj2" fmla="val 8082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  <a:r>
              <a:rPr lang="ja-JP" altLang="en-US" sz="1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クエリが面倒</a:t>
            </a:r>
            <a:endParaRPr lang="ja-JP" altLang="en-US" sz="1400" dirty="0">
              <a:solidFill>
                <a:schemeClr val="bg1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0" name="角丸四角形吹き出し 69"/>
          <p:cNvSpPr/>
          <p:nvPr/>
        </p:nvSpPr>
        <p:spPr bwMode="gray">
          <a:xfrm>
            <a:off x="-68552" y="3321488"/>
            <a:ext cx="1180454" cy="623918"/>
          </a:xfrm>
          <a:prstGeom prst="wedgeRoundRectCallout">
            <a:avLst>
              <a:gd name="adj1" fmla="val 112816"/>
              <a:gd name="adj2" fmla="val 3273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Hive</a:t>
            </a:r>
            <a:r>
              <a:rPr lang="ja-JP" altLang="en-US" sz="1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クエリが簡単</a:t>
            </a:r>
            <a:endParaRPr lang="ja-JP" altLang="en-US" sz="1400" dirty="0">
              <a:solidFill>
                <a:schemeClr val="bg1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1" name="角丸四角形吹き出し 70"/>
          <p:cNvSpPr/>
          <p:nvPr/>
        </p:nvSpPr>
        <p:spPr bwMode="gray">
          <a:xfrm>
            <a:off x="8885725" y="3106933"/>
            <a:ext cx="1180454" cy="623918"/>
          </a:xfrm>
          <a:prstGeom prst="wedgeRoundRectCallout">
            <a:avLst>
              <a:gd name="adj1" fmla="val -74787"/>
              <a:gd name="adj2" fmla="val 8082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IP</a:t>
            </a:r>
            <a:r>
              <a:rPr lang="ja-JP" altLang="en-US" sz="1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が固定できな</a:t>
            </a:r>
            <a:endParaRPr lang="ja-JP" altLang="en-US" sz="1400" dirty="0">
              <a:solidFill>
                <a:schemeClr val="bg1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75" name="Picture 36" descr="sl03_visualstudi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15483" y="2623531"/>
            <a:ext cx="793944" cy="6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直線矢印コネクタ 75"/>
          <p:cNvCxnSpPr/>
          <p:nvPr/>
        </p:nvCxnSpPr>
        <p:spPr bwMode="auto">
          <a:xfrm flipH="1">
            <a:off x="3200694" y="3283812"/>
            <a:ext cx="231823" cy="4362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角丸四角形吹き出し 77"/>
          <p:cNvSpPr/>
          <p:nvPr/>
        </p:nvSpPr>
        <p:spPr bwMode="gray">
          <a:xfrm>
            <a:off x="4304665" y="1771443"/>
            <a:ext cx="1180454" cy="873220"/>
          </a:xfrm>
          <a:prstGeom prst="wedgeRoundRectCallout">
            <a:avLst>
              <a:gd name="adj1" fmla="val -90521"/>
              <a:gd name="adj2" fmla="val 6937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ジョブの状況</a:t>
            </a:r>
            <a:r>
              <a:rPr lang="ja-JP" altLang="en-US" sz="140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確認画面が見れる</a:t>
            </a:r>
            <a:endParaRPr lang="ja-JP" altLang="en-US" sz="1400" dirty="0">
              <a:solidFill>
                <a:schemeClr val="bg1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3" name="角丸四角形 72"/>
          <p:cNvSpPr/>
          <p:nvPr/>
        </p:nvSpPr>
        <p:spPr bwMode="gray">
          <a:xfrm>
            <a:off x="6446424" y="4913951"/>
            <a:ext cx="776577" cy="354474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7" name="角丸四角形 76"/>
          <p:cNvSpPr/>
          <p:nvPr/>
        </p:nvSpPr>
        <p:spPr bwMode="gray">
          <a:xfrm>
            <a:off x="7575852" y="4917155"/>
            <a:ext cx="776577" cy="354474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9" name="角丸四角形 78"/>
          <p:cNvSpPr/>
          <p:nvPr/>
        </p:nvSpPr>
        <p:spPr bwMode="gray">
          <a:xfrm>
            <a:off x="8751572" y="4904968"/>
            <a:ext cx="776577" cy="354474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9" name="正方形/長方形 88"/>
          <p:cNvSpPr/>
          <p:nvPr/>
        </p:nvSpPr>
        <p:spPr bwMode="gray">
          <a:xfrm>
            <a:off x="2671092" y="3768954"/>
            <a:ext cx="745017" cy="30173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WebUI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90" name="正方形/長方形 89"/>
          <p:cNvSpPr/>
          <p:nvPr/>
        </p:nvSpPr>
        <p:spPr bwMode="gray">
          <a:xfrm>
            <a:off x="7783192" y="3983714"/>
            <a:ext cx="745017" cy="30173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WebUI</a:t>
            </a:r>
            <a:endParaRPr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91" name="Picture 36" descr="sl03_visualstudi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70784" y="2637127"/>
            <a:ext cx="793944" cy="6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36" descr="sl03_visualstudi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658743" y="2764344"/>
            <a:ext cx="793944" cy="6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5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EMR</a:t>
            </a:r>
            <a:r>
              <a:rPr lang="ja-JP" altLang="en-US" dirty="0"/>
              <a:t>のいけてない点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62000"/>
            <a:ext cx="9120188" cy="3293165"/>
          </a:xfrm>
        </p:spPr>
        <p:txBody>
          <a:bodyPr/>
          <a:lstStyle/>
          <a:p>
            <a:r>
              <a:rPr kumimoji="1" lang="en-US" altLang="ja-JP" dirty="0" smtClean="0"/>
              <a:t>S3</a:t>
            </a:r>
            <a:r>
              <a:rPr lang="ja-JP" altLang="en-US" dirty="0" smtClean="0"/>
              <a:t>にデータを格納するため、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性能のダウン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r>
              <a:rPr kumimoji="1" lang="ja-JP" altLang="en-US" dirty="0" smtClean="0"/>
              <a:t>→永続化の必要ないデータは、</a:t>
            </a:r>
            <a:r>
              <a:rPr kumimoji="1" lang="en-US" altLang="ja-JP" dirty="0" smtClean="0"/>
              <a:t>HDFS( on EC2)</a:t>
            </a:r>
            <a:r>
              <a:rPr kumimoji="1" lang="ja-JP" altLang="en-US" dirty="0" smtClean="0"/>
              <a:t>を使うといったチューニングを行う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2556809" y="1023512"/>
            <a:ext cx="4228305" cy="1789022"/>
            <a:chOff x="1104900" y="4062869"/>
            <a:chExt cx="6845296" cy="2224048"/>
          </a:xfrm>
        </p:grpSpPr>
        <p:sp>
          <p:nvSpPr>
            <p:cNvPr id="6" name="正方形/長方形 5"/>
            <p:cNvSpPr/>
            <p:nvPr/>
          </p:nvSpPr>
          <p:spPr bwMode="gray">
            <a:xfrm>
              <a:off x="2379661" y="4700503"/>
              <a:ext cx="66040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solidFill>
                    <a:srgbClr val="33464D"/>
                  </a:solidFill>
                  <a:latin typeface="ＭＳ ゴシック"/>
                  <a:ea typeface="ＭＳ ゴシック"/>
                  <a:cs typeface="ＭＳ ゴシック"/>
                </a:rPr>
                <a:t>読み</a:t>
              </a:r>
            </a:p>
          </p:txBody>
        </p:sp>
        <p:sp>
          <p:nvSpPr>
            <p:cNvPr id="7" name="正方形/長方形 6"/>
            <p:cNvSpPr/>
            <p:nvPr/>
          </p:nvSpPr>
          <p:spPr bwMode="gray">
            <a:xfrm>
              <a:off x="3040061" y="4700503"/>
              <a:ext cx="2974974" cy="4445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ja-JP" altLang="en-US" sz="1100" dirty="0" smtClean="0">
                  <a:solidFill>
                    <a:srgbClr val="33464D"/>
                  </a:solidFill>
                  <a:latin typeface="ＭＳ ゴシック"/>
                  <a:ea typeface="ＭＳ ゴシック"/>
                  <a:cs typeface="ＭＳ ゴシック"/>
                </a:rPr>
                <a:t>計算</a:t>
              </a:r>
              <a:endParaRPr kumimoji="1" lang="ja-JP" altLang="en-US" sz="11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endParaRPr>
            </a:p>
          </p:txBody>
        </p:sp>
        <p:sp>
          <p:nvSpPr>
            <p:cNvPr id="8" name="正方形/長方形 7"/>
            <p:cNvSpPr/>
            <p:nvPr/>
          </p:nvSpPr>
          <p:spPr bwMode="gray">
            <a:xfrm>
              <a:off x="6015036" y="4702006"/>
              <a:ext cx="660401" cy="444500"/>
            </a:xfrm>
            <a:prstGeom prst="rect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ja-JP" altLang="en-US" sz="1100" dirty="0" smtClean="0">
                  <a:solidFill>
                    <a:srgbClr val="33464D"/>
                  </a:solidFill>
                  <a:latin typeface="ＭＳ ゴシック"/>
                  <a:ea typeface="ＭＳ ゴシック"/>
                  <a:cs typeface="ＭＳ ゴシック"/>
                </a:rPr>
                <a:t>書き</a:t>
              </a:r>
              <a:endParaRPr kumimoji="1" lang="ja-JP" altLang="en-US" sz="11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gray">
            <a:xfrm>
              <a:off x="1109661" y="5842417"/>
              <a:ext cx="1930400" cy="444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solidFill>
                    <a:srgbClr val="33464D"/>
                  </a:solidFill>
                  <a:latin typeface="ＭＳ ゴシック"/>
                  <a:ea typeface="ＭＳ ゴシック"/>
                  <a:cs typeface="ＭＳ ゴシック"/>
                </a:rPr>
                <a:t>読み</a:t>
              </a:r>
            </a:p>
          </p:txBody>
        </p:sp>
        <p:sp>
          <p:nvSpPr>
            <p:cNvPr id="10" name="正方形/長方形 9"/>
            <p:cNvSpPr/>
            <p:nvPr/>
          </p:nvSpPr>
          <p:spPr bwMode="gray">
            <a:xfrm>
              <a:off x="3040061" y="5842417"/>
              <a:ext cx="2974974" cy="4445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ja-JP" altLang="en-US" sz="1100" dirty="0" smtClean="0">
                  <a:solidFill>
                    <a:srgbClr val="33464D"/>
                  </a:solidFill>
                  <a:latin typeface="ＭＳ ゴシック"/>
                  <a:ea typeface="ＭＳ ゴシック"/>
                  <a:cs typeface="ＭＳ ゴシック"/>
                </a:rPr>
                <a:t>計算</a:t>
              </a:r>
              <a:endParaRPr kumimoji="1" lang="ja-JP" altLang="en-US" sz="11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endParaRPr>
            </a:p>
          </p:txBody>
        </p:sp>
        <p:sp>
          <p:nvSpPr>
            <p:cNvPr id="11" name="正方形/長方形 10"/>
            <p:cNvSpPr/>
            <p:nvPr/>
          </p:nvSpPr>
          <p:spPr bwMode="gray">
            <a:xfrm>
              <a:off x="6015035" y="5842417"/>
              <a:ext cx="1935161" cy="444500"/>
            </a:xfrm>
            <a:prstGeom prst="rect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ja-JP" altLang="en-US" sz="1100" dirty="0" smtClean="0">
                  <a:solidFill>
                    <a:srgbClr val="33464D"/>
                  </a:solidFill>
                  <a:latin typeface="ＭＳ ゴシック"/>
                  <a:ea typeface="ＭＳ ゴシック"/>
                  <a:cs typeface="ＭＳ ゴシック"/>
                </a:rPr>
                <a:t>書き</a:t>
              </a:r>
              <a:endParaRPr kumimoji="1" lang="ja-JP" altLang="en-US" sz="11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 bwMode="auto">
            <a:xfrm>
              <a:off x="3040061" y="5145003"/>
              <a:ext cx="0" cy="6974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3464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直線コネクタ 12"/>
            <p:cNvCxnSpPr/>
            <p:nvPr/>
          </p:nvCxnSpPr>
          <p:spPr bwMode="auto">
            <a:xfrm flipH="1">
              <a:off x="1104900" y="5145003"/>
              <a:ext cx="1274761" cy="6974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3464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 flipH="1">
              <a:off x="6015034" y="5145003"/>
              <a:ext cx="1" cy="6974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3464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6534149" y="5145003"/>
              <a:ext cx="1411286" cy="6974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3464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2055730" y="4062869"/>
              <a:ext cx="5544910" cy="7025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オンプレ</a:t>
              </a:r>
              <a:r>
                <a:rPr kumimoji="1" lang="en-US" altLang="ja-JP" sz="16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 </a:t>
              </a:r>
              <a:r>
                <a:rPr kumimoji="1" lang="ja-JP" altLang="en-US" sz="16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　</a:t>
              </a:r>
              <a:endParaRPr kumimoji="1" lang="en-US" altLang="ja-JP" sz="16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endParaRPr>
            </a:p>
            <a:p>
              <a:pPr algn="ctr"/>
              <a:r>
                <a:rPr kumimoji="1" lang="en-US" altLang="ja-JP" sz="1600" dirty="0" err="1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MapR</a:t>
              </a:r>
              <a:r>
                <a:rPr kumimoji="1" lang="en-US" altLang="ja-JP" sz="16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-FS + </a:t>
              </a:r>
              <a:r>
                <a:rPr kumimoji="1" lang="ja-JP" altLang="en-US" sz="16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ローカル</a:t>
              </a:r>
              <a:r>
                <a:rPr kumimoji="1" lang="en-US" altLang="ja-JP" sz="16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SSD</a:t>
              </a:r>
              <a:endParaRPr kumimoji="1" lang="ja-JP" altLang="en-US" sz="16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700461" y="5493710"/>
              <a:ext cx="2414583" cy="35836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6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EMR+S3</a:t>
              </a:r>
              <a:endParaRPr kumimoji="1" lang="ja-JP" altLang="en-US" sz="16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18" name="円柱 17"/>
          <p:cNvSpPr/>
          <p:nvPr/>
        </p:nvSpPr>
        <p:spPr bwMode="gray">
          <a:xfrm>
            <a:off x="1494881" y="5802074"/>
            <a:ext cx="2878982" cy="676734"/>
          </a:xfrm>
          <a:prstGeom prst="can">
            <a:avLst>
              <a:gd name="adj" fmla="val 9076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9" name="正方形/長方形 18"/>
          <p:cNvSpPr/>
          <p:nvPr/>
        </p:nvSpPr>
        <p:spPr bwMode="gray">
          <a:xfrm>
            <a:off x="2278467" y="4111568"/>
            <a:ext cx="1334071" cy="321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</a:t>
            </a:r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aster(EC2)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0" name="メモ 19"/>
          <p:cNvSpPr/>
          <p:nvPr/>
        </p:nvSpPr>
        <p:spPr bwMode="gray">
          <a:xfrm>
            <a:off x="1881562" y="5965434"/>
            <a:ext cx="627834" cy="438299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1" name="正方形/長方形 20"/>
          <p:cNvSpPr/>
          <p:nvPr/>
        </p:nvSpPr>
        <p:spPr bwMode="gray">
          <a:xfrm>
            <a:off x="1302422" y="4652309"/>
            <a:ext cx="1206974" cy="1074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2" name="メモ 21"/>
          <p:cNvSpPr/>
          <p:nvPr/>
        </p:nvSpPr>
        <p:spPr bwMode="gray">
          <a:xfrm>
            <a:off x="3144132" y="5965434"/>
            <a:ext cx="627834" cy="42329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24" name="直線矢印コネクタ 23"/>
          <p:cNvCxnSpPr/>
          <p:nvPr/>
        </p:nvCxnSpPr>
        <p:spPr bwMode="auto">
          <a:xfrm flipH="1">
            <a:off x="2304210" y="4457673"/>
            <a:ext cx="583022" cy="494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円柱 24"/>
          <p:cNvSpPr/>
          <p:nvPr/>
        </p:nvSpPr>
        <p:spPr bwMode="gray">
          <a:xfrm>
            <a:off x="1361553" y="5054539"/>
            <a:ext cx="645572" cy="468375"/>
          </a:xfrm>
          <a:prstGeom prst="can">
            <a:avLst>
              <a:gd name="adj" fmla="val 9076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HDFS</a:t>
            </a:r>
          </a:p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（空）</a:t>
            </a:r>
          </a:p>
        </p:txBody>
      </p:sp>
      <p:sp>
        <p:nvSpPr>
          <p:cNvPr id="26" name="正方形/長方形 25"/>
          <p:cNvSpPr/>
          <p:nvPr/>
        </p:nvSpPr>
        <p:spPr bwMode="gray">
          <a:xfrm>
            <a:off x="3144132" y="4652310"/>
            <a:ext cx="1319877" cy="1059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7" name="円柱 26"/>
          <p:cNvSpPr/>
          <p:nvPr/>
        </p:nvSpPr>
        <p:spPr bwMode="gray">
          <a:xfrm>
            <a:off x="3739492" y="5104725"/>
            <a:ext cx="665473" cy="439874"/>
          </a:xfrm>
          <a:prstGeom prst="can">
            <a:avLst>
              <a:gd name="adj" fmla="val 9076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HDFS</a:t>
            </a:r>
          </a:p>
          <a:p>
            <a:pPr algn="ctr"/>
            <a:r>
              <a:rPr lang="ja-JP" altLang="en-US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（空</a:t>
            </a:r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）</a:t>
            </a:r>
            <a:endParaRPr lang="ja-JP" altLang="en-US" sz="1050" dirty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8" name="正方形/長方形 27"/>
          <p:cNvSpPr/>
          <p:nvPr/>
        </p:nvSpPr>
        <p:spPr bwMode="gray">
          <a:xfrm>
            <a:off x="2112439" y="4915934"/>
            <a:ext cx="332055" cy="745587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29" name="正方形/長方形 28"/>
          <p:cNvSpPr/>
          <p:nvPr/>
        </p:nvSpPr>
        <p:spPr bwMode="gray">
          <a:xfrm>
            <a:off x="7020317" y="4034018"/>
            <a:ext cx="1334071" cy="300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m</a:t>
            </a:r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aster(EC2)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0" name="メモ 29"/>
          <p:cNvSpPr/>
          <p:nvPr/>
        </p:nvSpPr>
        <p:spPr bwMode="gray">
          <a:xfrm>
            <a:off x="6427961" y="5435254"/>
            <a:ext cx="627834" cy="438299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1" name="正方形/長方形 30"/>
          <p:cNvSpPr/>
          <p:nvPr/>
        </p:nvSpPr>
        <p:spPr bwMode="gray">
          <a:xfrm>
            <a:off x="6044272" y="4554197"/>
            <a:ext cx="1206974" cy="1500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2" name="メモ 31"/>
          <p:cNvSpPr/>
          <p:nvPr/>
        </p:nvSpPr>
        <p:spPr bwMode="gray">
          <a:xfrm>
            <a:off x="8242742" y="5459903"/>
            <a:ext cx="627834" cy="42329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 flipH="1">
            <a:off x="7046060" y="4359561"/>
            <a:ext cx="583022" cy="494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円柱 34"/>
          <p:cNvSpPr/>
          <p:nvPr/>
        </p:nvSpPr>
        <p:spPr bwMode="gray">
          <a:xfrm>
            <a:off x="6276717" y="5148808"/>
            <a:ext cx="909627" cy="764942"/>
          </a:xfrm>
          <a:prstGeom prst="can">
            <a:avLst>
              <a:gd name="adj" fmla="val 9076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HDFS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6" name="正方形/長方形 35"/>
          <p:cNvSpPr/>
          <p:nvPr/>
        </p:nvSpPr>
        <p:spPr bwMode="gray">
          <a:xfrm>
            <a:off x="7885982" y="4554198"/>
            <a:ext cx="1319877" cy="1500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7" name="円柱 36"/>
          <p:cNvSpPr/>
          <p:nvPr/>
        </p:nvSpPr>
        <p:spPr bwMode="gray">
          <a:xfrm>
            <a:off x="8096271" y="5184083"/>
            <a:ext cx="962189" cy="712957"/>
          </a:xfrm>
          <a:prstGeom prst="can">
            <a:avLst>
              <a:gd name="adj" fmla="val 9076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HDFS</a:t>
            </a:r>
          </a:p>
        </p:txBody>
      </p:sp>
      <p:sp>
        <p:nvSpPr>
          <p:cNvPr id="38" name="正方形/長方形 37"/>
          <p:cNvSpPr/>
          <p:nvPr/>
        </p:nvSpPr>
        <p:spPr bwMode="gray">
          <a:xfrm>
            <a:off x="6276717" y="4817823"/>
            <a:ext cx="909627" cy="255822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068550" y="4817823"/>
            <a:ext cx="952965" cy="263782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0" name="フリーフォーム 39"/>
          <p:cNvSpPr/>
          <p:nvPr/>
        </p:nvSpPr>
        <p:spPr bwMode="gray">
          <a:xfrm>
            <a:off x="2242001" y="5564908"/>
            <a:ext cx="172841" cy="588358"/>
          </a:xfrm>
          <a:custGeom>
            <a:avLst/>
            <a:gdLst>
              <a:gd name="connsiteX0" fmla="*/ 27653 w 393413"/>
              <a:gd name="connsiteY0" fmla="*/ 0 h 1875020"/>
              <a:gd name="connsiteX1" fmla="*/ 27653 w 393413"/>
              <a:gd name="connsiteY1" fmla="*/ 1711234 h 1875020"/>
              <a:gd name="connsiteX2" fmla="*/ 315036 w 393413"/>
              <a:gd name="connsiteY2" fmla="*/ 1619794 h 1875020"/>
              <a:gd name="connsiteX3" fmla="*/ 393413 w 393413"/>
              <a:gd name="connsiteY3" fmla="*/ 65314 h 1875020"/>
              <a:gd name="connsiteX0" fmla="*/ 31362 w 407030"/>
              <a:gd name="connsiteY0" fmla="*/ 0 h 1916379"/>
              <a:gd name="connsiteX1" fmla="*/ 31362 w 407030"/>
              <a:gd name="connsiteY1" fmla="*/ 1711234 h 1916379"/>
              <a:gd name="connsiteX2" fmla="*/ 370997 w 407030"/>
              <a:gd name="connsiteY2" fmla="*/ 1702708 h 1916379"/>
              <a:gd name="connsiteX3" fmla="*/ 397122 w 407030"/>
              <a:gd name="connsiteY3" fmla="*/ 65314 h 1916379"/>
              <a:gd name="connsiteX0" fmla="*/ 31362 w 424313"/>
              <a:gd name="connsiteY0" fmla="*/ 0 h 1919764"/>
              <a:gd name="connsiteX1" fmla="*/ 31362 w 424313"/>
              <a:gd name="connsiteY1" fmla="*/ 1711234 h 1919764"/>
              <a:gd name="connsiteX2" fmla="*/ 370997 w 424313"/>
              <a:gd name="connsiteY2" fmla="*/ 1702708 h 1919764"/>
              <a:gd name="connsiteX3" fmla="*/ 423247 w 424313"/>
              <a:gd name="connsiteY3" fmla="*/ 10037 h 1919764"/>
              <a:gd name="connsiteX0" fmla="*/ 24577 w 430591"/>
              <a:gd name="connsiteY0" fmla="*/ 45239 h 1906234"/>
              <a:gd name="connsiteX1" fmla="*/ 37640 w 430591"/>
              <a:gd name="connsiteY1" fmla="*/ 1701197 h 1906234"/>
              <a:gd name="connsiteX2" fmla="*/ 377275 w 430591"/>
              <a:gd name="connsiteY2" fmla="*/ 1692671 h 1906234"/>
              <a:gd name="connsiteX3" fmla="*/ 429525 w 430591"/>
              <a:gd name="connsiteY3" fmla="*/ 0 h 190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91" h="1906234">
                <a:moveTo>
                  <a:pt x="24577" y="45239"/>
                </a:moveTo>
                <a:cubicBezTo>
                  <a:pt x="628" y="765873"/>
                  <a:pt x="-21143" y="1426625"/>
                  <a:pt x="37640" y="1701197"/>
                </a:cubicBezTo>
                <a:cubicBezTo>
                  <a:pt x="96423" y="1975769"/>
                  <a:pt x="311961" y="1976204"/>
                  <a:pt x="377275" y="1692671"/>
                </a:cubicBezTo>
                <a:cubicBezTo>
                  <a:pt x="442589" y="1409138"/>
                  <a:pt x="429525" y="0"/>
                  <a:pt x="429525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 bwMode="gray">
          <a:xfrm>
            <a:off x="3326700" y="4915934"/>
            <a:ext cx="332055" cy="745587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2" name="フリーフォーム 41"/>
          <p:cNvSpPr/>
          <p:nvPr/>
        </p:nvSpPr>
        <p:spPr bwMode="gray">
          <a:xfrm>
            <a:off x="6655457" y="5061718"/>
            <a:ext cx="133983" cy="398185"/>
          </a:xfrm>
          <a:custGeom>
            <a:avLst/>
            <a:gdLst>
              <a:gd name="connsiteX0" fmla="*/ 27653 w 393413"/>
              <a:gd name="connsiteY0" fmla="*/ 0 h 1875020"/>
              <a:gd name="connsiteX1" fmla="*/ 27653 w 393413"/>
              <a:gd name="connsiteY1" fmla="*/ 1711234 h 1875020"/>
              <a:gd name="connsiteX2" fmla="*/ 315036 w 393413"/>
              <a:gd name="connsiteY2" fmla="*/ 1619794 h 1875020"/>
              <a:gd name="connsiteX3" fmla="*/ 393413 w 393413"/>
              <a:gd name="connsiteY3" fmla="*/ 65314 h 1875020"/>
              <a:gd name="connsiteX0" fmla="*/ 31362 w 407030"/>
              <a:gd name="connsiteY0" fmla="*/ 0 h 1916379"/>
              <a:gd name="connsiteX1" fmla="*/ 31362 w 407030"/>
              <a:gd name="connsiteY1" fmla="*/ 1711234 h 1916379"/>
              <a:gd name="connsiteX2" fmla="*/ 370997 w 407030"/>
              <a:gd name="connsiteY2" fmla="*/ 1702708 h 1916379"/>
              <a:gd name="connsiteX3" fmla="*/ 397122 w 407030"/>
              <a:gd name="connsiteY3" fmla="*/ 65314 h 1916379"/>
              <a:gd name="connsiteX0" fmla="*/ 31362 w 424313"/>
              <a:gd name="connsiteY0" fmla="*/ 0 h 1919764"/>
              <a:gd name="connsiteX1" fmla="*/ 31362 w 424313"/>
              <a:gd name="connsiteY1" fmla="*/ 1711234 h 1919764"/>
              <a:gd name="connsiteX2" fmla="*/ 370997 w 424313"/>
              <a:gd name="connsiteY2" fmla="*/ 1702708 h 1919764"/>
              <a:gd name="connsiteX3" fmla="*/ 423247 w 424313"/>
              <a:gd name="connsiteY3" fmla="*/ 10037 h 1919764"/>
              <a:gd name="connsiteX0" fmla="*/ 24577 w 430591"/>
              <a:gd name="connsiteY0" fmla="*/ 45239 h 1906234"/>
              <a:gd name="connsiteX1" fmla="*/ 37640 w 430591"/>
              <a:gd name="connsiteY1" fmla="*/ 1701197 h 1906234"/>
              <a:gd name="connsiteX2" fmla="*/ 377275 w 430591"/>
              <a:gd name="connsiteY2" fmla="*/ 1692671 h 1906234"/>
              <a:gd name="connsiteX3" fmla="*/ 429525 w 430591"/>
              <a:gd name="connsiteY3" fmla="*/ 0 h 190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91" h="1906234">
                <a:moveTo>
                  <a:pt x="24577" y="45239"/>
                </a:moveTo>
                <a:cubicBezTo>
                  <a:pt x="628" y="765873"/>
                  <a:pt x="-21143" y="1426625"/>
                  <a:pt x="37640" y="1701197"/>
                </a:cubicBezTo>
                <a:cubicBezTo>
                  <a:pt x="96423" y="1975769"/>
                  <a:pt x="311961" y="1976204"/>
                  <a:pt x="377275" y="1692671"/>
                </a:cubicBezTo>
                <a:cubicBezTo>
                  <a:pt x="442589" y="1409138"/>
                  <a:pt x="429525" y="0"/>
                  <a:pt x="429525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 bwMode="gray">
          <a:xfrm>
            <a:off x="8398394" y="4993972"/>
            <a:ext cx="168240" cy="465932"/>
          </a:xfrm>
          <a:custGeom>
            <a:avLst/>
            <a:gdLst>
              <a:gd name="connsiteX0" fmla="*/ 27653 w 393413"/>
              <a:gd name="connsiteY0" fmla="*/ 0 h 1875020"/>
              <a:gd name="connsiteX1" fmla="*/ 27653 w 393413"/>
              <a:gd name="connsiteY1" fmla="*/ 1711234 h 1875020"/>
              <a:gd name="connsiteX2" fmla="*/ 315036 w 393413"/>
              <a:gd name="connsiteY2" fmla="*/ 1619794 h 1875020"/>
              <a:gd name="connsiteX3" fmla="*/ 393413 w 393413"/>
              <a:gd name="connsiteY3" fmla="*/ 65314 h 1875020"/>
              <a:gd name="connsiteX0" fmla="*/ 31362 w 407030"/>
              <a:gd name="connsiteY0" fmla="*/ 0 h 1916379"/>
              <a:gd name="connsiteX1" fmla="*/ 31362 w 407030"/>
              <a:gd name="connsiteY1" fmla="*/ 1711234 h 1916379"/>
              <a:gd name="connsiteX2" fmla="*/ 370997 w 407030"/>
              <a:gd name="connsiteY2" fmla="*/ 1702708 h 1916379"/>
              <a:gd name="connsiteX3" fmla="*/ 397122 w 407030"/>
              <a:gd name="connsiteY3" fmla="*/ 65314 h 1916379"/>
              <a:gd name="connsiteX0" fmla="*/ 31362 w 424313"/>
              <a:gd name="connsiteY0" fmla="*/ 0 h 1919764"/>
              <a:gd name="connsiteX1" fmla="*/ 31362 w 424313"/>
              <a:gd name="connsiteY1" fmla="*/ 1711234 h 1919764"/>
              <a:gd name="connsiteX2" fmla="*/ 370997 w 424313"/>
              <a:gd name="connsiteY2" fmla="*/ 1702708 h 1919764"/>
              <a:gd name="connsiteX3" fmla="*/ 423247 w 424313"/>
              <a:gd name="connsiteY3" fmla="*/ 10037 h 1919764"/>
              <a:gd name="connsiteX0" fmla="*/ 24577 w 430591"/>
              <a:gd name="connsiteY0" fmla="*/ 45239 h 1906234"/>
              <a:gd name="connsiteX1" fmla="*/ 37640 w 430591"/>
              <a:gd name="connsiteY1" fmla="*/ 1701197 h 1906234"/>
              <a:gd name="connsiteX2" fmla="*/ 377275 w 430591"/>
              <a:gd name="connsiteY2" fmla="*/ 1692671 h 1906234"/>
              <a:gd name="connsiteX3" fmla="*/ 429525 w 430591"/>
              <a:gd name="connsiteY3" fmla="*/ 0 h 190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91" h="1906234">
                <a:moveTo>
                  <a:pt x="24577" y="45239"/>
                </a:moveTo>
                <a:cubicBezTo>
                  <a:pt x="628" y="765873"/>
                  <a:pt x="-21143" y="1426625"/>
                  <a:pt x="37640" y="1701197"/>
                </a:cubicBezTo>
                <a:cubicBezTo>
                  <a:pt x="96423" y="1975769"/>
                  <a:pt x="311961" y="1976204"/>
                  <a:pt x="377275" y="1692671"/>
                </a:cubicBezTo>
                <a:cubicBezTo>
                  <a:pt x="442589" y="1409138"/>
                  <a:pt x="429525" y="0"/>
                  <a:pt x="429525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 bwMode="gray">
          <a:xfrm>
            <a:off x="3407437" y="5498162"/>
            <a:ext cx="197083" cy="615737"/>
          </a:xfrm>
          <a:custGeom>
            <a:avLst/>
            <a:gdLst>
              <a:gd name="connsiteX0" fmla="*/ 27653 w 393413"/>
              <a:gd name="connsiteY0" fmla="*/ 0 h 1875020"/>
              <a:gd name="connsiteX1" fmla="*/ 27653 w 393413"/>
              <a:gd name="connsiteY1" fmla="*/ 1711234 h 1875020"/>
              <a:gd name="connsiteX2" fmla="*/ 315036 w 393413"/>
              <a:gd name="connsiteY2" fmla="*/ 1619794 h 1875020"/>
              <a:gd name="connsiteX3" fmla="*/ 393413 w 393413"/>
              <a:gd name="connsiteY3" fmla="*/ 65314 h 1875020"/>
              <a:gd name="connsiteX0" fmla="*/ 31362 w 407030"/>
              <a:gd name="connsiteY0" fmla="*/ 0 h 1916379"/>
              <a:gd name="connsiteX1" fmla="*/ 31362 w 407030"/>
              <a:gd name="connsiteY1" fmla="*/ 1711234 h 1916379"/>
              <a:gd name="connsiteX2" fmla="*/ 370997 w 407030"/>
              <a:gd name="connsiteY2" fmla="*/ 1702708 h 1916379"/>
              <a:gd name="connsiteX3" fmla="*/ 397122 w 407030"/>
              <a:gd name="connsiteY3" fmla="*/ 65314 h 1916379"/>
              <a:gd name="connsiteX0" fmla="*/ 31362 w 424313"/>
              <a:gd name="connsiteY0" fmla="*/ 0 h 1919764"/>
              <a:gd name="connsiteX1" fmla="*/ 31362 w 424313"/>
              <a:gd name="connsiteY1" fmla="*/ 1711234 h 1919764"/>
              <a:gd name="connsiteX2" fmla="*/ 370997 w 424313"/>
              <a:gd name="connsiteY2" fmla="*/ 1702708 h 1919764"/>
              <a:gd name="connsiteX3" fmla="*/ 423247 w 424313"/>
              <a:gd name="connsiteY3" fmla="*/ 10037 h 1919764"/>
              <a:gd name="connsiteX0" fmla="*/ 24577 w 430591"/>
              <a:gd name="connsiteY0" fmla="*/ 45239 h 1906234"/>
              <a:gd name="connsiteX1" fmla="*/ 37640 w 430591"/>
              <a:gd name="connsiteY1" fmla="*/ 1701197 h 1906234"/>
              <a:gd name="connsiteX2" fmla="*/ 377275 w 430591"/>
              <a:gd name="connsiteY2" fmla="*/ 1692671 h 1906234"/>
              <a:gd name="connsiteX3" fmla="*/ 429525 w 430591"/>
              <a:gd name="connsiteY3" fmla="*/ 0 h 190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91" h="1906234">
                <a:moveTo>
                  <a:pt x="24577" y="45239"/>
                </a:moveTo>
                <a:cubicBezTo>
                  <a:pt x="628" y="765873"/>
                  <a:pt x="-21143" y="1426625"/>
                  <a:pt x="37640" y="1701197"/>
                </a:cubicBezTo>
                <a:cubicBezTo>
                  <a:pt x="96423" y="1975769"/>
                  <a:pt x="311961" y="1976204"/>
                  <a:pt x="377275" y="1692671"/>
                </a:cubicBezTo>
                <a:cubicBezTo>
                  <a:pt x="442589" y="1409138"/>
                  <a:pt x="429525" y="0"/>
                  <a:pt x="429525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95974" y="3741741"/>
            <a:ext cx="249905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S3</a:t>
            </a:r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に格納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591854" y="3756471"/>
            <a:ext cx="249905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HDFS</a:t>
            </a:r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に格納</a:t>
            </a:r>
          </a:p>
        </p:txBody>
      </p:sp>
      <p:sp>
        <p:nvSpPr>
          <p:cNvPr id="47" name="円柱 46"/>
          <p:cNvSpPr/>
          <p:nvPr/>
        </p:nvSpPr>
        <p:spPr bwMode="gray">
          <a:xfrm>
            <a:off x="6247861" y="6116123"/>
            <a:ext cx="2878982" cy="448610"/>
          </a:xfrm>
          <a:prstGeom prst="can">
            <a:avLst>
              <a:gd name="adj" fmla="val 9076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23" name="直線矢印コネクタ 22"/>
          <p:cNvCxnSpPr/>
          <p:nvPr/>
        </p:nvCxnSpPr>
        <p:spPr bwMode="auto">
          <a:xfrm>
            <a:off x="2933504" y="4488435"/>
            <a:ext cx="616871" cy="447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/>
          <p:nvPr/>
        </p:nvCxnSpPr>
        <p:spPr bwMode="auto">
          <a:xfrm>
            <a:off x="7675354" y="4390323"/>
            <a:ext cx="616871" cy="447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メモ 47"/>
          <p:cNvSpPr/>
          <p:nvPr/>
        </p:nvSpPr>
        <p:spPr bwMode="gray">
          <a:xfrm>
            <a:off x="6438314" y="5468578"/>
            <a:ext cx="627834" cy="438299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9" name="メモ 48"/>
          <p:cNvSpPr/>
          <p:nvPr/>
        </p:nvSpPr>
        <p:spPr bwMode="gray">
          <a:xfrm>
            <a:off x="8263448" y="5445358"/>
            <a:ext cx="627834" cy="42329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59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のいけていない点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62001"/>
            <a:ext cx="6247149" cy="2717008"/>
          </a:xfrm>
        </p:spPr>
        <p:txBody>
          <a:bodyPr/>
          <a:lstStyle/>
          <a:p>
            <a:r>
              <a:rPr kumimoji="1" lang="en-US" altLang="ja-JP" dirty="0" smtClean="0"/>
              <a:t>S3</a:t>
            </a:r>
            <a:r>
              <a:rPr kumimoji="1" lang="ja-JP" altLang="en-US" dirty="0" smtClean="0"/>
              <a:t>がストレージとしては機能が乏しい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スナップショット機能がない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HDFS</a:t>
            </a:r>
            <a:r>
              <a:rPr kumimoji="1" lang="ja-JP" altLang="en-US" dirty="0" smtClean="0"/>
              <a:t>ならば付いている機能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ヒューマンエラー対策が困難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削除・更新に対して結果整合性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HDFS</a:t>
            </a:r>
            <a:r>
              <a:rPr kumimoji="1" lang="ja-JP" altLang="en-US" dirty="0" smtClean="0"/>
              <a:t>は強い整合性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Tokyo</a:t>
            </a:r>
            <a:r>
              <a:rPr lang="ja-JP" altLang="en-US" dirty="0" smtClean="0"/>
              <a:t>リージョンの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は、更新・削除に対しては結果整合性</a:t>
            </a:r>
            <a:endParaRPr lang="en-US" altLang="ja-JP" dirty="0"/>
          </a:p>
          <a:p>
            <a:pPr lvl="2"/>
            <a:r>
              <a:rPr lang="ja-JP" altLang="en-US" dirty="0" smtClean="0"/>
              <a:t>整合性を高めるために</a:t>
            </a:r>
            <a:r>
              <a:rPr lang="en-US" altLang="ja-JP" dirty="0" err="1" smtClean="0"/>
              <a:t>DynamoDB</a:t>
            </a:r>
            <a:r>
              <a:rPr lang="ja-JP" altLang="en-US" dirty="0" smtClean="0"/>
              <a:t>と連携する</a:t>
            </a:r>
            <a:r>
              <a:rPr lang="en-US" altLang="ja-JP" dirty="0" smtClean="0"/>
              <a:t>EMR-FS</a:t>
            </a:r>
            <a:r>
              <a:rPr lang="ja-JP" altLang="en-US" dirty="0" smtClean="0"/>
              <a:t>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整合性を高めるオプションをつけると、削除された際に、全レプリカで削除されるまでロックしてくれる（＝不整合なデータを読まないことが保証される）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しかし、いちいち</a:t>
            </a:r>
            <a:r>
              <a:rPr lang="en-US" altLang="ja-JP" dirty="0" smtClean="0"/>
              <a:t>EMR-FS</a:t>
            </a:r>
            <a:r>
              <a:rPr lang="ja-JP" altLang="en-US" dirty="0" smtClean="0"/>
              <a:t>を気にしなくてはいけない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EMR-FS</a:t>
            </a:r>
            <a:r>
              <a:rPr kumimoji="1" lang="ja-JP" altLang="en-US" dirty="0" smtClean="0"/>
              <a:t>の管理外から</a:t>
            </a:r>
            <a:r>
              <a:rPr kumimoji="1" lang="en-US" altLang="ja-JP" dirty="0" smtClean="0"/>
              <a:t>S3</a:t>
            </a:r>
            <a:r>
              <a:rPr kumimoji="1" lang="ja-JP" altLang="en-US" dirty="0" smtClean="0"/>
              <a:t>のデータをいじった際にフォローが必要</a:t>
            </a:r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5" name="円柱 4"/>
          <p:cNvSpPr/>
          <p:nvPr/>
        </p:nvSpPr>
        <p:spPr bwMode="gray">
          <a:xfrm>
            <a:off x="6628149" y="5039927"/>
            <a:ext cx="1429698" cy="1089464"/>
          </a:xfrm>
          <a:prstGeom prst="can">
            <a:avLst>
              <a:gd name="adj" fmla="val 9076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6" name="メモ 5"/>
          <p:cNvSpPr/>
          <p:nvPr/>
        </p:nvSpPr>
        <p:spPr bwMode="gray">
          <a:xfrm>
            <a:off x="6947656" y="5313649"/>
            <a:ext cx="588842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データ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" name="正方形/長方形 6"/>
          <p:cNvSpPr/>
          <p:nvPr/>
        </p:nvSpPr>
        <p:spPr bwMode="gray">
          <a:xfrm>
            <a:off x="7083380" y="3675860"/>
            <a:ext cx="2245987" cy="1227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core</a:t>
            </a:r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ノード</a:t>
            </a:r>
            <a:endParaRPr kumimoji="1" lang="en-US" altLang="ja-JP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  <a:p>
            <a:pPr algn="ctr"/>
            <a:r>
              <a:rPr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(EC2)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9" name="円柱 8"/>
          <p:cNvSpPr/>
          <p:nvPr/>
        </p:nvSpPr>
        <p:spPr bwMode="gray">
          <a:xfrm>
            <a:off x="8321469" y="5039927"/>
            <a:ext cx="1400506" cy="1089464"/>
          </a:xfrm>
          <a:prstGeom prst="can">
            <a:avLst>
              <a:gd name="adj" fmla="val 9076"/>
            </a:avLst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b"/>
          <a:lstStyle/>
          <a:p>
            <a:pPr algn="ctr"/>
            <a:r>
              <a:rPr kumimoji="1" lang="en-US" altLang="ja-JP" sz="1200" dirty="0" err="1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DynamoDB</a:t>
            </a:r>
            <a:endParaRPr kumimoji="1" lang="ja-JP" altLang="en-US" sz="120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 bwMode="gray">
          <a:xfrm>
            <a:off x="7389229" y="4134981"/>
            <a:ext cx="1589672" cy="609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t"/>
          <a:lstStyle/>
          <a:p>
            <a:pPr algn="ctr"/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コンテナ</a:t>
            </a:r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(JVM)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5" name="メモ 14"/>
          <p:cNvSpPr/>
          <p:nvPr/>
        </p:nvSpPr>
        <p:spPr bwMode="gray">
          <a:xfrm>
            <a:off x="8583257" y="5313649"/>
            <a:ext cx="855923" cy="431647"/>
          </a:xfrm>
          <a:prstGeom prst="foldedCorner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S3</a:t>
            </a:r>
            <a:r>
              <a:rPr kumimoji="1" lang="ja-JP" altLang="en-US" sz="1050" dirty="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のメタデータ</a:t>
            </a:r>
          </a:p>
        </p:txBody>
      </p:sp>
      <p:sp>
        <p:nvSpPr>
          <p:cNvPr id="19" name="正方形/長方形 18"/>
          <p:cNvSpPr/>
          <p:nvPr/>
        </p:nvSpPr>
        <p:spPr bwMode="gray">
          <a:xfrm>
            <a:off x="7562546" y="4426816"/>
            <a:ext cx="1200454" cy="317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kumimoji="1" lang="en-US" altLang="ja-JP" sz="1050" smtClean="0">
                <a:solidFill>
                  <a:srgbClr val="33464D"/>
                </a:solidFill>
                <a:latin typeface="ＭＳ ゴシック"/>
                <a:ea typeface="ＭＳ ゴシック"/>
                <a:cs typeface="ＭＳ ゴシック"/>
              </a:rPr>
              <a:t>EMR-FS</a:t>
            </a:r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cxnSp>
        <p:nvCxnSpPr>
          <p:cNvPr id="21" name="直線矢印コネクタ 20"/>
          <p:cNvCxnSpPr>
            <a:stCxn id="19" idx="2"/>
            <a:endCxn id="15" idx="0"/>
          </p:cNvCxnSpPr>
          <p:nvPr/>
        </p:nvCxnSpPr>
        <p:spPr bwMode="auto">
          <a:xfrm>
            <a:off x="8162773" y="4744316"/>
            <a:ext cx="848446" cy="569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>
            <a:stCxn id="19" idx="2"/>
            <a:endCxn id="6" idx="0"/>
          </p:cNvCxnSpPr>
          <p:nvPr/>
        </p:nvCxnSpPr>
        <p:spPr bwMode="auto">
          <a:xfrm flipH="1">
            <a:off x="7242077" y="4744316"/>
            <a:ext cx="920696" cy="569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33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リクルートテクノロジーズでの使い方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4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サービス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Hadoop on Cloud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38251"/>
            <a:ext cx="9120188" cy="697790"/>
          </a:xfrm>
        </p:spPr>
        <p:txBody>
          <a:bodyPr/>
          <a:lstStyle/>
          <a:p>
            <a:r>
              <a:rPr kumimoji="1" lang="en-US" altLang="ja-JP" sz="1800" dirty="0" smtClean="0"/>
              <a:t>AWS</a:t>
            </a:r>
            <a:r>
              <a:rPr kumimoji="1" lang="ja-JP" altLang="en-US" sz="1800" dirty="0" smtClean="0"/>
              <a:t>の</a:t>
            </a:r>
            <a:r>
              <a:rPr kumimoji="1" lang="en-US" altLang="ja-JP" sz="1800" dirty="0" smtClean="0"/>
              <a:t>EMR</a:t>
            </a:r>
            <a:r>
              <a:rPr kumimoji="1" lang="ja-JP" altLang="en-US" sz="1800" dirty="0" smtClean="0"/>
              <a:t>をラップするサービス</a:t>
            </a:r>
            <a:endParaRPr kumimoji="1"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72" name="Rounded Rectangle 2"/>
          <p:cNvSpPr/>
          <p:nvPr/>
        </p:nvSpPr>
        <p:spPr>
          <a:xfrm>
            <a:off x="1193904" y="1848644"/>
            <a:ext cx="8597900" cy="290583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3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7845" y="1612148"/>
            <a:ext cx="603504" cy="393954"/>
          </a:xfrm>
          <a:prstGeom prst="rect">
            <a:avLst/>
          </a:prstGeom>
        </p:spPr>
      </p:pic>
      <p:sp>
        <p:nvSpPr>
          <p:cNvPr id="75" name="TextBox 37"/>
          <p:cNvSpPr txBox="1">
            <a:spLocks noChangeArrowheads="1"/>
          </p:cNvSpPr>
          <p:nvPr/>
        </p:nvSpPr>
        <p:spPr bwMode="auto">
          <a:xfrm>
            <a:off x="2308843" y="6036979"/>
            <a:ext cx="15557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050" b="1" dirty="0" smtClean="0">
                <a:latin typeface="+mj-lt"/>
                <a:ea typeface="Verdana" pitchFamily="34" charset="0"/>
                <a:cs typeface="Helvetica Neue"/>
              </a:rPr>
              <a:t>オンプレ</a:t>
            </a:r>
            <a:endParaRPr lang="en-US" sz="1050" b="1" dirty="0" smtClean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80" name="TextBox 38"/>
          <p:cNvSpPr txBox="1"/>
          <p:nvPr/>
        </p:nvSpPr>
        <p:spPr>
          <a:xfrm>
            <a:off x="5660704" y="3703002"/>
            <a:ext cx="9380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 smtClean="0">
                <a:latin typeface="Helvetica Neue"/>
                <a:cs typeface="Helvetica Neue"/>
              </a:rPr>
              <a:t>S3</a:t>
            </a:r>
          </a:p>
          <a:p>
            <a:r>
              <a:rPr lang="en-US" altLang="ja-JP" sz="1050" b="1" dirty="0" smtClean="0">
                <a:latin typeface="Helvetica Neue"/>
                <a:cs typeface="Helvetica Neue"/>
              </a:rPr>
              <a:t>(</a:t>
            </a:r>
            <a:r>
              <a:rPr lang="ja-JP" altLang="en-US" sz="1050" b="1" dirty="0" smtClean="0">
                <a:latin typeface="Helvetica Neue"/>
                <a:cs typeface="Helvetica Neue"/>
              </a:rPr>
              <a:t>データ保管</a:t>
            </a:r>
            <a:r>
              <a:rPr lang="en-US" altLang="ja-JP" sz="1050" b="1" dirty="0" smtClean="0">
                <a:latin typeface="Helvetica Neue"/>
                <a:cs typeface="Helvetica Neue"/>
              </a:rPr>
              <a:t>)</a:t>
            </a:r>
          </a:p>
        </p:txBody>
      </p:sp>
      <p:pic>
        <p:nvPicPr>
          <p:cNvPr id="81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135" y="3641242"/>
            <a:ext cx="468336" cy="485682"/>
          </a:xfrm>
          <a:prstGeom prst="rect">
            <a:avLst/>
          </a:prstGeom>
        </p:spPr>
      </p:pic>
      <p:pic>
        <p:nvPicPr>
          <p:cNvPr id="8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089" y="2812005"/>
            <a:ext cx="530056" cy="636068"/>
          </a:xfrm>
          <a:prstGeom prst="rect">
            <a:avLst/>
          </a:prstGeom>
        </p:spPr>
      </p:pic>
      <p:sp>
        <p:nvSpPr>
          <p:cNvPr id="83" name="TextBox 67"/>
          <p:cNvSpPr txBox="1"/>
          <p:nvPr/>
        </p:nvSpPr>
        <p:spPr>
          <a:xfrm>
            <a:off x="5742128" y="2934584"/>
            <a:ext cx="845891" cy="3038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050" b="1" dirty="0" smtClean="0"/>
              <a:t>Hadoop</a:t>
            </a:r>
          </a:p>
          <a:p>
            <a:r>
              <a:rPr lang="en-US" altLang="ja-JP" sz="1050" b="1" dirty="0" smtClean="0"/>
              <a:t>(</a:t>
            </a:r>
            <a:r>
              <a:rPr lang="ja-JP" altLang="en-US" sz="1050" b="1" dirty="0" smtClean="0"/>
              <a:t>分散処理</a:t>
            </a:r>
            <a:r>
              <a:rPr lang="en-US" altLang="ja-JP" sz="1050" b="1" dirty="0" smtClean="0"/>
              <a:t>)</a:t>
            </a:r>
            <a:endParaRPr lang="en-US" sz="2800" b="1" dirty="0"/>
          </a:p>
        </p:txBody>
      </p:sp>
      <p:pic>
        <p:nvPicPr>
          <p:cNvPr id="84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678" y="2801760"/>
            <a:ext cx="494945" cy="564238"/>
          </a:xfrm>
          <a:prstGeom prst="rect">
            <a:avLst/>
          </a:prstGeom>
        </p:spPr>
      </p:pic>
      <p:sp>
        <p:nvSpPr>
          <p:cNvPr id="85" name="TextBox 229"/>
          <p:cNvSpPr txBox="1"/>
          <p:nvPr/>
        </p:nvSpPr>
        <p:spPr>
          <a:xfrm>
            <a:off x="7032878" y="2943626"/>
            <a:ext cx="1123675" cy="1161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050" b="1" dirty="0" smtClean="0"/>
              <a:t>EMR</a:t>
            </a:r>
          </a:p>
          <a:p>
            <a:r>
              <a:rPr lang="en-US" sz="1050" b="1" dirty="0"/>
              <a:t>(</a:t>
            </a:r>
            <a:r>
              <a:rPr lang="en-US" sz="1050" b="1" dirty="0" smtClean="0"/>
              <a:t>Hadoop</a:t>
            </a:r>
            <a:r>
              <a:rPr lang="ja-JP" altLang="en-US" sz="1050" b="1" dirty="0" smtClean="0"/>
              <a:t>制御</a:t>
            </a:r>
            <a:r>
              <a:rPr lang="en-US" altLang="ja-JP" sz="1050" b="1" dirty="0" smtClean="0"/>
              <a:t>)</a:t>
            </a:r>
            <a:endParaRPr lang="en-US" sz="1050" b="1" dirty="0"/>
          </a:p>
        </p:txBody>
      </p:sp>
      <p:cxnSp>
        <p:nvCxnSpPr>
          <p:cNvPr id="87" name="直線矢印コネクタ 86"/>
          <p:cNvCxnSpPr/>
          <p:nvPr/>
        </p:nvCxnSpPr>
        <p:spPr>
          <a:xfrm>
            <a:off x="4394708" y="2300005"/>
            <a:ext cx="838683" cy="55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雲 88"/>
          <p:cNvSpPr/>
          <p:nvPr/>
        </p:nvSpPr>
        <p:spPr>
          <a:xfrm>
            <a:off x="2102242" y="4773136"/>
            <a:ext cx="2086612" cy="3762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Rounded Rectangle 7"/>
          <p:cNvSpPr/>
          <p:nvPr/>
        </p:nvSpPr>
        <p:spPr>
          <a:xfrm>
            <a:off x="1573089" y="5149358"/>
            <a:ext cx="2650279" cy="11009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2650518" y="2006101"/>
            <a:ext cx="1928580" cy="815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1000" smtClean="0">
                <a:solidFill>
                  <a:schemeClr val="tx1"/>
                </a:solidFill>
              </a:rPr>
              <a:t>バッチサーバ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フリーフォーム 96"/>
          <p:cNvSpPr/>
          <p:nvPr/>
        </p:nvSpPr>
        <p:spPr>
          <a:xfrm>
            <a:off x="5399527" y="3360754"/>
            <a:ext cx="151217" cy="224518"/>
          </a:xfrm>
          <a:custGeom>
            <a:avLst/>
            <a:gdLst>
              <a:gd name="connsiteX0" fmla="*/ 0 w 212942"/>
              <a:gd name="connsiteY0" fmla="*/ 0 h 538620"/>
              <a:gd name="connsiteX1" fmla="*/ 0 w 212942"/>
              <a:gd name="connsiteY1" fmla="*/ 538620 h 538620"/>
              <a:gd name="connsiteX2" fmla="*/ 200416 w 212942"/>
              <a:gd name="connsiteY2" fmla="*/ 526094 h 538620"/>
              <a:gd name="connsiteX3" fmla="*/ 212942 w 212942"/>
              <a:gd name="connsiteY3" fmla="*/ 37578 h 53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42" h="538620">
                <a:moveTo>
                  <a:pt x="0" y="0"/>
                </a:moveTo>
                <a:lnTo>
                  <a:pt x="0" y="538620"/>
                </a:lnTo>
                <a:lnTo>
                  <a:pt x="200416" y="526094"/>
                </a:lnTo>
                <a:lnTo>
                  <a:pt x="212942" y="375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矢印コネクタ 99"/>
          <p:cNvCxnSpPr/>
          <p:nvPr/>
        </p:nvCxnSpPr>
        <p:spPr>
          <a:xfrm flipV="1">
            <a:off x="3573133" y="3238436"/>
            <a:ext cx="1462588" cy="2143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正方形/長方形 82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4807" y="5142491"/>
            <a:ext cx="849817" cy="9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正方形/長方形 106"/>
          <p:cNvSpPr/>
          <p:nvPr/>
        </p:nvSpPr>
        <p:spPr>
          <a:xfrm>
            <a:off x="6857420" y="838219"/>
            <a:ext cx="1546910" cy="4562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Hadoop on Cloud</a:t>
            </a: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提供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8404330" y="2832465"/>
            <a:ext cx="1168485" cy="4562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クラスタ増減スケジューラ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pic>
        <p:nvPicPr>
          <p:cNvPr id="117" name="図 1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326" y="2009826"/>
            <a:ext cx="521953" cy="521953"/>
          </a:xfrm>
          <a:prstGeom prst="rect">
            <a:avLst/>
          </a:prstGeom>
        </p:spPr>
      </p:pic>
      <p:sp>
        <p:nvSpPr>
          <p:cNvPr id="118" name="TextBox 67"/>
          <p:cNvSpPr txBox="1"/>
          <p:nvPr/>
        </p:nvSpPr>
        <p:spPr>
          <a:xfrm>
            <a:off x="5782853" y="2137276"/>
            <a:ext cx="1190494" cy="263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ja-JP" sz="1050" b="1" dirty="0" smtClean="0"/>
              <a:t>RDS</a:t>
            </a:r>
          </a:p>
          <a:p>
            <a:r>
              <a:rPr lang="en-US" sz="1050" b="1" dirty="0"/>
              <a:t>(</a:t>
            </a:r>
            <a:r>
              <a:rPr lang="en-US" sz="1050" b="1" dirty="0" smtClean="0"/>
              <a:t>Hive</a:t>
            </a:r>
            <a:r>
              <a:rPr lang="ja-JP" altLang="en-US" sz="1050" b="1" dirty="0" smtClean="0"/>
              <a:t>メタストア</a:t>
            </a:r>
            <a:r>
              <a:rPr lang="en-US" altLang="ja-JP" sz="1050" b="1" dirty="0" smtClean="0"/>
              <a:t>)</a:t>
            </a:r>
            <a:endParaRPr lang="en-US" sz="2800" b="1" dirty="0"/>
          </a:p>
        </p:txBody>
      </p:sp>
      <p:sp>
        <p:nvSpPr>
          <p:cNvPr id="116" name="正方形/長方形 115"/>
          <p:cNvSpPr/>
          <p:nvPr/>
        </p:nvSpPr>
        <p:spPr>
          <a:xfrm>
            <a:off x="3575169" y="2261179"/>
            <a:ext cx="971288" cy="3391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独自クライアント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21" name="直線矢印コネクタ 120"/>
          <p:cNvCxnSpPr>
            <a:stCxn id="110" idx="1"/>
            <a:endCxn id="85" idx="2"/>
          </p:cNvCxnSpPr>
          <p:nvPr/>
        </p:nvCxnSpPr>
        <p:spPr>
          <a:xfrm flipH="1" flipV="1">
            <a:off x="7594716" y="3059733"/>
            <a:ext cx="809614" cy="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フリーフォーム 121"/>
          <p:cNvSpPr/>
          <p:nvPr/>
        </p:nvSpPr>
        <p:spPr>
          <a:xfrm rot="10800000">
            <a:off x="5360543" y="2421180"/>
            <a:ext cx="190201" cy="454417"/>
          </a:xfrm>
          <a:custGeom>
            <a:avLst/>
            <a:gdLst>
              <a:gd name="connsiteX0" fmla="*/ 0 w 212942"/>
              <a:gd name="connsiteY0" fmla="*/ 0 h 538620"/>
              <a:gd name="connsiteX1" fmla="*/ 0 w 212942"/>
              <a:gd name="connsiteY1" fmla="*/ 538620 h 538620"/>
              <a:gd name="connsiteX2" fmla="*/ 200416 w 212942"/>
              <a:gd name="connsiteY2" fmla="*/ 526094 h 538620"/>
              <a:gd name="connsiteX3" fmla="*/ 212942 w 212942"/>
              <a:gd name="connsiteY3" fmla="*/ 37578 h 53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42" h="538620">
                <a:moveTo>
                  <a:pt x="0" y="0"/>
                </a:moveTo>
                <a:lnTo>
                  <a:pt x="0" y="538620"/>
                </a:lnTo>
                <a:lnTo>
                  <a:pt x="200416" y="526094"/>
                </a:lnTo>
                <a:lnTo>
                  <a:pt x="212942" y="375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4" name="直線矢印コネクタ 123"/>
          <p:cNvCxnSpPr/>
          <p:nvPr/>
        </p:nvCxnSpPr>
        <p:spPr>
          <a:xfrm flipV="1">
            <a:off x="3154449" y="2875598"/>
            <a:ext cx="37325" cy="247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2"/>
          <p:cNvSpPr/>
          <p:nvPr/>
        </p:nvSpPr>
        <p:spPr>
          <a:xfrm>
            <a:off x="5028755" y="1964812"/>
            <a:ext cx="3225358" cy="216211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31859" y="1930251"/>
            <a:ext cx="84991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AWS</a:t>
            </a:r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提供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840832" y="2260034"/>
            <a:ext cx="732301" cy="34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solidFill>
                  <a:schemeClr val="tx1"/>
                </a:solidFill>
              </a:rPr>
              <a:t>バッチ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3776459" y="4118416"/>
            <a:ext cx="1058920" cy="235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ELB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913812" y="4354204"/>
            <a:ext cx="81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状況確認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04330" y="2531779"/>
            <a:ext cx="80184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Lambda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233391" y="4251467"/>
            <a:ext cx="1546910" cy="4562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ELB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自動ひも付け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機能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9" idx="1"/>
            <a:endCxn id="132" idx="3"/>
          </p:cNvCxnSpPr>
          <p:nvPr/>
        </p:nvCxnSpPr>
        <p:spPr>
          <a:xfrm flipH="1" flipV="1">
            <a:off x="4835379" y="4236310"/>
            <a:ext cx="398012" cy="243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Hadoop on Cloud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の価値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6719" y="4097045"/>
            <a:ext cx="9120188" cy="373076"/>
          </a:xfrm>
        </p:spPr>
        <p:txBody>
          <a:bodyPr/>
          <a:lstStyle/>
          <a:p>
            <a:r>
              <a:rPr lang="ja-JP" altLang="en-US" dirty="0" smtClean="0"/>
              <a:t>クラスタ増減スケジューラによる曜日・時間による台数変更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5575"/>
              </p:ext>
            </p:extLst>
          </p:nvPr>
        </p:nvGraphicFramePr>
        <p:xfrm>
          <a:off x="180182" y="696624"/>
          <a:ext cx="9374188" cy="312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375"/>
                <a:gridCol w="5399813"/>
              </a:tblGrid>
              <a:tr h="215121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836583">
                <a:tc>
                  <a:txBody>
                    <a:bodyPr/>
                    <a:lstStyle/>
                    <a:p>
                      <a:r>
                        <a:rPr kumimoji="1" lang="ja-JP" altLang="en-US" sz="2000" b="1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クラスタ増減スケジューラで</a:t>
                      </a:r>
                      <a:endParaRPr kumimoji="1" lang="en-US" altLang="ja-JP" sz="2000" b="1" kern="1200" dirty="0" smtClean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  <a:p>
                      <a:r>
                        <a:rPr kumimoji="1" lang="ja-JP" altLang="en-US" sz="2000" b="1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コストをさらに最適化</a:t>
                      </a:r>
                      <a:endParaRPr kumimoji="1" lang="ja-JP" altLang="en-US" sz="2000" b="1" kern="1200" dirty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時刻・曜日による細かい台数制御が可能。</a:t>
                      </a:r>
                      <a:endParaRPr kumimoji="1" lang="en-US" altLang="ja-JP" sz="2000" kern="1200" dirty="0" smtClean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スポットインスタンスを利用</a:t>
                      </a:r>
                      <a:endParaRPr kumimoji="1" lang="en-US" altLang="ja-JP" sz="2000" kern="1200" dirty="0" smtClean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</a:txBody>
                  <a:tcPr/>
                </a:tc>
              </a:tr>
              <a:tr h="695539">
                <a:tc>
                  <a:txBody>
                    <a:bodyPr/>
                    <a:lstStyle/>
                    <a:p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オンプレと同じ使い勝手</a:t>
                      </a:r>
                      <a:endParaRPr kumimoji="1" lang="en-US" altLang="ja-JP" sz="2000" kern="1200" dirty="0" smtClean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・独自の</a:t>
                      </a:r>
                      <a:r>
                        <a:rPr kumimoji="1" lang="en-US" altLang="ja-JP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Hadoop</a:t>
                      </a:r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クライアント</a:t>
                      </a:r>
                      <a:endParaRPr kumimoji="1" lang="en-US" altLang="ja-JP" sz="2000" kern="1200" dirty="0" smtClean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  <a:p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・</a:t>
                      </a:r>
                      <a:r>
                        <a:rPr kumimoji="1" lang="en-US" altLang="ja-JP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Timeline</a:t>
                      </a:r>
                      <a:r>
                        <a:rPr kumimoji="1" lang="en-US" altLang="ja-JP" sz="2000" kern="1200" baseline="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 Server</a:t>
                      </a:r>
                      <a:r>
                        <a:rPr kumimoji="1" lang="ja-JP" altLang="en-US" sz="2000" kern="1200" baseline="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や</a:t>
                      </a:r>
                      <a:r>
                        <a:rPr kumimoji="1" lang="en-US" altLang="ja-JP" sz="2000" kern="1200" baseline="0" dirty="0" err="1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Resouce</a:t>
                      </a:r>
                      <a:r>
                        <a:rPr kumimoji="1" lang="en-US" altLang="ja-JP" sz="2000" kern="1200" baseline="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 Manager</a:t>
                      </a:r>
                      <a:r>
                        <a:rPr kumimoji="1" lang="ja-JP" altLang="en-US" sz="2000" kern="1200" baseline="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への透過的アクセス</a:t>
                      </a:r>
                      <a:endParaRPr kumimoji="1" lang="en-US" altLang="ja-JP" sz="2000" kern="1200" dirty="0" smtClean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  <a:p>
                      <a:endParaRPr kumimoji="1" lang="ja-JP" altLang="en-US" sz="2000" kern="1200" dirty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</a:txBody>
                  <a:tcPr/>
                </a:tc>
              </a:tr>
              <a:tr h="397457">
                <a:tc>
                  <a:txBody>
                    <a:bodyPr/>
                    <a:lstStyle/>
                    <a:p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オンプレレベルの運用・監視体制。セキュリティ対応</a:t>
                      </a:r>
                      <a:endParaRPr kumimoji="1" lang="ja-JP" altLang="en-US" sz="2000" kern="1200" dirty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AWS</a:t>
                      </a:r>
                      <a:r>
                        <a:rPr kumimoji="1" lang="ja-JP" altLang="en-US" sz="2000" kern="1200" dirty="0" smtClean="0">
                          <a:solidFill>
                            <a:schemeClr val="dk1"/>
                          </a:solidFill>
                          <a:latin typeface="Hiragino Sans W3" charset="-128"/>
                          <a:ea typeface="Hiragino Sans W3" charset="-128"/>
                          <a:cs typeface="Hiragino Sans W3" charset="-128"/>
                        </a:rPr>
                        <a:t>とのサポートを仲介して、手厚いサポート</a:t>
                      </a:r>
                      <a:endParaRPr kumimoji="1" lang="en-US" altLang="ja-JP" sz="2000" kern="1200" dirty="0" smtClean="0">
                        <a:solidFill>
                          <a:schemeClr val="dk1"/>
                        </a:solidFill>
                        <a:latin typeface="Hiragino Sans W3" charset="-128"/>
                        <a:ea typeface="Hiragino Sans W3" charset="-128"/>
                        <a:cs typeface="Hiragino Sans W3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線コネクタ 20"/>
          <p:cNvCxnSpPr/>
          <p:nvPr/>
        </p:nvCxnSpPr>
        <p:spPr bwMode="auto">
          <a:xfrm flipV="1">
            <a:off x="927100" y="6297909"/>
            <a:ext cx="3702050" cy="7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V="1">
            <a:off x="927100" y="4563091"/>
            <a:ext cx="0" cy="1734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フリーフォーム 22"/>
          <p:cNvSpPr/>
          <p:nvPr/>
        </p:nvSpPr>
        <p:spPr bwMode="gray">
          <a:xfrm>
            <a:off x="1079500" y="4928062"/>
            <a:ext cx="3556000" cy="1397758"/>
          </a:xfrm>
          <a:custGeom>
            <a:avLst/>
            <a:gdLst>
              <a:gd name="connsiteX0" fmla="*/ 0 w 3683000"/>
              <a:gd name="connsiteY0" fmla="*/ 1054100 h 1397758"/>
              <a:gd name="connsiteX1" fmla="*/ 0 w 3683000"/>
              <a:gd name="connsiteY1" fmla="*/ 1054100 h 1397758"/>
              <a:gd name="connsiteX2" fmla="*/ 114300 w 3683000"/>
              <a:gd name="connsiteY2" fmla="*/ 1041400 h 1397758"/>
              <a:gd name="connsiteX3" fmla="*/ 190500 w 3683000"/>
              <a:gd name="connsiteY3" fmla="*/ 990600 h 1397758"/>
              <a:gd name="connsiteX4" fmla="*/ 241300 w 3683000"/>
              <a:gd name="connsiteY4" fmla="*/ 914400 h 1397758"/>
              <a:gd name="connsiteX5" fmla="*/ 279400 w 3683000"/>
              <a:gd name="connsiteY5" fmla="*/ 800100 h 1397758"/>
              <a:gd name="connsiteX6" fmla="*/ 304800 w 3683000"/>
              <a:gd name="connsiteY6" fmla="*/ 723900 h 1397758"/>
              <a:gd name="connsiteX7" fmla="*/ 317500 w 3683000"/>
              <a:gd name="connsiteY7" fmla="*/ 685800 h 1397758"/>
              <a:gd name="connsiteX8" fmla="*/ 342900 w 3683000"/>
              <a:gd name="connsiteY8" fmla="*/ 444500 h 1397758"/>
              <a:gd name="connsiteX9" fmla="*/ 368300 w 3683000"/>
              <a:gd name="connsiteY9" fmla="*/ 152400 h 1397758"/>
              <a:gd name="connsiteX10" fmla="*/ 419100 w 3683000"/>
              <a:gd name="connsiteY10" fmla="*/ 12700 h 1397758"/>
              <a:gd name="connsiteX11" fmla="*/ 457200 w 3683000"/>
              <a:gd name="connsiteY11" fmla="*/ 0 h 1397758"/>
              <a:gd name="connsiteX12" fmla="*/ 571500 w 3683000"/>
              <a:gd name="connsiteY12" fmla="*/ 12700 h 1397758"/>
              <a:gd name="connsiteX13" fmla="*/ 609600 w 3683000"/>
              <a:gd name="connsiteY13" fmla="*/ 50800 h 1397758"/>
              <a:gd name="connsiteX14" fmla="*/ 647700 w 3683000"/>
              <a:gd name="connsiteY14" fmla="*/ 76200 h 1397758"/>
              <a:gd name="connsiteX15" fmla="*/ 698500 w 3683000"/>
              <a:gd name="connsiteY15" fmla="*/ 152400 h 1397758"/>
              <a:gd name="connsiteX16" fmla="*/ 723900 w 3683000"/>
              <a:gd name="connsiteY16" fmla="*/ 190500 h 1397758"/>
              <a:gd name="connsiteX17" fmla="*/ 762000 w 3683000"/>
              <a:gd name="connsiteY17" fmla="*/ 304800 h 1397758"/>
              <a:gd name="connsiteX18" fmla="*/ 774700 w 3683000"/>
              <a:gd name="connsiteY18" fmla="*/ 342900 h 1397758"/>
              <a:gd name="connsiteX19" fmla="*/ 787400 w 3683000"/>
              <a:gd name="connsiteY19" fmla="*/ 419100 h 1397758"/>
              <a:gd name="connsiteX20" fmla="*/ 812800 w 3683000"/>
              <a:gd name="connsiteY20" fmla="*/ 698500 h 1397758"/>
              <a:gd name="connsiteX21" fmla="*/ 825500 w 3683000"/>
              <a:gd name="connsiteY21" fmla="*/ 736600 h 1397758"/>
              <a:gd name="connsiteX22" fmla="*/ 850900 w 3683000"/>
              <a:gd name="connsiteY22" fmla="*/ 774700 h 1397758"/>
              <a:gd name="connsiteX23" fmla="*/ 863600 w 3683000"/>
              <a:gd name="connsiteY23" fmla="*/ 825500 h 1397758"/>
              <a:gd name="connsiteX24" fmla="*/ 889000 w 3683000"/>
              <a:gd name="connsiteY24" fmla="*/ 990600 h 1397758"/>
              <a:gd name="connsiteX25" fmla="*/ 901700 w 3683000"/>
              <a:gd name="connsiteY25" fmla="*/ 1028700 h 1397758"/>
              <a:gd name="connsiteX26" fmla="*/ 952500 w 3683000"/>
              <a:gd name="connsiteY26" fmla="*/ 1104900 h 1397758"/>
              <a:gd name="connsiteX27" fmla="*/ 990600 w 3683000"/>
              <a:gd name="connsiteY27" fmla="*/ 1130300 h 1397758"/>
              <a:gd name="connsiteX28" fmla="*/ 1016000 w 3683000"/>
              <a:gd name="connsiteY28" fmla="*/ 1168400 h 1397758"/>
              <a:gd name="connsiteX29" fmla="*/ 1054100 w 3683000"/>
              <a:gd name="connsiteY29" fmla="*/ 1206500 h 1397758"/>
              <a:gd name="connsiteX30" fmla="*/ 1066800 w 3683000"/>
              <a:gd name="connsiteY30" fmla="*/ 1244600 h 1397758"/>
              <a:gd name="connsiteX31" fmla="*/ 1092200 w 3683000"/>
              <a:gd name="connsiteY31" fmla="*/ 1295400 h 1397758"/>
              <a:gd name="connsiteX32" fmla="*/ 1155700 w 3683000"/>
              <a:gd name="connsiteY32" fmla="*/ 1397000 h 1397758"/>
              <a:gd name="connsiteX33" fmla="*/ 1384300 w 3683000"/>
              <a:gd name="connsiteY33" fmla="*/ 1384300 h 1397758"/>
              <a:gd name="connsiteX34" fmla="*/ 1435100 w 3683000"/>
              <a:gd name="connsiteY34" fmla="*/ 1308100 h 1397758"/>
              <a:gd name="connsiteX35" fmla="*/ 1473200 w 3683000"/>
              <a:gd name="connsiteY35" fmla="*/ 1231900 h 1397758"/>
              <a:gd name="connsiteX36" fmla="*/ 1485900 w 3683000"/>
              <a:gd name="connsiteY36" fmla="*/ 1079500 h 1397758"/>
              <a:gd name="connsiteX37" fmla="*/ 1587500 w 3683000"/>
              <a:gd name="connsiteY37" fmla="*/ 1016000 h 1397758"/>
              <a:gd name="connsiteX38" fmla="*/ 1625600 w 3683000"/>
              <a:gd name="connsiteY38" fmla="*/ 1003300 h 1397758"/>
              <a:gd name="connsiteX39" fmla="*/ 2057400 w 3683000"/>
              <a:gd name="connsiteY39" fmla="*/ 990600 h 1397758"/>
              <a:gd name="connsiteX40" fmla="*/ 2133600 w 3683000"/>
              <a:gd name="connsiteY40" fmla="*/ 977900 h 1397758"/>
              <a:gd name="connsiteX41" fmla="*/ 2171700 w 3683000"/>
              <a:gd name="connsiteY41" fmla="*/ 965200 h 1397758"/>
              <a:gd name="connsiteX42" fmla="*/ 2387600 w 3683000"/>
              <a:gd name="connsiteY42" fmla="*/ 990600 h 1397758"/>
              <a:gd name="connsiteX43" fmla="*/ 2489200 w 3683000"/>
              <a:gd name="connsiteY43" fmla="*/ 1016000 h 1397758"/>
              <a:gd name="connsiteX44" fmla="*/ 2908300 w 3683000"/>
              <a:gd name="connsiteY44" fmla="*/ 1003300 h 1397758"/>
              <a:gd name="connsiteX45" fmla="*/ 3073400 w 3683000"/>
              <a:gd name="connsiteY45" fmla="*/ 1016000 h 1397758"/>
              <a:gd name="connsiteX46" fmla="*/ 3149600 w 3683000"/>
              <a:gd name="connsiteY46" fmla="*/ 1041400 h 1397758"/>
              <a:gd name="connsiteX47" fmla="*/ 3187700 w 3683000"/>
              <a:gd name="connsiteY47" fmla="*/ 1054100 h 1397758"/>
              <a:gd name="connsiteX48" fmla="*/ 3200400 w 3683000"/>
              <a:gd name="connsiteY48" fmla="*/ 1104900 h 1397758"/>
              <a:gd name="connsiteX49" fmla="*/ 3238500 w 3683000"/>
              <a:gd name="connsiteY49" fmla="*/ 1219200 h 1397758"/>
              <a:gd name="connsiteX50" fmla="*/ 3251200 w 3683000"/>
              <a:gd name="connsiteY50" fmla="*/ 1257300 h 1397758"/>
              <a:gd name="connsiteX51" fmla="*/ 3289300 w 3683000"/>
              <a:gd name="connsiteY51" fmla="*/ 1282700 h 1397758"/>
              <a:gd name="connsiteX52" fmla="*/ 3314700 w 3683000"/>
              <a:gd name="connsiteY52" fmla="*/ 1320800 h 1397758"/>
              <a:gd name="connsiteX53" fmla="*/ 3378200 w 3683000"/>
              <a:gd name="connsiteY53" fmla="*/ 1384300 h 1397758"/>
              <a:gd name="connsiteX54" fmla="*/ 3556000 w 3683000"/>
              <a:gd name="connsiteY54" fmla="*/ 1371600 h 1397758"/>
              <a:gd name="connsiteX55" fmla="*/ 3594100 w 3683000"/>
              <a:gd name="connsiteY55" fmla="*/ 1358900 h 1397758"/>
              <a:gd name="connsiteX56" fmla="*/ 3644900 w 3683000"/>
              <a:gd name="connsiteY56" fmla="*/ 1282700 h 1397758"/>
              <a:gd name="connsiteX57" fmla="*/ 3670300 w 3683000"/>
              <a:gd name="connsiteY57" fmla="*/ 1244600 h 1397758"/>
              <a:gd name="connsiteX58" fmla="*/ 3683000 w 3683000"/>
              <a:gd name="connsiteY58" fmla="*/ 1231900 h 1397758"/>
              <a:gd name="connsiteX59" fmla="*/ 3683000 w 3683000"/>
              <a:gd name="connsiteY59" fmla="*/ 1244600 h 1397758"/>
              <a:gd name="connsiteX0" fmla="*/ 0 w 3683000"/>
              <a:gd name="connsiteY0" fmla="*/ 1054100 h 1397758"/>
              <a:gd name="connsiteX1" fmla="*/ 0 w 3683000"/>
              <a:gd name="connsiteY1" fmla="*/ 1054100 h 1397758"/>
              <a:gd name="connsiteX2" fmla="*/ 114300 w 3683000"/>
              <a:gd name="connsiteY2" fmla="*/ 1041400 h 1397758"/>
              <a:gd name="connsiteX3" fmla="*/ 241300 w 3683000"/>
              <a:gd name="connsiteY3" fmla="*/ 914400 h 1397758"/>
              <a:gd name="connsiteX4" fmla="*/ 279400 w 3683000"/>
              <a:gd name="connsiteY4" fmla="*/ 800100 h 1397758"/>
              <a:gd name="connsiteX5" fmla="*/ 304800 w 3683000"/>
              <a:gd name="connsiteY5" fmla="*/ 723900 h 1397758"/>
              <a:gd name="connsiteX6" fmla="*/ 317500 w 3683000"/>
              <a:gd name="connsiteY6" fmla="*/ 685800 h 1397758"/>
              <a:gd name="connsiteX7" fmla="*/ 342900 w 3683000"/>
              <a:gd name="connsiteY7" fmla="*/ 444500 h 1397758"/>
              <a:gd name="connsiteX8" fmla="*/ 368300 w 3683000"/>
              <a:gd name="connsiteY8" fmla="*/ 152400 h 1397758"/>
              <a:gd name="connsiteX9" fmla="*/ 419100 w 3683000"/>
              <a:gd name="connsiteY9" fmla="*/ 12700 h 1397758"/>
              <a:gd name="connsiteX10" fmla="*/ 457200 w 3683000"/>
              <a:gd name="connsiteY10" fmla="*/ 0 h 1397758"/>
              <a:gd name="connsiteX11" fmla="*/ 571500 w 3683000"/>
              <a:gd name="connsiteY11" fmla="*/ 12700 h 1397758"/>
              <a:gd name="connsiteX12" fmla="*/ 609600 w 3683000"/>
              <a:gd name="connsiteY12" fmla="*/ 50800 h 1397758"/>
              <a:gd name="connsiteX13" fmla="*/ 647700 w 3683000"/>
              <a:gd name="connsiteY13" fmla="*/ 76200 h 1397758"/>
              <a:gd name="connsiteX14" fmla="*/ 698500 w 3683000"/>
              <a:gd name="connsiteY14" fmla="*/ 152400 h 1397758"/>
              <a:gd name="connsiteX15" fmla="*/ 723900 w 3683000"/>
              <a:gd name="connsiteY15" fmla="*/ 190500 h 1397758"/>
              <a:gd name="connsiteX16" fmla="*/ 762000 w 3683000"/>
              <a:gd name="connsiteY16" fmla="*/ 304800 h 1397758"/>
              <a:gd name="connsiteX17" fmla="*/ 774700 w 3683000"/>
              <a:gd name="connsiteY17" fmla="*/ 342900 h 1397758"/>
              <a:gd name="connsiteX18" fmla="*/ 787400 w 3683000"/>
              <a:gd name="connsiteY18" fmla="*/ 419100 h 1397758"/>
              <a:gd name="connsiteX19" fmla="*/ 812800 w 3683000"/>
              <a:gd name="connsiteY19" fmla="*/ 698500 h 1397758"/>
              <a:gd name="connsiteX20" fmla="*/ 825500 w 3683000"/>
              <a:gd name="connsiteY20" fmla="*/ 736600 h 1397758"/>
              <a:gd name="connsiteX21" fmla="*/ 850900 w 3683000"/>
              <a:gd name="connsiteY21" fmla="*/ 774700 h 1397758"/>
              <a:gd name="connsiteX22" fmla="*/ 863600 w 3683000"/>
              <a:gd name="connsiteY22" fmla="*/ 825500 h 1397758"/>
              <a:gd name="connsiteX23" fmla="*/ 889000 w 3683000"/>
              <a:gd name="connsiteY23" fmla="*/ 990600 h 1397758"/>
              <a:gd name="connsiteX24" fmla="*/ 901700 w 3683000"/>
              <a:gd name="connsiteY24" fmla="*/ 1028700 h 1397758"/>
              <a:gd name="connsiteX25" fmla="*/ 952500 w 3683000"/>
              <a:gd name="connsiteY25" fmla="*/ 1104900 h 1397758"/>
              <a:gd name="connsiteX26" fmla="*/ 990600 w 3683000"/>
              <a:gd name="connsiteY26" fmla="*/ 1130300 h 1397758"/>
              <a:gd name="connsiteX27" fmla="*/ 1016000 w 3683000"/>
              <a:gd name="connsiteY27" fmla="*/ 1168400 h 1397758"/>
              <a:gd name="connsiteX28" fmla="*/ 1054100 w 3683000"/>
              <a:gd name="connsiteY28" fmla="*/ 1206500 h 1397758"/>
              <a:gd name="connsiteX29" fmla="*/ 1066800 w 3683000"/>
              <a:gd name="connsiteY29" fmla="*/ 1244600 h 1397758"/>
              <a:gd name="connsiteX30" fmla="*/ 1092200 w 3683000"/>
              <a:gd name="connsiteY30" fmla="*/ 1295400 h 1397758"/>
              <a:gd name="connsiteX31" fmla="*/ 1155700 w 3683000"/>
              <a:gd name="connsiteY31" fmla="*/ 1397000 h 1397758"/>
              <a:gd name="connsiteX32" fmla="*/ 1384300 w 3683000"/>
              <a:gd name="connsiteY32" fmla="*/ 1384300 h 1397758"/>
              <a:gd name="connsiteX33" fmla="*/ 1435100 w 3683000"/>
              <a:gd name="connsiteY33" fmla="*/ 1308100 h 1397758"/>
              <a:gd name="connsiteX34" fmla="*/ 1473200 w 3683000"/>
              <a:gd name="connsiteY34" fmla="*/ 1231900 h 1397758"/>
              <a:gd name="connsiteX35" fmla="*/ 1485900 w 3683000"/>
              <a:gd name="connsiteY35" fmla="*/ 1079500 h 1397758"/>
              <a:gd name="connsiteX36" fmla="*/ 1587500 w 3683000"/>
              <a:gd name="connsiteY36" fmla="*/ 1016000 h 1397758"/>
              <a:gd name="connsiteX37" fmla="*/ 1625600 w 3683000"/>
              <a:gd name="connsiteY37" fmla="*/ 1003300 h 1397758"/>
              <a:gd name="connsiteX38" fmla="*/ 2057400 w 3683000"/>
              <a:gd name="connsiteY38" fmla="*/ 990600 h 1397758"/>
              <a:gd name="connsiteX39" fmla="*/ 2133600 w 3683000"/>
              <a:gd name="connsiteY39" fmla="*/ 977900 h 1397758"/>
              <a:gd name="connsiteX40" fmla="*/ 2171700 w 3683000"/>
              <a:gd name="connsiteY40" fmla="*/ 965200 h 1397758"/>
              <a:gd name="connsiteX41" fmla="*/ 2387600 w 3683000"/>
              <a:gd name="connsiteY41" fmla="*/ 990600 h 1397758"/>
              <a:gd name="connsiteX42" fmla="*/ 2489200 w 3683000"/>
              <a:gd name="connsiteY42" fmla="*/ 1016000 h 1397758"/>
              <a:gd name="connsiteX43" fmla="*/ 2908300 w 3683000"/>
              <a:gd name="connsiteY43" fmla="*/ 1003300 h 1397758"/>
              <a:gd name="connsiteX44" fmla="*/ 3073400 w 3683000"/>
              <a:gd name="connsiteY44" fmla="*/ 1016000 h 1397758"/>
              <a:gd name="connsiteX45" fmla="*/ 3149600 w 3683000"/>
              <a:gd name="connsiteY45" fmla="*/ 1041400 h 1397758"/>
              <a:gd name="connsiteX46" fmla="*/ 3187700 w 3683000"/>
              <a:gd name="connsiteY46" fmla="*/ 1054100 h 1397758"/>
              <a:gd name="connsiteX47" fmla="*/ 3200400 w 3683000"/>
              <a:gd name="connsiteY47" fmla="*/ 1104900 h 1397758"/>
              <a:gd name="connsiteX48" fmla="*/ 3238500 w 3683000"/>
              <a:gd name="connsiteY48" fmla="*/ 1219200 h 1397758"/>
              <a:gd name="connsiteX49" fmla="*/ 3251200 w 3683000"/>
              <a:gd name="connsiteY49" fmla="*/ 1257300 h 1397758"/>
              <a:gd name="connsiteX50" fmla="*/ 3289300 w 3683000"/>
              <a:gd name="connsiteY50" fmla="*/ 1282700 h 1397758"/>
              <a:gd name="connsiteX51" fmla="*/ 3314700 w 3683000"/>
              <a:gd name="connsiteY51" fmla="*/ 1320800 h 1397758"/>
              <a:gd name="connsiteX52" fmla="*/ 3378200 w 3683000"/>
              <a:gd name="connsiteY52" fmla="*/ 1384300 h 1397758"/>
              <a:gd name="connsiteX53" fmla="*/ 3556000 w 3683000"/>
              <a:gd name="connsiteY53" fmla="*/ 1371600 h 1397758"/>
              <a:gd name="connsiteX54" fmla="*/ 3594100 w 3683000"/>
              <a:gd name="connsiteY54" fmla="*/ 1358900 h 1397758"/>
              <a:gd name="connsiteX55" fmla="*/ 3644900 w 3683000"/>
              <a:gd name="connsiteY55" fmla="*/ 1282700 h 1397758"/>
              <a:gd name="connsiteX56" fmla="*/ 3670300 w 3683000"/>
              <a:gd name="connsiteY56" fmla="*/ 1244600 h 1397758"/>
              <a:gd name="connsiteX57" fmla="*/ 3683000 w 3683000"/>
              <a:gd name="connsiteY57" fmla="*/ 1231900 h 1397758"/>
              <a:gd name="connsiteX58" fmla="*/ 3683000 w 3683000"/>
              <a:gd name="connsiteY58" fmla="*/ 1244600 h 1397758"/>
              <a:gd name="connsiteX0" fmla="*/ 0 w 3683000"/>
              <a:gd name="connsiteY0" fmla="*/ 1054100 h 1397758"/>
              <a:gd name="connsiteX1" fmla="*/ 0 w 3683000"/>
              <a:gd name="connsiteY1" fmla="*/ 1054100 h 1397758"/>
              <a:gd name="connsiteX2" fmla="*/ 114300 w 3683000"/>
              <a:gd name="connsiteY2" fmla="*/ 1041400 h 1397758"/>
              <a:gd name="connsiteX3" fmla="*/ 279400 w 3683000"/>
              <a:gd name="connsiteY3" fmla="*/ 800100 h 1397758"/>
              <a:gd name="connsiteX4" fmla="*/ 304800 w 3683000"/>
              <a:gd name="connsiteY4" fmla="*/ 723900 h 1397758"/>
              <a:gd name="connsiteX5" fmla="*/ 317500 w 3683000"/>
              <a:gd name="connsiteY5" fmla="*/ 685800 h 1397758"/>
              <a:gd name="connsiteX6" fmla="*/ 342900 w 3683000"/>
              <a:gd name="connsiteY6" fmla="*/ 444500 h 1397758"/>
              <a:gd name="connsiteX7" fmla="*/ 368300 w 3683000"/>
              <a:gd name="connsiteY7" fmla="*/ 152400 h 1397758"/>
              <a:gd name="connsiteX8" fmla="*/ 419100 w 3683000"/>
              <a:gd name="connsiteY8" fmla="*/ 12700 h 1397758"/>
              <a:gd name="connsiteX9" fmla="*/ 457200 w 3683000"/>
              <a:gd name="connsiteY9" fmla="*/ 0 h 1397758"/>
              <a:gd name="connsiteX10" fmla="*/ 571500 w 3683000"/>
              <a:gd name="connsiteY10" fmla="*/ 12700 h 1397758"/>
              <a:gd name="connsiteX11" fmla="*/ 609600 w 3683000"/>
              <a:gd name="connsiteY11" fmla="*/ 50800 h 1397758"/>
              <a:gd name="connsiteX12" fmla="*/ 647700 w 3683000"/>
              <a:gd name="connsiteY12" fmla="*/ 76200 h 1397758"/>
              <a:gd name="connsiteX13" fmla="*/ 698500 w 3683000"/>
              <a:gd name="connsiteY13" fmla="*/ 152400 h 1397758"/>
              <a:gd name="connsiteX14" fmla="*/ 723900 w 3683000"/>
              <a:gd name="connsiteY14" fmla="*/ 190500 h 1397758"/>
              <a:gd name="connsiteX15" fmla="*/ 762000 w 3683000"/>
              <a:gd name="connsiteY15" fmla="*/ 304800 h 1397758"/>
              <a:gd name="connsiteX16" fmla="*/ 774700 w 3683000"/>
              <a:gd name="connsiteY16" fmla="*/ 342900 h 1397758"/>
              <a:gd name="connsiteX17" fmla="*/ 787400 w 3683000"/>
              <a:gd name="connsiteY17" fmla="*/ 419100 h 1397758"/>
              <a:gd name="connsiteX18" fmla="*/ 812800 w 3683000"/>
              <a:gd name="connsiteY18" fmla="*/ 698500 h 1397758"/>
              <a:gd name="connsiteX19" fmla="*/ 825500 w 3683000"/>
              <a:gd name="connsiteY19" fmla="*/ 736600 h 1397758"/>
              <a:gd name="connsiteX20" fmla="*/ 850900 w 3683000"/>
              <a:gd name="connsiteY20" fmla="*/ 774700 h 1397758"/>
              <a:gd name="connsiteX21" fmla="*/ 863600 w 3683000"/>
              <a:gd name="connsiteY21" fmla="*/ 825500 h 1397758"/>
              <a:gd name="connsiteX22" fmla="*/ 889000 w 3683000"/>
              <a:gd name="connsiteY22" fmla="*/ 990600 h 1397758"/>
              <a:gd name="connsiteX23" fmla="*/ 901700 w 3683000"/>
              <a:gd name="connsiteY23" fmla="*/ 1028700 h 1397758"/>
              <a:gd name="connsiteX24" fmla="*/ 952500 w 3683000"/>
              <a:gd name="connsiteY24" fmla="*/ 1104900 h 1397758"/>
              <a:gd name="connsiteX25" fmla="*/ 990600 w 3683000"/>
              <a:gd name="connsiteY25" fmla="*/ 1130300 h 1397758"/>
              <a:gd name="connsiteX26" fmla="*/ 1016000 w 3683000"/>
              <a:gd name="connsiteY26" fmla="*/ 1168400 h 1397758"/>
              <a:gd name="connsiteX27" fmla="*/ 1054100 w 3683000"/>
              <a:gd name="connsiteY27" fmla="*/ 1206500 h 1397758"/>
              <a:gd name="connsiteX28" fmla="*/ 1066800 w 3683000"/>
              <a:gd name="connsiteY28" fmla="*/ 1244600 h 1397758"/>
              <a:gd name="connsiteX29" fmla="*/ 1092200 w 3683000"/>
              <a:gd name="connsiteY29" fmla="*/ 1295400 h 1397758"/>
              <a:gd name="connsiteX30" fmla="*/ 1155700 w 3683000"/>
              <a:gd name="connsiteY30" fmla="*/ 1397000 h 1397758"/>
              <a:gd name="connsiteX31" fmla="*/ 1384300 w 3683000"/>
              <a:gd name="connsiteY31" fmla="*/ 1384300 h 1397758"/>
              <a:gd name="connsiteX32" fmla="*/ 1435100 w 3683000"/>
              <a:gd name="connsiteY32" fmla="*/ 1308100 h 1397758"/>
              <a:gd name="connsiteX33" fmla="*/ 1473200 w 3683000"/>
              <a:gd name="connsiteY33" fmla="*/ 1231900 h 1397758"/>
              <a:gd name="connsiteX34" fmla="*/ 1485900 w 3683000"/>
              <a:gd name="connsiteY34" fmla="*/ 1079500 h 1397758"/>
              <a:gd name="connsiteX35" fmla="*/ 1587500 w 3683000"/>
              <a:gd name="connsiteY35" fmla="*/ 1016000 h 1397758"/>
              <a:gd name="connsiteX36" fmla="*/ 1625600 w 3683000"/>
              <a:gd name="connsiteY36" fmla="*/ 1003300 h 1397758"/>
              <a:gd name="connsiteX37" fmla="*/ 2057400 w 3683000"/>
              <a:gd name="connsiteY37" fmla="*/ 990600 h 1397758"/>
              <a:gd name="connsiteX38" fmla="*/ 2133600 w 3683000"/>
              <a:gd name="connsiteY38" fmla="*/ 977900 h 1397758"/>
              <a:gd name="connsiteX39" fmla="*/ 2171700 w 3683000"/>
              <a:gd name="connsiteY39" fmla="*/ 965200 h 1397758"/>
              <a:gd name="connsiteX40" fmla="*/ 2387600 w 3683000"/>
              <a:gd name="connsiteY40" fmla="*/ 990600 h 1397758"/>
              <a:gd name="connsiteX41" fmla="*/ 2489200 w 3683000"/>
              <a:gd name="connsiteY41" fmla="*/ 1016000 h 1397758"/>
              <a:gd name="connsiteX42" fmla="*/ 2908300 w 3683000"/>
              <a:gd name="connsiteY42" fmla="*/ 1003300 h 1397758"/>
              <a:gd name="connsiteX43" fmla="*/ 3073400 w 3683000"/>
              <a:gd name="connsiteY43" fmla="*/ 1016000 h 1397758"/>
              <a:gd name="connsiteX44" fmla="*/ 3149600 w 3683000"/>
              <a:gd name="connsiteY44" fmla="*/ 1041400 h 1397758"/>
              <a:gd name="connsiteX45" fmla="*/ 3187700 w 3683000"/>
              <a:gd name="connsiteY45" fmla="*/ 1054100 h 1397758"/>
              <a:gd name="connsiteX46" fmla="*/ 3200400 w 3683000"/>
              <a:gd name="connsiteY46" fmla="*/ 1104900 h 1397758"/>
              <a:gd name="connsiteX47" fmla="*/ 3238500 w 3683000"/>
              <a:gd name="connsiteY47" fmla="*/ 1219200 h 1397758"/>
              <a:gd name="connsiteX48" fmla="*/ 3251200 w 3683000"/>
              <a:gd name="connsiteY48" fmla="*/ 1257300 h 1397758"/>
              <a:gd name="connsiteX49" fmla="*/ 3289300 w 3683000"/>
              <a:gd name="connsiteY49" fmla="*/ 1282700 h 1397758"/>
              <a:gd name="connsiteX50" fmla="*/ 3314700 w 3683000"/>
              <a:gd name="connsiteY50" fmla="*/ 1320800 h 1397758"/>
              <a:gd name="connsiteX51" fmla="*/ 3378200 w 3683000"/>
              <a:gd name="connsiteY51" fmla="*/ 1384300 h 1397758"/>
              <a:gd name="connsiteX52" fmla="*/ 3556000 w 3683000"/>
              <a:gd name="connsiteY52" fmla="*/ 1371600 h 1397758"/>
              <a:gd name="connsiteX53" fmla="*/ 3594100 w 3683000"/>
              <a:gd name="connsiteY53" fmla="*/ 1358900 h 1397758"/>
              <a:gd name="connsiteX54" fmla="*/ 3644900 w 3683000"/>
              <a:gd name="connsiteY54" fmla="*/ 1282700 h 1397758"/>
              <a:gd name="connsiteX55" fmla="*/ 3670300 w 3683000"/>
              <a:gd name="connsiteY55" fmla="*/ 1244600 h 1397758"/>
              <a:gd name="connsiteX56" fmla="*/ 3683000 w 3683000"/>
              <a:gd name="connsiteY56" fmla="*/ 1231900 h 1397758"/>
              <a:gd name="connsiteX57" fmla="*/ 3683000 w 3683000"/>
              <a:gd name="connsiteY57" fmla="*/ 1244600 h 1397758"/>
              <a:gd name="connsiteX0" fmla="*/ 0 w 3683000"/>
              <a:gd name="connsiteY0" fmla="*/ 1054100 h 1397758"/>
              <a:gd name="connsiteX1" fmla="*/ 0 w 3683000"/>
              <a:gd name="connsiteY1" fmla="*/ 1054100 h 1397758"/>
              <a:gd name="connsiteX2" fmla="*/ 279400 w 3683000"/>
              <a:gd name="connsiteY2" fmla="*/ 800100 h 1397758"/>
              <a:gd name="connsiteX3" fmla="*/ 304800 w 3683000"/>
              <a:gd name="connsiteY3" fmla="*/ 723900 h 1397758"/>
              <a:gd name="connsiteX4" fmla="*/ 317500 w 3683000"/>
              <a:gd name="connsiteY4" fmla="*/ 685800 h 1397758"/>
              <a:gd name="connsiteX5" fmla="*/ 342900 w 3683000"/>
              <a:gd name="connsiteY5" fmla="*/ 444500 h 1397758"/>
              <a:gd name="connsiteX6" fmla="*/ 368300 w 3683000"/>
              <a:gd name="connsiteY6" fmla="*/ 152400 h 1397758"/>
              <a:gd name="connsiteX7" fmla="*/ 419100 w 3683000"/>
              <a:gd name="connsiteY7" fmla="*/ 12700 h 1397758"/>
              <a:gd name="connsiteX8" fmla="*/ 457200 w 3683000"/>
              <a:gd name="connsiteY8" fmla="*/ 0 h 1397758"/>
              <a:gd name="connsiteX9" fmla="*/ 571500 w 3683000"/>
              <a:gd name="connsiteY9" fmla="*/ 12700 h 1397758"/>
              <a:gd name="connsiteX10" fmla="*/ 609600 w 3683000"/>
              <a:gd name="connsiteY10" fmla="*/ 50800 h 1397758"/>
              <a:gd name="connsiteX11" fmla="*/ 647700 w 3683000"/>
              <a:gd name="connsiteY11" fmla="*/ 76200 h 1397758"/>
              <a:gd name="connsiteX12" fmla="*/ 698500 w 3683000"/>
              <a:gd name="connsiteY12" fmla="*/ 152400 h 1397758"/>
              <a:gd name="connsiteX13" fmla="*/ 723900 w 3683000"/>
              <a:gd name="connsiteY13" fmla="*/ 190500 h 1397758"/>
              <a:gd name="connsiteX14" fmla="*/ 762000 w 3683000"/>
              <a:gd name="connsiteY14" fmla="*/ 304800 h 1397758"/>
              <a:gd name="connsiteX15" fmla="*/ 774700 w 3683000"/>
              <a:gd name="connsiteY15" fmla="*/ 342900 h 1397758"/>
              <a:gd name="connsiteX16" fmla="*/ 787400 w 3683000"/>
              <a:gd name="connsiteY16" fmla="*/ 419100 h 1397758"/>
              <a:gd name="connsiteX17" fmla="*/ 812800 w 3683000"/>
              <a:gd name="connsiteY17" fmla="*/ 698500 h 1397758"/>
              <a:gd name="connsiteX18" fmla="*/ 825500 w 3683000"/>
              <a:gd name="connsiteY18" fmla="*/ 736600 h 1397758"/>
              <a:gd name="connsiteX19" fmla="*/ 850900 w 3683000"/>
              <a:gd name="connsiteY19" fmla="*/ 774700 h 1397758"/>
              <a:gd name="connsiteX20" fmla="*/ 863600 w 3683000"/>
              <a:gd name="connsiteY20" fmla="*/ 825500 h 1397758"/>
              <a:gd name="connsiteX21" fmla="*/ 889000 w 3683000"/>
              <a:gd name="connsiteY21" fmla="*/ 990600 h 1397758"/>
              <a:gd name="connsiteX22" fmla="*/ 901700 w 3683000"/>
              <a:gd name="connsiteY22" fmla="*/ 1028700 h 1397758"/>
              <a:gd name="connsiteX23" fmla="*/ 952500 w 3683000"/>
              <a:gd name="connsiteY23" fmla="*/ 1104900 h 1397758"/>
              <a:gd name="connsiteX24" fmla="*/ 990600 w 3683000"/>
              <a:gd name="connsiteY24" fmla="*/ 1130300 h 1397758"/>
              <a:gd name="connsiteX25" fmla="*/ 1016000 w 3683000"/>
              <a:gd name="connsiteY25" fmla="*/ 1168400 h 1397758"/>
              <a:gd name="connsiteX26" fmla="*/ 1054100 w 3683000"/>
              <a:gd name="connsiteY26" fmla="*/ 1206500 h 1397758"/>
              <a:gd name="connsiteX27" fmla="*/ 1066800 w 3683000"/>
              <a:gd name="connsiteY27" fmla="*/ 1244600 h 1397758"/>
              <a:gd name="connsiteX28" fmla="*/ 1092200 w 3683000"/>
              <a:gd name="connsiteY28" fmla="*/ 1295400 h 1397758"/>
              <a:gd name="connsiteX29" fmla="*/ 1155700 w 3683000"/>
              <a:gd name="connsiteY29" fmla="*/ 1397000 h 1397758"/>
              <a:gd name="connsiteX30" fmla="*/ 1384300 w 3683000"/>
              <a:gd name="connsiteY30" fmla="*/ 1384300 h 1397758"/>
              <a:gd name="connsiteX31" fmla="*/ 1435100 w 3683000"/>
              <a:gd name="connsiteY31" fmla="*/ 1308100 h 1397758"/>
              <a:gd name="connsiteX32" fmla="*/ 1473200 w 3683000"/>
              <a:gd name="connsiteY32" fmla="*/ 1231900 h 1397758"/>
              <a:gd name="connsiteX33" fmla="*/ 1485900 w 3683000"/>
              <a:gd name="connsiteY33" fmla="*/ 1079500 h 1397758"/>
              <a:gd name="connsiteX34" fmla="*/ 1587500 w 3683000"/>
              <a:gd name="connsiteY34" fmla="*/ 1016000 h 1397758"/>
              <a:gd name="connsiteX35" fmla="*/ 1625600 w 3683000"/>
              <a:gd name="connsiteY35" fmla="*/ 1003300 h 1397758"/>
              <a:gd name="connsiteX36" fmla="*/ 2057400 w 3683000"/>
              <a:gd name="connsiteY36" fmla="*/ 990600 h 1397758"/>
              <a:gd name="connsiteX37" fmla="*/ 2133600 w 3683000"/>
              <a:gd name="connsiteY37" fmla="*/ 977900 h 1397758"/>
              <a:gd name="connsiteX38" fmla="*/ 2171700 w 3683000"/>
              <a:gd name="connsiteY38" fmla="*/ 965200 h 1397758"/>
              <a:gd name="connsiteX39" fmla="*/ 2387600 w 3683000"/>
              <a:gd name="connsiteY39" fmla="*/ 990600 h 1397758"/>
              <a:gd name="connsiteX40" fmla="*/ 2489200 w 3683000"/>
              <a:gd name="connsiteY40" fmla="*/ 1016000 h 1397758"/>
              <a:gd name="connsiteX41" fmla="*/ 2908300 w 3683000"/>
              <a:gd name="connsiteY41" fmla="*/ 1003300 h 1397758"/>
              <a:gd name="connsiteX42" fmla="*/ 3073400 w 3683000"/>
              <a:gd name="connsiteY42" fmla="*/ 1016000 h 1397758"/>
              <a:gd name="connsiteX43" fmla="*/ 3149600 w 3683000"/>
              <a:gd name="connsiteY43" fmla="*/ 1041400 h 1397758"/>
              <a:gd name="connsiteX44" fmla="*/ 3187700 w 3683000"/>
              <a:gd name="connsiteY44" fmla="*/ 1054100 h 1397758"/>
              <a:gd name="connsiteX45" fmla="*/ 3200400 w 3683000"/>
              <a:gd name="connsiteY45" fmla="*/ 1104900 h 1397758"/>
              <a:gd name="connsiteX46" fmla="*/ 3238500 w 3683000"/>
              <a:gd name="connsiteY46" fmla="*/ 1219200 h 1397758"/>
              <a:gd name="connsiteX47" fmla="*/ 3251200 w 3683000"/>
              <a:gd name="connsiteY47" fmla="*/ 1257300 h 1397758"/>
              <a:gd name="connsiteX48" fmla="*/ 3289300 w 3683000"/>
              <a:gd name="connsiteY48" fmla="*/ 1282700 h 1397758"/>
              <a:gd name="connsiteX49" fmla="*/ 3314700 w 3683000"/>
              <a:gd name="connsiteY49" fmla="*/ 1320800 h 1397758"/>
              <a:gd name="connsiteX50" fmla="*/ 3378200 w 3683000"/>
              <a:gd name="connsiteY50" fmla="*/ 1384300 h 1397758"/>
              <a:gd name="connsiteX51" fmla="*/ 3556000 w 3683000"/>
              <a:gd name="connsiteY51" fmla="*/ 1371600 h 1397758"/>
              <a:gd name="connsiteX52" fmla="*/ 3594100 w 3683000"/>
              <a:gd name="connsiteY52" fmla="*/ 1358900 h 1397758"/>
              <a:gd name="connsiteX53" fmla="*/ 3644900 w 3683000"/>
              <a:gd name="connsiteY53" fmla="*/ 1282700 h 1397758"/>
              <a:gd name="connsiteX54" fmla="*/ 3670300 w 3683000"/>
              <a:gd name="connsiteY54" fmla="*/ 1244600 h 1397758"/>
              <a:gd name="connsiteX55" fmla="*/ 3683000 w 3683000"/>
              <a:gd name="connsiteY55" fmla="*/ 1231900 h 1397758"/>
              <a:gd name="connsiteX56" fmla="*/ 3683000 w 3683000"/>
              <a:gd name="connsiteY56" fmla="*/ 1244600 h 1397758"/>
              <a:gd name="connsiteX0" fmla="*/ 0 w 3683000"/>
              <a:gd name="connsiteY0" fmla="*/ 1054100 h 1397758"/>
              <a:gd name="connsiteX1" fmla="*/ 139700 w 3683000"/>
              <a:gd name="connsiteY1" fmla="*/ 1384300 h 1397758"/>
              <a:gd name="connsiteX2" fmla="*/ 279400 w 3683000"/>
              <a:gd name="connsiteY2" fmla="*/ 800100 h 1397758"/>
              <a:gd name="connsiteX3" fmla="*/ 304800 w 3683000"/>
              <a:gd name="connsiteY3" fmla="*/ 723900 h 1397758"/>
              <a:gd name="connsiteX4" fmla="*/ 317500 w 3683000"/>
              <a:gd name="connsiteY4" fmla="*/ 685800 h 1397758"/>
              <a:gd name="connsiteX5" fmla="*/ 342900 w 3683000"/>
              <a:gd name="connsiteY5" fmla="*/ 444500 h 1397758"/>
              <a:gd name="connsiteX6" fmla="*/ 368300 w 3683000"/>
              <a:gd name="connsiteY6" fmla="*/ 152400 h 1397758"/>
              <a:gd name="connsiteX7" fmla="*/ 419100 w 3683000"/>
              <a:gd name="connsiteY7" fmla="*/ 12700 h 1397758"/>
              <a:gd name="connsiteX8" fmla="*/ 457200 w 3683000"/>
              <a:gd name="connsiteY8" fmla="*/ 0 h 1397758"/>
              <a:gd name="connsiteX9" fmla="*/ 571500 w 3683000"/>
              <a:gd name="connsiteY9" fmla="*/ 12700 h 1397758"/>
              <a:gd name="connsiteX10" fmla="*/ 609600 w 3683000"/>
              <a:gd name="connsiteY10" fmla="*/ 50800 h 1397758"/>
              <a:gd name="connsiteX11" fmla="*/ 647700 w 3683000"/>
              <a:gd name="connsiteY11" fmla="*/ 76200 h 1397758"/>
              <a:gd name="connsiteX12" fmla="*/ 698500 w 3683000"/>
              <a:gd name="connsiteY12" fmla="*/ 152400 h 1397758"/>
              <a:gd name="connsiteX13" fmla="*/ 723900 w 3683000"/>
              <a:gd name="connsiteY13" fmla="*/ 190500 h 1397758"/>
              <a:gd name="connsiteX14" fmla="*/ 762000 w 3683000"/>
              <a:gd name="connsiteY14" fmla="*/ 304800 h 1397758"/>
              <a:gd name="connsiteX15" fmla="*/ 774700 w 3683000"/>
              <a:gd name="connsiteY15" fmla="*/ 342900 h 1397758"/>
              <a:gd name="connsiteX16" fmla="*/ 787400 w 3683000"/>
              <a:gd name="connsiteY16" fmla="*/ 419100 h 1397758"/>
              <a:gd name="connsiteX17" fmla="*/ 812800 w 3683000"/>
              <a:gd name="connsiteY17" fmla="*/ 698500 h 1397758"/>
              <a:gd name="connsiteX18" fmla="*/ 825500 w 3683000"/>
              <a:gd name="connsiteY18" fmla="*/ 736600 h 1397758"/>
              <a:gd name="connsiteX19" fmla="*/ 850900 w 3683000"/>
              <a:gd name="connsiteY19" fmla="*/ 774700 h 1397758"/>
              <a:gd name="connsiteX20" fmla="*/ 863600 w 3683000"/>
              <a:gd name="connsiteY20" fmla="*/ 825500 h 1397758"/>
              <a:gd name="connsiteX21" fmla="*/ 889000 w 3683000"/>
              <a:gd name="connsiteY21" fmla="*/ 990600 h 1397758"/>
              <a:gd name="connsiteX22" fmla="*/ 901700 w 3683000"/>
              <a:gd name="connsiteY22" fmla="*/ 1028700 h 1397758"/>
              <a:gd name="connsiteX23" fmla="*/ 952500 w 3683000"/>
              <a:gd name="connsiteY23" fmla="*/ 1104900 h 1397758"/>
              <a:gd name="connsiteX24" fmla="*/ 990600 w 3683000"/>
              <a:gd name="connsiteY24" fmla="*/ 1130300 h 1397758"/>
              <a:gd name="connsiteX25" fmla="*/ 1016000 w 3683000"/>
              <a:gd name="connsiteY25" fmla="*/ 1168400 h 1397758"/>
              <a:gd name="connsiteX26" fmla="*/ 1054100 w 3683000"/>
              <a:gd name="connsiteY26" fmla="*/ 1206500 h 1397758"/>
              <a:gd name="connsiteX27" fmla="*/ 1066800 w 3683000"/>
              <a:gd name="connsiteY27" fmla="*/ 1244600 h 1397758"/>
              <a:gd name="connsiteX28" fmla="*/ 1092200 w 3683000"/>
              <a:gd name="connsiteY28" fmla="*/ 1295400 h 1397758"/>
              <a:gd name="connsiteX29" fmla="*/ 1155700 w 3683000"/>
              <a:gd name="connsiteY29" fmla="*/ 1397000 h 1397758"/>
              <a:gd name="connsiteX30" fmla="*/ 1384300 w 3683000"/>
              <a:gd name="connsiteY30" fmla="*/ 1384300 h 1397758"/>
              <a:gd name="connsiteX31" fmla="*/ 1435100 w 3683000"/>
              <a:gd name="connsiteY31" fmla="*/ 1308100 h 1397758"/>
              <a:gd name="connsiteX32" fmla="*/ 1473200 w 3683000"/>
              <a:gd name="connsiteY32" fmla="*/ 1231900 h 1397758"/>
              <a:gd name="connsiteX33" fmla="*/ 1485900 w 3683000"/>
              <a:gd name="connsiteY33" fmla="*/ 1079500 h 1397758"/>
              <a:gd name="connsiteX34" fmla="*/ 1587500 w 3683000"/>
              <a:gd name="connsiteY34" fmla="*/ 1016000 h 1397758"/>
              <a:gd name="connsiteX35" fmla="*/ 1625600 w 3683000"/>
              <a:gd name="connsiteY35" fmla="*/ 1003300 h 1397758"/>
              <a:gd name="connsiteX36" fmla="*/ 2057400 w 3683000"/>
              <a:gd name="connsiteY36" fmla="*/ 990600 h 1397758"/>
              <a:gd name="connsiteX37" fmla="*/ 2133600 w 3683000"/>
              <a:gd name="connsiteY37" fmla="*/ 977900 h 1397758"/>
              <a:gd name="connsiteX38" fmla="*/ 2171700 w 3683000"/>
              <a:gd name="connsiteY38" fmla="*/ 965200 h 1397758"/>
              <a:gd name="connsiteX39" fmla="*/ 2387600 w 3683000"/>
              <a:gd name="connsiteY39" fmla="*/ 990600 h 1397758"/>
              <a:gd name="connsiteX40" fmla="*/ 2489200 w 3683000"/>
              <a:gd name="connsiteY40" fmla="*/ 1016000 h 1397758"/>
              <a:gd name="connsiteX41" fmla="*/ 2908300 w 3683000"/>
              <a:gd name="connsiteY41" fmla="*/ 1003300 h 1397758"/>
              <a:gd name="connsiteX42" fmla="*/ 3073400 w 3683000"/>
              <a:gd name="connsiteY42" fmla="*/ 1016000 h 1397758"/>
              <a:gd name="connsiteX43" fmla="*/ 3149600 w 3683000"/>
              <a:gd name="connsiteY43" fmla="*/ 1041400 h 1397758"/>
              <a:gd name="connsiteX44" fmla="*/ 3187700 w 3683000"/>
              <a:gd name="connsiteY44" fmla="*/ 1054100 h 1397758"/>
              <a:gd name="connsiteX45" fmla="*/ 3200400 w 3683000"/>
              <a:gd name="connsiteY45" fmla="*/ 1104900 h 1397758"/>
              <a:gd name="connsiteX46" fmla="*/ 3238500 w 3683000"/>
              <a:gd name="connsiteY46" fmla="*/ 1219200 h 1397758"/>
              <a:gd name="connsiteX47" fmla="*/ 3251200 w 3683000"/>
              <a:gd name="connsiteY47" fmla="*/ 1257300 h 1397758"/>
              <a:gd name="connsiteX48" fmla="*/ 3289300 w 3683000"/>
              <a:gd name="connsiteY48" fmla="*/ 1282700 h 1397758"/>
              <a:gd name="connsiteX49" fmla="*/ 3314700 w 3683000"/>
              <a:gd name="connsiteY49" fmla="*/ 1320800 h 1397758"/>
              <a:gd name="connsiteX50" fmla="*/ 3378200 w 3683000"/>
              <a:gd name="connsiteY50" fmla="*/ 1384300 h 1397758"/>
              <a:gd name="connsiteX51" fmla="*/ 3556000 w 3683000"/>
              <a:gd name="connsiteY51" fmla="*/ 1371600 h 1397758"/>
              <a:gd name="connsiteX52" fmla="*/ 3594100 w 3683000"/>
              <a:gd name="connsiteY52" fmla="*/ 1358900 h 1397758"/>
              <a:gd name="connsiteX53" fmla="*/ 3644900 w 3683000"/>
              <a:gd name="connsiteY53" fmla="*/ 1282700 h 1397758"/>
              <a:gd name="connsiteX54" fmla="*/ 3670300 w 3683000"/>
              <a:gd name="connsiteY54" fmla="*/ 1244600 h 1397758"/>
              <a:gd name="connsiteX55" fmla="*/ 3683000 w 3683000"/>
              <a:gd name="connsiteY55" fmla="*/ 1231900 h 1397758"/>
              <a:gd name="connsiteX56" fmla="*/ 3683000 w 3683000"/>
              <a:gd name="connsiteY56" fmla="*/ 1244600 h 1397758"/>
              <a:gd name="connsiteX0" fmla="*/ 0 w 3543300"/>
              <a:gd name="connsiteY0" fmla="*/ 1384300 h 1397758"/>
              <a:gd name="connsiteX1" fmla="*/ 139700 w 3543300"/>
              <a:gd name="connsiteY1" fmla="*/ 800100 h 1397758"/>
              <a:gd name="connsiteX2" fmla="*/ 165100 w 3543300"/>
              <a:gd name="connsiteY2" fmla="*/ 723900 h 1397758"/>
              <a:gd name="connsiteX3" fmla="*/ 177800 w 3543300"/>
              <a:gd name="connsiteY3" fmla="*/ 685800 h 1397758"/>
              <a:gd name="connsiteX4" fmla="*/ 203200 w 3543300"/>
              <a:gd name="connsiteY4" fmla="*/ 444500 h 1397758"/>
              <a:gd name="connsiteX5" fmla="*/ 228600 w 3543300"/>
              <a:gd name="connsiteY5" fmla="*/ 152400 h 1397758"/>
              <a:gd name="connsiteX6" fmla="*/ 279400 w 3543300"/>
              <a:gd name="connsiteY6" fmla="*/ 12700 h 1397758"/>
              <a:gd name="connsiteX7" fmla="*/ 317500 w 3543300"/>
              <a:gd name="connsiteY7" fmla="*/ 0 h 1397758"/>
              <a:gd name="connsiteX8" fmla="*/ 431800 w 3543300"/>
              <a:gd name="connsiteY8" fmla="*/ 12700 h 1397758"/>
              <a:gd name="connsiteX9" fmla="*/ 469900 w 3543300"/>
              <a:gd name="connsiteY9" fmla="*/ 50800 h 1397758"/>
              <a:gd name="connsiteX10" fmla="*/ 508000 w 3543300"/>
              <a:gd name="connsiteY10" fmla="*/ 76200 h 1397758"/>
              <a:gd name="connsiteX11" fmla="*/ 558800 w 3543300"/>
              <a:gd name="connsiteY11" fmla="*/ 152400 h 1397758"/>
              <a:gd name="connsiteX12" fmla="*/ 584200 w 3543300"/>
              <a:gd name="connsiteY12" fmla="*/ 190500 h 1397758"/>
              <a:gd name="connsiteX13" fmla="*/ 622300 w 3543300"/>
              <a:gd name="connsiteY13" fmla="*/ 304800 h 1397758"/>
              <a:gd name="connsiteX14" fmla="*/ 635000 w 3543300"/>
              <a:gd name="connsiteY14" fmla="*/ 342900 h 1397758"/>
              <a:gd name="connsiteX15" fmla="*/ 647700 w 3543300"/>
              <a:gd name="connsiteY15" fmla="*/ 419100 h 1397758"/>
              <a:gd name="connsiteX16" fmla="*/ 673100 w 3543300"/>
              <a:gd name="connsiteY16" fmla="*/ 698500 h 1397758"/>
              <a:gd name="connsiteX17" fmla="*/ 685800 w 3543300"/>
              <a:gd name="connsiteY17" fmla="*/ 736600 h 1397758"/>
              <a:gd name="connsiteX18" fmla="*/ 711200 w 3543300"/>
              <a:gd name="connsiteY18" fmla="*/ 774700 h 1397758"/>
              <a:gd name="connsiteX19" fmla="*/ 723900 w 3543300"/>
              <a:gd name="connsiteY19" fmla="*/ 825500 h 1397758"/>
              <a:gd name="connsiteX20" fmla="*/ 749300 w 3543300"/>
              <a:gd name="connsiteY20" fmla="*/ 990600 h 1397758"/>
              <a:gd name="connsiteX21" fmla="*/ 762000 w 3543300"/>
              <a:gd name="connsiteY21" fmla="*/ 1028700 h 1397758"/>
              <a:gd name="connsiteX22" fmla="*/ 812800 w 3543300"/>
              <a:gd name="connsiteY22" fmla="*/ 1104900 h 1397758"/>
              <a:gd name="connsiteX23" fmla="*/ 850900 w 3543300"/>
              <a:gd name="connsiteY23" fmla="*/ 1130300 h 1397758"/>
              <a:gd name="connsiteX24" fmla="*/ 876300 w 3543300"/>
              <a:gd name="connsiteY24" fmla="*/ 1168400 h 1397758"/>
              <a:gd name="connsiteX25" fmla="*/ 914400 w 3543300"/>
              <a:gd name="connsiteY25" fmla="*/ 1206500 h 1397758"/>
              <a:gd name="connsiteX26" fmla="*/ 927100 w 3543300"/>
              <a:gd name="connsiteY26" fmla="*/ 1244600 h 1397758"/>
              <a:gd name="connsiteX27" fmla="*/ 952500 w 3543300"/>
              <a:gd name="connsiteY27" fmla="*/ 1295400 h 1397758"/>
              <a:gd name="connsiteX28" fmla="*/ 1016000 w 3543300"/>
              <a:gd name="connsiteY28" fmla="*/ 1397000 h 1397758"/>
              <a:gd name="connsiteX29" fmla="*/ 1244600 w 3543300"/>
              <a:gd name="connsiteY29" fmla="*/ 1384300 h 1397758"/>
              <a:gd name="connsiteX30" fmla="*/ 1295400 w 3543300"/>
              <a:gd name="connsiteY30" fmla="*/ 1308100 h 1397758"/>
              <a:gd name="connsiteX31" fmla="*/ 1333500 w 3543300"/>
              <a:gd name="connsiteY31" fmla="*/ 1231900 h 1397758"/>
              <a:gd name="connsiteX32" fmla="*/ 1346200 w 3543300"/>
              <a:gd name="connsiteY32" fmla="*/ 1079500 h 1397758"/>
              <a:gd name="connsiteX33" fmla="*/ 1447800 w 3543300"/>
              <a:gd name="connsiteY33" fmla="*/ 1016000 h 1397758"/>
              <a:gd name="connsiteX34" fmla="*/ 1485900 w 3543300"/>
              <a:gd name="connsiteY34" fmla="*/ 1003300 h 1397758"/>
              <a:gd name="connsiteX35" fmla="*/ 1917700 w 3543300"/>
              <a:gd name="connsiteY35" fmla="*/ 990600 h 1397758"/>
              <a:gd name="connsiteX36" fmla="*/ 1993900 w 3543300"/>
              <a:gd name="connsiteY36" fmla="*/ 977900 h 1397758"/>
              <a:gd name="connsiteX37" fmla="*/ 2032000 w 3543300"/>
              <a:gd name="connsiteY37" fmla="*/ 965200 h 1397758"/>
              <a:gd name="connsiteX38" fmla="*/ 2247900 w 3543300"/>
              <a:gd name="connsiteY38" fmla="*/ 990600 h 1397758"/>
              <a:gd name="connsiteX39" fmla="*/ 2349500 w 3543300"/>
              <a:gd name="connsiteY39" fmla="*/ 1016000 h 1397758"/>
              <a:gd name="connsiteX40" fmla="*/ 2768600 w 3543300"/>
              <a:gd name="connsiteY40" fmla="*/ 1003300 h 1397758"/>
              <a:gd name="connsiteX41" fmla="*/ 2933700 w 3543300"/>
              <a:gd name="connsiteY41" fmla="*/ 1016000 h 1397758"/>
              <a:gd name="connsiteX42" fmla="*/ 3009900 w 3543300"/>
              <a:gd name="connsiteY42" fmla="*/ 1041400 h 1397758"/>
              <a:gd name="connsiteX43" fmla="*/ 3048000 w 3543300"/>
              <a:gd name="connsiteY43" fmla="*/ 1054100 h 1397758"/>
              <a:gd name="connsiteX44" fmla="*/ 3060700 w 3543300"/>
              <a:gd name="connsiteY44" fmla="*/ 1104900 h 1397758"/>
              <a:gd name="connsiteX45" fmla="*/ 3098800 w 3543300"/>
              <a:gd name="connsiteY45" fmla="*/ 1219200 h 1397758"/>
              <a:gd name="connsiteX46" fmla="*/ 3111500 w 3543300"/>
              <a:gd name="connsiteY46" fmla="*/ 1257300 h 1397758"/>
              <a:gd name="connsiteX47" fmla="*/ 3149600 w 3543300"/>
              <a:gd name="connsiteY47" fmla="*/ 1282700 h 1397758"/>
              <a:gd name="connsiteX48" fmla="*/ 3175000 w 3543300"/>
              <a:gd name="connsiteY48" fmla="*/ 1320800 h 1397758"/>
              <a:gd name="connsiteX49" fmla="*/ 3238500 w 3543300"/>
              <a:gd name="connsiteY49" fmla="*/ 1384300 h 1397758"/>
              <a:gd name="connsiteX50" fmla="*/ 3416300 w 3543300"/>
              <a:gd name="connsiteY50" fmla="*/ 1371600 h 1397758"/>
              <a:gd name="connsiteX51" fmla="*/ 3454400 w 3543300"/>
              <a:gd name="connsiteY51" fmla="*/ 1358900 h 1397758"/>
              <a:gd name="connsiteX52" fmla="*/ 3505200 w 3543300"/>
              <a:gd name="connsiteY52" fmla="*/ 1282700 h 1397758"/>
              <a:gd name="connsiteX53" fmla="*/ 3530600 w 3543300"/>
              <a:gd name="connsiteY53" fmla="*/ 1244600 h 1397758"/>
              <a:gd name="connsiteX54" fmla="*/ 3543300 w 3543300"/>
              <a:gd name="connsiteY54" fmla="*/ 1231900 h 1397758"/>
              <a:gd name="connsiteX55" fmla="*/ 3543300 w 3543300"/>
              <a:gd name="connsiteY55" fmla="*/ 1244600 h 1397758"/>
              <a:gd name="connsiteX0" fmla="*/ 0 w 3543300"/>
              <a:gd name="connsiteY0" fmla="*/ 1384300 h 1397758"/>
              <a:gd name="connsiteX1" fmla="*/ 152400 w 3543300"/>
              <a:gd name="connsiteY1" fmla="*/ 1130300 h 1397758"/>
              <a:gd name="connsiteX2" fmla="*/ 165100 w 3543300"/>
              <a:gd name="connsiteY2" fmla="*/ 723900 h 1397758"/>
              <a:gd name="connsiteX3" fmla="*/ 177800 w 3543300"/>
              <a:gd name="connsiteY3" fmla="*/ 685800 h 1397758"/>
              <a:gd name="connsiteX4" fmla="*/ 203200 w 3543300"/>
              <a:gd name="connsiteY4" fmla="*/ 444500 h 1397758"/>
              <a:gd name="connsiteX5" fmla="*/ 228600 w 3543300"/>
              <a:gd name="connsiteY5" fmla="*/ 152400 h 1397758"/>
              <a:gd name="connsiteX6" fmla="*/ 279400 w 3543300"/>
              <a:gd name="connsiteY6" fmla="*/ 12700 h 1397758"/>
              <a:gd name="connsiteX7" fmla="*/ 317500 w 3543300"/>
              <a:gd name="connsiteY7" fmla="*/ 0 h 1397758"/>
              <a:gd name="connsiteX8" fmla="*/ 431800 w 3543300"/>
              <a:gd name="connsiteY8" fmla="*/ 12700 h 1397758"/>
              <a:gd name="connsiteX9" fmla="*/ 469900 w 3543300"/>
              <a:gd name="connsiteY9" fmla="*/ 50800 h 1397758"/>
              <a:gd name="connsiteX10" fmla="*/ 508000 w 3543300"/>
              <a:gd name="connsiteY10" fmla="*/ 76200 h 1397758"/>
              <a:gd name="connsiteX11" fmla="*/ 558800 w 3543300"/>
              <a:gd name="connsiteY11" fmla="*/ 152400 h 1397758"/>
              <a:gd name="connsiteX12" fmla="*/ 584200 w 3543300"/>
              <a:gd name="connsiteY12" fmla="*/ 190500 h 1397758"/>
              <a:gd name="connsiteX13" fmla="*/ 622300 w 3543300"/>
              <a:gd name="connsiteY13" fmla="*/ 304800 h 1397758"/>
              <a:gd name="connsiteX14" fmla="*/ 635000 w 3543300"/>
              <a:gd name="connsiteY14" fmla="*/ 342900 h 1397758"/>
              <a:gd name="connsiteX15" fmla="*/ 647700 w 3543300"/>
              <a:gd name="connsiteY15" fmla="*/ 419100 h 1397758"/>
              <a:gd name="connsiteX16" fmla="*/ 673100 w 3543300"/>
              <a:gd name="connsiteY16" fmla="*/ 698500 h 1397758"/>
              <a:gd name="connsiteX17" fmla="*/ 685800 w 3543300"/>
              <a:gd name="connsiteY17" fmla="*/ 736600 h 1397758"/>
              <a:gd name="connsiteX18" fmla="*/ 711200 w 3543300"/>
              <a:gd name="connsiteY18" fmla="*/ 774700 h 1397758"/>
              <a:gd name="connsiteX19" fmla="*/ 723900 w 3543300"/>
              <a:gd name="connsiteY19" fmla="*/ 825500 h 1397758"/>
              <a:gd name="connsiteX20" fmla="*/ 749300 w 3543300"/>
              <a:gd name="connsiteY20" fmla="*/ 990600 h 1397758"/>
              <a:gd name="connsiteX21" fmla="*/ 762000 w 3543300"/>
              <a:gd name="connsiteY21" fmla="*/ 1028700 h 1397758"/>
              <a:gd name="connsiteX22" fmla="*/ 812800 w 3543300"/>
              <a:gd name="connsiteY22" fmla="*/ 1104900 h 1397758"/>
              <a:gd name="connsiteX23" fmla="*/ 850900 w 3543300"/>
              <a:gd name="connsiteY23" fmla="*/ 1130300 h 1397758"/>
              <a:gd name="connsiteX24" fmla="*/ 876300 w 3543300"/>
              <a:gd name="connsiteY24" fmla="*/ 1168400 h 1397758"/>
              <a:gd name="connsiteX25" fmla="*/ 914400 w 3543300"/>
              <a:gd name="connsiteY25" fmla="*/ 1206500 h 1397758"/>
              <a:gd name="connsiteX26" fmla="*/ 927100 w 3543300"/>
              <a:gd name="connsiteY26" fmla="*/ 1244600 h 1397758"/>
              <a:gd name="connsiteX27" fmla="*/ 952500 w 3543300"/>
              <a:gd name="connsiteY27" fmla="*/ 1295400 h 1397758"/>
              <a:gd name="connsiteX28" fmla="*/ 1016000 w 3543300"/>
              <a:gd name="connsiteY28" fmla="*/ 1397000 h 1397758"/>
              <a:gd name="connsiteX29" fmla="*/ 1244600 w 3543300"/>
              <a:gd name="connsiteY29" fmla="*/ 1384300 h 1397758"/>
              <a:gd name="connsiteX30" fmla="*/ 1295400 w 3543300"/>
              <a:gd name="connsiteY30" fmla="*/ 1308100 h 1397758"/>
              <a:gd name="connsiteX31" fmla="*/ 1333500 w 3543300"/>
              <a:gd name="connsiteY31" fmla="*/ 1231900 h 1397758"/>
              <a:gd name="connsiteX32" fmla="*/ 1346200 w 3543300"/>
              <a:gd name="connsiteY32" fmla="*/ 1079500 h 1397758"/>
              <a:gd name="connsiteX33" fmla="*/ 1447800 w 3543300"/>
              <a:gd name="connsiteY33" fmla="*/ 1016000 h 1397758"/>
              <a:gd name="connsiteX34" fmla="*/ 1485900 w 3543300"/>
              <a:gd name="connsiteY34" fmla="*/ 1003300 h 1397758"/>
              <a:gd name="connsiteX35" fmla="*/ 1917700 w 3543300"/>
              <a:gd name="connsiteY35" fmla="*/ 990600 h 1397758"/>
              <a:gd name="connsiteX36" fmla="*/ 1993900 w 3543300"/>
              <a:gd name="connsiteY36" fmla="*/ 977900 h 1397758"/>
              <a:gd name="connsiteX37" fmla="*/ 2032000 w 3543300"/>
              <a:gd name="connsiteY37" fmla="*/ 965200 h 1397758"/>
              <a:gd name="connsiteX38" fmla="*/ 2247900 w 3543300"/>
              <a:gd name="connsiteY38" fmla="*/ 990600 h 1397758"/>
              <a:gd name="connsiteX39" fmla="*/ 2349500 w 3543300"/>
              <a:gd name="connsiteY39" fmla="*/ 1016000 h 1397758"/>
              <a:gd name="connsiteX40" fmla="*/ 2768600 w 3543300"/>
              <a:gd name="connsiteY40" fmla="*/ 1003300 h 1397758"/>
              <a:gd name="connsiteX41" fmla="*/ 2933700 w 3543300"/>
              <a:gd name="connsiteY41" fmla="*/ 1016000 h 1397758"/>
              <a:gd name="connsiteX42" fmla="*/ 3009900 w 3543300"/>
              <a:gd name="connsiteY42" fmla="*/ 1041400 h 1397758"/>
              <a:gd name="connsiteX43" fmla="*/ 3048000 w 3543300"/>
              <a:gd name="connsiteY43" fmla="*/ 1054100 h 1397758"/>
              <a:gd name="connsiteX44" fmla="*/ 3060700 w 3543300"/>
              <a:gd name="connsiteY44" fmla="*/ 1104900 h 1397758"/>
              <a:gd name="connsiteX45" fmla="*/ 3098800 w 3543300"/>
              <a:gd name="connsiteY45" fmla="*/ 1219200 h 1397758"/>
              <a:gd name="connsiteX46" fmla="*/ 3111500 w 3543300"/>
              <a:gd name="connsiteY46" fmla="*/ 1257300 h 1397758"/>
              <a:gd name="connsiteX47" fmla="*/ 3149600 w 3543300"/>
              <a:gd name="connsiteY47" fmla="*/ 1282700 h 1397758"/>
              <a:gd name="connsiteX48" fmla="*/ 3175000 w 3543300"/>
              <a:gd name="connsiteY48" fmla="*/ 1320800 h 1397758"/>
              <a:gd name="connsiteX49" fmla="*/ 3238500 w 3543300"/>
              <a:gd name="connsiteY49" fmla="*/ 1384300 h 1397758"/>
              <a:gd name="connsiteX50" fmla="*/ 3416300 w 3543300"/>
              <a:gd name="connsiteY50" fmla="*/ 1371600 h 1397758"/>
              <a:gd name="connsiteX51" fmla="*/ 3454400 w 3543300"/>
              <a:gd name="connsiteY51" fmla="*/ 1358900 h 1397758"/>
              <a:gd name="connsiteX52" fmla="*/ 3505200 w 3543300"/>
              <a:gd name="connsiteY52" fmla="*/ 1282700 h 1397758"/>
              <a:gd name="connsiteX53" fmla="*/ 3530600 w 3543300"/>
              <a:gd name="connsiteY53" fmla="*/ 1244600 h 1397758"/>
              <a:gd name="connsiteX54" fmla="*/ 3543300 w 3543300"/>
              <a:gd name="connsiteY54" fmla="*/ 1231900 h 1397758"/>
              <a:gd name="connsiteX55" fmla="*/ 3543300 w 3543300"/>
              <a:gd name="connsiteY55" fmla="*/ 1244600 h 1397758"/>
              <a:gd name="connsiteX0" fmla="*/ 0 w 3556000"/>
              <a:gd name="connsiteY0" fmla="*/ 1384300 h 1397758"/>
              <a:gd name="connsiteX1" fmla="*/ 152400 w 3556000"/>
              <a:gd name="connsiteY1" fmla="*/ 1130300 h 1397758"/>
              <a:gd name="connsiteX2" fmla="*/ 165100 w 3556000"/>
              <a:gd name="connsiteY2" fmla="*/ 723900 h 1397758"/>
              <a:gd name="connsiteX3" fmla="*/ 177800 w 3556000"/>
              <a:gd name="connsiteY3" fmla="*/ 685800 h 1397758"/>
              <a:gd name="connsiteX4" fmla="*/ 203200 w 3556000"/>
              <a:gd name="connsiteY4" fmla="*/ 444500 h 1397758"/>
              <a:gd name="connsiteX5" fmla="*/ 228600 w 3556000"/>
              <a:gd name="connsiteY5" fmla="*/ 152400 h 1397758"/>
              <a:gd name="connsiteX6" fmla="*/ 279400 w 3556000"/>
              <a:gd name="connsiteY6" fmla="*/ 12700 h 1397758"/>
              <a:gd name="connsiteX7" fmla="*/ 317500 w 3556000"/>
              <a:gd name="connsiteY7" fmla="*/ 0 h 1397758"/>
              <a:gd name="connsiteX8" fmla="*/ 431800 w 3556000"/>
              <a:gd name="connsiteY8" fmla="*/ 12700 h 1397758"/>
              <a:gd name="connsiteX9" fmla="*/ 469900 w 3556000"/>
              <a:gd name="connsiteY9" fmla="*/ 50800 h 1397758"/>
              <a:gd name="connsiteX10" fmla="*/ 508000 w 3556000"/>
              <a:gd name="connsiteY10" fmla="*/ 76200 h 1397758"/>
              <a:gd name="connsiteX11" fmla="*/ 558800 w 3556000"/>
              <a:gd name="connsiteY11" fmla="*/ 152400 h 1397758"/>
              <a:gd name="connsiteX12" fmla="*/ 584200 w 3556000"/>
              <a:gd name="connsiteY12" fmla="*/ 190500 h 1397758"/>
              <a:gd name="connsiteX13" fmla="*/ 622300 w 3556000"/>
              <a:gd name="connsiteY13" fmla="*/ 304800 h 1397758"/>
              <a:gd name="connsiteX14" fmla="*/ 635000 w 3556000"/>
              <a:gd name="connsiteY14" fmla="*/ 342900 h 1397758"/>
              <a:gd name="connsiteX15" fmla="*/ 647700 w 3556000"/>
              <a:gd name="connsiteY15" fmla="*/ 419100 h 1397758"/>
              <a:gd name="connsiteX16" fmla="*/ 673100 w 3556000"/>
              <a:gd name="connsiteY16" fmla="*/ 698500 h 1397758"/>
              <a:gd name="connsiteX17" fmla="*/ 685800 w 3556000"/>
              <a:gd name="connsiteY17" fmla="*/ 736600 h 1397758"/>
              <a:gd name="connsiteX18" fmla="*/ 711200 w 3556000"/>
              <a:gd name="connsiteY18" fmla="*/ 774700 h 1397758"/>
              <a:gd name="connsiteX19" fmla="*/ 723900 w 3556000"/>
              <a:gd name="connsiteY19" fmla="*/ 825500 h 1397758"/>
              <a:gd name="connsiteX20" fmla="*/ 749300 w 3556000"/>
              <a:gd name="connsiteY20" fmla="*/ 990600 h 1397758"/>
              <a:gd name="connsiteX21" fmla="*/ 762000 w 3556000"/>
              <a:gd name="connsiteY21" fmla="*/ 1028700 h 1397758"/>
              <a:gd name="connsiteX22" fmla="*/ 812800 w 3556000"/>
              <a:gd name="connsiteY22" fmla="*/ 1104900 h 1397758"/>
              <a:gd name="connsiteX23" fmla="*/ 850900 w 3556000"/>
              <a:gd name="connsiteY23" fmla="*/ 1130300 h 1397758"/>
              <a:gd name="connsiteX24" fmla="*/ 876300 w 3556000"/>
              <a:gd name="connsiteY24" fmla="*/ 1168400 h 1397758"/>
              <a:gd name="connsiteX25" fmla="*/ 914400 w 3556000"/>
              <a:gd name="connsiteY25" fmla="*/ 1206500 h 1397758"/>
              <a:gd name="connsiteX26" fmla="*/ 927100 w 3556000"/>
              <a:gd name="connsiteY26" fmla="*/ 1244600 h 1397758"/>
              <a:gd name="connsiteX27" fmla="*/ 952500 w 3556000"/>
              <a:gd name="connsiteY27" fmla="*/ 1295400 h 1397758"/>
              <a:gd name="connsiteX28" fmla="*/ 1016000 w 3556000"/>
              <a:gd name="connsiteY28" fmla="*/ 1397000 h 1397758"/>
              <a:gd name="connsiteX29" fmla="*/ 1244600 w 3556000"/>
              <a:gd name="connsiteY29" fmla="*/ 1384300 h 1397758"/>
              <a:gd name="connsiteX30" fmla="*/ 1295400 w 3556000"/>
              <a:gd name="connsiteY30" fmla="*/ 1308100 h 1397758"/>
              <a:gd name="connsiteX31" fmla="*/ 1333500 w 3556000"/>
              <a:gd name="connsiteY31" fmla="*/ 1231900 h 1397758"/>
              <a:gd name="connsiteX32" fmla="*/ 1346200 w 3556000"/>
              <a:gd name="connsiteY32" fmla="*/ 1079500 h 1397758"/>
              <a:gd name="connsiteX33" fmla="*/ 1447800 w 3556000"/>
              <a:gd name="connsiteY33" fmla="*/ 1016000 h 1397758"/>
              <a:gd name="connsiteX34" fmla="*/ 1485900 w 3556000"/>
              <a:gd name="connsiteY34" fmla="*/ 1003300 h 1397758"/>
              <a:gd name="connsiteX35" fmla="*/ 1917700 w 3556000"/>
              <a:gd name="connsiteY35" fmla="*/ 990600 h 1397758"/>
              <a:gd name="connsiteX36" fmla="*/ 1993900 w 3556000"/>
              <a:gd name="connsiteY36" fmla="*/ 977900 h 1397758"/>
              <a:gd name="connsiteX37" fmla="*/ 2032000 w 3556000"/>
              <a:gd name="connsiteY37" fmla="*/ 965200 h 1397758"/>
              <a:gd name="connsiteX38" fmla="*/ 2247900 w 3556000"/>
              <a:gd name="connsiteY38" fmla="*/ 990600 h 1397758"/>
              <a:gd name="connsiteX39" fmla="*/ 2349500 w 3556000"/>
              <a:gd name="connsiteY39" fmla="*/ 1016000 h 1397758"/>
              <a:gd name="connsiteX40" fmla="*/ 2768600 w 3556000"/>
              <a:gd name="connsiteY40" fmla="*/ 1003300 h 1397758"/>
              <a:gd name="connsiteX41" fmla="*/ 2933700 w 3556000"/>
              <a:gd name="connsiteY41" fmla="*/ 1016000 h 1397758"/>
              <a:gd name="connsiteX42" fmla="*/ 3009900 w 3556000"/>
              <a:gd name="connsiteY42" fmla="*/ 1041400 h 1397758"/>
              <a:gd name="connsiteX43" fmla="*/ 3048000 w 3556000"/>
              <a:gd name="connsiteY43" fmla="*/ 1054100 h 1397758"/>
              <a:gd name="connsiteX44" fmla="*/ 3060700 w 3556000"/>
              <a:gd name="connsiteY44" fmla="*/ 1104900 h 1397758"/>
              <a:gd name="connsiteX45" fmla="*/ 3098800 w 3556000"/>
              <a:gd name="connsiteY45" fmla="*/ 1219200 h 1397758"/>
              <a:gd name="connsiteX46" fmla="*/ 3111500 w 3556000"/>
              <a:gd name="connsiteY46" fmla="*/ 1257300 h 1397758"/>
              <a:gd name="connsiteX47" fmla="*/ 3149600 w 3556000"/>
              <a:gd name="connsiteY47" fmla="*/ 1282700 h 1397758"/>
              <a:gd name="connsiteX48" fmla="*/ 3175000 w 3556000"/>
              <a:gd name="connsiteY48" fmla="*/ 1320800 h 1397758"/>
              <a:gd name="connsiteX49" fmla="*/ 3238500 w 3556000"/>
              <a:gd name="connsiteY49" fmla="*/ 1384300 h 1397758"/>
              <a:gd name="connsiteX50" fmla="*/ 3416300 w 3556000"/>
              <a:gd name="connsiteY50" fmla="*/ 1371600 h 1397758"/>
              <a:gd name="connsiteX51" fmla="*/ 3454400 w 3556000"/>
              <a:gd name="connsiteY51" fmla="*/ 1358900 h 1397758"/>
              <a:gd name="connsiteX52" fmla="*/ 3505200 w 3556000"/>
              <a:gd name="connsiteY52" fmla="*/ 1282700 h 1397758"/>
              <a:gd name="connsiteX53" fmla="*/ 3530600 w 3556000"/>
              <a:gd name="connsiteY53" fmla="*/ 1244600 h 1397758"/>
              <a:gd name="connsiteX54" fmla="*/ 3543300 w 3556000"/>
              <a:gd name="connsiteY54" fmla="*/ 1231900 h 1397758"/>
              <a:gd name="connsiteX55" fmla="*/ 3556000 w 3556000"/>
              <a:gd name="connsiteY55" fmla="*/ 1371600 h 1397758"/>
              <a:gd name="connsiteX0" fmla="*/ 0 w 3556000"/>
              <a:gd name="connsiteY0" fmla="*/ 1384300 h 1397758"/>
              <a:gd name="connsiteX1" fmla="*/ 152400 w 3556000"/>
              <a:gd name="connsiteY1" fmla="*/ 1130300 h 1397758"/>
              <a:gd name="connsiteX2" fmla="*/ 165100 w 3556000"/>
              <a:gd name="connsiteY2" fmla="*/ 723900 h 1397758"/>
              <a:gd name="connsiteX3" fmla="*/ 177800 w 3556000"/>
              <a:gd name="connsiteY3" fmla="*/ 685800 h 1397758"/>
              <a:gd name="connsiteX4" fmla="*/ 203200 w 3556000"/>
              <a:gd name="connsiteY4" fmla="*/ 444500 h 1397758"/>
              <a:gd name="connsiteX5" fmla="*/ 228600 w 3556000"/>
              <a:gd name="connsiteY5" fmla="*/ 152400 h 1397758"/>
              <a:gd name="connsiteX6" fmla="*/ 279400 w 3556000"/>
              <a:gd name="connsiteY6" fmla="*/ 12700 h 1397758"/>
              <a:gd name="connsiteX7" fmla="*/ 317500 w 3556000"/>
              <a:gd name="connsiteY7" fmla="*/ 0 h 1397758"/>
              <a:gd name="connsiteX8" fmla="*/ 431800 w 3556000"/>
              <a:gd name="connsiteY8" fmla="*/ 12700 h 1397758"/>
              <a:gd name="connsiteX9" fmla="*/ 469900 w 3556000"/>
              <a:gd name="connsiteY9" fmla="*/ 50800 h 1397758"/>
              <a:gd name="connsiteX10" fmla="*/ 508000 w 3556000"/>
              <a:gd name="connsiteY10" fmla="*/ 76200 h 1397758"/>
              <a:gd name="connsiteX11" fmla="*/ 558800 w 3556000"/>
              <a:gd name="connsiteY11" fmla="*/ 152400 h 1397758"/>
              <a:gd name="connsiteX12" fmla="*/ 584200 w 3556000"/>
              <a:gd name="connsiteY12" fmla="*/ 190500 h 1397758"/>
              <a:gd name="connsiteX13" fmla="*/ 622300 w 3556000"/>
              <a:gd name="connsiteY13" fmla="*/ 304800 h 1397758"/>
              <a:gd name="connsiteX14" fmla="*/ 635000 w 3556000"/>
              <a:gd name="connsiteY14" fmla="*/ 342900 h 1397758"/>
              <a:gd name="connsiteX15" fmla="*/ 647700 w 3556000"/>
              <a:gd name="connsiteY15" fmla="*/ 419100 h 1397758"/>
              <a:gd name="connsiteX16" fmla="*/ 673100 w 3556000"/>
              <a:gd name="connsiteY16" fmla="*/ 698500 h 1397758"/>
              <a:gd name="connsiteX17" fmla="*/ 685800 w 3556000"/>
              <a:gd name="connsiteY17" fmla="*/ 736600 h 1397758"/>
              <a:gd name="connsiteX18" fmla="*/ 711200 w 3556000"/>
              <a:gd name="connsiteY18" fmla="*/ 774700 h 1397758"/>
              <a:gd name="connsiteX19" fmla="*/ 723900 w 3556000"/>
              <a:gd name="connsiteY19" fmla="*/ 825500 h 1397758"/>
              <a:gd name="connsiteX20" fmla="*/ 749300 w 3556000"/>
              <a:gd name="connsiteY20" fmla="*/ 990600 h 1397758"/>
              <a:gd name="connsiteX21" fmla="*/ 762000 w 3556000"/>
              <a:gd name="connsiteY21" fmla="*/ 1028700 h 1397758"/>
              <a:gd name="connsiteX22" fmla="*/ 812800 w 3556000"/>
              <a:gd name="connsiteY22" fmla="*/ 1104900 h 1397758"/>
              <a:gd name="connsiteX23" fmla="*/ 850900 w 3556000"/>
              <a:gd name="connsiteY23" fmla="*/ 1130300 h 1397758"/>
              <a:gd name="connsiteX24" fmla="*/ 876300 w 3556000"/>
              <a:gd name="connsiteY24" fmla="*/ 1168400 h 1397758"/>
              <a:gd name="connsiteX25" fmla="*/ 914400 w 3556000"/>
              <a:gd name="connsiteY25" fmla="*/ 1206500 h 1397758"/>
              <a:gd name="connsiteX26" fmla="*/ 927100 w 3556000"/>
              <a:gd name="connsiteY26" fmla="*/ 1244600 h 1397758"/>
              <a:gd name="connsiteX27" fmla="*/ 952500 w 3556000"/>
              <a:gd name="connsiteY27" fmla="*/ 1295400 h 1397758"/>
              <a:gd name="connsiteX28" fmla="*/ 1016000 w 3556000"/>
              <a:gd name="connsiteY28" fmla="*/ 1397000 h 1397758"/>
              <a:gd name="connsiteX29" fmla="*/ 1244600 w 3556000"/>
              <a:gd name="connsiteY29" fmla="*/ 1384300 h 1397758"/>
              <a:gd name="connsiteX30" fmla="*/ 1295400 w 3556000"/>
              <a:gd name="connsiteY30" fmla="*/ 1308100 h 1397758"/>
              <a:gd name="connsiteX31" fmla="*/ 1333500 w 3556000"/>
              <a:gd name="connsiteY31" fmla="*/ 1231900 h 1397758"/>
              <a:gd name="connsiteX32" fmla="*/ 1346200 w 3556000"/>
              <a:gd name="connsiteY32" fmla="*/ 1079500 h 1397758"/>
              <a:gd name="connsiteX33" fmla="*/ 1447800 w 3556000"/>
              <a:gd name="connsiteY33" fmla="*/ 1016000 h 1397758"/>
              <a:gd name="connsiteX34" fmla="*/ 1485900 w 3556000"/>
              <a:gd name="connsiteY34" fmla="*/ 1003300 h 1397758"/>
              <a:gd name="connsiteX35" fmla="*/ 1917700 w 3556000"/>
              <a:gd name="connsiteY35" fmla="*/ 990600 h 1397758"/>
              <a:gd name="connsiteX36" fmla="*/ 1993900 w 3556000"/>
              <a:gd name="connsiteY36" fmla="*/ 977900 h 1397758"/>
              <a:gd name="connsiteX37" fmla="*/ 2032000 w 3556000"/>
              <a:gd name="connsiteY37" fmla="*/ 965200 h 1397758"/>
              <a:gd name="connsiteX38" fmla="*/ 2247900 w 3556000"/>
              <a:gd name="connsiteY38" fmla="*/ 990600 h 1397758"/>
              <a:gd name="connsiteX39" fmla="*/ 2349500 w 3556000"/>
              <a:gd name="connsiteY39" fmla="*/ 1016000 h 1397758"/>
              <a:gd name="connsiteX40" fmla="*/ 2768600 w 3556000"/>
              <a:gd name="connsiteY40" fmla="*/ 1003300 h 1397758"/>
              <a:gd name="connsiteX41" fmla="*/ 2933700 w 3556000"/>
              <a:gd name="connsiteY41" fmla="*/ 1016000 h 1397758"/>
              <a:gd name="connsiteX42" fmla="*/ 3009900 w 3556000"/>
              <a:gd name="connsiteY42" fmla="*/ 1041400 h 1397758"/>
              <a:gd name="connsiteX43" fmla="*/ 3048000 w 3556000"/>
              <a:gd name="connsiteY43" fmla="*/ 1054100 h 1397758"/>
              <a:gd name="connsiteX44" fmla="*/ 3060700 w 3556000"/>
              <a:gd name="connsiteY44" fmla="*/ 1104900 h 1397758"/>
              <a:gd name="connsiteX45" fmla="*/ 3098800 w 3556000"/>
              <a:gd name="connsiteY45" fmla="*/ 1219200 h 1397758"/>
              <a:gd name="connsiteX46" fmla="*/ 3111500 w 3556000"/>
              <a:gd name="connsiteY46" fmla="*/ 1257300 h 1397758"/>
              <a:gd name="connsiteX47" fmla="*/ 3149600 w 3556000"/>
              <a:gd name="connsiteY47" fmla="*/ 1282700 h 1397758"/>
              <a:gd name="connsiteX48" fmla="*/ 3175000 w 3556000"/>
              <a:gd name="connsiteY48" fmla="*/ 1320800 h 1397758"/>
              <a:gd name="connsiteX49" fmla="*/ 3238500 w 3556000"/>
              <a:gd name="connsiteY49" fmla="*/ 1384300 h 1397758"/>
              <a:gd name="connsiteX50" fmla="*/ 3416300 w 3556000"/>
              <a:gd name="connsiteY50" fmla="*/ 1371600 h 1397758"/>
              <a:gd name="connsiteX51" fmla="*/ 3454400 w 3556000"/>
              <a:gd name="connsiteY51" fmla="*/ 1358900 h 1397758"/>
              <a:gd name="connsiteX52" fmla="*/ 3505200 w 3556000"/>
              <a:gd name="connsiteY52" fmla="*/ 1282700 h 1397758"/>
              <a:gd name="connsiteX53" fmla="*/ 3530600 w 3556000"/>
              <a:gd name="connsiteY53" fmla="*/ 1244600 h 1397758"/>
              <a:gd name="connsiteX54" fmla="*/ 3556000 w 3556000"/>
              <a:gd name="connsiteY54" fmla="*/ 1371600 h 1397758"/>
              <a:gd name="connsiteX0" fmla="*/ 0 w 3556000"/>
              <a:gd name="connsiteY0" fmla="*/ 1384300 h 1397758"/>
              <a:gd name="connsiteX1" fmla="*/ 152400 w 3556000"/>
              <a:gd name="connsiteY1" fmla="*/ 1130300 h 1397758"/>
              <a:gd name="connsiteX2" fmla="*/ 165100 w 3556000"/>
              <a:gd name="connsiteY2" fmla="*/ 723900 h 1397758"/>
              <a:gd name="connsiteX3" fmla="*/ 177800 w 3556000"/>
              <a:gd name="connsiteY3" fmla="*/ 685800 h 1397758"/>
              <a:gd name="connsiteX4" fmla="*/ 203200 w 3556000"/>
              <a:gd name="connsiteY4" fmla="*/ 444500 h 1397758"/>
              <a:gd name="connsiteX5" fmla="*/ 228600 w 3556000"/>
              <a:gd name="connsiteY5" fmla="*/ 152400 h 1397758"/>
              <a:gd name="connsiteX6" fmla="*/ 279400 w 3556000"/>
              <a:gd name="connsiteY6" fmla="*/ 12700 h 1397758"/>
              <a:gd name="connsiteX7" fmla="*/ 317500 w 3556000"/>
              <a:gd name="connsiteY7" fmla="*/ 0 h 1397758"/>
              <a:gd name="connsiteX8" fmla="*/ 431800 w 3556000"/>
              <a:gd name="connsiteY8" fmla="*/ 12700 h 1397758"/>
              <a:gd name="connsiteX9" fmla="*/ 469900 w 3556000"/>
              <a:gd name="connsiteY9" fmla="*/ 50800 h 1397758"/>
              <a:gd name="connsiteX10" fmla="*/ 508000 w 3556000"/>
              <a:gd name="connsiteY10" fmla="*/ 76200 h 1397758"/>
              <a:gd name="connsiteX11" fmla="*/ 558800 w 3556000"/>
              <a:gd name="connsiteY11" fmla="*/ 152400 h 1397758"/>
              <a:gd name="connsiteX12" fmla="*/ 584200 w 3556000"/>
              <a:gd name="connsiteY12" fmla="*/ 190500 h 1397758"/>
              <a:gd name="connsiteX13" fmla="*/ 622300 w 3556000"/>
              <a:gd name="connsiteY13" fmla="*/ 304800 h 1397758"/>
              <a:gd name="connsiteX14" fmla="*/ 635000 w 3556000"/>
              <a:gd name="connsiteY14" fmla="*/ 342900 h 1397758"/>
              <a:gd name="connsiteX15" fmla="*/ 647700 w 3556000"/>
              <a:gd name="connsiteY15" fmla="*/ 419100 h 1397758"/>
              <a:gd name="connsiteX16" fmla="*/ 673100 w 3556000"/>
              <a:gd name="connsiteY16" fmla="*/ 698500 h 1397758"/>
              <a:gd name="connsiteX17" fmla="*/ 685800 w 3556000"/>
              <a:gd name="connsiteY17" fmla="*/ 736600 h 1397758"/>
              <a:gd name="connsiteX18" fmla="*/ 711200 w 3556000"/>
              <a:gd name="connsiteY18" fmla="*/ 774700 h 1397758"/>
              <a:gd name="connsiteX19" fmla="*/ 723900 w 3556000"/>
              <a:gd name="connsiteY19" fmla="*/ 825500 h 1397758"/>
              <a:gd name="connsiteX20" fmla="*/ 749300 w 3556000"/>
              <a:gd name="connsiteY20" fmla="*/ 990600 h 1397758"/>
              <a:gd name="connsiteX21" fmla="*/ 762000 w 3556000"/>
              <a:gd name="connsiteY21" fmla="*/ 1028700 h 1397758"/>
              <a:gd name="connsiteX22" fmla="*/ 812800 w 3556000"/>
              <a:gd name="connsiteY22" fmla="*/ 1104900 h 1397758"/>
              <a:gd name="connsiteX23" fmla="*/ 850900 w 3556000"/>
              <a:gd name="connsiteY23" fmla="*/ 1130300 h 1397758"/>
              <a:gd name="connsiteX24" fmla="*/ 876300 w 3556000"/>
              <a:gd name="connsiteY24" fmla="*/ 1168400 h 1397758"/>
              <a:gd name="connsiteX25" fmla="*/ 914400 w 3556000"/>
              <a:gd name="connsiteY25" fmla="*/ 1206500 h 1397758"/>
              <a:gd name="connsiteX26" fmla="*/ 927100 w 3556000"/>
              <a:gd name="connsiteY26" fmla="*/ 1244600 h 1397758"/>
              <a:gd name="connsiteX27" fmla="*/ 952500 w 3556000"/>
              <a:gd name="connsiteY27" fmla="*/ 1295400 h 1397758"/>
              <a:gd name="connsiteX28" fmla="*/ 1016000 w 3556000"/>
              <a:gd name="connsiteY28" fmla="*/ 1397000 h 1397758"/>
              <a:gd name="connsiteX29" fmla="*/ 1244600 w 3556000"/>
              <a:gd name="connsiteY29" fmla="*/ 1384300 h 1397758"/>
              <a:gd name="connsiteX30" fmla="*/ 1295400 w 3556000"/>
              <a:gd name="connsiteY30" fmla="*/ 1308100 h 1397758"/>
              <a:gd name="connsiteX31" fmla="*/ 1333500 w 3556000"/>
              <a:gd name="connsiteY31" fmla="*/ 1231900 h 1397758"/>
              <a:gd name="connsiteX32" fmla="*/ 1346200 w 3556000"/>
              <a:gd name="connsiteY32" fmla="*/ 1079500 h 1397758"/>
              <a:gd name="connsiteX33" fmla="*/ 1447800 w 3556000"/>
              <a:gd name="connsiteY33" fmla="*/ 1016000 h 1397758"/>
              <a:gd name="connsiteX34" fmla="*/ 1485900 w 3556000"/>
              <a:gd name="connsiteY34" fmla="*/ 1003300 h 1397758"/>
              <a:gd name="connsiteX35" fmla="*/ 1917700 w 3556000"/>
              <a:gd name="connsiteY35" fmla="*/ 990600 h 1397758"/>
              <a:gd name="connsiteX36" fmla="*/ 1993900 w 3556000"/>
              <a:gd name="connsiteY36" fmla="*/ 977900 h 1397758"/>
              <a:gd name="connsiteX37" fmla="*/ 2032000 w 3556000"/>
              <a:gd name="connsiteY37" fmla="*/ 965200 h 1397758"/>
              <a:gd name="connsiteX38" fmla="*/ 2247900 w 3556000"/>
              <a:gd name="connsiteY38" fmla="*/ 990600 h 1397758"/>
              <a:gd name="connsiteX39" fmla="*/ 2349500 w 3556000"/>
              <a:gd name="connsiteY39" fmla="*/ 1016000 h 1397758"/>
              <a:gd name="connsiteX40" fmla="*/ 2768600 w 3556000"/>
              <a:gd name="connsiteY40" fmla="*/ 1003300 h 1397758"/>
              <a:gd name="connsiteX41" fmla="*/ 2933700 w 3556000"/>
              <a:gd name="connsiteY41" fmla="*/ 1016000 h 1397758"/>
              <a:gd name="connsiteX42" fmla="*/ 3009900 w 3556000"/>
              <a:gd name="connsiteY42" fmla="*/ 1041400 h 1397758"/>
              <a:gd name="connsiteX43" fmla="*/ 3048000 w 3556000"/>
              <a:gd name="connsiteY43" fmla="*/ 1054100 h 1397758"/>
              <a:gd name="connsiteX44" fmla="*/ 3060700 w 3556000"/>
              <a:gd name="connsiteY44" fmla="*/ 1104900 h 1397758"/>
              <a:gd name="connsiteX45" fmla="*/ 3098800 w 3556000"/>
              <a:gd name="connsiteY45" fmla="*/ 1219200 h 1397758"/>
              <a:gd name="connsiteX46" fmla="*/ 3111500 w 3556000"/>
              <a:gd name="connsiteY46" fmla="*/ 1257300 h 1397758"/>
              <a:gd name="connsiteX47" fmla="*/ 3149600 w 3556000"/>
              <a:gd name="connsiteY47" fmla="*/ 1282700 h 1397758"/>
              <a:gd name="connsiteX48" fmla="*/ 3175000 w 3556000"/>
              <a:gd name="connsiteY48" fmla="*/ 1320800 h 1397758"/>
              <a:gd name="connsiteX49" fmla="*/ 3238500 w 3556000"/>
              <a:gd name="connsiteY49" fmla="*/ 1384300 h 1397758"/>
              <a:gd name="connsiteX50" fmla="*/ 3416300 w 3556000"/>
              <a:gd name="connsiteY50" fmla="*/ 1371600 h 1397758"/>
              <a:gd name="connsiteX51" fmla="*/ 3454400 w 3556000"/>
              <a:gd name="connsiteY51" fmla="*/ 1358900 h 1397758"/>
              <a:gd name="connsiteX52" fmla="*/ 3505200 w 3556000"/>
              <a:gd name="connsiteY52" fmla="*/ 1282700 h 1397758"/>
              <a:gd name="connsiteX53" fmla="*/ 3556000 w 3556000"/>
              <a:gd name="connsiteY53" fmla="*/ 1371600 h 1397758"/>
              <a:gd name="connsiteX0" fmla="*/ 0 w 3556000"/>
              <a:gd name="connsiteY0" fmla="*/ 1384300 h 1397758"/>
              <a:gd name="connsiteX1" fmla="*/ 152400 w 3556000"/>
              <a:gd name="connsiteY1" fmla="*/ 1130300 h 1397758"/>
              <a:gd name="connsiteX2" fmla="*/ 165100 w 3556000"/>
              <a:gd name="connsiteY2" fmla="*/ 723900 h 1397758"/>
              <a:gd name="connsiteX3" fmla="*/ 177800 w 3556000"/>
              <a:gd name="connsiteY3" fmla="*/ 685800 h 1397758"/>
              <a:gd name="connsiteX4" fmla="*/ 203200 w 3556000"/>
              <a:gd name="connsiteY4" fmla="*/ 444500 h 1397758"/>
              <a:gd name="connsiteX5" fmla="*/ 228600 w 3556000"/>
              <a:gd name="connsiteY5" fmla="*/ 152400 h 1397758"/>
              <a:gd name="connsiteX6" fmla="*/ 279400 w 3556000"/>
              <a:gd name="connsiteY6" fmla="*/ 12700 h 1397758"/>
              <a:gd name="connsiteX7" fmla="*/ 317500 w 3556000"/>
              <a:gd name="connsiteY7" fmla="*/ 0 h 1397758"/>
              <a:gd name="connsiteX8" fmla="*/ 431800 w 3556000"/>
              <a:gd name="connsiteY8" fmla="*/ 12700 h 1397758"/>
              <a:gd name="connsiteX9" fmla="*/ 469900 w 3556000"/>
              <a:gd name="connsiteY9" fmla="*/ 50800 h 1397758"/>
              <a:gd name="connsiteX10" fmla="*/ 508000 w 3556000"/>
              <a:gd name="connsiteY10" fmla="*/ 76200 h 1397758"/>
              <a:gd name="connsiteX11" fmla="*/ 558800 w 3556000"/>
              <a:gd name="connsiteY11" fmla="*/ 152400 h 1397758"/>
              <a:gd name="connsiteX12" fmla="*/ 584200 w 3556000"/>
              <a:gd name="connsiteY12" fmla="*/ 190500 h 1397758"/>
              <a:gd name="connsiteX13" fmla="*/ 622300 w 3556000"/>
              <a:gd name="connsiteY13" fmla="*/ 304800 h 1397758"/>
              <a:gd name="connsiteX14" fmla="*/ 635000 w 3556000"/>
              <a:gd name="connsiteY14" fmla="*/ 342900 h 1397758"/>
              <a:gd name="connsiteX15" fmla="*/ 647700 w 3556000"/>
              <a:gd name="connsiteY15" fmla="*/ 419100 h 1397758"/>
              <a:gd name="connsiteX16" fmla="*/ 673100 w 3556000"/>
              <a:gd name="connsiteY16" fmla="*/ 698500 h 1397758"/>
              <a:gd name="connsiteX17" fmla="*/ 685800 w 3556000"/>
              <a:gd name="connsiteY17" fmla="*/ 736600 h 1397758"/>
              <a:gd name="connsiteX18" fmla="*/ 711200 w 3556000"/>
              <a:gd name="connsiteY18" fmla="*/ 774700 h 1397758"/>
              <a:gd name="connsiteX19" fmla="*/ 723900 w 3556000"/>
              <a:gd name="connsiteY19" fmla="*/ 825500 h 1397758"/>
              <a:gd name="connsiteX20" fmla="*/ 749300 w 3556000"/>
              <a:gd name="connsiteY20" fmla="*/ 990600 h 1397758"/>
              <a:gd name="connsiteX21" fmla="*/ 762000 w 3556000"/>
              <a:gd name="connsiteY21" fmla="*/ 1028700 h 1397758"/>
              <a:gd name="connsiteX22" fmla="*/ 812800 w 3556000"/>
              <a:gd name="connsiteY22" fmla="*/ 1104900 h 1397758"/>
              <a:gd name="connsiteX23" fmla="*/ 850900 w 3556000"/>
              <a:gd name="connsiteY23" fmla="*/ 1130300 h 1397758"/>
              <a:gd name="connsiteX24" fmla="*/ 876300 w 3556000"/>
              <a:gd name="connsiteY24" fmla="*/ 1168400 h 1397758"/>
              <a:gd name="connsiteX25" fmla="*/ 914400 w 3556000"/>
              <a:gd name="connsiteY25" fmla="*/ 1206500 h 1397758"/>
              <a:gd name="connsiteX26" fmla="*/ 927100 w 3556000"/>
              <a:gd name="connsiteY26" fmla="*/ 1244600 h 1397758"/>
              <a:gd name="connsiteX27" fmla="*/ 952500 w 3556000"/>
              <a:gd name="connsiteY27" fmla="*/ 1295400 h 1397758"/>
              <a:gd name="connsiteX28" fmla="*/ 1016000 w 3556000"/>
              <a:gd name="connsiteY28" fmla="*/ 1397000 h 1397758"/>
              <a:gd name="connsiteX29" fmla="*/ 1244600 w 3556000"/>
              <a:gd name="connsiteY29" fmla="*/ 1384300 h 1397758"/>
              <a:gd name="connsiteX30" fmla="*/ 1295400 w 3556000"/>
              <a:gd name="connsiteY30" fmla="*/ 1308100 h 1397758"/>
              <a:gd name="connsiteX31" fmla="*/ 1333500 w 3556000"/>
              <a:gd name="connsiteY31" fmla="*/ 1231900 h 1397758"/>
              <a:gd name="connsiteX32" fmla="*/ 1346200 w 3556000"/>
              <a:gd name="connsiteY32" fmla="*/ 1079500 h 1397758"/>
              <a:gd name="connsiteX33" fmla="*/ 1447800 w 3556000"/>
              <a:gd name="connsiteY33" fmla="*/ 1016000 h 1397758"/>
              <a:gd name="connsiteX34" fmla="*/ 1485900 w 3556000"/>
              <a:gd name="connsiteY34" fmla="*/ 1003300 h 1397758"/>
              <a:gd name="connsiteX35" fmla="*/ 1917700 w 3556000"/>
              <a:gd name="connsiteY35" fmla="*/ 990600 h 1397758"/>
              <a:gd name="connsiteX36" fmla="*/ 1993900 w 3556000"/>
              <a:gd name="connsiteY36" fmla="*/ 977900 h 1397758"/>
              <a:gd name="connsiteX37" fmla="*/ 2032000 w 3556000"/>
              <a:gd name="connsiteY37" fmla="*/ 965200 h 1397758"/>
              <a:gd name="connsiteX38" fmla="*/ 2247900 w 3556000"/>
              <a:gd name="connsiteY38" fmla="*/ 990600 h 1397758"/>
              <a:gd name="connsiteX39" fmla="*/ 2349500 w 3556000"/>
              <a:gd name="connsiteY39" fmla="*/ 1016000 h 1397758"/>
              <a:gd name="connsiteX40" fmla="*/ 2768600 w 3556000"/>
              <a:gd name="connsiteY40" fmla="*/ 1003300 h 1397758"/>
              <a:gd name="connsiteX41" fmla="*/ 2933700 w 3556000"/>
              <a:gd name="connsiteY41" fmla="*/ 1016000 h 1397758"/>
              <a:gd name="connsiteX42" fmla="*/ 3009900 w 3556000"/>
              <a:gd name="connsiteY42" fmla="*/ 1041400 h 1397758"/>
              <a:gd name="connsiteX43" fmla="*/ 3048000 w 3556000"/>
              <a:gd name="connsiteY43" fmla="*/ 1054100 h 1397758"/>
              <a:gd name="connsiteX44" fmla="*/ 3060700 w 3556000"/>
              <a:gd name="connsiteY44" fmla="*/ 1104900 h 1397758"/>
              <a:gd name="connsiteX45" fmla="*/ 3098800 w 3556000"/>
              <a:gd name="connsiteY45" fmla="*/ 1219200 h 1397758"/>
              <a:gd name="connsiteX46" fmla="*/ 3111500 w 3556000"/>
              <a:gd name="connsiteY46" fmla="*/ 1257300 h 1397758"/>
              <a:gd name="connsiteX47" fmla="*/ 3149600 w 3556000"/>
              <a:gd name="connsiteY47" fmla="*/ 1282700 h 1397758"/>
              <a:gd name="connsiteX48" fmla="*/ 3175000 w 3556000"/>
              <a:gd name="connsiteY48" fmla="*/ 1320800 h 1397758"/>
              <a:gd name="connsiteX49" fmla="*/ 3238500 w 3556000"/>
              <a:gd name="connsiteY49" fmla="*/ 1384300 h 1397758"/>
              <a:gd name="connsiteX50" fmla="*/ 3416300 w 3556000"/>
              <a:gd name="connsiteY50" fmla="*/ 1371600 h 1397758"/>
              <a:gd name="connsiteX51" fmla="*/ 3454400 w 3556000"/>
              <a:gd name="connsiteY51" fmla="*/ 1358900 h 1397758"/>
              <a:gd name="connsiteX52" fmla="*/ 3556000 w 3556000"/>
              <a:gd name="connsiteY52" fmla="*/ 1371600 h 1397758"/>
              <a:gd name="connsiteX0" fmla="*/ 0 w 3556000"/>
              <a:gd name="connsiteY0" fmla="*/ 1384300 h 1397758"/>
              <a:gd name="connsiteX1" fmla="*/ 152400 w 3556000"/>
              <a:gd name="connsiteY1" fmla="*/ 1130300 h 1397758"/>
              <a:gd name="connsiteX2" fmla="*/ 165100 w 3556000"/>
              <a:gd name="connsiteY2" fmla="*/ 723900 h 1397758"/>
              <a:gd name="connsiteX3" fmla="*/ 177800 w 3556000"/>
              <a:gd name="connsiteY3" fmla="*/ 685800 h 1397758"/>
              <a:gd name="connsiteX4" fmla="*/ 203200 w 3556000"/>
              <a:gd name="connsiteY4" fmla="*/ 444500 h 1397758"/>
              <a:gd name="connsiteX5" fmla="*/ 228600 w 3556000"/>
              <a:gd name="connsiteY5" fmla="*/ 152400 h 1397758"/>
              <a:gd name="connsiteX6" fmla="*/ 279400 w 3556000"/>
              <a:gd name="connsiteY6" fmla="*/ 12700 h 1397758"/>
              <a:gd name="connsiteX7" fmla="*/ 317500 w 3556000"/>
              <a:gd name="connsiteY7" fmla="*/ 0 h 1397758"/>
              <a:gd name="connsiteX8" fmla="*/ 431800 w 3556000"/>
              <a:gd name="connsiteY8" fmla="*/ 12700 h 1397758"/>
              <a:gd name="connsiteX9" fmla="*/ 469900 w 3556000"/>
              <a:gd name="connsiteY9" fmla="*/ 50800 h 1397758"/>
              <a:gd name="connsiteX10" fmla="*/ 508000 w 3556000"/>
              <a:gd name="connsiteY10" fmla="*/ 76200 h 1397758"/>
              <a:gd name="connsiteX11" fmla="*/ 558800 w 3556000"/>
              <a:gd name="connsiteY11" fmla="*/ 152400 h 1397758"/>
              <a:gd name="connsiteX12" fmla="*/ 584200 w 3556000"/>
              <a:gd name="connsiteY12" fmla="*/ 190500 h 1397758"/>
              <a:gd name="connsiteX13" fmla="*/ 622300 w 3556000"/>
              <a:gd name="connsiteY13" fmla="*/ 304800 h 1397758"/>
              <a:gd name="connsiteX14" fmla="*/ 635000 w 3556000"/>
              <a:gd name="connsiteY14" fmla="*/ 342900 h 1397758"/>
              <a:gd name="connsiteX15" fmla="*/ 647700 w 3556000"/>
              <a:gd name="connsiteY15" fmla="*/ 419100 h 1397758"/>
              <a:gd name="connsiteX16" fmla="*/ 673100 w 3556000"/>
              <a:gd name="connsiteY16" fmla="*/ 698500 h 1397758"/>
              <a:gd name="connsiteX17" fmla="*/ 685800 w 3556000"/>
              <a:gd name="connsiteY17" fmla="*/ 736600 h 1397758"/>
              <a:gd name="connsiteX18" fmla="*/ 711200 w 3556000"/>
              <a:gd name="connsiteY18" fmla="*/ 774700 h 1397758"/>
              <a:gd name="connsiteX19" fmla="*/ 723900 w 3556000"/>
              <a:gd name="connsiteY19" fmla="*/ 825500 h 1397758"/>
              <a:gd name="connsiteX20" fmla="*/ 749300 w 3556000"/>
              <a:gd name="connsiteY20" fmla="*/ 990600 h 1397758"/>
              <a:gd name="connsiteX21" fmla="*/ 762000 w 3556000"/>
              <a:gd name="connsiteY21" fmla="*/ 1028700 h 1397758"/>
              <a:gd name="connsiteX22" fmla="*/ 812800 w 3556000"/>
              <a:gd name="connsiteY22" fmla="*/ 1104900 h 1397758"/>
              <a:gd name="connsiteX23" fmla="*/ 850900 w 3556000"/>
              <a:gd name="connsiteY23" fmla="*/ 1130300 h 1397758"/>
              <a:gd name="connsiteX24" fmla="*/ 876300 w 3556000"/>
              <a:gd name="connsiteY24" fmla="*/ 1168400 h 1397758"/>
              <a:gd name="connsiteX25" fmla="*/ 914400 w 3556000"/>
              <a:gd name="connsiteY25" fmla="*/ 1206500 h 1397758"/>
              <a:gd name="connsiteX26" fmla="*/ 927100 w 3556000"/>
              <a:gd name="connsiteY26" fmla="*/ 1244600 h 1397758"/>
              <a:gd name="connsiteX27" fmla="*/ 952500 w 3556000"/>
              <a:gd name="connsiteY27" fmla="*/ 1295400 h 1397758"/>
              <a:gd name="connsiteX28" fmla="*/ 1016000 w 3556000"/>
              <a:gd name="connsiteY28" fmla="*/ 1397000 h 1397758"/>
              <a:gd name="connsiteX29" fmla="*/ 1244600 w 3556000"/>
              <a:gd name="connsiteY29" fmla="*/ 1384300 h 1397758"/>
              <a:gd name="connsiteX30" fmla="*/ 1295400 w 3556000"/>
              <a:gd name="connsiteY30" fmla="*/ 1308100 h 1397758"/>
              <a:gd name="connsiteX31" fmla="*/ 1333500 w 3556000"/>
              <a:gd name="connsiteY31" fmla="*/ 1231900 h 1397758"/>
              <a:gd name="connsiteX32" fmla="*/ 1346200 w 3556000"/>
              <a:gd name="connsiteY32" fmla="*/ 1079500 h 1397758"/>
              <a:gd name="connsiteX33" fmla="*/ 1447800 w 3556000"/>
              <a:gd name="connsiteY33" fmla="*/ 1016000 h 1397758"/>
              <a:gd name="connsiteX34" fmla="*/ 1485900 w 3556000"/>
              <a:gd name="connsiteY34" fmla="*/ 1003300 h 1397758"/>
              <a:gd name="connsiteX35" fmla="*/ 1917700 w 3556000"/>
              <a:gd name="connsiteY35" fmla="*/ 990600 h 1397758"/>
              <a:gd name="connsiteX36" fmla="*/ 1993900 w 3556000"/>
              <a:gd name="connsiteY36" fmla="*/ 977900 h 1397758"/>
              <a:gd name="connsiteX37" fmla="*/ 2032000 w 3556000"/>
              <a:gd name="connsiteY37" fmla="*/ 965200 h 1397758"/>
              <a:gd name="connsiteX38" fmla="*/ 2247900 w 3556000"/>
              <a:gd name="connsiteY38" fmla="*/ 990600 h 1397758"/>
              <a:gd name="connsiteX39" fmla="*/ 2349500 w 3556000"/>
              <a:gd name="connsiteY39" fmla="*/ 1016000 h 1397758"/>
              <a:gd name="connsiteX40" fmla="*/ 2768600 w 3556000"/>
              <a:gd name="connsiteY40" fmla="*/ 1003300 h 1397758"/>
              <a:gd name="connsiteX41" fmla="*/ 2933700 w 3556000"/>
              <a:gd name="connsiteY41" fmla="*/ 1016000 h 1397758"/>
              <a:gd name="connsiteX42" fmla="*/ 3009900 w 3556000"/>
              <a:gd name="connsiteY42" fmla="*/ 1041400 h 1397758"/>
              <a:gd name="connsiteX43" fmla="*/ 3048000 w 3556000"/>
              <a:gd name="connsiteY43" fmla="*/ 1054100 h 1397758"/>
              <a:gd name="connsiteX44" fmla="*/ 3060700 w 3556000"/>
              <a:gd name="connsiteY44" fmla="*/ 1104900 h 1397758"/>
              <a:gd name="connsiteX45" fmla="*/ 3098800 w 3556000"/>
              <a:gd name="connsiteY45" fmla="*/ 1219200 h 1397758"/>
              <a:gd name="connsiteX46" fmla="*/ 3111500 w 3556000"/>
              <a:gd name="connsiteY46" fmla="*/ 1257300 h 1397758"/>
              <a:gd name="connsiteX47" fmla="*/ 3149600 w 3556000"/>
              <a:gd name="connsiteY47" fmla="*/ 1282700 h 1397758"/>
              <a:gd name="connsiteX48" fmla="*/ 3175000 w 3556000"/>
              <a:gd name="connsiteY48" fmla="*/ 1320800 h 1397758"/>
              <a:gd name="connsiteX49" fmla="*/ 3238500 w 3556000"/>
              <a:gd name="connsiteY49" fmla="*/ 1384300 h 1397758"/>
              <a:gd name="connsiteX50" fmla="*/ 3416300 w 3556000"/>
              <a:gd name="connsiteY50" fmla="*/ 1371600 h 1397758"/>
              <a:gd name="connsiteX51" fmla="*/ 3556000 w 3556000"/>
              <a:gd name="connsiteY51" fmla="*/ 1371600 h 139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556000" h="1397758">
                <a:moveTo>
                  <a:pt x="0" y="1384300"/>
                </a:moveTo>
                <a:cubicBezTo>
                  <a:pt x="46567" y="1341967"/>
                  <a:pt x="124883" y="1240367"/>
                  <a:pt x="152400" y="1130300"/>
                </a:cubicBezTo>
                <a:cubicBezTo>
                  <a:pt x="179917" y="1020233"/>
                  <a:pt x="160867" y="797983"/>
                  <a:pt x="165100" y="723900"/>
                </a:cubicBezTo>
                <a:cubicBezTo>
                  <a:pt x="169333" y="649817"/>
                  <a:pt x="173567" y="698500"/>
                  <a:pt x="177800" y="685800"/>
                </a:cubicBezTo>
                <a:cubicBezTo>
                  <a:pt x="191690" y="574684"/>
                  <a:pt x="193726" y="567662"/>
                  <a:pt x="203200" y="444500"/>
                </a:cubicBezTo>
                <a:cubicBezTo>
                  <a:pt x="208719" y="372752"/>
                  <a:pt x="213075" y="235200"/>
                  <a:pt x="228600" y="152400"/>
                </a:cubicBezTo>
                <a:cubicBezTo>
                  <a:pt x="233334" y="127152"/>
                  <a:pt x="245291" y="39988"/>
                  <a:pt x="279400" y="12700"/>
                </a:cubicBezTo>
                <a:cubicBezTo>
                  <a:pt x="289853" y="4337"/>
                  <a:pt x="304800" y="4233"/>
                  <a:pt x="317500" y="0"/>
                </a:cubicBezTo>
                <a:cubicBezTo>
                  <a:pt x="355600" y="4233"/>
                  <a:pt x="395433" y="578"/>
                  <a:pt x="431800" y="12700"/>
                </a:cubicBezTo>
                <a:cubicBezTo>
                  <a:pt x="448839" y="18380"/>
                  <a:pt x="456102" y="39302"/>
                  <a:pt x="469900" y="50800"/>
                </a:cubicBezTo>
                <a:cubicBezTo>
                  <a:pt x="481626" y="60571"/>
                  <a:pt x="495300" y="67733"/>
                  <a:pt x="508000" y="76200"/>
                </a:cubicBezTo>
                <a:lnTo>
                  <a:pt x="558800" y="152400"/>
                </a:lnTo>
                <a:cubicBezTo>
                  <a:pt x="567267" y="165100"/>
                  <a:pt x="579373" y="176020"/>
                  <a:pt x="584200" y="190500"/>
                </a:cubicBezTo>
                <a:lnTo>
                  <a:pt x="622300" y="304800"/>
                </a:lnTo>
                <a:cubicBezTo>
                  <a:pt x="626533" y="317500"/>
                  <a:pt x="632799" y="329695"/>
                  <a:pt x="635000" y="342900"/>
                </a:cubicBezTo>
                <a:lnTo>
                  <a:pt x="647700" y="419100"/>
                </a:lnTo>
                <a:cubicBezTo>
                  <a:pt x="654773" y="539337"/>
                  <a:pt x="648326" y="599405"/>
                  <a:pt x="673100" y="698500"/>
                </a:cubicBezTo>
                <a:cubicBezTo>
                  <a:pt x="676347" y="711487"/>
                  <a:pt x="679813" y="724626"/>
                  <a:pt x="685800" y="736600"/>
                </a:cubicBezTo>
                <a:cubicBezTo>
                  <a:pt x="692626" y="750252"/>
                  <a:pt x="702733" y="762000"/>
                  <a:pt x="711200" y="774700"/>
                </a:cubicBezTo>
                <a:cubicBezTo>
                  <a:pt x="715433" y="791633"/>
                  <a:pt x="721246" y="808248"/>
                  <a:pt x="723900" y="825500"/>
                </a:cubicBezTo>
                <a:cubicBezTo>
                  <a:pt x="742665" y="947473"/>
                  <a:pt x="725419" y="907015"/>
                  <a:pt x="749300" y="990600"/>
                </a:cubicBezTo>
                <a:cubicBezTo>
                  <a:pt x="752978" y="1003472"/>
                  <a:pt x="755499" y="1016998"/>
                  <a:pt x="762000" y="1028700"/>
                </a:cubicBezTo>
                <a:cubicBezTo>
                  <a:pt x="776825" y="1055385"/>
                  <a:pt x="787400" y="1087967"/>
                  <a:pt x="812800" y="1104900"/>
                </a:cubicBezTo>
                <a:lnTo>
                  <a:pt x="850900" y="1130300"/>
                </a:lnTo>
                <a:cubicBezTo>
                  <a:pt x="859367" y="1143000"/>
                  <a:pt x="866529" y="1156674"/>
                  <a:pt x="876300" y="1168400"/>
                </a:cubicBezTo>
                <a:cubicBezTo>
                  <a:pt x="887798" y="1182198"/>
                  <a:pt x="904437" y="1191556"/>
                  <a:pt x="914400" y="1206500"/>
                </a:cubicBezTo>
                <a:cubicBezTo>
                  <a:pt x="921826" y="1217639"/>
                  <a:pt x="921827" y="1232295"/>
                  <a:pt x="927100" y="1244600"/>
                </a:cubicBezTo>
                <a:cubicBezTo>
                  <a:pt x="934558" y="1262001"/>
                  <a:pt x="943306" y="1278850"/>
                  <a:pt x="952500" y="1295400"/>
                </a:cubicBezTo>
                <a:cubicBezTo>
                  <a:pt x="978029" y="1341353"/>
                  <a:pt x="989536" y="1357305"/>
                  <a:pt x="1016000" y="1397000"/>
                </a:cubicBezTo>
                <a:cubicBezTo>
                  <a:pt x="1092200" y="1392767"/>
                  <a:pt x="1171875" y="1407440"/>
                  <a:pt x="1244600" y="1384300"/>
                </a:cubicBezTo>
                <a:cubicBezTo>
                  <a:pt x="1273690" y="1375044"/>
                  <a:pt x="1278467" y="1333500"/>
                  <a:pt x="1295400" y="1308100"/>
                </a:cubicBezTo>
                <a:cubicBezTo>
                  <a:pt x="1328226" y="1258861"/>
                  <a:pt x="1315973" y="1284480"/>
                  <a:pt x="1333500" y="1231900"/>
                </a:cubicBezTo>
                <a:cubicBezTo>
                  <a:pt x="1337733" y="1181100"/>
                  <a:pt x="1336203" y="1129486"/>
                  <a:pt x="1346200" y="1079500"/>
                </a:cubicBezTo>
                <a:cubicBezTo>
                  <a:pt x="1356263" y="1029186"/>
                  <a:pt x="1410074" y="1028575"/>
                  <a:pt x="1447800" y="1016000"/>
                </a:cubicBezTo>
                <a:cubicBezTo>
                  <a:pt x="1460500" y="1011767"/>
                  <a:pt x="1472519" y="1003694"/>
                  <a:pt x="1485900" y="1003300"/>
                </a:cubicBezTo>
                <a:lnTo>
                  <a:pt x="1917700" y="990600"/>
                </a:lnTo>
                <a:cubicBezTo>
                  <a:pt x="1943100" y="986367"/>
                  <a:pt x="1968763" y="983486"/>
                  <a:pt x="1993900" y="977900"/>
                </a:cubicBezTo>
                <a:cubicBezTo>
                  <a:pt x="2006968" y="974996"/>
                  <a:pt x="2018613" y="965200"/>
                  <a:pt x="2032000" y="965200"/>
                </a:cubicBezTo>
                <a:cubicBezTo>
                  <a:pt x="2040107" y="965200"/>
                  <a:pt x="2233010" y="987808"/>
                  <a:pt x="2247900" y="990600"/>
                </a:cubicBezTo>
                <a:cubicBezTo>
                  <a:pt x="2282211" y="997033"/>
                  <a:pt x="2349500" y="1016000"/>
                  <a:pt x="2349500" y="1016000"/>
                </a:cubicBezTo>
                <a:cubicBezTo>
                  <a:pt x="2489200" y="1011767"/>
                  <a:pt x="2628836" y="1003300"/>
                  <a:pt x="2768600" y="1003300"/>
                </a:cubicBezTo>
                <a:cubicBezTo>
                  <a:pt x="2823796" y="1003300"/>
                  <a:pt x="2879180" y="1007392"/>
                  <a:pt x="2933700" y="1016000"/>
                </a:cubicBezTo>
                <a:cubicBezTo>
                  <a:pt x="2960146" y="1020176"/>
                  <a:pt x="2984500" y="1032933"/>
                  <a:pt x="3009900" y="1041400"/>
                </a:cubicBezTo>
                <a:lnTo>
                  <a:pt x="3048000" y="1054100"/>
                </a:lnTo>
                <a:cubicBezTo>
                  <a:pt x="3052233" y="1071033"/>
                  <a:pt x="3055684" y="1088182"/>
                  <a:pt x="3060700" y="1104900"/>
                </a:cubicBezTo>
                <a:lnTo>
                  <a:pt x="3098800" y="1219200"/>
                </a:lnTo>
                <a:cubicBezTo>
                  <a:pt x="3103033" y="1231900"/>
                  <a:pt x="3100361" y="1249874"/>
                  <a:pt x="3111500" y="1257300"/>
                </a:cubicBezTo>
                <a:lnTo>
                  <a:pt x="3149600" y="1282700"/>
                </a:lnTo>
                <a:cubicBezTo>
                  <a:pt x="3158067" y="1295400"/>
                  <a:pt x="3164207" y="1310007"/>
                  <a:pt x="3175000" y="1320800"/>
                </a:cubicBezTo>
                <a:cubicBezTo>
                  <a:pt x="3259667" y="1405467"/>
                  <a:pt x="3170767" y="1282700"/>
                  <a:pt x="3238500" y="1384300"/>
                </a:cubicBezTo>
                <a:cubicBezTo>
                  <a:pt x="3297767" y="1380067"/>
                  <a:pt x="3363383" y="1373717"/>
                  <a:pt x="3416300" y="1371600"/>
                </a:cubicBezTo>
                <a:cubicBezTo>
                  <a:pt x="3469217" y="1369483"/>
                  <a:pt x="3526896" y="1371600"/>
                  <a:pt x="3556000" y="1371600"/>
                </a:cubicBezTo>
              </a:path>
            </a:pathLst>
          </a:cu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 bwMode="auto">
          <a:xfrm flipV="1">
            <a:off x="838198" y="4851238"/>
            <a:ext cx="6515102" cy="370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フリーフォーム 24"/>
          <p:cNvSpPr/>
          <p:nvPr/>
        </p:nvSpPr>
        <p:spPr bwMode="gray">
          <a:xfrm>
            <a:off x="939800" y="4902662"/>
            <a:ext cx="3695700" cy="1422400"/>
          </a:xfrm>
          <a:custGeom>
            <a:avLst/>
            <a:gdLst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990600 w 3733800"/>
              <a:gd name="connsiteY4" fmla="*/ 1003300 h 1422400"/>
              <a:gd name="connsiteX5" fmla="*/ 1143000 w 3733800"/>
              <a:gd name="connsiteY5" fmla="*/ 10033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606800 w 3733800"/>
              <a:gd name="connsiteY12" fmla="*/ 1143000 h 1422400"/>
              <a:gd name="connsiteX13" fmla="*/ 3733800 w 3733800"/>
              <a:gd name="connsiteY13" fmla="*/ 1143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990600 w 3733800"/>
              <a:gd name="connsiteY4" fmla="*/ 1003300 h 1422400"/>
              <a:gd name="connsiteX5" fmla="*/ 1143000 w 3733800"/>
              <a:gd name="connsiteY5" fmla="*/ 10033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143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990600 w 3733800"/>
              <a:gd name="connsiteY4" fmla="*/ 1003300 h 1422400"/>
              <a:gd name="connsiteX5" fmla="*/ 1143000 w 3733800"/>
              <a:gd name="connsiteY5" fmla="*/ 10033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1143000 w 3733800"/>
              <a:gd name="connsiteY4" fmla="*/ 1003300 h 1422400"/>
              <a:gd name="connsiteX5" fmla="*/ 1143000 w 3733800"/>
              <a:gd name="connsiteY5" fmla="*/ 1422400 h 1422400"/>
              <a:gd name="connsiteX6" fmla="*/ 1435100 w 3733800"/>
              <a:gd name="connsiteY6" fmla="*/ 1409700 h 1422400"/>
              <a:gd name="connsiteX7" fmla="*/ 1447800 w 3733800"/>
              <a:gd name="connsiteY7" fmla="*/ 1003300 h 1422400"/>
              <a:gd name="connsiteX8" fmla="*/ 3340100 w 3733800"/>
              <a:gd name="connsiteY8" fmla="*/ 990600 h 1422400"/>
              <a:gd name="connsiteX9" fmla="*/ 3352800 w 3733800"/>
              <a:gd name="connsiteY9" fmla="*/ 1409700 h 1422400"/>
              <a:gd name="connsiteX10" fmla="*/ 3594100 w 3733800"/>
              <a:gd name="connsiteY10" fmla="*/ 1409700 h 1422400"/>
              <a:gd name="connsiteX11" fmla="*/ 3581400 w 3733800"/>
              <a:gd name="connsiteY11" fmla="*/ 1003300 h 1422400"/>
              <a:gd name="connsiteX12" fmla="*/ 3733800 w 3733800"/>
              <a:gd name="connsiteY12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1143000 w 3733800"/>
              <a:gd name="connsiteY4" fmla="*/ 1422400 h 1422400"/>
              <a:gd name="connsiteX5" fmla="*/ 1435100 w 3733800"/>
              <a:gd name="connsiteY5" fmla="*/ 1409700 h 1422400"/>
              <a:gd name="connsiteX6" fmla="*/ 1447800 w 3733800"/>
              <a:gd name="connsiteY6" fmla="*/ 1003300 h 1422400"/>
              <a:gd name="connsiteX7" fmla="*/ 3340100 w 3733800"/>
              <a:gd name="connsiteY7" fmla="*/ 990600 h 1422400"/>
              <a:gd name="connsiteX8" fmla="*/ 3352800 w 3733800"/>
              <a:gd name="connsiteY8" fmla="*/ 1409700 h 1422400"/>
              <a:gd name="connsiteX9" fmla="*/ 3594100 w 3733800"/>
              <a:gd name="connsiteY9" fmla="*/ 1409700 h 1422400"/>
              <a:gd name="connsiteX10" fmla="*/ 3581400 w 3733800"/>
              <a:gd name="connsiteY10" fmla="*/ 1003300 h 1422400"/>
              <a:gd name="connsiteX11" fmla="*/ 3733800 w 3733800"/>
              <a:gd name="connsiteY11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1117600 w 3733800"/>
              <a:gd name="connsiteY3" fmla="*/ 12700 h 1422400"/>
              <a:gd name="connsiteX4" fmla="*/ 1143000 w 3733800"/>
              <a:gd name="connsiteY4" fmla="*/ 1422400 h 1422400"/>
              <a:gd name="connsiteX5" fmla="*/ 1435100 w 3733800"/>
              <a:gd name="connsiteY5" fmla="*/ 1409700 h 1422400"/>
              <a:gd name="connsiteX6" fmla="*/ 1447800 w 3733800"/>
              <a:gd name="connsiteY6" fmla="*/ 1003300 h 1422400"/>
              <a:gd name="connsiteX7" fmla="*/ 3340100 w 3733800"/>
              <a:gd name="connsiteY7" fmla="*/ 990600 h 1422400"/>
              <a:gd name="connsiteX8" fmla="*/ 3352800 w 3733800"/>
              <a:gd name="connsiteY8" fmla="*/ 1409700 h 1422400"/>
              <a:gd name="connsiteX9" fmla="*/ 3594100 w 3733800"/>
              <a:gd name="connsiteY9" fmla="*/ 1409700 h 1422400"/>
              <a:gd name="connsiteX10" fmla="*/ 3581400 w 3733800"/>
              <a:gd name="connsiteY10" fmla="*/ 1003300 h 1422400"/>
              <a:gd name="connsiteX11" fmla="*/ 3733800 w 3733800"/>
              <a:gd name="connsiteY11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1143000 w 3733800"/>
              <a:gd name="connsiteY4" fmla="*/ 1422400 h 1422400"/>
              <a:gd name="connsiteX5" fmla="*/ 1435100 w 3733800"/>
              <a:gd name="connsiteY5" fmla="*/ 1409700 h 1422400"/>
              <a:gd name="connsiteX6" fmla="*/ 1447800 w 3733800"/>
              <a:gd name="connsiteY6" fmla="*/ 1003300 h 1422400"/>
              <a:gd name="connsiteX7" fmla="*/ 3340100 w 3733800"/>
              <a:gd name="connsiteY7" fmla="*/ 990600 h 1422400"/>
              <a:gd name="connsiteX8" fmla="*/ 3352800 w 3733800"/>
              <a:gd name="connsiteY8" fmla="*/ 1409700 h 1422400"/>
              <a:gd name="connsiteX9" fmla="*/ 3594100 w 3733800"/>
              <a:gd name="connsiteY9" fmla="*/ 1409700 h 1422400"/>
              <a:gd name="connsiteX10" fmla="*/ 3581400 w 3733800"/>
              <a:gd name="connsiteY10" fmla="*/ 1003300 h 1422400"/>
              <a:gd name="connsiteX11" fmla="*/ 3733800 w 3733800"/>
              <a:gd name="connsiteY11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1041400 w 3733800"/>
              <a:gd name="connsiteY4" fmla="*/ 901700 h 1422400"/>
              <a:gd name="connsiteX5" fmla="*/ 1143000 w 3733800"/>
              <a:gd name="connsiteY5" fmla="*/ 1422400 h 1422400"/>
              <a:gd name="connsiteX6" fmla="*/ 1435100 w 3733800"/>
              <a:gd name="connsiteY6" fmla="*/ 1409700 h 1422400"/>
              <a:gd name="connsiteX7" fmla="*/ 1447800 w 3733800"/>
              <a:gd name="connsiteY7" fmla="*/ 1003300 h 1422400"/>
              <a:gd name="connsiteX8" fmla="*/ 3340100 w 3733800"/>
              <a:gd name="connsiteY8" fmla="*/ 990600 h 1422400"/>
              <a:gd name="connsiteX9" fmla="*/ 3352800 w 3733800"/>
              <a:gd name="connsiteY9" fmla="*/ 1409700 h 1422400"/>
              <a:gd name="connsiteX10" fmla="*/ 3594100 w 3733800"/>
              <a:gd name="connsiteY10" fmla="*/ 1409700 h 1422400"/>
              <a:gd name="connsiteX11" fmla="*/ 3581400 w 3733800"/>
              <a:gd name="connsiteY11" fmla="*/ 1003300 h 1422400"/>
              <a:gd name="connsiteX12" fmla="*/ 3733800 w 3733800"/>
              <a:gd name="connsiteY12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1143000 w 3733800"/>
              <a:gd name="connsiteY5" fmla="*/ 1422400 h 1422400"/>
              <a:gd name="connsiteX6" fmla="*/ 1435100 w 3733800"/>
              <a:gd name="connsiteY6" fmla="*/ 1409700 h 1422400"/>
              <a:gd name="connsiteX7" fmla="*/ 1447800 w 3733800"/>
              <a:gd name="connsiteY7" fmla="*/ 1003300 h 1422400"/>
              <a:gd name="connsiteX8" fmla="*/ 3340100 w 3733800"/>
              <a:gd name="connsiteY8" fmla="*/ 990600 h 1422400"/>
              <a:gd name="connsiteX9" fmla="*/ 3352800 w 3733800"/>
              <a:gd name="connsiteY9" fmla="*/ 1409700 h 1422400"/>
              <a:gd name="connsiteX10" fmla="*/ 3594100 w 3733800"/>
              <a:gd name="connsiteY10" fmla="*/ 1409700 h 1422400"/>
              <a:gd name="connsiteX11" fmla="*/ 3581400 w 3733800"/>
              <a:gd name="connsiteY11" fmla="*/ 1003300 h 1422400"/>
              <a:gd name="connsiteX12" fmla="*/ 3733800 w 3733800"/>
              <a:gd name="connsiteY12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901700 w 3733800"/>
              <a:gd name="connsiteY5" fmla="*/ 9525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1143000 w 3733800"/>
              <a:gd name="connsiteY5" fmla="*/ 9398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1143000 w 3733800"/>
              <a:gd name="connsiteY5" fmla="*/ 10414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39800 w 3733800"/>
              <a:gd name="connsiteY4" fmla="*/ 1066800 h 1422400"/>
              <a:gd name="connsiteX5" fmla="*/ 1143000 w 3733800"/>
              <a:gd name="connsiteY5" fmla="*/ 10414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08400"/>
              <a:gd name="connsiteY0" fmla="*/ 1397000 h 1422400"/>
              <a:gd name="connsiteX1" fmla="*/ 190500 w 3708400"/>
              <a:gd name="connsiteY1" fmla="*/ 990600 h 1422400"/>
              <a:gd name="connsiteX2" fmla="*/ 215900 w 3708400"/>
              <a:gd name="connsiteY2" fmla="*/ 0 h 1422400"/>
              <a:gd name="connsiteX3" fmla="*/ 800100 w 3708400"/>
              <a:gd name="connsiteY3" fmla="*/ 25400 h 1422400"/>
              <a:gd name="connsiteX4" fmla="*/ 914400 w 3708400"/>
              <a:gd name="connsiteY4" fmla="*/ 1066800 h 1422400"/>
              <a:gd name="connsiteX5" fmla="*/ 1117600 w 3708400"/>
              <a:gd name="connsiteY5" fmla="*/ 1041400 h 1422400"/>
              <a:gd name="connsiteX6" fmla="*/ 1117600 w 3708400"/>
              <a:gd name="connsiteY6" fmla="*/ 1422400 h 1422400"/>
              <a:gd name="connsiteX7" fmla="*/ 1409700 w 3708400"/>
              <a:gd name="connsiteY7" fmla="*/ 1409700 h 1422400"/>
              <a:gd name="connsiteX8" fmla="*/ 1422400 w 3708400"/>
              <a:gd name="connsiteY8" fmla="*/ 1003300 h 1422400"/>
              <a:gd name="connsiteX9" fmla="*/ 3314700 w 3708400"/>
              <a:gd name="connsiteY9" fmla="*/ 990600 h 1422400"/>
              <a:gd name="connsiteX10" fmla="*/ 3327400 w 3708400"/>
              <a:gd name="connsiteY10" fmla="*/ 1409700 h 1422400"/>
              <a:gd name="connsiteX11" fmla="*/ 3568700 w 3708400"/>
              <a:gd name="connsiteY11" fmla="*/ 1409700 h 1422400"/>
              <a:gd name="connsiteX12" fmla="*/ 3556000 w 3708400"/>
              <a:gd name="connsiteY12" fmla="*/ 1003300 h 1422400"/>
              <a:gd name="connsiteX13" fmla="*/ 3708400 w 3708400"/>
              <a:gd name="connsiteY13" fmla="*/ 1016000 h 1422400"/>
              <a:gd name="connsiteX0" fmla="*/ 0 w 3708400"/>
              <a:gd name="connsiteY0" fmla="*/ 1397000 h 1422400"/>
              <a:gd name="connsiteX1" fmla="*/ 177800 w 3708400"/>
              <a:gd name="connsiteY1" fmla="*/ 1409700 h 1422400"/>
              <a:gd name="connsiteX2" fmla="*/ 215900 w 3708400"/>
              <a:gd name="connsiteY2" fmla="*/ 0 h 1422400"/>
              <a:gd name="connsiteX3" fmla="*/ 800100 w 3708400"/>
              <a:gd name="connsiteY3" fmla="*/ 25400 h 1422400"/>
              <a:gd name="connsiteX4" fmla="*/ 914400 w 3708400"/>
              <a:gd name="connsiteY4" fmla="*/ 1066800 h 1422400"/>
              <a:gd name="connsiteX5" fmla="*/ 1117600 w 3708400"/>
              <a:gd name="connsiteY5" fmla="*/ 1041400 h 1422400"/>
              <a:gd name="connsiteX6" fmla="*/ 1117600 w 3708400"/>
              <a:gd name="connsiteY6" fmla="*/ 1422400 h 1422400"/>
              <a:gd name="connsiteX7" fmla="*/ 1409700 w 3708400"/>
              <a:gd name="connsiteY7" fmla="*/ 1409700 h 1422400"/>
              <a:gd name="connsiteX8" fmla="*/ 1422400 w 3708400"/>
              <a:gd name="connsiteY8" fmla="*/ 1003300 h 1422400"/>
              <a:gd name="connsiteX9" fmla="*/ 3314700 w 3708400"/>
              <a:gd name="connsiteY9" fmla="*/ 990600 h 1422400"/>
              <a:gd name="connsiteX10" fmla="*/ 3327400 w 3708400"/>
              <a:gd name="connsiteY10" fmla="*/ 1409700 h 1422400"/>
              <a:gd name="connsiteX11" fmla="*/ 3568700 w 3708400"/>
              <a:gd name="connsiteY11" fmla="*/ 1409700 h 1422400"/>
              <a:gd name="connsiteX12" fmla="*/ 3556000 w 3708400"/>
              <a:gd name="connsiteY12" fmla="*/ 1003300 h 1422400"/>
              <a:gd name="connsiteX13" fmla="*/ 3708400 w 3708400"/>
              <a:gd name="connsiteY13" fmla="*/ 1016000 h 1422400"/>
              <a:gd name="connsiteX0" fmla="*/ 0 w 3568700"/>
              <a:gd name="connsiteY0" fmla="*/ 1397000 h 1422400"/>
              <a:gd name="connsiteX1" fmla="*/ 177800 w 3568700"/>
              <a:gd name="connsiteY1" fmla="*/ 1409700 h 1422400"/>
              <a:gd name="connsiteX2" fmla="*/ 215900 w 3568700"/>
              <a:gd name="connsiteY2" fmla="*/ 0 h 1422400"/>
              <a:gd name="connsiteX3" fmla="*/ 800100 w 3568700"/>
              <a:gd name="connsiteY3" fmla="*/ 25400 h 1422400"/>
              <a:gd name="connsiteX4" fmla="*/ 914400 w 3568700"/>
              <a:gd name="connsiteY4" fmla="*/ 1066800 h 1422400"/>
              <a:gd name="connsiteX5" fmla="*/ 1117600 w 3568700"/>
              <a:gd name="connsiteY5" fmla="*/ 1041400 h 1422400"/>
              <a:gd name="connsiteX6" fmla="*/ 1117600 w 3568700"/>
              <a:gd name="connsiteY6" fmla="*/ 1422400 h 1422400"/>
              <a:gd name="connsiteX7" fmla="*/ 1409700 w 3568700"/>
              <a:gd name="connsiteY7" fmla="*/ 1409700 h 1422400"/>
              <a:gd name="connsiteX8" fmla="*/ 1422400 w 3568700"/>
              <a:gd name="connsiteY8" fmla="*/ 1003300 h 1422400"/>
              <a:gd name="connsiteX9" fmla="*/ 3314700 w 3568700"/>
              <a:gd name="connsiteY9" fmla="*/ 990600 h 1422400"/>
              <a:gd name="connsiteX10" fmla="*/ 3327400 w 3568700"/>
              <a:gd name="connsiteY10" fmla="*/ 1409700 h 1422400"/>
              <a:gd name="connsiteX11" fmla="*/ 3568700 w 3568700"/>
              <a:gd name="connsiteY11" fmla="*/ 1409700 h 1422400"/>
              <a:gd name="connsiteX12" fmla="*/ 3556000 w 3568700"/>
              <a:gd name="connsiteY12" fmla="*/ 1003300 h 1422400"/>
              <a:gd name="connsiteX0" fmla="*/ 0 w 3568700"/>
              <a:gd name="connsiteY0" fmla="*/ 1397000 h 1422400"/>
              <a:gd name="connsiteX1" fmla="*/ 177800 w 3568700"/>
              <a:gd name="connsiteY1" fmla="*/ 1409700 h 1422400"/>
              <a:gd name="connsiteX2" fmla="*/ 215900 w 3568700"/>
              <a:gd name="connsiteY2" fmla="*/ 0 h 1422400"/>
              <a:gd name="connsiteX3" fmla="*/ 800100 w 3568700"/>
              <a:gd name="connsiteY3" fmla="*/ 25400 h 1422400"/>
              <a:gd name="connsiteX4" fmla="*/ 914400 w 3568700"/>
              <a:gd name="connsiteY4" fmla="*/ 1066800 h 1422400"/>
              <a:gd name="connsiteX5" fmla="*/ 1117600 w 3568700"/>
              <a:gd name="connsiteY5" fmla="*/ 1041400 h 1422400"/>
              <a:gd name="connsiteX6" fmla="*/ 1117600 w 3568700"/>
              <a:gd name="connsiteY6" fmla="*/ 1422400 h 1422400"/>
              <a:gd name="connsiteX7" fmla="*/ 1409700 w 3568700"/>
              <a:gd name="connsiteY7" fmla="*/ 1409700 h 1422400"/>
              <a:gd name="connsiteX8" fmla="*/ 1422400 w 3568700"/>
              <a:gd name="connsiteY8" fmla="*/ 1003300 h 1422400"/>
              <a:gd name="connsiteX9" fmla="*/ 3314700 w 3568700"/>
              <a:gd name="connsiteY9" fmla="*/ 990600 h 1422400"/>
              <a:gd name="connsiteX10" fmla="*/ 3327400 w 3568700"/>
              <a:gd name="connsiteY10" fmla="*/ 1409700 h 1422400"/>
              <a:gd name="connsiteX11" fmla="*/ 3568700 w 3568700"/>
              <a:gd name="connsiteY11" fmla="*/ 1409700 h 1422400"/>
              <a:gd name="connsiteX0" fmla="*/ 0 w 3695700"/>
              <a:gd name="connsiteY0" fmla="*/ 1397000 h 1422400"/>
              <a:gd name="connsiteX1" fmla="*/ 177800 w 3695700"/>
              <a:gd name="connsiteY1" fmla="*/ 1409700 h 1422400"/>
              <a:gd name="connsiteX2" fmla="*/ 215900 w 3695700"/>
              <a:gd name="connsiteY2" fmla="*/ 0 h 1422400"/>
              <a:gd name="connsiteX3" fmla="*/ 800100 w 3695700"/>
              <a:gd name="connsiteY3" fmla="*/ 25400 h 1422400"/>
              <a:gd name="connsiteX4" fmla="*/ 914400 w 3695700"/>
              <a:gd name="connsiteY4" fmla="*/ 1066800 h 1422400"/>
              <a:gd name="connsiteX5" fmla="*/ 1117600 w 3695700"/>
              <a:gd name="connsiteY5" fmla="*/ 1041400 h 1422400"/>
              <a:gd name="connsiteX6" fmla="*/ 1117600 w 3695700"/>
              <a:gd name="connsiteY6" fmla="*/ 1422400 h 1422400"/>
              <a:gd name="connsiteX7" fmla="*/ 1409700 w 3695700"/>
              <a:gd name="connsiteY7" fmla="*/ 1409700 h 1422400"/>
              <a:gd name="connsiteX8" fmla="*/ 1422400 w 3695700"/>
              <a:gd name="connsiteY8" fmla="*/ 1003300 h 1422400"/>
              <a:gd name="connsiteX9" fmla="*/ 3314700 w 3695700"/>
              <a:gd name="connsiteY9" fmla="*/ 990600 h 1422400"/>
              <a:gd name="connsiteX10" fmla="*/ 3327400 w 3695700"/>
              <a:gd name="connsiteY10" fmla="*/ 1409700 h 1422400"/>
              <a:gd name="connsiteX11" fmla="*/ 3695700 w 3695700"/>
              <a:gd name="connsiteY11" fmla="*/ 1409700 h 1422400"/>
              <a:gd name="connsiteX0" fmla="*/ 0 w 3695700"/>
              <a:gd name="connsiteY0" fmla="*/ 1397000 h 1422400"/>
              <a:gd name="connsiteX1" fmla="*/ 177800 w 3695700"/>
              <a:gd name="connsiteY1" fmla="*/ 1409700 h 1422400"/>
              <a:gd name="connsiteX2" fmla="*/ 215900 w 3695700"/>
              <a:gd name="connsiteY2" fmla="*/ 0 h 1422400"/>
              <a:gd name="connsiteX3" fmla="*/ 800100 w 3695700"/>
              <a:gd name="connsiteY3" fmla="*/ 25400 h 1422400"/>
              <a:gd name="connsiteX4" fmla="*/ 825500 w 3695700"/>
              <a:gd name="connsiteY4" fmla="*/ 1041400 h 1422400"/>
              <a:gd name="connsiteX5" fmla="*/ 1117600 w 3695700"/>
              <a:gd name="connsiteY5" fmla="*/ 1041400 h 1422400"/>
              <a:gd name="connsiteX6" fmla="*/ 1117600 w 3695700"/>
              <a:gd name="connsiteY6" fmla="*/ 1422400 h 1422400"/>
              <a:gd name="connsiteX7" fmla="*/ 1409700 w 3695700"/>
              <a:gd name="connsiteY7" fmla="*/ 1409700 h 1422400"/>
              <a:gd name="connsiteX8" fmla="*/ 1422400 w 3695700"/>
              <a:gd name="connsiteY8" fmla="*/ 1003300 h 1422400"/>
              <a:gd name="connsiteX9" fmla="*/ 3314700 w 3695700"/>
              <a:gd name="connsiteY9" fmla="*/ 990600 h 1422400"/>
              <a:gd name="connsiteX10" fmla="*/ 3327400 w 3695700"/>
              <a:gd name="connsiteY10" fmla="*/ 1409700 h 1422400"/>
              <a:gd name="connsiteX11" fmla="*/ 3695700 w 3695700"/>
              <a:gd name="connsiteY11" fmla="*/ 1409700 h 1422400"/>
              <a:gd name="connsiteX0" fmla="*/ 0 w 3695700"/>
              <a:gd name="connsiteY0" fmla="*/ 1397000 h 1422400"/>
              <a:gd name="connsiteX1" fmla="*/ 177800 w 3695700"/>
              <a:gd name="connsiteY1" fmla="*/ 1409700 h 1422400"/>
              <a:gd name="connsiteX2" fmla="*/ 215900 w 3695700"/>
              <a:gd name="connsiteY2" fmla="*/ 0 h 1422400"/>
              <a:gd name="connsiteX3" fmla="*/ 774700 w 3695700"/>
              <a:gd name="connsiteY3" fmla="*/ 0 h 1422400"/>
              <a:gd name="connsiteX4" fmla="*/ 825500 w 3695700"/>
              <a:gd name="connsiteY4" fmla="*/ 1041400 h 1422400"/>
              <a:gd name="connsiteX5" fmla="*/ 1117600 w 3695700"/>
              <a:gd name="connsiteY5" fmla="*/ 1041400 h 1422400"/>
              <a:gd name="connsiteX6" fmla="*/ 1117600 w 3695700"/>
              <a:gd name="connsiteY6" fmla="*/ 1422400 h 1422400"/>
              <a:gd name="connsiteX7" fmla="*/ 1409700 w 3695700"/>
              <a:gd name="connsiteY7" fmla="*/ 1409700 h 1422400"/>
              <a:gd name="connsiteX8" fmla="*/ 1422400 w 3695700"/>
              <a:gd name="connsiteY8" fmla="*/ 1003300 h 1422400"/>
              <a:gd name="connsiteX9" fmla="*/ 3314700 w 3695700"/>
              <a:gd name="connsiteY9" fmla="*/ 990600 h 1422400"/>
              <a:gd name="connsiteX10" fmla="*/ 3327400 w 3695700"/>
              <a:gd name="connsiteY10" fmla="*/ 1409700 h 1422400"/>
              <a:gd name="connsiteX11" fmla="*/ 3695700 w 3695700"/>
              <a:gd name="connsiteY11" fmla="*/ 14097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5700" h="1422400">
                <a:moveTo>
                  <a:pt x="0" y="1397000"/>
                </a:moveTo>
                <a:lnTo>
                  <a:pt x="177800" y="1409700"/>
                </a:lnTo>
                <a:lnTo>
                  <a:pt x="215900" y="0"/>
                </a:lnTo>
                <a:lnTo>
                  <a:pt x="774700" y="0"/>
                </a:lnTo>
                <a:lnTo>
                  <a:pt x="825500" y="1041400"/>
                </a:lnTo>
                <a:lnTo>
                  <a:pt x="1117600" y="1041400"/>
                </a:lnTo>
                <a:lnTo>
                  <a:pt x="1117600" y="1422400"/>
                </a:lnTo>
                <a:lnTo>
                  <a:pt x="1409700" y="1409700"/>
                </a:lnTo>
                <a:lnTo>
                  <a:pt x="1422400" y="1003300"/>
                </a:lnTo>
                <a:lnTo>
                  <a:pt x="3314700" y="990600"/>
                </a:lnTo>
                <a:lnTo>
                  <a:pt x="3327400" y="1409700"/>
                </a:lnTo>
                <a:lnTo>
                  <a:pt x="3695700" y="1409700"/>
                </a:lnTo>
              </a:path>
            </a:pathLst>
          </a:custGeom>
          <a:noFill/>
          <a:ln w="38100" cmpd="sng">
            <a:solidFill>
              <a:srgbClr val="00B0F0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9800" y="6280373"/>
            <a:ext cx="379095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0:00          6:00         12:00        18:00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7430" y="4677683"/>
            <a:ext cx="288147" cy="1717282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r>
              <a:rPr kumimoji="1" lang="ja-JP" altLang="en-US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クラスタ起動台数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93000" y="4725694"/>
            <a:ext cx="11176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+mn-lt"/>
                <a:ea typeface="ＭＳ Ｐゴシック" pitchFamily="50" charset="-128"/>
              </a:rPr>
              <a:t>オンプレ</a:t>
            </a:r>
          </a:p>
        </p:txBody>
      </p:sp>
      <p:sp>
        <p:nvSpPr>
          <p:cNvPr id="33" name="フリーフォーム 32"/>
          <p:cNvSpPr/>
          <p:nvPr/>
        </p:nvSpPr>
        <p:spPr bwMode="gray">
          <a:xfrm>
            <a:off x="4489451" y="4902662"/>
            <a:ext cx="3327400" cy="1435100"/>
          </a:xfrm>
          <a:custGeom>
            <a:avLst/>
            <a:gdLst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990600 w 3733800"/>
              <a:gd name="connsiteY4" fmla="*/ 1003300 h 1422400"/>
              <a:gd name="connsiteX5" fmla="*/ 1143000 w 3733800"/>
              <a:gd name="connsiteY5" fmla="*/ 10033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606800 w 3733800"/>
              <a:gd name="connsiteY12" fmla="*/ 1143000 h 1422400"/>
              <a:gd name="connsiteX13" fmla="*/ 3733800 w 3733800"/>
              <a:gd name="connsiteY13" fmla="*/ 1143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990600 w 3733800"/>
              <a:gd name="connsiteY4" fmla="*/ 1003300 h 1422400"/>
              <a:gd name="connsiteX5" fmla="*/ 1143000 w 3733800"/>
              <a:gd name="connsiteY5" fmla="*/ 10033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143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990600 w 3733800"/>
              <a:gd name="connsiteY4" fmla="*/ 1003300 h 1422400"/>
              <a:gd name="connsiteX5" fmla="*/ 1143000 w 3733800"/>
              <a:gd name="connsiteY5" fmla="*/ 10033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1143000 w 3733800"/>
              <a:gd name="connsiteY4" fmla="*/ 1003300 h 1422400"/>
              <a:gd name="connsiteX5" fmla="*/ 1143000 w 3733800"/>
              <a:gd name="connsiteY5" fmla="*/ 1422400 h 1422400"/>
              <a:gd name="connsiteX6" fmla="*/ 1435100 w 3733800"/>
              <a:gd name="connsiteY6" fmla="*/ 1409700 h 1422400"/>
              <a:gd name="connsiteX7" fmla="*/ 1447800 w 3733800"/>
              <a:gd name="connsiteY7" fmla="*/ 1003300 h 1422400"/>
              <a:gd name="connsiteX8" fmla="*/ 3340100 w 3733800"/>
              <a:gd name="connsiteY8" fmla="*/ 990600 h 1422400"/>
              <a:gd name="connsiteX9" fmla="*/ 3352800 w 3733800"/>
              <a:gd name="connsiteY9" fmla="*/ 1409700 h 1422400"/>
              <a:gd name="connsiteX10" fmla="*/ 3594100 w 3733800"/>
              <a:gd name="connsiteY10" fmla="*/ 1409700 h 1422400"/>
              <a:gd name="connsiteX11" fmla="*/ 3581400 w 3733800"/>
              <a:gd name="connsiteY11" fmla="*/ 1003300 h 1422400"/>
              <a:gd name="connsiteX12" fmla="*/ 3733800 w 3733800"/>
              <a:gd name="connsiteY12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977900 w 3733800"/>
              <a:gd name="connsiteY3" fmla="*/ 0 h 1422400"/>
              <a:gd name="connsiteX4" fmla="*/ 1143000 w 3733800"/>
              <a:gd name="connsiteY4" fmla="*/ 1422400 h 1422400"/>
              <a:gd name="connsiteX5" fmla="*/ 1435100 w 3733800"/>
              <a:gd name="connsiteY5" fmla="*/ 1409700 h 1422400"/>
              <a:gd name="connsiteX6" fmla="*/ 1447800 w 3733800"/>
              <a:gd name="connsiteY6" fmla="*/ 1003300 h 1422400"/>
              <a:gd name="connsiteX7" fmla="*/ 3340100 w 3733800"/>
              <a:gd name="connsiteY7" fmla="*/ 990600 h 1422400"/>
              <a:gd name="connsiteX8" fmla="*/ 3352800 w 3733800"/>
              <a:gd name="connsiteY8" fmla="*/ 1409700 h 1422400"/>
              <a:gd name="connsiteX9" fmla="*/ 3594100 w 3733800"/>
              <a:gd name="connsiteY9" fmla="*/ 1409700 h 1422400"/>
              <a:gd name="connsiteX10" fmla="*/ 3581400 w 3733800"/>
              <a:gd name="connsiteY10" fmla="*/ 1003300 h 1422400"/>
              <a:gd name="connsiteX11" fmla="*/ 3733800 w 3733800"/>
              <a:gd name="connsiteY11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1117600 w 3733800"/>
              <a:gd name="connsiteY3" fmla="*/ 12700 h 1422400"/>
              <a:gd name="connsiteX4" fmla="*/ 1143000 w 3733800"/>
              <a:gd name="connsiteY4" fmla="*/ 1422400 h 1422400"/>
              <a:gd name="connsiteX5" fmla="*/ 1435100 w 3733800"/>
              <a:gd name="connsiteY5" fmla="*/ 1409700 h 1422400"/>
              <a:gd name="connsiteX6" fmla="*/ 1447800 w 3733800"/>
              <a:gd name="connsiteY6" fmla="*/ 1003300 h 1422400"/>
              <a:gd name="connsiteX7" fmla="*/ 3340100 w 3733800"/>
              <a:gd name="connsiteY7" fmla="*/ 990600 h 1422400"/>
              <a:gd name="connsiteX8" fmla="*/ 3352800 w 3733800"/>
              <a:gd name="connsiteY8" fmla="*/ 1409700 h 1422400"/>
              <a:gd name="connsiteX9" fmla="*/ 3594100 w 3733800"/>
              <a:gd name="connsiteY9" fmla="*/ 1409700 h 1422400"/>
              <a:gd name="connsiteX10" fmla="*/ 3581400 w 3733800"/>
              <a:gd name="connsiteY10" fmla="*/ 1003300 h 1422400"/>
              <a:gd name="connsiteX11" fmla="*/ 3733800 w 3733800"/>
              <a:gd name="connsiteY11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1143000 w 3733800"/>
              <a:gd name="connsiteY4" fmla="*/ 1422400 h 1422400"/>
              <a:gd name="connsiteX5" fmla="*/ 1435100 w 3733800"/>
              <a:gd name="connsiteY5" fmla="*/ 1409700 h 1422400"/>
              <a:gd name="connsiteX6" fmla="*/ 1447800 w 3733800"/>
              <a:gd name="connsiteY6" fmla="*/ 1003300 h 1422400"/>
              <a:gd name="connsiteX7" fmla="*/ 3340100 w 3733800"/>
              <a:gd name="connsiteY7" fmla="*/ 990600 h 1422400"/>
              <a:gd name="connsiteX8" fmla="*/ 3352800 w 3733800"/>
              <a:gd name="connsiteY8" fmla="*/ 1409700 h 1422400"/>
              <a:gd name="connsiteX9" fmla="*/ 3594100 w 3733800"/>
              <a:gd name="connsiteY9" fmla="*/ 1409700 h 1422400"/>
              <a:gd name="connsiteX10" fmla="*/ 3581400 w 3733800"/>
              <a:gd name="connsiteY10" fmla="*/ 1003300 h 1422400"/>
              <a:gd name="connsiteX11" fmla="*/ 3733800 w 3733800"/>
              <a:gd name="connsiteY11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1041400 w 3733800"/>
              <a:gd name="connsiteY4" fmla="*/ 901700 h 1422400"/>
              <a:gd name="connsiteX5" fmla="*/ 1143000 w 3733800"/>
              <a:gd name="connsiteY5" fmla="*/ 1422400 h 1422400"/>
              <a:gd name="connsiteX6" fmla="*/ 1435100 w 3733800"/>
              <a:gd name="connsiteY6" fmla="*/ 1409700 h 1422400"/>
              <a:gd name="connsiteX7" fmla="*/ 1447800 w 3733800"/>
              <a:gd name="connsiteY7" fmla="*/ 1003300 h 1422400"/>
              <a:gd name="connsiteX8" fmla="*/ 3340100 w 3733800"/>
              <a:gd name="connsiteY8" fmla="*/ 990600 h 1422400"/>
              <a:gd name="connsiteX9" fmla="*/ 3352800 w 3733800"/>
              <a:gd name="connsiteY9" fmla="*/ 1409700 h 1422400"/>
              <a:gd name="connsiteX10" fmla="*/ 3594100 w 3733800"/>
              <a:gd name="connsiteY10" fmla="*/ 1409700 h 1422400"/>
              <a:gd name="connsiteX11" fmla="*/ 3581400 w 3733800"/>
              <a:gd name="connsiteY11" fmla="*/ 1003300 h 1422400"/>
              <a:gd name="connsiteX12" fmla="*/ 3733800 w 3733800"/>
              <a:gd name="connsiteY12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1143000 w 3733800"/>
              <a:gd name="connsiteY5" fmla="*/ 1422400 h 1422400"/>
              <a:gd name="connsiteX6" fmla="*/ 1435100 w 3733800"/>
              <a:gd name="connsiteY6" fmla="*/ 1409700 h 1422400"/>
              <a:gd name="connsiteX7" fmla="*/ 1447800 w 3733800"/>
              <a:gd name="connsiteY7" fmla="*/ 1003300 h 1422400"/>
              <a:gd name="connsiteX8" fmla="*/ 3340100 w 3733800"/>
              <a:gd name="connsiteY8" fmla="*/ 990600 h 1422400"/>
              <a:gd name="connsiteX9" fmla="*/ 3352800 w 3733800"/>
              <a:gd name="connsiteY9" fmla="*/ 1409700 h 1422400"/>
              <a:gd name="connsiteX10" fmla="*/ 3594100 w 3733800"/>
              <a:gd name="connsiteY10" fmla="*/ 1409700 h 1422400"/>
              <a:gd name="connsiteX11" fmla="*/ 3581400 w 3733800"/>
              <a:gd name="connsiteY11" fmla="*/ 1003300 h 1422400"/>
              <a:gd name="connsiteX12" fmla="*/ 3733800 w 3733800"/>
              <a:gd name="connsiteY12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901700 w 3733800"/>
              <a:gd name="connsiteY5" fmla="*/ 9525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1143000 w 3733800"/>
              <a:gd name="connsiteY5" fmla="*/ 9398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27100 w 3733800"/>
              <a:gd name="connsiteY4" fmla="*/ 1003300 h 1422400"/>
              <a:gd name="connsiteX5" fmla="*/ 1143000 w 3733800"/>
              <a:gd name="connsiteY5" fmla="*/ 10414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33800"/>
              <a:gd name="connsiteY0" fmla="*/ 990600 h 1422400"/>
              <a:gd name="connsiteX1" fmla="*/ 215900 w 3733800"/>
              <a:gd name="connsiteY1" fmla="*/ 990600 h 1422400"/>
              <a:gd name="connsiteX2" fmla="*/ 241300 w 3733800"/>
              <a:gd name="connsiteY2" fmla="*/ 0 h 1422400"/>
              <a:gd name="connsiteX3" fmla="*/ 825500 w 3733800"/>
              <a:gd name="connsiteY3" fmla="*/ 25400 h 1422400"/>
              <a:gd name="connsiteX4" fmla="*/ 939800 w 3733800"/>
              <a:gd name="connsiteY4" fmla="*/ 1066800 h 1422400"/>
              <a:gd name="connsiteX5" fmla="*/ 1143000 w 3733800"/>
              <a:gd name="connsiteY5" fmla="*/ 1041400 h 1422400"/>
              <a:gd name="connsiteX6" fmla="*/ 1143000 w 3733800"/>
              <a:gd name="connsiteY6" fmla="*/ 1422400 h 1422400"/>
              <a:gd name="connsiteX7" fmla="*/ 1435100 w 3733800"/>
              <a:gd name="connsiteY7" fmla="*/ 1409700 h 1422400"/>
              <a:gd name="connsiteX8" fmla="*/ 1447800 w 3733800"/>
              <a:gd name="connsiteY8" fmla="*/ 1003300 h 1422400"/>
              <a:gd name="connsiteX9" fmla="*/ 3340100 w 3733800"/>
              <a:gd name="connsiteY9" fmla="*/ 990600 h 1422400"/>
              <a:gd name="connsiteX10" fmla="*/ 3352800 w 3733800"/>
              <a:gd name="connsiteY10" fmla="*/ 1409700 h 1422400"/>
              <a:gd name="connsiteX11" fmla="*/ 3594100 w 3733800"/>
              <a:gd name="connsiteY11" fmla="*/ 1409700 h 1422400"/>
              <a:gd name="connsiteX12" fmla="*/ 3581400 w 3733800"/>
              <a:gd name="connsiteY12" fmla="*/ 1003300 h 1422400"/>
              <a:gd name="connsiteX13" fmla="*/ 3733800 w 3733800"/>
              <a:gd name="connsiteY13" fmla="*/ 1016000 h 1422400"/>
              <a:gd name="connsiteX0" fmla="*/ 0 w 3708400"/>
              <a:gd name="connsiteY0" fmla="*/ 1397000 h 1422400"/>
              <a:gd name="connsiteX1" fmla="*/ 190500 w 3708400"/>
              <a:gd name="connsiteY1" fmla="*/ 990600 h 1422400"/>
              <a:gd name="connsiteX2" fmla="*/ 215900 w 3708400"/>
              <a:gd name="connsiteY2" fmla="*/ 0 h 1422400"/>
              <a:gd name="connsiteX3" fmla="*/ 800100 w 3708400"/>
              <a:gd name="connsiteY3" fmla="*/ 25400 h 1422400"/>
              <a:gd name="connsiteX4" fmla="*/ 914400 w 3708400"/>
              <a:gd name="connsiteY4" fmla="*/ 1066800 h 1422400"/>
              <a:gd name="connsiteX5" fmla="*/ 1117600 w 3708400"/>
              <a:gd name="connsiteY5" fmla="*/ 1041400 h 1422400"/>
              <a:gd name="connsiteX6" fmla="*/ 1117600 w 3708400"/>
              <a:gd name="connsiteY6" fmla="*/ 1422400 h 1422400"/>
              <a:gd name="connsiteX7" fmla="*/ 1409700 w 3708400"/>
              <a:gd name="connsiteY7" fmla="*/ 1409700 h 1422400"/>
              <a:gd name="connsiteX8" fmla="*/ 1422400 w 3708400"/>
              <a:gd name="connsiteY8" fmla="*/ 1003300 h 1422400"/>
              <a:gd name="connsiteX9" fmla="*/ 3314700 w 3708400"/>
              <a:gd name="connsiteY9" fmla="*/ 990600 h 1422400"/>
              <a:gd name="connsiteX10" fmla="*/ 3327400 w 3708400"/>
              <a:gd name="connsiteY10" fmla="*/ 1409700 h 1422400"/>
              <a:gd name="connsiteX11" fmla="*/ 3568700 w 3708400"/>
              <a:gd name="connsiteY11" fmla="*/ 1409700 h 1422400"/>
              <a:gd name="connsiteX12" fmla="*/ 3556000 w 3708400"/>
              <a:gd name="connsiteY12" fmla="*/ 1003300 h 1422400"/>
              <a:gd name="connsiteX13" fmla="*/ 3708400 w 3708400"/>
              <a:gd name="connsiteY13" fmla="*/ 1016000 h 1422400"/>
              <a:gd name="connsiteX0" fmla="*/ 0 w 3708400"/>
              <a:gd name="connsiteY0" fmla="*/ 1397000 h 1422400"/>
              <a:gd name="connsiteX1" fmla="*/ 177800 w 3708400"/>
              <a:gd name="connsiteY1" fmla="*/ 1409700 h 1422400"/>
              <a:gd name="connsiteX2" fmla="*/ 215900 w 3708400"/>
              <a:gd name="connsiteY2" fmla="*/ 0 h 1422400"/>
              <a:gd name="connsiteX3" fmla="*/ 800100 w 3708400"/>
              <a:gd name="connsiteY3" fmla="*/ 25400 h 1422400"/>
              <a:gd name="connsiteX4" fmla="*/ 914400 w 3708400"/>
              <a:gd name="connsiteY4" fmla="*/ 1066800 h 1422400"/>
              <a:gd name="connsiteX5" fmla="*/ 1117600 w 3708400"/>
              <a:gd name="connsiteY5" fmla="*/ 1041400 h 1422400"/>
              <a:gd name="connsiteX6" fmla="*/ 1117600 w 3708400"/>
              <a:gd name="connsiteY6" fmla="*/ 1422400 h 1422400"/>
              <a:gd name="connsiteX7" fmla="*/ 1409700 w 3708400"/>
              <a:gd name="connsiteY7" fmla="*/ 1409700 h 1422400"/>
              <a:gd name="connsiteX8" fmla="*/ 1422400 w 3708400"/>
              <a:gd name="connsiteY8" fmla="*/ 1003300 h 1422400"/>
              <a:gd name="connsiteX9" fmla="*/ 3314700 w 3708400"/>
              <a:gd name="connsiteY9" fmla="*/ 990600 h 1422400"/>
              <a:gd name="connsiteX10" fmla="*/ 3327400 w 3708400"/>
              <a:gd name="connsiteY10" fmla="*/ 1409700 h 1422400"/>
              <a:gd name="connsiteX11" fmla="*/ 3568700 w 3708400"/>
              <a:gd name="connsiteY11" fmla="*/ 1409700 h 1422400"/>
              <a:gd name="connsiteX12" fmla="*/ 3556000 w 3708400"/>
              <a:gd name="connsiteY12" fmla="*/ 1003300 h 1422400"/>
              <a:gd name="connsiteX13" fmla="*/ 3708400 w 3708400"/>
              <a:gd name="connsiteY13" fmla="*/ 1016000 h 1422400"/>
              <a:gd name="connsiteX0" fmla="*/ 0 w 3568700"/>
              <a:gd name="connsiteY0" fmla="*/ 1397000 h 1422400"/>
              <a:gd name="connsiteX1" fmla="*/ 177800 w 3568700"/>
              <a:gd name="connsiteY1" fmla="*/ 1409700 h 1422400"/>
              <a:gd name="connsiteX2" fmla="*/ 215900 w 3568700"/>
              <a:gd name="connsiteY2" fmla="*/ 0 h 1422400"/>
              <a:gd name="connsiteX3" fmla="*/ 800100 w 3568700"/>
              <a:gd name="connsiteY3" fmla="*/ 25400 h 1422400"/>
              <a:gd name="connsiteX4" fmla="*/ 914400 w 3568700"/>
              <a:gd name="connsiteY4" fmla="*/ 1066800 h 1422400"/>
              <a:gd name="connsiteX5" fmla="*/ 1117600 w 3568700"/>
              <a:gd name="connsiteY5" fmla="*/ 1041400 h 1422400"/>
              <a:gd name="connsiteX6" fmla="*/ 1117600 w 3568700"/>
              <a:gd name="connsiteY6" fmla="*/ 1422400 h 1422400"/>
              <a:gd name="connsiteX7" fmla="*/ 1409700 w 3568700"/>
              <a:gd name="connsiteY7" fmla="*/ 1409700 h 1422400"/>
              <a:gd name="connsiteX8" fmla="*/ 1422400 w 3568700"/>
              <a:gd name="connsiteY8" fmla="*/ 1003300 h 1422400"/>
              <a:gd name="connsiteX9" fmla="*/ 3314700 w 3568700"/>
              <a:gd name="connsiteY9" fmla="*/ 990600 h 1422400"/>
              <a:gd name="connsiteX10" fmla="*/ 3327400 w 3568700"/>
              <a:gd name="connsiteY10" fmla="*/ 1409700 h 1422400"/>
              <a:gd name="connsiteX11" fmla="*/ 3568700 w 3568700"/>
              <a:gd name="connsiteY11" fmla="*/ 1409700 h 1422400"/>
              <a:gd name="connsiteX12" fmla="*/ 3556000 w 3568700"/>
              <a:gd name="connsiteY12" fmla="*/ 1003300 h 1422400"/>
              <a:gd name="connsiteX0" fmla="*/ 0 w 3568700"/>
              <a:gd name="connsiteY0" fmla="*/ 1397000 h 1422400"/>
              <a:gd name="connsiteX1" fmla="*/ 177800 w 3568700"/>
              <a:gd name="connsiteY1" fmla="*/ 1409700 h 1422400"/>
              <a:gd name="connsiteX2" fmla="*/ 215900 w 3568700"/>
              <a:gd name="connsiteY2" fmla="*/ 0 h 1422400"/>
              <a:gd name="connsiteX3" fmla="*/ 800100 w 3568700"/>
              <a:gd name="connsiteY3" fmla="*/ 25400 h 1422400"/>
              <a:gd name="connsiteX4" fmla="*/ 914400 w 3568700"/>
              <a:gd name="connsiteY4" fmla="*/ 1066800 h 1422400"/>
              <a:gd name="connsiteX5" fmla="*/ 1117600 w 3568700"/>
              <a:gd name="connsiteY5" fmla="*/ 1041400 h 1422400"/>
              <a:gd name="connsiteX6" fmla="*/ 1117600 w 3568700"/>
              <a:gd name="connsiteY6" fmla="*/ 1422400 h 1422400"/>
              <a:gd name="connsiteX7" fmla="*/ 1409700 w 3568700"/>
              <a:gd name="connsiteY7" fmla="*/ 1409700 h 1422400"/>
              <a:gd name="connsiteX8" fmla="*/ 1422400 w 3568700"/>
              <a:gd name="connsiteY8" fmla="*/ 1003300 h 1422400"/>
              <a:gd name="connsiteX9" fmla="*/ 3314700 w 3568700"/>
              <a:gd name="connsiteY9" fmla="*/ 990600 h 1422400"/>
              <a:gd name="connsiteX10" fmla="*/ 3327400 w 3568700"/>
              <a:gd name="connsiteY10" fmla="*/ 1409700 h 1422400"/>
              <a:gd name="connsiteX11" fmla="*/ 3568700 w 3568700"/>
              <a:gd name="connsiteY11" fmla="*/ 1409700 h 1422400"/>
              <a:gd name="connsiteX0" fmla="*/ 0 w 3695700"/>
              <a:gd name="connsiteY0" fmla="*/ 1397000 h 1422400"/>
              <a:gd name="connsiteX1" fmla="*/ 177800 w 3695700"/>
              <a:gd name="connsiteY1" fmla="*/ 1409700 h 1422400"/>
              <a:gd name="connsiteX2" fmla="*/ 215900 w 3695700"/>
              <a:gd name="connsiteY2" fmla="*/ 0 h 1422400"/>
              <a:gd name="connsiteX3" fmla="*/ 800100 w 3695700"/>
              <a:gd name="connsiteY3" fmla="*/ 25400 h 1422400"/>
              <a:gd name="connsiteX4" fmla="*/ 914400 w 3695700"/>
              <a:gd name="connsiteY4" fmla="*/ 1066800 h 1422400"/>
              <a:gd name="connsiteX5" fmla="*/ 1117600 w 3695700"/>
              <a:gd name="connsiteY5" fmla="*/ 1041400 h 1422400"/>
              <a:gd name="connsiteX6" fmla="*/ 1117600 w 3695700"/>
              <a:gd name="connsiteY6" fmla="*/ 1422400 h 1422400"/>
              <a:gd name="connsiteX7" fmla="*/ 1409700 w 3695700"/>
              <a:gd name="connsiteY7" fmla="*/ 1409700 h 1422400"/>
              <a:gd name="connsiteX8" fmla="*/ 1422400 w 3695700"/>
              <a:gd name="connsiteY8" fmla="*/ 1003300 h 1422400"/>
              <a:gd name="connsiteX9" fmla="*/ 3314700 w 3695700"/>
              <a:gd name="connsiteY9" fmla="*/ 990600 h 1422400"/>
              <a:gd name="connsiteX10" fmla="*/ 3327400 w 3695700"/>
              <a:gd name="connsiteY10" fmla="*/ 1409700 h 1422400"/>
              <a:gd name="connsiteX11" fmla="*/ 3695700 w 3695700"/>
              <a:gd name="connsiteY11" fmla="*/ 1409700 h 1422400"/>
              <a:gd name="connsiteX0" fmla="*/ 0 w 3695700"/>
              <a:gd name="connsiteY0" fmla="*/ 1397000 h 1422400"/>
              <a:gd name="connsiteX1" fmla="*/ 177800 w 3695700"/>
              <a:gd name="connsiteY1" fmla="*/ 1409700 h 1422400"/>
              <a:gd name="connsiteX2" fmla="*/ 215900 w 3695700"/>
              <a:gd name="connsiteY2" fmla="*/ 0 h 1422400"/>
              <a:gd name="connsiteX3" fmla="*/ 800100 w 3695700"/>
              <a:gd name="connsiteY3" fmla="*/ 25400 h 1422400"/>
              <a:gd name="connsiteX4" fmla="*/ 914400 w 3695700"/>
              <a:gd name="connsiteY4" fmla="*/ 1066800 h 1422400"/>
              <a:gd name="connsiteX5" fmla="*/ 1117600 w 3695700"/>
              <a:gd name="connsiteY5" fmla="*/ 1041400 h 1422400"/>
              <a:gd name="connsiteX6" fmla="*/ 1117600 w 3695700"/>
              <a:gd name="connsiteY6" fmla="*/ 1422400 h 1422400"/>
              <a:gd name="connsiteX7" fmla="*/ 1409700 w 3695700"/>
              <a:gd name="connsiteY7" fmla="*/ 1409700 h 1422400"/>
              <a:gd name="connsiteX8" fmla="*/ 3314700 w 3695700"/>
              <a:gd name="connsiteY8" fmla="*/ 990600 h 1422400"/>
              <a:gd name="connsiteX9" fmla="*/ 3327400 w 3695700"/>
              <a:gd name="connsiteY9" fmla="*/ 1409700 h 1422400"/>
              <a:gd name="connsiteX10" fmla="*/ 3695700 w 3695700"/>
              <a:gd name="connsiteY10" fmla="*/ 1409700 h 1422400"/>
              <a:gd name="connsiteX0" fmla="*/ 0 w 3695700"/>
              <a:gd name="connsiteY0" fmla="*/ 1397000 h 1422400"/>
              <a:gd name="connsiteX1" fmla="*/ 177800 w 3695700"/>
              <a:gd name="connsiteY1" fmla="*/ 1409700 h 1422400"/>
              <a:gd name="connsiteX2" fmla="*/ 215900 w 3695700"/>
              <a:gd name="connsiteY2" fmla="*/ 0 h 1422400"/>
              <a:gd name="connsiteX3" fmla="*/ 800100 w 3695700"/>
              <a:gd name="connsiteY3" fmla="*/ 25400 h 1422400"/>
              <a:gd name="connsiteX4" fmla="*/ 914400 w 3695700"/>
              <a:gd name="connsiteY4" fmla="*/ 1066800 h 1422400"/>
              <a:gd name="connsiteX5" fmla="*/ 1117600 w 3695700"/>
              <a:gd name="connsiteY5" fmla="*/ 1041400 h 1422400"/>
              <a:gd name="connsiteX6" fmla="*/ 1117600 w 3695700"/>
              <a:gd name="connsiteY6" fmla="*/ 1422400 h 1422400"/>
              <a:gd name="connsiteX7" fmla="*/ 1409700 w 3695700"/>
              <a:gd name="connsiteY7" fmla="*/ 1409700 h 1422400"/>
              <a:gd name="connsiteX8" fmla="*/ 3327400 w 3695700"/>
              <a:gd name="connsiteY8" fmla="*/ 1409700 h 1422400"/>
              <a:gd name="connsiteX9" fmla="*/ 3695700 w 3695700"/>
              <a:gd name="connsiteY9" fmla="*/ 1409700 h 1422400"/>
              <a:gd name="connsiteX0" fmla="*/ 0 w 3327400"/>
              <a:gd name="connsiteY0" fmla="*/ 1397000 h 1422400"/>
              <a:gd name="connsiteX1" fmla="*/ 177800 w 3327400"/>
              <a:gd name="connsiteY1" fmla="*/ 1409700 h 1422400"/>
              <a:gd name="connsiteX2" fmla="*/ 215900 w 3327400"/>
              <a:gd name="connsiteY2" fmla="*/ 0 h 1422400"/>
              <a:gd name="connsiteX3" fmla="*/ 800100 w 3327400"/>
              <a:gd name="connsiteY3" fmla="*/ 25400 h 1422400"/>
              <a:gd name="connsiteX4" fmla="*/ 914400 w 3327400"/>
              <a:gd name="connsiteY4" fmla="*/ 1066800 h 1422400"/>
              <a:gd name="connsiteX5" fmla="*/ 1117600 w 3327400"/>
              <a:gd name="connsiteY5" fmla="*/ 1041400 h 1422400"/>
              <a:gd name="connsiteX6" fmla="*/ 1117600 w 3327400"/>
              <a:gd name="connsiteY6" fmla="*/ 1422400 h 1422400"/>
              <a:gd name="connsiteX7" fmla="*/ 1409700 w 3327400"/>
              <a:gd name="connsiteY7" fmla="*/ 1409700 h 1422400"/>
              <a:gd name="connsiteX8" fmla="*/ 3327400 w 3327400"/>
              <a:gd name="connsiteY8" fmla="*/ 1409700 h 1422400"/>
              <a:gd name="connsiteX0" fmla="*/ 0 w 3327400"/>
              <a:gd name="connsiteY0" fmla="*/ 1397000 h 1422400"/>
              <a:gd name="connsiteX1" fmla="*/ 177800 w 3327400"/>
              <a:gd name="connsiteY1" fmla="*/ 1409700 h 1422400"/>
              <a:gd name="connsiteX2" fmla="*/ 215900 w 3327400"/>
              <a:gd name="connsiteY2" fmla="*/ 0 h 1422400"/>
              <a:gd name="connsiteX3" fmla="*/ 800100 w 3327400"/>
              <a:gd name="connsiteY3" fmla="*/ 25400 h 1422400"/>
              <a:gd name="connsiteX4" fmla="*/ 914400 w 3327400"/>
              <a:gd name="connsiteY4" fmla="*/ 1066800 h 1422400"/>
              <a:gd name="connsiteX5" fmla="*/ 1117600 w 3327400"/>
              <a:gd name="connsiteY5" fmla="*/ 1422400 h 1422400"/>
              <a:gd name="connsiteX6" fmla="*/ 1409700 w 3327400"/>
              <a:gd name="connsiteY6" fmla="*/ 1409700 h 1422400"/>
              <a:gd name="connsiteX7" fmla="*/ 3327400 w 3327400"/>
              <a:gd name="connsiteY7" fmla="*/ 1409700 h 1422400"/>
              <a:gd name="connsiteX0" fmla="*/ 0 w 3327400"/>
              <a:gd name="connsiteY0" fmla="*/ 1397000 h 1409700"/>
              <a:gd name="connsiteX1" fmla="*/ 177800 w 3327400"/>
              <a:gd name="connsiteY1" fmla="*/ 1409700 h 1409700"/>
              <a:gd name="connsiteX2" fmla="*/ 215900 w 3327400"/>
              <a:gd name="connsiteY2" fmla="*/ 0 h 1409700"/>
              <a:gd name="connsiteX3" fmla="*/ 800100 w 3327400"/>
              <a:gd name="connsiteY3" fmla="*/ 25400 h 1409700"/>
              <a:gd name="connsiteX4" fmla="*/ 914400 w 3327400"/>
              <a:gd name="connsiteY4" fmla="*/ 1066800 h 1409700"/>
              <a:gd name="connsiteX5" fmla="*/ 1409700 w 3327400"/>
              <a:gd name="connsiteY5" fmla="*/ 1409700 h 1409700"/>
              <a:gd name="connsiteX6" fmla="*/ 3327400 w 3327400"/>
              <a:gd name="connsiteY6" fmla="*/ 1409700 h 1409700"/>
              <a:gd name="connsiteX0" fmla="*/ 0 w 3327400"/>
              <a:gd name="connsiteY0" fmla="*/ 1397000 h 1409700"/>
              <a:gd name="connsiteX1" fmla="*/ 177800 w 3327400"/>
              <a:gd name="connsiteY1" fmla="*/ 1409700 h 1409700"/>
              <a:gd name="connsiteX2" fmla="*/ 215900 w 3327400"/>
              <a:gd name="connsiteY2" fmla="*/ 0 h 1409700"/>
              <a:gd name="connsiteX3" fmla="*/ 800100 w 3327400"/>
              <a:gd name="connsiteY3" fmla="*/ 25400 h 1409700"/>
              <a:gd name="connsiteX4" fmla="*/ 1409700 w 3327400"/>
              <a:gd name="connsiteY4" fmla="*/ 1409700 h 1409700"/>
              <a:gd name="connsiteX5" fmla="*/ 3327400 w 3327400"/>
              <a:gd name="connsiteY5" fmla="*/ 1409700 h 1409700"/>
              <a:gd name="connsiteX0" fmla="*/ 0 w 3327400"/>
              <a:gd name="connsiteY0" fmla="*/ 1397000 h 1422400"/>
              <a:gd name="connsiteX1" fmla="*/ 177800 w 3327400"/>
              <a:gd name="connsiteY1" fmla="*/ 1409700 h 1422400"/>
              <a:gd name="connsiteX2" fmla="*/ 215900 w 3327400"/>
              <a:gd name="connsiteY2" fmla="*/ 0 h 1422400"/>
              <a:gd name="connsiteX3" fmla="*/ 800100 w 3327400"/>
              <a:gd name="connsiteY3" fmla="*/ 25400 h 1422400"/>
              <a:gd name="connsiteX4" fmla="*/ 1041400 w 3327400"/>
              <a:gd name="connsiteY4" fmla="*/ 1422400 h 1422400"/>
              <a:gd name="connsiteX5" fmla="*/ 3327400 w 3327400"/>
              <a:gd name="connsiteY5" fmla="*/ 1409700 h 1422400"/>
              <a:gd name="connsiteX0" fmla="*/ 0 w 3327400"/>
              <a:gd name="connsiteY0" fmla="*/ 1409700 h 1435100"/>
              <a:gd name="connsiteX1" fmla="*/ 177800 w 3327400"/>
              <a:gd name="connsiteY1" fmla="*/ 1422400 h 1435100"/>
              <a:gd name="connsiteX2" fmla="*/ 215900 w 3327400"/>
              <a:gd name="connsiteY2" fmla="*/ 12700 h 1435100"/>
              <a:gd name="connsiteX3" fmla="*/ 1003300 w 3327400"/>
              <a:gd name="connsiteY3" fmla="*/ 0 h 1435100"/>
              <a:gd name="connsiteX4" fmla="*/ 1041400 w 3327400"/>
              <a:gd name="connsiteY4" fmla="*/ 1435100 h 1435100"/>
              <a:gd name="connsiteX5" fmla="*/ 3327400 w 3327400"/>
              <a:gd name="connsiteY5" fmla="*/ 14224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7400" h="1435100">
                <a:moveTo>
                  <a:pt x="0" y="1409700"/>
                </a:moveTo>
                <a:lnTo>
                  <a:pt x="177800" y="1422400"/>
                </a:lnTo>
                <a:lnTo>
                  <a:pt x="215900" y="12700"/>
                </a:lnTo>
                <a:lnTo>
                  <a:pt x="1003300" y="0"/>
                </a:lnTo>
                <a:lnTo>
                  <a:pt x="1041400" y="1435100"/>
                </a:lnTo>
                <a:lnTo>
                  <a:pt x="3327400" y="1422400"/>
                </a:lnTo>
              </a:path>
            </a:pathLst>
          </a:custGeom>
          <a:noFill/>
          <a:ln w="38100" cmpd="sng">
            <a:solidFill>
              <a:srgbClr val="00B0F0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/>
          <p:cNvSpPr/>
          <p:nvPr/>
        </p:nvSpPr>
        <p:spPr bwMode="gray">
          <a:xfrm>
            <a:off x="4572000" y="4978400"/>
            <a:ext cx="1066800" cy="1372179"/>
          </a:xfrm>
          <a:custGeom>
            <a:avLst/>
            <a:gdLst>
              <a:gd name="connsiteX0" fmla="*/ 0 w 1066800"/>
              <a:gd name="connsiteY0" fmla="*/ 1346200 h 1372179"/>
              <a:gd name="connsiteX1" fmla="*/ 127000 w 1066800"/>
              <a:gd name="connsiteY1" fmla="*/ 1308100 h 1372179"/>
              <a:gd name="connsiteX2" fmla="*/ 165100 w 1066800"/>
              <a:gd name="connsiteY2" fmla="*/ 1282700 h 1372179"/>
              <a:gd name="connsiteX3" fmla="*/ 190500 w 1066800"/>
              <a:gd name="connsiteY3" fmla="*/ 1244600 h 1372179"/>
              <a:gd name="connsiteX4" fmla="*/ 228600 w 1066800"/>
              <a:gd name="connsiteY4" fmla="*/ 1117600 h 1372179"/>
              <a:gd name="connsiteX5" fmla="*/ 241300 w 1066800"/>
              <a:gd name="connsiteY5" fmla="*/ 1079500 h 1372179"/>
              <a:gd name="connsiteX6" fmla="*/ 266700 w 1066800"/>
              <a:gd name="connsiteY6" fmla="*/ 977900 h 1372179"/>
              <a:gd name="connsiteX7" fmla="*/ 279400 w 1066800"/>
              <a:gd name="connsiteY7" fmla="*/ 939800 h 1372179"/>
              <a:gd name="connsiteX8" fmla="*/ 292100 w 1066800"/>
              <a:gd name="connsiteY8" fmla="*/ 863600 h 1372179"/>
              <a:gd name="connsiteX9" fmla="*/ 304800 w 1066800"/>
              <a:gd name="connsiteY9" fmla="*/ 812800 h 1372179"/>
              <a:gd name="connsiteX10" fmla="*/ 330200 w 1066800"/>
              <a:gd name="connsiteY10" fmla="*/ 609600 h 1372179"/>
              <a:gd name="connsiteX11" fmla="*/ 342900 w 1066800"/>
              <a:gd name="connsiteY11" fmla="*/ 381000 h 1372179"/>
              <a:gd name="connsiteX12" fmla="*/ 355600 w 1066800"/>
              <a:gd name="connsiteY12" fmla="*/ 254000 h 1372179"/>
              <a:gd name="connsiteX13" fmla="*/ 368300 w 1066800"/>
              <a:gd name="connsiteY13" fmla="*/ 190500 h 1372179"/>
              <a:gd name="connsiteX14" fmla="*/ 393700 w 1066800"/>
              <a:gd name="connsiteY14" fmla="*/ 88900 h 1372179"/>
              <a:gd name="connsiteX15" fmla="*/ 406400 w 1066800"/>
              <a:gd name="connsiteY15" fmla="*/ 50800 h 1372179"/>
              <a:gd name="connsiteX16" fmla="*/ 431800 w 1066800"/>
              <a:gd name="connsiteY16" fmla="*/ 12700 h 1372179"/>
              <a:gd name="connsiteX17" fmla="*/ 469900 w 1066800"/>
              <a:gd name="connsiteY17" fmla="*/ 0 h 1372179"/>
              <a:gd name="connsiteX18" fmla="*/ 533400 w 1066800"/>
              <a:gd name="connsiteY18" fmla="*/ 12700 h 1372179"/>
              <a:gd name="connsiteX19" fmla="*/ 571500 w 1066800"/>
              <a:gd name="connsiteY19" fmla="*/ 38100 h 1372179"/>
              <a:gd name="connsiteX20" fmla="*/ 685800 w 1066800"/>
              <a:gd name="connsiteY20" fmla="*/ 25400 h 1372179"/>
              <a:gd name="connsiteX21" fmla="*/ 774700 w 1066800"/>
              <a:gd name="connsiteY21" fmla="*/ 38100 h 1372179"/>
              <a:gd name="connsiteX22" fmla="*/ 787400 w 1066800"/>
              <a:gd name="connsiteY22" fmla="*/ 76200 h 1372179"/>
              <a:gd name="connsiteX23" fmla="*/ 800100 w 1066800"/>
              <a:gd name="connsiteY23" fmla="*/ 444500 h 1372179"/>
              <a:gd name="connsiteX24" fmla="*/ 812800 w 1066800"/>
              <a:gd name="connsiteY24" fmla="*/ 482600 h 1372179"/>
              <a:gd name="connsiteX25" fmla="*/ 838200 w 1066800"/>
              <a:gd name="connsiteY25" fmla="*/ 584200 h 1372179"/>
              <a:gd name="connsiteX26" fmla="*/ 863600 w 1066800"/>
              <a:gd name="connsiteY26" fmla="*/ 685800 h 1372179"/>
              <a:gd name="connsiteX27" fmla="*/ 876300 w 1066800"/>
              <a:gd name="connsiteY27" fmla="*/ 736600 h 1372179"/>
              <a:gd name="connsiteX28" fmla="*/ 889000 w 1066800"/>
              <a:gd name="connsiteY28" fmla="*/ 787400 h 1372179"/>
              <a:gd name="connsiteX29" fmla="*/ 901700 w 1066800"/>
              <a:gd name="connsiteY29" fmla="*/ 825500 h 1372179"/>
              <a:gd name="connsiteX30" fmla="*/ 914400 w 1066800"/>
              <a:gd name="connsiteY30" fmla="*/ 1295400 h 1372179"/>
              <a:gd name="connsiteX31" fmla="*/ 927100 w 1066800"/>
              <a:gd name="connsiteY31" fmla="*/ 1346200 h 1372179"/>
              <a:gd name="connsiteX32" fmla="*/ 1066800 w 1066800"/>
              <a:gd name="connsiteY32" fmla="*/ 1371600 h 137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66800" h="1372179">
                <a:moveTo>
                  <a:pt x="0" y="1346200"/>
                </a:moveTo>
                <a:cubicBezTo>
                  <a:pt x="80416" y="1366304"/>
                  <a:pt x="36277" y="1368582"/>
                  <a:pt x="127000" y="1308100"/>
                </a:cubicBezTo>
                <a:lnTo>
                  <a:pt x="165100" y="1282700"/>
                </a:lnTo>
                <a:cubicBezTo>
                  <a:pt x="173567" y="1270000"/>
                  <a:pt x="184301" y="1258548"/>
                  <a:pt x="190500" y="1244600"/>
                </a:cubicBezTo>
                <a:cubicBezTo>
                  <a:pt x="214645" y="1190275"/>
                  <a:pt x="213823" y="1169319"/>
                  <a:pt x="228600" y="1117600"/>
                </a:cubicBezTo>
                <a:cubicBezTo>
                  <a:pt x="232278" y="1104728"/>
                  <a:pt x="237778" y="1092415"/>
                  <a:pt x="241300" y="1079500"/>
                </a:cubicBezTo>
                <a:cubicBezTo>
                  <a:pt x="250485" y="1045821"/>
                  <a:pt x="255661" y="1011018"/>
                  <a:pt x="266700" y="977900"/>
                </a:cubicBezTo>
                <a:cubicBezTo>
                  <a:pt x="270933" y="965200"/>
                  <a:pt x="276496" y="952868"/>
                  <a:pt x="279400" y="939800"/>
                </a:cubicBezTo>
                <a:cubicBezTo>
                  <a:pt x="284986" y="914663"/>
                  <a:pt x="287050" y="888850"/>
                  <a:pt x="292100" y="863600"/>
                </a:cubicBezTo>
                <a:cubicBezTo>
                  <a:pt x="295523" y="846484"/>
                  <a:pt x="302211" y="830061"/>
                  <a:pt x="304800" y="812800"/>
                </a:cubicBezTo>
                <a:cubicBezTo>
                  <a:pt x="314926" y="745295"/>
                  <a:pt x="330200" y="609600"/>
                  <a:pt x="330200" y="609600"/>
                </a:cubicBezTo>
                <a:cubicBezTo>
                  <a:pt x="334433" y="533400"/>
                  <a:pt x="337463" y="457124"/>
                  <a:pt x="342900" y="381000"/>
                </a:cubicBezTo>
                <a:cubicBezTo>
                  <a:pt x="345931" y="338564"/>
                  <a:pt x="349977" y="296171"/>
                  <a:pt x="355600" y="254000"/>
                </a:cubicBezTo>
                <a:cubicBezTo>
                  <a:pt x="358453" y="232604"/>
                  <a:pt x="363446" y="211533"/>
                  <a:pt x="368300" y="190500"/>
                </a:cubicBezTo>
                <a:cubicBezTo>
                  <a:pt x="376150" y="156485"/>
                  <a:pt x="382661" y="122018"/>
                  <a:pt x="393700" y="88900"/>
                </a:cubicBezTo>
                <a:cubicBezTo>
                  <a:pt x="397933" y="76200"/>
                  <a:pt x="400413" y="62774"/>
                  <a:pt x="406400" y="50800"/>
                </a:cubicBezTo>
                <a:cubicBezTo>
                  <a:pt x="413226" y="37148"/>
                  <a:pt x="419881" y="22235"/>
                  <a:pt x="431800" y="12700"/>
                </a:cubicBezTo>
                <a:cubicBezTo>
                  <a:pt x="442253" y="4337"/>
                  <a:pt x="457200" y="4233"/>
                  <a:pt x="469900" y="0"/>
                </a:cubicBezTo>
                <a:cubicBezTo>
                  <a:pt x="491067" y="4233"/>
                  <a:pt x="513189" y="5121"/>
                  <a:pt x="533400" y="12700"/>
                </a:cubicBezTo>
                <a:cubicBezTo>
                  <a:pt x="547692" y="18059"/>
                  <a:pt x="556289" y="36832"/>
                  <a:pt x="571500" y="38100"/>
                </a:cubicBezTo>
                <a:cubicBezTo>
                  <a:pt x="609702" y="41284"/>
                  <a:pt x="647700" y="29633"/>
                  <a:pt x="685800" y="25400"/>
                </a:cubicBezTo>
                <a:cubicBezTo>
                  <a:pt x="715433" y="29633"/>
                  <a:pt x="747926" y="24713"/>
                  <a:pt x="774700" y="38100"/>
                </a:cubicBezTo>
                <a:cubicBezTo>
                  <a:pt x="786674" y="44087"/>
                  <a:pt x="786565" y="62839"/>
                  <a:pt x="787400" y="76200"/>
                </a:cubicBezTo>
                <a:cubicBezTo>
                  <a:pt x="795063" y="198800"/>
                  <a:pt x="792437" y="321900"/>
                  <a:pt x="800100" y="444500"/>
                </a:cubicBezTo>
                <a:cubicBezTo>
                  <a:pt x="800935" y="457861"/>
                  <a:pt x="809278" y="469685"/>
                  <a:pt x="812800" y="482600"/>
                </a:cubicBezTo>
                <a:cubicBezTo>
                  <a:pt x="821985" y="516279"/>
                  <a:pt x="829733" y="550333"/>
                  <a:pt x="838200" y="584200"/>
                </a:cubicBezTo>
                <a:lnTo>
                  <a:pt x="863600" y="685800"/>
                </a:lnTo>
                <a:lnTo>
                  <a:pt x="876300" y="736600"/>
                </a:lnTo>
                <a:cubicBezTo>
                  <a:pt x="880533" y="753533"/>
                  <a:pt x="883480" y="770841"/>
                  <a:pt x="889000" y="787400"/>
                </a:cubicBezTo>
                <a:lnTo>
                  <a:pt x="901700" y="825500"/>
                </a:lnTo>
                <a:cubicBezTo>
                  <a:pt x="905933" y="982133"/>
                  <a:pt x="906766" y="1138896"/>
                  <a:pt x="914400" y="1295400"/>
                </a:cubicBezTo>
                <a:cubicBezTo>
                  <a:pt x="915250" y="1312834"/>
                  <a:pt x="913848" y="1334841"/>
                  <a:pt x="927100" y="1346200"/>
                </a:cubicBezTo>
                <a:cubicBezTo>
                  <a:pt x="964542" y="1378293"/>
                  <a:pt x="1023042" y="1371600"/>
                  <a:pt x="1066800" y="1371600"/>
                </a:cubicBezTo>
              </a:path>
            </a:pathLst>
          </a:cu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5774" y="6305188"/>
            <a:ext cx="3790951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0:00          6:00         12:00        18:00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74874" y="6459049"/>
            <a:ext cx="14097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金曜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38800" y="6497149"/>
            <a:ext cx="14097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土曜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53300" y="6033328"/>
            <a:ext cx="16129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400" smtClean="0">
                <a:solidFill>
                  <a:srgbClr val="0070C0"/>
                </a:solidFill>
                <a:latin typeface="+mn-lt"/>
                <a:ea typeface="ＭＳ Ｐゴシック" pitchFamily="50" charset="-128"/>
              </a:rPr>
              <a:t>Hadoop on Cloud</a:t>
            </a:r>
            <a:endParaRPr kumimoji="1" lang="ja-JP" altLang="en-US" sz="1400" dirty="0" smtClean="0">
              <a:solidFill>
                <a:srgbClr val="0070C0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72150" y="5225861"/>
            <a:ext cx="238760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4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計算に必要なリソース</a:t>
            </a:r>
            <a:endParaRPr kumimoji="1" lang="ja-JP" altLang="en-US" sz="14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42" name="直線矢印コネクタ 41"/>
          <p:cNvCxnSpPr>
            <a:stCxn id="40" idx="1"/>
            <a:endCxn id="35" idx="25"/>
          </p:cNvCxnSpPr>
          <p:nvPr/>
        </p:nvCxnSpPr>
        <p:spPr bwMode="auto">
          <a:xfrm flipH="1">
            <a:off x="5410200" y="5369935"/>
            <a:ext cx="361950" cy="19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95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リクルートテクノロジーズ　ビッグデータ部での業務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762000"/>
            <a:ext cx="9120188" cy="3569349"/>
          </a:xfrm>
        </p:spPr>
        <p:txBody>
          <a:bodyPr/>
          <a:lstStyle/>
          <a:p>
            <a:r>
              <a:rPr lang="ja-JP" altLang="en-US" dirty="0" smtClean="0"/>
              <a:t>リクルートの</a:t>
            </a:r>
            <a:r>
              <a:rPr kumimoji="1" lang="ja-JP" altLang="en-US" dirty="0" smtClean="0"/>
              <a:t>サービス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ビジネスモデル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「リボンモデル」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5" name="三角形 4"/>
          <p:cNvSpPr/>
          <p:nvPr/>
        </p:nvSpPr>
        <p:spPr bwMode="gray">
          <a:xfrm rot="5400000">
            <a:off x="937925" y="3743476"/>
            <a:ext cx="1357581" cy="2010066"/>
          </a:xfrm>
          <a:prstGeom prst="triangle">
            <a:avLst/>
          </a:prstGeom>
          <a:solidFill>
            <a:srgbClr val="FFCCCC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6" name="三角形 5"/>
          <p:cNvSpPr/>
          <p:nvPr/>
        </p:nvSpPr>
        <p:spPr bwMode="gray">
          <a:xfrm rot="16200000">
            <a:off x="2947992" y="3736915"/>
            <a:ext cx="1357581" cy="2010066"/>
          </a:xfrm>
          <a:prstGeom prst="triangle">
            <a:avLst/>
          </a:prstGeom>
          <a:solidFill>
            <a:srgbClr val="FFCCCC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7086" y="4404381"/>
            <a:ext cx="107497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カスタマ（ユーザ）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42593" y="4415693"/>
            <a:ext cx="1589223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クライアント</a:t>
            </a:r>
            <a:endParaRPr kumimoji="1" lang="en-US" altLang="ja-JP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  <a:p>
            <a:pPr algn="r"/>
            <a:r>
              <a:rPr kumimoji="1"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（企業）</a:t>
            </a: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862498" y="2347442"/>
            <a:ext cx="4620350" cy="368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64800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itchFamily="2" charset="2"/>
              <a:buChar char="l"/>
              <a:defRPr kumimoji="1" sz="18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0805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Arial" panose="020B0604020202020204" pitchFamily="34" charset="0"/>
              <a:buChar char="•"/>
              <a:defRPr kumimoji="1" sz="16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228725" indent="-28575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anose="05000000000000000000" pitchFamily="2" charset="2"/>
              <a:buChar char="Ø"/>
              <a:defRPr kumimoji="1" sz="14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520825" indent="-193675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defRPr kumimoji="1" sz="14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kern="0" dirty="0" smtClean="0"/>
          </a:p>
          <a:p>
            <a:r>
              <a:rPr lang="ja-JP" altLang="en-US" sz="2400" kern="0" dirty="0" smtClean="0"/>
              <a:t>主業務</a:t>
            </a:r>
            <a:endParaRPr lang="en-US" altLang="ja-JP" sz="2400" kern="0" dirty="0" smtClean="0"/>
          </a:p>
          <a:p>
            <a:pPr lvl="1"/>
            <a:r>
              <a:rPr lang="ja-JP" altLang="en-US" sz="2000" kern="0" dirty="0" smtClean="0"/>
              <a:t>分析</a:t>
            </a:r>
            <a:endParaRPr lang="en-US" altLang="ja-JP" sz="2000" kern="0" dirty="0" smtClean="0"/>
          </a:p>
          <a:p>
            <a:pPr lvl="2"/>
            <a:r>
              <a:rPr lang="en-US" altLang="ja-JP" sz="1800" kern="0" dirty="0" smtClean="0"/>
              <a:t>KPI</a:t>
            </a:r>
            <a:r>
              <a:rPr lang="ja-JP" altLang="en-US" sz="1800" kern="0" dirty="0" smtClean="0"/>
              <a:t>の測定</a:t>
            </a:r>
            <a:endParaRPr lang="en-US" altLang="ja-JP" sz="1800" kern="0" dirty="0" smtClean="0"/>
          </a:p>
          <a:p>
            <a:pPr lvl="2"/>
            <a:r>
              <a:rPr lang="ja-JP" altLang="en-US" sz="1800" kern="0" dirty="0" smtClean="0"/>
              <a:t>競合分析</a:t>
            </a:r>
            <a:endParaRPr lang="en-US" altLang="ja-JP" sz="1800" kern="0" dirty="0" smtClean="0"/>
          </a:p>
          <a:p>
            <a:pPr lvl="1"/>
            <a:r>
              <a:rPr lang="ja-JP" altLang="en-US" sz="2000" kern="0" dirty="0" smtClean="0"/>
              <a:t>施策</a:t>
            </a:r>
            <a:endParaRPr lang="en-US" altLang="ja-JP" sz="2000" kern="0" dirty="0" smtClean="0"/>
          </a:p>
          <a:p>
            <a:pPr lvl="2"/>
            <a:r>
              <a:rPr lang="ja-JP" altLang="en-US" sz="1800" kern="0" dirty="0" smtClean="0"/>
              <a:t>マッチング</a:t>
            </a:r>
            <a:endParaRPr lang="en-US" altLang="ja-JP" sz="1800" kern="0" dirty="0" smtClean="0"/>
          </a:p>
          <a:p>
            <a:pPr lvl="2"/>
            <a:r>
              <a:rPr lang="ja-JP" altLang="en-US" sz="1800" kern="0" dirty="0" smtClean="0"/>
              <a:t>ユーザ属性推定</a:t>
            </a:r>
            <a:endParaRPr lang="en-US" altLang="ja-JP" sz="1800" kern="0" dirty="0" smtClean="0"/>
          </a:p>
          <a:p>
            <a:pPr lvl="2"/>
            <a:r>
              <a:rPr lang="ja-JP" altLang="en-US" sz="1800" kern="0" dirty="0" smtClean="0"/>
              <a:t>レコメンデーション</a:t>
            </a:r>
            <a:endParaRPr lang="en-US" altLang="ja-JP" sz="1800" kern="0" dirty="0" smtClean="0"/>
          </a:p>
          <a:p>
            <a:pPr lvl="2"/>
            <a:r>
              <a:rPr lang="ja-JP" altLang="en-US" sz="1800" kern="0" dirty="0" smtClean="0"/>
              <a:t>ターゲッティング</a:t>
            </a:r>
            <a:endParaRPr lang="en-US" altLang="ja-JP" sz="1800" kern="0" dirty="0" smtClean="0"/>
          </a:p>
          <a:p>
            <a:pPr lvl="1"/>
            <a:r>
              <a:rPr lang="ja-JP" altLang="en-US" sz="2000" kern="0" dirty="0" smtClean="0">
                <a:solidFill>
                  <a:srgbClr val="FF0000"/>
                </a:solidFill>
              </a:rPr>
              <a:t>適材適所で高速にインプリ</a:t>
            </a:r>
            <a:endParaRPr lang="ja-JP" altLang="en-US" sz="2000" kern="0" dirty="0">
              <a:solidFill>
                <a:srgbClr val="FF0000"/>
              </a:solidFill>
            </a:endParaRP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634607" y="1136938"/>
            <a:ext cx="8787206" cy="1555311"/>
            <a:chOff x="628308" y="1122182"/>
            <a:chExt cx="10186023" cy="2311326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8308" y="1191846"/>
              <a:ext cx="2211387" cy="617131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718" y="1867968"/>
              <a:ext cx="2053178" cy="750968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54414" y="1803654"/>
              <a:ext cx="1706713" cy="818094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94736" y="1867968"/>
              <a:ext cx="2409565" cy="778475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712" y="1792052"/>
              <a:ext cx="2247584" cy="869755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93964" y="2647579"/>
              <a:ext cx="1716635" cy="785929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080" y="2712571"/>
              <a:ext cx="1845381" cy="660079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5245" y="2590003"/>
              <a:ext cx="2465338" cy="782647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7426012" y="2851913"/>
              <a:ext cx="3388319" cy="51968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ja-JP" altLang="en-US" sz="18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・・</a:t>
              </a:r>
              <a:r>
                <a:rPr kumimoji="1" lang="ja-JP" altLang="en-US" sz="180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・１００以上の</a:t>
              </a:r>
              <a:r>
                <a:rPr kumimoji="1" lang="ja-JP" altLang="en-US" sz="1800" dirty="0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サービス</a:t>
              </a:r>
            </a:p>
          </p:txBody>
        </p: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1778" y="1217820"/>
              <a:ext cx="2373723" cy="591157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2371" y="1162085"/>
              <a:ext cx="2251087" cy="625302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14615" y="1122182"/>
              <a:ext cx="1795416" cy="681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Hadoop</a:t>
            </a:r>
            <a:r>
              <a:rPr lang="ja-JP" altLang="en-US" dirty="0" smtClean="0"/>
              <a:t>の使い分け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3873" y="829268"/>
            <a:ext cx="3425506" cy="5150618"/>
          </a:xfrm>
        </p:spPr>
        <p:txBody>
          <a:bodyPr/>
          <a:lstStyle/>
          <a:p>
            <a:r>
              <a:rPr lang="en-US" altLang="ja-JP" sz="2400" dirty="0" smtClean="0"/>
              <a:t>Hadoop</a:t>
            </a:r>
            <a:r>
              <a:rPr lang="ja-JP" altLang="en-US" sz="2400" dirty="0" smtClean="0"/>
              <a:t>の用途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マッチング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ユーザの属性推定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レコメンデーション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RDB(DWH)</a:t>
            </a:r>
            <a:r>
              <a:rPr lang="ja-JP" altLang="en-US" sz="2000" dirty="0" smtClean="0"/>
              <a:t>へのデータ事前加工</a:t>
            </a:r>
            <a:endParaRPr lang="en-US" altLang="ja-JP" sz="2000" dirty="0" smtClean="0"/>
          </a:p>
          <a:p>
            <a:pPr lvl="1"/>
            <a:endParaRPr kumimoji="1"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  <p:pic>
        <p:nvPicPr>
          <p:cNvPr id="79" name="図 7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199" y="624421"/>
            <a:ext cx="2576147" cy="1990658"/>
          </a:xfrm>
          <a:prstGeom prst="rect">
            <a:avLst/>
          </a:prstGeom>
        </p:spPr>
      </p:pic>
      <p:grpSp>
        <p:nvGrpSpPr>
          <p:cNvPr id="81" name="図形グループ 80"/>
          <p:cNvGrpSpPr/>
          <p:nvPr/>
        </p:nvGrpSpPr>
        <p:grpSpPr>
          <a:xfrm>
            <a:off x="7894897" y="2614930"/>
            <a:ext cx="2210348" cy="833748"/>
            <a:chOff x="5293196" y="1292175"/>
            <a:chExt cx="1243147" cy="440631"/>
          </a:xfrm>
        </p:grpSpPr>
        <p:pic>
          <p:nvPicPr>
            <p:cNvPr id="82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196" y="1292175"/>
              <a:ext cx="367192" cy="440631"/>
            </a:xfrm>
            <a:prstGeom prst="rect">
              <a:avLst/>
            </a:prstGeom>
          </p:spPr>
        </p:pic>
        <p:sp>
          <p:nvSpPr>
            <p:cNvPr id="83" name="TextBox 229"/>
            <p:cNvSpPr txBox="1"/>
            <p:nvPr/>
          </p:nvSpPr>
          <p:spPr>
            <a:xfrm>
              <a:off x="5374801" y="1349881"/>
              <a:ext cx="1161542" cy="3605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2800" kern="1200" dirty="0" smtClean="0"/>
                <a:t>EMR</a:t>
              </a:r>
              <a:endParaRPr lang="en-US" sz="2800" kern="1200" dirty="0"/>
            </a:p>
          </p:txBody>
        </p:sp>
      </p:grpSp>
      <p:pic>
        <p:nvPicPr>
          <p:cNvPr id="86" name="図 8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261" y="4589906"/>
            <a:ext cx="1835072" cy="705338"/>
          </a:xfrm>
          <a:prstGeom prst="rect">
            <a:avLst/>
          </a:prstGeom>
        </p:spPr>
      </p:pic>
      <p:pic>
        <p:nvPicPr>
          <p:cNvPr id="87" name="図 8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845" y="2767503"/>
            <a:ext cx="2585577" cy="517652"/>
          </a:xfrm>
          <a:prstGeom prst="rect">
            <a:avLst/>
          </a:prstGeom>
        </p:spPr>
      </p:pic>
      <p:grpSp>
        <p:nvGrpSpPr>
          <p:cNvPr id="88" name="図形グループ 87"/>
          <p:cNvGrpSpPr/>
          <p:nvPr/>
        </p:nvGrpSpPr>
        <p:grpSpPr>
          <a:xfrm>
            <a:off x="1464590" y="4488382"/>
            <a:ext cx="2224789" cy="1251070"/>
            <a:chOff x="6154412" y="2069318"/>
            <a:chExt cx="1171365" cy="661183"/>
          </a:xfrm>
        </p:grpSpPr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4412" y="2069318"/>
              <a:ext cx="352890" cy="661183"/>
            </a:xfrm>
            <a:prstGeom prst="rect">
              <a:avLst/>
            </a:prstGeom>
          </p:spPr>
        </p:pic>
        <p:sp>
          <p:nvSpPr>
            <p:cNvPr id="90" name="テキスト ボックス 89"/>
            <p:cNvSpPr txBox="1"/>
            <p:nvPr/>
          </p:nvSpPr>
          <p:spPr>
            <a:xfrm>
              <a:off x="6446976" y="2339155"/>
              <a:ext cx="878801" cy="23361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en-US" altLang="ja-JP" smtClean="0">
                  <a:solidFill>
                    <a:srgbClr val="33464D"/>
                  </a:solidFill>
                  <a:latin typeface="+mn-lt"/>
                  <a:ea typeface="ＭＳ Ｐゴシック" pitchFamily="50" charset="-128"/>
                </a:rPr>
                <a:t>Impala</a:t>
              </a:r>
              <a:endParaRPr kumimoji="1" lang="ja-JP" altLang="en-US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endParaRPr>
            </a:p>
          </p:txBody>
        </p:sp>
      </p:grpSp>
      <p:pic>
        <p:nvPicPr>
          <p:cNvPr id="91" name="図 9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7880" y="4809395"/>
            <a:ext cx="912401" cy="8211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87781" y="634938"/>
            <a:ext cx="2774032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安定したオンプレ</a:t>
            </a:r>
            <a:r>
              <a:rPr kumimoji="1" lang="en-US" altLang="ja-JP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Hadoop</a:t>
            </a:r>
            <a:r>
              <a:rPr kumimoji="1"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基盤</a:t>
            </a:r>
            <a:endParaRPr kumimoji="1" lang="en-US" altLang="ja-JP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12279" y="3338142"/>
            <a:ext cx="265127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SQL</a:t>
            </a:r>
            <a:r>
              <a:rPr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ベースで充分</a:t>
            </a:r>
            <a:endParaRPr lang="en-US" altLang="ja-JP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  <a:p>
            <a:r>
              <a:rPr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リッチな</a:t>
            </a:r>
            <a:r>
              <a:rPr lang="en-US" altLang="ja-JP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UI</a:t>
            </a:r>
            <a:r>
              <a:rPr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を利用したい</a:t>
            </a:r>
            <a:endParaRPr kumimoji="1" lang="ja-JP" altLang="en-US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 bwMode="auto">
          <a:xfrm>
            <a:off x="7010400" y="2171864"/>
            <a:ext cx="831850" cy="393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矢印コネクタ 35"/>
          <p:cNvCxnSpPr/>
          <p:nvPr/>
        </p:nvCxnSpPr>
        <p:spPr bwMode="auto">
          <a:xfrm>
            <a:off x="6674797" y="2371671"/>
            <a:ext cx="0" cy="20658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7178173" y="3540919"/>
            <a:ext cx="2774032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常時起動が必要ない</a:t>
            </a:r>
            <a:endParaRPr lang="en-US" altLang="ja-JP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  <a:p>
            <a:pPr algn="ctr"/>
            <a:r>
              <a:rPr kumimoji="1"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キャパシティが読めない</a:t>
            </a:r>
            <a:endParaRPr kumimoji="1" lang="en-US" altLang="ja-JP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AWS</a:t>
            </a:r>
            <a:r>
              <a:rPr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が前提</a:t>
            </a:r>
            <a:endParaRPr kumimoji="1" lang="en-US" altLang="ja-JP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45081" y="5460791"/>
            <a:ext cx="240937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20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最新技術の積極利用</a:t>
            </a:r>
            <a:endParaRPr lang="en-US" altLang="ja-JP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5336732" y="2122051"/>
            <a:ext cx="900391" cy="4273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3032" y="5607393"/>
            <a:ext cx="1509658" cy="80301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1156" y="5708905"/>
            <a:ext cx="1755952" cy="73470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gray">
          <a:xfrm>
            <a:off x="1117600" y="4180114"/>
            <a:ext cx="4170181" cy="2263499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791254" y="4261346"/>
            <a:ext cx="78315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20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計算</a:t>
            </a:r>
            <a:endParaRPr kumimoji="1" lang="ja-JP" altLang="en-US" sz="2000" dirty="0" smtClean="0">
              <a:solidFill>
                <a:srgbClr val="33464D"/>
              </a:solidFill>
              <a:latin typeface="+mn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9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活用事例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 smtClean="0"/>
              <a:t>カスタマとクライアントのマッチングを機械学習で支援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業務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夜間バッチ</a:t>
            </a:r>
            <a:endParaRPr kumimoji="1" lang="en-US" altLang="ja-JP" sz="2000" dirty="0" smtClean="0"/>
          </a:p>
          <a:p>
            <a:pPr lvl="2"/>
            <a:r>
              <a:rPr lang="ja-JP" altLang="en-US" dirty="0" smtClean="0"/>
              <a:t>カスタマ</a:t>
            </a:r>
            <a:r>
              <a:rPr lang="en-US" altLang="ja-JP" dirty="0" smtClean="0"/>
              <a:t>(</a:t>
            </a:r>
            <a:r>
              <a:rPr lang="ja-JP" altLang="en-US" dirty="0" smtClean="0"/>
              <a:t>約</a:t>
            </a:r>
            <a:r>
              <a:rPr lang="en-US" altLang="ja-JP" dirty="0" smtClean="0"/>
              <a:t>1</a:t>
            </a:r>
            <a:r>
              <a:rPr lang="ja-JP" altLang="en-US" dirty="0" smtClean="0"/>
              <a:t>万アクティブユーザ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とクライアント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約一万件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のマッチング度の計算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KPI</a:t>
            </a:r>
            <a:r>
              <a:rPr lang="ja-JP" altLang="en-US" dirty="0" smtClean="0"/>
              <a:t>モニタリングデータ→</a:t>
            </a:r>
            <a:r>
              <a:rPr lang="en-US" altLang="ja-JP" dirty="0" smtClean="0"/>
              <a:t>BI</a:t>
            </a:r>
            <a:r>
              <a:rPr lang="ja-JP" altLang="en-US" dirty="0" smtClean="0"/>
              <a:t>に連携</a:t>
            </a:r>
            <a:endParaRPr kumimoji="1" lang="en-US" altLang="ja-JP" dirty="0" smtClean="0"/>
          </a:p>
          <a:p>
            <a:pPr lvl="1"/>
            <a:r>
              <a:rPr kumimoji="1" lang="ja-JP" altLang="en-US" sz="2200" dirty="0" smtClean="0"/>
              <a:t>日中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スポットでの分析作業</a:t>
            </a:r>
            <a:endParaRPr lang="en-US" altLang="ja-JP" dirty="0" smtClean="0"/>
          </a:p>
          <a:p>
            <a:r>
              <a:rPr lang="ja-JP" altLang="en-US" sz="2400" dirty="0" smtClean="0"/>
              <a:t>課題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施策の領域によって、対象のカスタマの量が変わるので、</a:t>
            </a:r>
            <a:r>
              <a:rPr lang="ja-JP" altLang="en-US" sz="2000" dirty="0" smtClean="0">
                <a:solidFill>
                  <a:srgbClr val="FF0000"/>
                </a:solidFill>
              </a:rPr>
              <a:t>キャパシティのプランニングが困難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000" dirty="0" smtClean="0">
                <a:solidFill>
                  <a:schemeClr val="tx1"/>
                </a:solidFill>
              </a:rPr>
              <a:t>クラウド移行を検討するも、既存の</a:t>
            </a:r>
            <a:r>
              <a:rPr lang="en-US" altLang="ja-JP" sz="2000" dirty="0" smtClean="0">
                <a:solidFill>
                  <a:srgbClr val="FF0000"/>
                </a:solidFill>
              </a:rPr>
              <a:t>SQL</a:t>
            </a:r>
            <a:r>
              <a:rPr lang="ja-JP" altLang="en-US" sz="2000" dirty="0" smtClean="0">
                <a:solidFill>
                  <a:srgbClr val="FF0000"/>
                </a:solidFill>
              </a:rPr>
              <a:t>ベースの分析では実現できないソリューション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200" dirty="0" smtClean="0">
                <a:solidFill>
                  <a:schemeClr val="tx1"/>
                </a:solidFill>
              </a:rPr>
              <a:t>「</a:t>
            </a:r>
            <a:r>
              <a:rPr lang="en-US" altLang="ja-JP" sz="2200" dirty="0" smtClean="0">
                <a:solidFill>
                  <a:schemeClr val="tx1"/>
                </a:solidFill>
              </a:rPr>
              <a:t>Hadoop on Cloud</a:t>
            </a:r>
            <a:r>
              <a:rPr lang="ja-JP" altLang="en-US" sz="2200" dirty="0" smtClean="0">
                <a:solidFill>
                  <a:schemeClr val="tx1"/>
                </a:solidFill>
              </a:rPr>
              <a:t>」の選択</a:t>
            </a:r>
            <a:endParaRPr lang="en-US" altLang="ja-JP" sz="2200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sz="2000" dirty="0" smtClean="0">
                <a:solidFill>
                  <a:schemeClr val="tx1"/>
                </a:solidFill>
              </a:rPr>
              <a:t>上記の課題の解決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lvl="1"/>
            <a:r>
              <a:rPr lang="ja-JP" altLang="en-US" sz="2000" dirty="0" smtClean="0">
                <a:solidFill>
                  <a:schemeClr val="tx1"/>
                </a:solidFill>
              </a:rPr>
              <a:t>オンプレの資材がほぼそのまま動くため、移行工数が低い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lvl="1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8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自宅サーバ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5" name="Picture 2" descr="D:\DCIM\Camera\2012-11-30_00-28-11_89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4729" y="1052737"/>
            <a:ext cx="4273637" cy="5698183"/>
          </a:xfrm>
          <a:prstGeom prst="rect">
            <a:avLst/>
          </a:prstGeom>
          <a:noFill/>
        </p:spPr>
      </p:pic>
      <p:sp>
        <p:nvSpPr>
          <p:cNvPr id="6" name="角丸四角形吹き出し 5"/>
          <p:cNvSpPr/>
          <p:nvPr/>
        </p:nvSpPr>
        <p:spPr>
          <a:xfrm>
            <a:off x="560512" y="3861048"/>
            <a:ext cx="1512168" cy="648072"/>
          </a:xfrm>
          <a:prstGeom prst="wedgeRoundRectCallout">
            <a:avLst>
              <a:gd name="adj1" fmla="val 139915"/>
              <a:gd name="adj2" fmla="val 501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無停電装置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381000" y="5949280"/>
            <a:ext cx="1512168" cy="648072"/>
          </a:xfrm>
          <a:prstGeom prst="wedgeRoundRectCallout">
            <a:avLst>
              <a:gd name="adj1" fmla="val 171344"/>
              <a:gd name="adj2" fmla="val 69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自作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１号機</a:t>
            </a:r>
            <a:endParaRPr lang="ja-JP" altLang="en-US" sz="20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704528" y="4797152"/>
            <a:ext cx="1512168" cy="648072"/>
          </a:xfrm>
          <a:prstGeom prst="wedgeRoundRectCallout">
            <a:avLst>
              <a:gd name="adj1" fmla="val 153331"/>
              <a:gd name="adj2" fmla="val -2000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自作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２号機</a:t>
            </a:r>
            <a:endParaRPr lang="ja-JP" altLang="en-US" sz="20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381000" y="1484784"/>
            <a:ext cx="1872208" cy="648072"/>
          </a:xfrm>
          <a:prstGeom prst="wedgeRoundRectCallout">
            <a:avLst>
              <a:gd name="adj1" fmla="val 106566"/>
              <a:gd name="adj2" fmla="val 456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ジャンクモニタ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381000" y="2492896"/>
            <a:ext cx="1872208" cy="648072"/>
          </a:xfrm>
          <a:prstGeom prst="wedgeRoundRectCallout">
            <a:avLst>
              <a:gd name="adj1" fmla="val 95538"/>
              <a:gd name="adj2" fmla="val 6836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HHK </a:t>
            </a:r>
            <a:r>
              <a:rPr lang="en-US" altLang="ja-JP" sz="2000" dirty="0" err="1"/>
              <a:t>Lite</a:t>
            </a:r>
            <a:endParaRPr lang="ja-JP" altLang="en-US" sz="20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969224" y="3789039"/>
            <a:ext cx="1584176" cy="705419"/>
          </a:xfrm>
          <a:prstGeom prst="wedgeRoundRectCallout">
            <a:avLst>
              <a:gd name="adj1" fmla="val -142769"/>
              <a:gd name="adj2" fmla="val 48932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使ってないトイレ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6969224" y="6309320"/>
            <a:ext cx="1080120" cy="288032"/>
          </a:xfrm>
          <a:prstGeom prst="wedgeRoundRectCallout">
            <a:avLst>
              <a:gd name="adj1" fmla="val -231894"/>
              <a:gd name="adj2" fmla="val -90600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ウーロン茶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7185248" y="2852936"/>
            <a:ext cx="792088" cy="288032"/>
          </a:xfrm>
          <a:prstGeom prst="wedgeRoundRectCallout">
            <a:avLst>
              <a:gd name="adj1" fmla="val -188075"/>
              <a:gd name="adj2" fmla="val 89380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ごみ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6249144" y="1268760"/>
            <a:ext cx="1872208" cy="648072"/>
          </a:xfrm>
          <a:prstGeom prst="wedgeRoundRectCallout">
            <a:avLst>
              <a:gd name="adj1" fmla="val -142508"/>
              <a:gd name="adj2" fmla="val 390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メタルラック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5097016" y="692696"/>
            <a:ext cx="1872208" cy="648072"/>
          </a:xfrm>
          <a:prstGeom prst="wedgeRoundRectCallout">
            <a:avLst>
              <a:gd name="adj1" fmla="val -88815"/>
              <a:gd name="adj2" fmla="val 549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10G</a:t>
            </a:r>
            <a:r>
              <a:rPr lang="ja-JP" altLang="en-US" sz="2000" dirty="0" smtClean="0"/>
              <a:t>ハブ</a:t>
            </a:r>
            <a:endParaRPr lang="ja-JP" altLang="en-US" sz="2000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7473280" y="5373216"/>
            <a:ext cx="792088" cy="288032"/>
          </a:xfrm>
          <a:prstGeom prst="wedgeRoundRectCallout">
            <a:avLst>
              <a:gd name="adj1" fmla="val -258830"/>
              <a:gd name="adj2" fmla="val 94501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ほうき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6969224" y="1988840"/>
            <a:ext cx="2376264" cy="576064"/>
          </a:xfrm>
          <a:prstGeom prst="wedgeRoundRectCallout">
            <a:avLst>
              <a:gd name="adj1" fmla="val -96801"/>
              <a:gd name="adj2" fmla="val 35375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使ってないハンガーラック</a:t>
            </a:r>
          </a:p>
        </p:txBody>
      </p:sp>
    </p:spTree>
    <p:extLst>
      <p:ext uri="{BB962C8B-B14F-4D97-AF65-F5344CB8AC3E}">
        <p14:creationId xmlns:p14="http://schemas.microsoft.com/office/powerpoint/2010/main" val="1079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体外発表</a:t>
            </a:r>
            <a:endParaRPr kumimoji="1" lang="ja-JP" altLang="en-US" dirty="0"/>
          </a:p>
        </p:txBody>
      </p:sp>
      <p:pic>
        <p:nvPicPr>
          <p:cNvPr id="13" name="コンテンツ プレースホルダー 12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3899" y="3417343"/>
            <a:ext cx="2538351" cy="190376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7" y="3237372"/>
            <a:ext cx="2254585" cy="31870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568" y="1365542"/>
            <a:ext cx="1936512" cy="14523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6880" y="2578400"/>
            <a:ext cx="3069120" cy="71991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57901" y="1392380"/>
            <a:ext cx="36834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7/15 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/>
              <a:t>「ビッグデータ処理データーベース</a:t>
            </a:r>
            <a:r>
              <a:rPr lang="ja-JP" altLang="en-US" sz="2000" dirty="0" smtClean="0"/>
              <a:t>の全体像</a:t>
            </a:r>
            <a:r>
              <a:rPr lang="ja-JP" altLang="en-US" sz="2000" dirty="0"/>
              <a:t>と使い分け」</a:t>
            </a:r>
            <a:endParaRPr lang="en-US" altLang="ja-JP" sz="20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1800" y="2822547"/>
            <a:ext cx="2127067" cy="909127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936329" y="3699079"/>
            <a:ext cx="329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5/25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「</a:t>
            </a:r>
            <a:r>
              <a:rPr lang="en-US" altLang="ja-JP" sz="2000" dirty="0" smtClean="0"/>
              <a:t>RDB</a:t>
            </a:r>
            <a:r>
              <a:rPr lang="ja-JP" altLang="en-US" sz="2000" dirty="0" smtClean="0"/>
              <a:t>技術者のための</a:t>
            </a:r>
            <a:r>
              <a:rPr lang="en-US" altLang="ja-JP" sz="2000" dirty="0" smtClean="0"/>
              <a:t>NoSQL</a:t>
            </a:r>
            <a:r>
              <a:rPr lang="ja-JP" altLang="en-US" sz="2000" dirty="0" smtClean="0"/>
              <a:t>ガイド」</a:t>
            </a:r>
            <a:endParaRPr lang="en-US" altLang="ja-JP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50" y="731980"/>
            <a:ext cx="2349500" cy="660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16" y="1335906"/>
            <a:ext cx="3517900" cy="16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Hadoop</a:t>
            </a:r>
            <a:r>
              <a:rPr kumimoji="1" lang="ja-JP" altLang="en-US" dirty="0" smtClean="0"/>
              <a:t>の説明</a:t>
            </a:r>
            <a:endParaRPr kumimoji="1" lang="en-US" altLang="ja-JP" dirty="0" smtClean="0"/>
          </a:p>
          <a:p>
            <a:r>
              <a:rPr kumimoji="1" lang="en-US" altLang="ja-JP" dirty="0" smtClean="0"/>
              <a:t>EMR</a:t>
            </a:r>
            <a:r>
              <a:rPr kumimoji="1" lang="ja-JP" altLang="en-US" dirty="0" smtClean="0"/>
              <a:t>の紹介</a:t>
            </a:r>
            <a:endParaRPr kumimoji="1" lang="en-US" altLang="ja-JP" dirty="0" smtClean="0"/>
          </a:p>
          <a:p>
            <a:r>
              <a:rPr lang="ja-JP" altLang="en-US" dirty="0" smtClean="0"/>
              <a:t>リクルートテクノロジーズでの</a:t>
            </a:r>
            <a:r>
              <a:rPr lang="en-US" altLang="ja-JP" dirty="0" smtClean="0"/>
              <a:t>Hadoop</a:t>
            </a:r>
            <a:r>
              <a:rPr lang="ja-JP" altLang="en-US" dirty="0" smtClean="0"/>
              <a:t>使い分け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00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Hadoop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90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データベースを分類する軸：重視する性能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5" name="コンテンツ プレースホルダー 4"/>
          <p:cNvSpPr txBox="1">
            <a:spLocks/>
          </p:cNvSpPr>
          <p:nvPr/>
        </p:nvSpPr>
        <p:spPr bwMode="auto">
          <a:xfrm>
            <a:off x="348321" y="773932"/>
            <a:ext cx="9120188" cy="45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64800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itchFamily="2" charset="2"/>
              <a:buChar char="l"/>
              <a:defRPr kumimoji="1" sz="18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0805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Arial" panose="020B0604020202020204" pitchFamily="34" charset="0"/>
              <a:buChar char="•"/>
              <a:defRPr kumimoji="1" sz="16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228725" indent="-28575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anose="05000000000000000000" pitchFamily="2" charset="2"/>
              <a:buChar char="Ø"/>
              <a:defRPr kumimoji="1" sz="14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520825" indent="-193675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defRPr kumimoji="1" sz="14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kern="0" dirty="0" smtClean="0"/>
              <a:t>レスポンスを重視　→主にオペレーション用途</a:t>
            </a:r>
            <a:endParaRPr lang="en-US" altLang="ja-JP" kern="0" dirty="0" smtClean="0"/>
          </a:p>
          <a:p>
            <a:endParaRPr lang="en-US" altLang="ja-JP" kern="0" dirty="0" smtClean="0"/>
          </a:p>
          <a:p>
            <a:endParaRPr lang="en-US" altLang="ja-JP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-JP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-JP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-JP" kern="0" dirty="0" smtClean="0"/>
          </a:p>
          <a:p>
            <a:r>
              <a:rPr lang="ja-JP" altLang="en-US" kern="0" dirty="0" smtClean="0"/>
              <a:t>スループットを重視　→主に分析用途</a:t>
            </a:r>
            <a:endParaRPr lang="en-US" altLang="ja-JP" kern="0" dirty="0" smtClean="0"/>
          </a:p>
          <a:p>
            <a:endParaRPr lang="en-US" altLang="ja-JP" kern="0" dirty="0" smtClean="0"/>
          </a:p>
          <a:p>
            <a:endParaRPr lang="ja-JP" altLang="en-US" kern="0" dirty="0"/>
          </a:p>
        </p:txBody>
      </p:sp>
      <p:grpSp>
        <p:nvGrpSpPr>
          <p:cNvPr id="6" name="グループ化 2"/>
          <p:cNvGrpSpPr/>
          <p:nvPr/>
        </p:nvGrpSpPr>
        <p:grpSpPr>
          <a:xfrm>
            <a:off x="1678768" y="1142871"/>
            <a:ext cx="6281041" cy="2140030"/>
            <a:chOff x="2071097" y="1484069"/>
            <a:chExt cx="7730512" cy="1963009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4746645" y="1484069"/>
              <a:ext cx="2223798" cy="17854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1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アプリケーションサーバ</a:t>
              </a:r>
            </a:p>
          </p:txBody>
        </p:sp>
        <p:sp>
          <p:nvSpPr>
            <p:cNvPr id="8" name="フローチャート: 磁気ディスク 7"/>
            <p:cNvSpPr/>
            <p:nvPr/>
          </p:nvSpPr>
          <p:spPr bwMode="auto">
            <a:xfrm>
              <a:off x="7700184" y="1562548"/>
              <a:ext cx="2101425" cy="1884530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オペレーション</a:t>
              </a:r>
              <a:endParaRPr lang="en-US" altLang="ja-JP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用途</a:t>
              </a:r>
              <a:endParaRPr lang="en-US" altLang="ja-JP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データベース</a:t>
              </a:r>
              <a:endParaRPr lang="en-US" altLang="ja-JP" sz="16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5100199" y="2853072"/>
              <a:ext cx="1608155" cy="3012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登録画面</a:t>
              </a:r>
            </a:p>
          </p:txBody>
        </p:sp>
        <p:pic>
          <p:nvPicPr>
            <p:cNvPr id="10" name="Picture 36" descr="sl03_visualstudio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3109" y="1819982"/>
              <a:ext cx="901950" cy="40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正方形/長方形 821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488" y="2294770"/>
              <a:ext cx="584333" cy="45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1" descr="Tablet PC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618547" y="2875443"/>
              <a:ext cx="492725" cy="394103"/>
            </a:xfrm>
            <a:prstGeom prst="rect">
              <a:avLst/>
            </a:prstGeom>
            <a:noFill/>
          </p:spPr>
        </p:pic>
        <p:pic>
          <p:nvPicPr>
            <p:cNvPr id="13" name="Picture 37" descr="XP_Woman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28" y="2328460"/>
              <a:ext cx="409152" cy="392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正方形/長方形 232460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097" y="2873122"/>
              <a:ext cx="409580" cy="37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直線矢印コネクタ 14"/>
            <p:cNvCxnSpPr/>
            <p:nvPr/>
          </p:nvCxnSpPr>
          <p:spPr bwMode="auto">
            <a:xfrm flipV="1">
              <a:off x="3504556" y="1941185"/>
              <a:ext cx="1603617" cy="230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矢印コネクタ 15"/>
            <p:cNvCxnSpPr/>
            <p:nvPr/>
          </p:nvCxnSpPr>
          <p:spPr bwMode="auto">
            <a:xfrm>
              <a:off x="3543191" y="2522281"/>
              <a:ext cx="156891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矢印コネクタ 16"/>
            <p:cNvCxnSpPr/>
            <p:nvPr/>
          </p:nvCxnSpPr>
          <p:spPr bwMode="auto">
            <a:xfrm flipV="1">
              <a:off x="3488899" y="3003686"/>
              <a:ext cx="1611300" cy="210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矢印コネクタ 17"/>
            <p:cNvCxnSpPr/>
            <p:nvPr/>
          </p:nvCxnSpPr>
          <p:spPr bwMode="auto">
            <a:xfrm>
              <a:off x="6701441" y="2553831"/>
              <a:ext cx="971617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矢印コネクタ 18"/>
            <p:cNvCxnSpPr/>
            <p:nvPr/>
          </p:nvCxnSpPr>
          <p:spPr bwMode="auto">
            <a:xfrm>
              <a:off x="6735955" y="3012813"/>
              <a:ext cx="971617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矢印コネクタ 19"/>
            <p:cNvCxnSpPr/>
            <p:nvPr/>
          </p:nvCxnSpPr>
          <p:spPr bwMode="auto">
            <a:xfrm>
              <a:off x="6705427" y="1988953"/>
              <a:ext cx="971617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テキスト ボックス 20"/>
            <p:cNvSpPr txBox="1"/>
            <p:nvPr/>
          </p:nvSpPr>
          <p:spPr>
            <a:xfrm>
              <a:off x="3376139" y="1484069"/>
              <a:ext cx="1483266" cy="41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リクエスト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001943" y="1562548"/>
              <a:ext cx="1236604" cy="41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参照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025138" y="2195817"/>
              <a:ext cx="1236604" cy="41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更新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35979" y="2682671"/>
              <a:ext cx="1236604" cy="41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挿入</a:t>
              </a: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5074134" y="1835152"/>
              <a:ext cx="1608155" cy="3012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参照画面</a:t>
              </a: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5074134" y="2390253"/>
              <a:ext cx="1608155" cy="3012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編集画面</a:t>
              </a:r>
            </a:p>
          </p:txBody>
        </p:sp>
        <p:cxnSp>
          <p:nvCxnSpPr>
            <p:cNvPr id="27" name="直線矢印コネクタ 26"/>
            <p:cNvCxnSpPr/>
            <p:nvPr/>
          </p:nvCxnSpPr>
          <p:spPr bwMode="auto">
            <a:xfrm flipH="1" flipV="1">
              <a:off x="6674317" y="2085653"/>
              <a:ext cx="1068958" cy="220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矢印コネクタ 27"/>
            <p:cNvCxnSpPr/>
            <p:nvPr/>
          </p:nvCxnSpPr>
          <p:spPr bwMode="auto">
            <a:xfrm flipH="1" flipV="1">
              <a:off x="3482425" y="2074619"/>
              <a:ext cx="1629681" cy="15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矢印コネクタ 28"/>
            <p:cNvCxnSpPr/>
            <p:nvPr/>
          </p:nvCxnSpPr>
          <p:spPr bwMode="auto">
            <a:xfrm flipH="1" flipV="1">
              <a:off x="3436481" y="2649085"/>
              <a:ext cx="1629681" cy="15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矢印コネクタ 29"/>
            <p:cNvCxnSpPr/>
            <p:nvPr/>
          </p:nvCxnSpPr>
          <p:spPr bwMode="auto">
            <a:xfrm flipH="1" flipV="1">
              <a:off x="6620929" y="2655519"/>
              <a:ext cx="1079254" cy="90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線矢印コネクタ 30"/>
            <p:cNvCxnSpPr/>
            <p:nvPr/>
          </p:nvCxnSpPr>
          <p:spPr bwMode="auto">
            <a:xfrm flipH="1" flipV="1">
              <a:off x="3504556" y="3131040"/>
              <a:ext cx="1629681" cy="15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/>
            <p:cNvCxnSpPr/>
            <p:nvPr/>
          </p:nvCxnSpPr>
          <p:spPr bwMode="auto">
            <a:xfrm flipH="1" flipV="1">
              <a:off x="6689004" y="3137474"/>
              <a:ext cx="1079254" cy="90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フリーフォーム 32"/>
            <p:cNvSpPr/>
            <p:nvPr/>
          </p:nvSpPr>
          <p:spPr bwMode="auto">
            <a:xfrm>
              <a:off x="7716232" y="1957704"/>
              <a:ext cx="234586" cy="148558"/>
            </a:xfrm>
            <a:custGeom>
              <a:avLst/>
              <a:gdLst>
                <a:gd name="connsiteX0" fmla="*/ 11875 w 191241"/>
                <a:gd name="connsiteY0" fmla="*/ 0 h 190005"/>
                <a:gd name="connsiteX1" fmla="*/ 142504 w 191241"/>
                <a:gd name="connsiteY1" fmla="*/ 23750 h 190005"/>
                <a:gd name="connsiteX2" fmla="*/ 178130 w 191241"/>
                <a:gd name="connsiteY2" fmla="*/ 59376 h 190005"/>
                <a:gd name="connsiteX3" fmla="*/ 178130 w 191241"/>
                <a:gd name="connsiteY3" fmla="*/ 142504 h 190005"/>
                <a:gd name="connsiteX4" fmla="*/ 142504 w 191241"/>
                <a:gd name="connsiteY4" fmla="*/ 166254 h 190005"/>
                <a:gd name="connsiteX5" fmla="*/ 71252 w 191241"/>
                <a:gd name="connsiteY5" fmla="*/ 190005 h 190005"/>
                <a:gd name="connsiteX6" fmla="*/ 0 w 191241"/>
                <a:gd name="connsiteY6" fmla="*/ 178130 h 19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41" h="190005">
                  <a:moveTo>
                    <a:pt x="11875" y="0"/>
                  </a:moveTo>
                  <a:cubicBezTo>
                    <a:pt x="15133" y="465"/>
                    <a:pt x="123841" y="13086"/>
                    <a:pt x="142504" y="23750"/>
                  </a:cubicBezTo>
                  <a:cubicBezTo>
                    <a:pt x="157086" y="32082"/>
                    <a:pt x="166255" y="47501"/>
                    <a:pt x="178130" y="59376"/>
                  </a:cubicBezTo>
                  <a:cubicBezTo>
                    <a:pt x="188813" y="91425"/>
                    <a:pt x="201325" y="107711"/>
                    <a:pt x="178130" y="142504"/>
                  </a:cubicBezTo>
                  <a:cubicBezTo>
                    <a:pt x="170213" y="154379"/>
                    <a:pt x="155546" y="160458"/>
                    <a:pt x="142504" y="166254"/>
                  </a:cubicBezTo>
                  <a:cubicBezTo>
                    <a:pt x="119626" y="176422"/>
                    <a:pt x="71252" y="190005"/>
                    <a:pt x="71252" y="190005"/>
                  </a:cubicBezTo>
                  <a:lnTo>
                    <a:pt x="0" y="17813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1600">
                <a:ea typeface="ＭＳ Ｐゴシック" pitchFamily="50" charset="-128"/>
              </a:endParaRPr>
            </a:p>
          </p:txBody>
        </p:sp>
        <p:sp>
          <p:nvSpPr>
            <p:cNvPr id="34" name="フリーフォーム 33"/>
            <p:cNvSpPr/>
            <p:nvPr/>
          </p:nvSpPr>
          <p:spPr bwMode="auto">
            <a:xfrm>
              <a:off x="7679125" y="2522281"/>
              <a:ext cx="234586" cy="148558"/>
            </a:xfrm>
            <a:custGeom>
              <a:avLst/>
              <a:gdLst>
                <a:gd name="connsiteX0" fmla="*/ 11875 w 191241"/>
                <a:gd name="connsiteY0" fmla="*/ 0 h 190005"/>
                <a:gd name="connsiteX1" fmla="*/ 142504 w 191241"/>
                <a:gd name="connsiteY1" fmla="*/ 23750 h 190005"/>
                <a:gd name="connsiteX2" fmla="*/ 178130 w 191241"/>
                <a:gd name="connsiteY2" fmla="*/ 59376 h 190005"/>
                <a:gd name="connsiteX3" fmla="*/ 178130 w 191241"/>
                <a:gd name="connsiteY3" fmla="*/ 142504 h 190005"/>
                <a:gd name="connsiteX4" fmla="*/ 142504 w 191241"/>
                <a:gd name="connsiteY4" fmla="*/ 166254 h 190005"/>
                <a:gd name="connsiteX5" fmla="*/ 71252 w 191241"/>
                <a:gd name="connsiteY5" fmla="*/ 190005 h 190005"/>
                <a:gd name="connsiteX6" fmla="*/ 0 w 191241"/>
                <a:gd name="connsiteY6" fmla="*/ 178130 h 19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41" h="190005">
                  <a:moveTo>
                    <a:pt x="11875" y="0"/>
                  </a:moveTo>
                  <a:cubicBezTo>
                    <a:pt x="15133" y="465"/>
                    <a:pt x="123841" y="13086"/>
                    <a:pt x="142504" y="23750"/>
                  </a:cubicBezTo>
                  <a:cubicBezTo>
                    <a:pt x="157086" y="32082"/>
                    <a:pt x="166255" y="47501"/>
                    <a:pt x="178130" y="59376"/>
                  </a:cubicBezTo>
                  <a:cubicBezTo>
                    <a:pt x="188813" y="91425"/>
                    <a:pt x="201325" y="107711"/>
                    <a:pt x="178130" y="142504"/>
                  </a:cubicBezTo>
                  <a:cubicBezTo>
                    <a:pt x="170213" y="154379"/>
                    <a:pt x="155546" y="160458"/>
                    <a:pt x="142504" y="166254"/>
                  </a:cubicBezTo>
                  <a:cubicBezTo>
                    <a:pt x="119626" y="176422"/>
                    <a:pt x="71252" y="190005"/>
                    <a:pt x="71252" y="190005"/>
                  </a:cubicBezTo>
                  <a:lnTo>
                    <a:pt x="0" y="17813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1600">
                <a:ea typeface="ＭＳ Ｐゴシック" pitchFamily="50" charset="-128"/>
              </a:endParaRPr>
            </a:p>
          </p:txBody>
        </p:sp>
        <p:sp>
          <p:nvSpPr>
            <p:cNvPr id="35" name="フリーフォーム 34"/>
            <p:cNvSpPr/>
            <p:nvPr/>
          </p:nvSpPr>
          <p:spPr bwMode="auto">
            <a:xfrm>
              <a:off x="7736707" y="2994321"/>
              <a:ext cx="234586" cy="148558"/>
            </a:xfrm>
            <a:custGeom>
              <a:avLst/>
              <a:gdLst>
                <a:gd name="connsiteX0" fmla="*/ 11875 w 191241"/>
                <a:gd name="connsiteY0" fmla="*/ 0 h 190005"/>
                <a:gd name="connsiteX1" fmla="*/ 142504 w 191241"/>
                <a:gd name="connsiteY1" fmla="*/ 23750 h 190005"/>
                <a:gd name="connsiteX2" fmla="*/ 178130 w 191241"/>
                <a:gd name="connsiteY2" fmla="*/ 59376 h 190005"/>
                <a:gd name="connsiteX3" fmla="*/ 178130 w 191241"/>
                <a:gd name="connsiteY3" fmla="*/ 142504 h 190005"/>
                <a:gd name="connsiteX4" fmla="*/ 142504 w 191241"/>
                <a:gd name="connsiteY4" fmla="*/ 166254 h 190005"/>
                <a:gd name="connsiteX5" fmla="*/ 71252 w 191241"/>
                <a:gd name="connsiteY5" fmla="*/ 190005 h 190005"/>
                <a:gd name="connsiteX6" fmla="*/ 0 w 191241"/>
                <a:gd name="connsiteY6" fmla="*/ 178130 h 19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41" h="190005">
                  <a:moveTo>
                    <a:pt x="11875" y="0"/>
                  </a:moveTo>
                  <a:cubicBezTo>
                    <a:pt x="15133" y="465"/>
                    <a:pt x="123841" y="13086"/>
                    <a:pt x="142504" y="23750"/>
                  </a:cubicBezTo>
                  <a:cubicBezTo>
                    <a:pt x="157086" y="32082"/>
                    <a:pt x="166255" y="47501"/>
                    <a:pt x="178130" y="59376"/>
                  </a:cubicBezTo>
                  <a:cubicBezTo>
                    <a:pt x="188813" y="91425"/>
                    <a:pt x="201325" y="107711"/>
                    <a:pt x="178130" y="142504"/>
                  </a:cubicBezTo>
                  <a:cubicBezTo>
                    <a:pt x="170213" y="154379"/>
                    <a:pt x="155546" y="160458"/>
                    <a:pt x="142504" y="166254"/>
                  </a:cubicBezTo>
                  <a:cubicBezTo>
                    <a:pt x="119626" y="176422"/>
                    <a:pt x="71252" y="190005"/>
                    <a:pt x="71252" y="190005"/>
                  </a:cubicBezTo>
                  <a:lnTo>
                    <a:pt x="0" y="17813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1600">
                <a:ea typeface="ＭＳ Ｐゴシック" pitchFamily="50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515039" y="2089372"/>
              <a:ext cx="1436606" cy="41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solidFill>
                    <a:srgbClr val="FF0000"/>
                  </a:solidFill>
                </a:rPr>
                <a:t>即時応答</a:t>
              </a: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921724" y="3751624"/>
            <a:ext cx="9191168" cy="2031123"/>
            <a:chOff x="2358986" y="1545082"/>
            <a:chExt cx="8672463" cy="2540094"/>
          </a:xfrm>
        </p:grpSpPr>
        <p:sp>
          <p:nvSpPr>
            <p:cNvPr id="38" name="フローチャート: 磁気ディスク 37"/>
            <p:cNvSpPr/>
            <p:nvPr/>
          </p:nvSpPr>
          <p:spPr bwMode="auto">
            <a:xfrm>
              <a:off x="2358986" y="1545082"/>
              <a:ext cx="1270611" cy="121969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マスタ</a:t>
              </a:r>
              <a:endPara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データベース</a:t>
              </a: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698206" y="2047431"/>
              <a:ext cx="1554160" cy="4995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ＢＩツール</a:t>
              </a:r>
            </a:p>
          </p:txBody>
        </p:sp>
        <p:pic>
          <p:nvPicPr>
            <p:cNvPr id="40" name="正方形/長方形 82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614" y="1976633"/>
              <a:ext cx="338362" cy="58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7" descr="XP_Woma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6463" y="2016650"/>
              <a:ext cx="272088" cy="50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直線矢印コネクタ 41"/>
            <p:cNvCxnSpPr/>
            <p:nvPr/>
          </p:nvCxnSpPr>
          <p:spPr bwMode="auto">
            <a:xfrm>
              <a:off x="3629596" y="2282599"/>
              <a:ext cx="792088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テキスト ボックス 42"/>
            <p:cNvSpPr txBox="1"/>
            <p:nvPr/>
          </p:nvSpPr>
          <p:spPr>
            <a:xfrm>
              <a:off x="6075820" y="2734082"/>
              <a:ext cx="1008112" cy="42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集計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3580146" y="1845976"/>
              <a:ext cx="1008112" cy="73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バッチで</a:t>
              </a:r>
              <a:endParaRPr lang="en-US" altLang="ja-JP" sz="1600" dirty="0"/>
            </a:p>
            <a:p>
              <a:r>
                <a:rPr lang="ja-JP" altLang="en-US" sz="1600" dirty="0"/>
                <a:t>ロード</a:t>
              </a:r>
            </a:p>
          </p:txBody>
        </p:sp>
        <p:sp>
          <p:nvSpPr>
            <p:cNvPr id="45" name="フローチャート: 磁気ディスク 44"/>
            <p:cNvSpPr/>
            <p:nvPr/>
          </p:nvSpPr>
          <p:spPr bwMode="auto">
            <a:xfrm>
              <a:off x="4479807" y="1647090"/>
              <a:ext cx="1645046" cy="2000945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分析用途</a:t>
              </a:r>
              <a:endParaRPr lang="en-US" altLang="ja-JP" sz="14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データベース</a:t>
              </a:r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6615229" y="2922768"/>
              <a:ext cx="1524786" cy="6048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rPr>
                <a:t>レポート生成ジョブ</a:t>
              </a:r>
            </a:p>
          </p:txBody>
        </p:sp>
        <p:cxnSp>
          <p:nvCxnSpPr>
            <p:cNvPr id="47" name="直線矢印コネクタ 46"/>
            <p:cNvCxnSpPr>
              <a:stCxn id="57" idx="1"/>
            </p:cNvCxnSpPr>
            <p:nvPr/>
          </p:nvCxnSpPr>
          <p:spPr bwMode="auto">
            <a:xfrm flipH="1" flipV="1">
              <a:off x="6158993" y="2286814"/>
              <a:ext cx="539212" cy="103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テキスト ボックス 47"/>
            <p:cNvSpPr txBox="1"/>
            <p:nvPr/>
          </p:nvSpPr>
          <p:spPr>
            <a:xfrm>
              <a:off x="6120687" y="1725368"/>
              <a:ext cx="1008112" cy="42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抽出</a:t>
              </a:r>
            </a:p>
          </p:txBody>
        </p:sp>
        <p:cxnSp>
          <p:nvCxnSpPr>
            <p:cNvPr id="49" name="直線矢印コネクタ 48"/>
            <p:cNvCxnSpPr/>
            <p:nvPr/>
          </p:nvCxnSpPr>
          <p:spPr bwMode="auto">
            <a:xfrm flipH="1">
              <a:off x="6133410" y="3162947"/>
              <a:ext cx="481821" cy="1632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メモ 49"/>
            <p:cNvSpPr/>
            <p:nvPr/>
          </p:nvSpPr>
          <p:spPr bwMode="auto">
            <a:xfrm>
              <a:off x="2358986" y="2946677"/>
              <a:ext cx="1259849" cy="55707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dirty="0">
                  <a:ea typeface="ＭＳ Ｐゴシック" pitchFamily="50" charset="-128"/>
                </a:rPr>
                <a:t>ＣＳ</a:t>
              </a:r>
              <a:r>
                <a:rPr lang="en-US" altLang="ja-JP" sz="1600" dirty="0">
                  <a:ea typeface="ＭＳ Ｐゴシック" pitchFamily="50" charset="-128"/>
                </a:rPr>
                <a:t>V</a:t>
              </a:r>
              <a:endParaRPr lang="ja-JP" altLang="en-US" sz="1600" dirty="0">
                <a:ea typeface="ＭＳ Ｐゴシック" pitchFamily="50" charset="-128"/>
              </a:endParaRPr>
            </a:p>
          </p:txBody>
        </p:sp>
        <p:cxnSp>
          <p:nvCxnSpPr>
            <p:cNvPr id="51" name="直線矢印コネクタ 50"/>
            <p:cNvCxnSpPr/>
            <p:nvPr/>
          </p:nvCxnSpPr>
          <p:spPr bwMode="auto">
            <a:xfrm>
              <a:off x="3607002" y="3132983"/>
              <a:ext cx="792088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テキスト ボックス 51"/>
            <p:cNvSpPr txBox="1"/>
            <p:nvPr/>
          </p:nvSpPr>
          <p:spPr>
            <a:xfrm>
              <a:off x="3559179" y="2747639"/>
              <a:ext cx="1008112" cy="73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バッチで</a:t>
              </a:r>
              <a:endParaRPr lang="en-US" altLang="ja-JP" sz="1600" dirty="0"/>
            </a:p>
            <a:p>
              <a:r>
                <a:rPr lang="ja-JP" altLang="en-US" sz="1600" dirty="0"/>
                <a:t>ロード</a:t>
              </a:r>
            </a:p>
          </p:txBody>
        </p:sp>
        <p:cxnSp>
          <p:nvCxnSpPr>
            <p:cNvPr id="53" name="直線矢印コネクタ 52"/>
            <p:cNvCxnSpPr/>
            <p:nvPr/>
          </p:nvCxnSpPr>
          <p:spPr bwMode="auto">
            <a:xfrm>
              <a:off x="6147139" y="2437640"/>
              <a:ext cx="488183" cy="5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線矢印コネクタ 53"/>
            <p:cNvCxnSpPr/>
            <p:nvPr/>
          </p:nvCxnSpPr>
          <p:spPr bwMode="auto">
            <a:xfrm>
              <a:off x="6133410" y="3349670"/>
              <a:ext cx="48051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フリーフォーム 54"/>
            <p:cNvSpPr/>
            <p:nvPr/>
          </p:nvSpPr>
          <p:spPr bwMode="auto">
            <a:xfrm flipH="1">
              <a:off x="5926044" y="2277887"/>
              <a:ext cx="221095" cy="170403"/>
            </a:xfrm>
            <a:custGeom>
              <a:avLst/>
              <a:gdLst>
                <a:gd name="connsiteX0" fmla="*/ 11875 w 191241"/>
                <a:gd name="connsiteY0" fmla="*/ 0 h 190005"/>
                <a:gd name="connsiteX1" fmla="*/ 142504 w 191241"/>
                <a:gd name="connsiteY1" fmla="*/ 23750 h 190005"/>
                <a:gd name="connsiteX2" fmla="*/ 178130 w 191241"/>
                <a:gd name="connsiteY2" fmla="*/ 59376 h 190005"/>
                <a:gd name="connsiteX3" fmla="*/ 178130 w 191241"/>
                <a:gd name="connsiteY3" fmla="*/ 142504 h 190005"/>
                <a:gd name="connsiteX4" fmla="*/ 142504 w 191241"/>
                <a:gd name="connsiteY4" fmla="*/ 166254 h 190005"/>
                <a:gd name="connsiteX5" fmla="*/ 71252 w 191241"/>
                <a:gd name="connsiteY5" fmla="*/ 190005 h 190005"/>
                <a:gd name="connsiteX6" fmla="*/ 0 w 191241"/>
                <a:gd name="connsiteY6" fmla="*/ 178130 h 19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41" h="190005">
                  <a:moveTo>
                    <a:pt x="11875" y="0"/>
                  </a:moveTo>
                  <a:cubicBezTo>
                    <a:pt x="15133" y="465"/>
                    <a:pt x="123841" y="13086"/>
                    <a:pt x="142504" y="23750"/>
                  </a:cubicBezTo>
                  <a:cubicBezTo>
                    <a:pt x="157086" y="32082"/>
                    <a:pt x="166255" y="47501"/>
                    <a:pt x="178130" y="59376"/>
                  </a:cubicBezTo>
                  <a:cubicBezTo>
                    <a:pt x="188813" y="91425"/>
                    <a:pt x="201325" y="107711"/>
                    <a:pt x="178130" y="142504"/>
                  </a:cubicBezTo>
                  <a:cubicBezTo>
                    <a:pt x="170213" y="154379"/>
                    <a:pt x="155546" y="160458"/>
                    <a:pt x="142504" y="166254"/>
                  </a:cubicBezTo>
                  <a:cubicBezTo>
                    <a:pt x="119626" y="176422"/>
                    <a:pt x="71252" y="190005"/>
                    <a:pt x="71252" y="190005"/>
                  </a:cubicBezTo>
                  <a:lnTo>
                    <a:pt x="0" y="17813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2000">
                <a:ea typeface="ＭＳ Ｐゴシック" pitchFamily="50" charset="-128"/>
              </a:endParaRPr>
            </a:p>
          </p:txBody>
        </p:sp>
        <p:cxnSp>
          <p:nvCxnSpPr>
            <p:cNvPr id="56" name="直線矢印コネクタ 55"/>
            <p:cNvCxnSpPr/>
            <p:nvPr/>
          </p:nvCxnSpPr>
          <p:spPr bwMode="auto">
            <a:xfrm flipH="1" flipV="1">
              <a:off x="8252366" y="2230752"/>
              <a:ext cx="539212" cy="103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矢印コネクタ 56"/>
            <p:cNvCxnSpPr/>
            <p:nvPr/>
          </p:nvCxnSpPr>
          <p:spPr bwMode="auto">
            <a:xfrm>
              <a:off x="8197564" y="2445765"/>
              <a:ext cx="594014" cy="25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フリーフォーム 57"/>
            <p:cNvSpPr/>
            <p:nvPr/>
          </p:nvSpPr>
          <p:spPr bwMode="auto">
            <a:xfrm flipH="1">
              <a:off x="5902450" y="3179268"/>
              <a:ext cx="221095" cy="170403"/>
            </a:xfrm>
            <a:custGeom>
              <a:avLst/>
              <a:gdLst>
                <a:gd name="connsiteX0" fmla="*/ 11875 w 191241"/>
                <a:gd name="connsiteY0" fmla="*/ 0 h 190005"/>
                <a:gd name="connsiteX1" fmla="*/ 142504 w 191241"/>
                <a:gd name="connsiteY1" fmla="*/ 23750 h 190005"/>
                <a:gd name="connsiteX2" fmla="*/ 178130 w 191241"/>
                <a:gd name="connsiteY2" fmla="*/ 59376 h 190005"/>
                <a:gd name="connsiteX3" fmla="*/ 178130 w 191241"/>
                <a:gd name="connsiteY3" fmla="*/ 142504 h 190005"/>
                <a:gd name="connsiteX4" fmla="*/ 142504 w 191241"/>
                <a:gd name="connsiteY4" fmla="*/ 166254 h 190005"/>
                <a:gd name="connsiteX5" fmla="*/ 71252 w 191241"/>
                <a:gd name="connsiteY5" fmla="*/ 190005 h 190005"/>
                <a:gd name="connsiteX6" fmla="*/ 0 w 191241"/>
                <a:gd name="connsiteY6" fmla="*/ 178130 h 19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41" h="190005">
                  <a:moveTo>
                    <a:pt x="11875" y="0"/>
                  </a:moveTo>
                  <a:cubicBezTo>
                    <a:pt x="15133" y="465"/>
                    <a:pt x="123841" y="13086"/>
                    <a:pt x="142504" y="23750"/>
                  </a:cubicBezTo>
                  <a:cubicBezTo>
                    <a:pt x="157086" y="32082"/>
                    <a:pt x="166255" y="47501"/>
                    <a:pt x="178130" y="59376"/>
                  </a:cubicBezTo>
                  <a:cubicBezTo>
                    <a:pt x="188813" y="91425"/>
                    <a:pt x="201325" y="107711"/>
                    <a:pt x="178130" y="142504"/>
                  </a:cubicBezTo>
                  <a:cubicBezTo>
                    <a:pt x="170213" y="154379"/>
                    <a:pt x="155546" y="160458"/>
                    <a:pt x="142504" y="166254"/>
                  </a:cubicBezTo>
                  <a:cubicBezTo>
                    <a:pt x="119626" y="176422"/>
                    <a:pt x="71252" y="190005"/>
                    <a:pt x="71252" y="190005"/>
                  </a:cubicBezTo>
                  <a:lnTo>
                    <a:pt x="0" y="178130"/>
                  </a:ln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2000">
                <a:ea typeface="ＭＳ Ｐゴシック" pitchFamily="50" charset="-128"/>
              </a:endParaRPr>
            </a:p>
          </p:txBody>
        </p:sp>
        <p:cxnSp>
          <p:nvCxnSpPr>
            <p:cNvPr id="59" name="直線矢印コネクタ 58"/>
            <p:cNvCxnSpPr/>
            <p:nvPr/>
          </p:nvCxnSpPr>
          <p:spPr bwMode="auto">
            <a:xfrm>
              <a:off x="8140016" y="3357831"/>
              <a:ext cx="48051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メモ 59"/>
            <p:cNvSpPr/>
            <p:nvPr/>
          </p:nvSpPr>
          <p:spPr bwMode="auto">
            <a:xfrm>
              <a:off x="8620527" y="2965865"/>
              <a:ext cx="961833" cy="729820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ea typeface="ＭＳ Ｐゴシック" pitchFamily="50" charset="-128"/>
                </a:rPr>
                <a:t>レポート</a:t>
              </a: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8065652" y="3661785"/>
              <a:ext cx="2232286" cy="42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２０分で</a:t>
              </a:r>
              <a:r>
                <a:rPr lang="ja-JP" altLang="en-US" sz="1600" dirty="0">
                  <a:solidFill>
                    <a:srgbClr val="FF0000"/>
                  </a:solidFill>
                </a:rPr>
                <a:t>全件集計</a:t>
              </a: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065652" y="2493705"/>
              <a:ext cx="2965797" cy="42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１０秒で</a:t>
              </a:r>
              <a:r>
                <a:rPr lang="ja-JP" altLang="en-US" sz="1600" dirty="0">
                  <a:solidFill>
                    <a:srgbClr val="FF0000"/>
                  </a:solidFill>
                </a:rPr>
                <a:t>全件取得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データベースを分類する軸：性能拡張方式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689" y="4153208"/>
            <a:ext cx="9120188" cy="2244519"/>
          </a:xfrm>
        </p:spPr>
        <p:txBody>
          <a:bodyPr/>
          <a:lstStyle/>
          <a:p>
            <a:r>
              <a:rPr lang="ja-JP" altLang="en-US" sz="1800" dirty="0" smtClean="0"/>
              <a:t>データベースの代表的なボトルネックを解消</a:t>
            </a:r>
            <a:endParaRPr lang="en-US" altLang="ja-JP" sz="1800" dirty="0" smtClean="0"/>
          </a:p>
          <a:p>
            <a:pPr lvl="1"/>
            <a:r>
              <a:rPr kumimoji="1" lang="ja-JP" altLang="en-US" dirty="0" smtClean="0"/>
              <a:t>ディスク</a:t>
            </a:r>
            <a:r>
              <a:rPr kumimoji="1" lang="en-US" altLang="ja-JP" dirty="0" smtClean="0"/>
              <a:t>IO</a:t>
            </a:r>
          </a:p>
          <a:p>
            <a:pPr lvl="1"/>
            <a:r>
              <a:rPr lang="en-US" altLang="ja-JP" dirty="0" smtClean="0"/>
              <a:t>CPU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ネットワーク帯域</a:t>
            </a:r>
            <a:endParaRPr lang="en-US" altLang="ja-JP" dirty="0" smtClean="0"/>
          </a:p>
          <a:p>
            <a:pPr lvl="1"/>
            <a:r>
              <a:rPr lang="ja-JP" altLang="en-US" dirty="0"/>
              <a:t>共有リソースの開放待ち</a:t>
            </a:r>
            <a:endParaRPr lang="en-US" altLang="ja-JP" dirty="0"/>
          </a:p>
          <a:p>
            <a:pPr lvl="1"/>
            <a:r>
              <a:rPr lang="ja-JP" altLang="en-US" dirty="0" smtClean="0"/>
              <a:t>ネットワークラウンドトリップ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右矢印 5"/>
          <p:cNvSpPr/>
          <p:nvPr/>
        </p:nvSpPr>
        <p:spPr>
          <a:xfrm rot="10800000">
            <a:off x="2805923" y="2620646"/>
            <a:ext cx="551419" cy="3072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300"/>
          </a:p>
        </p:txBody>
      </p:sp>
      <p:sp>
        <p:nvSpPr>
          <p:cNvPr id="7" name="テキスト ボックス 609"/>
          <p:cNvSpPr txBox="1"/>
          <p:nvPr/>
        </p:nvSpPr>
        <p:spPr>
          <a:xfrm>
            <a:off x="2080175" y="1983937"/>
            <a:ext cx="2149538" cy="37558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 smtClean="0"/>
              <a:t>スケールアップ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集約</a:t>
            </a:r>
            <a:endParaRPr lang="en-US" altLang="ja-JP" sz="2000" dirty="0" smtClean="0"/>
          </a:p>
          <a:p>
            <a:pPr algn="ctr"/>
            <a:endParaRPr lang="ja-JP" altLang="en-US" sz="2000" dirty="0"/>
          </a:p>
        </p:txBody>
      </p:sp>
      <p:sp>
        <p:nvSpPr>
          <p:cNvPr id="8" name="テキスト ボックス 611"/>
          <p:cNvSpPr txBox="1"/>
          <p:nvPr/>
        </p:nvSpPr>
        <p:spPr>
          <a:xfrm>
            <a:off x="4969255" y="1878382"/>
            <a:ext cx="2040774" cy="37558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 smtClean="0"/>
              <a:t>スケールアウト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分散</a:t>
            </a:r>
            <a:endParaRPr lang="en-US" altLang="ja-JP" sz="2000" dirty="0" smtClean="0"/>
          </a:p>
          <a:p>
            <a:pPr algn="ctr"/>
            <a:endParaRPr lang="ja-JP" altLang="en-US" sz="2000" dirty="0"/>
          </a:p>
        </p:txBody>
      </p:sp>
      <p:sp>
        <p:nvSpPr>
          <p:cNvPr id="10" name="右矢印 9"/>
          <p:cNvSpPr/>
          <p:nvPr/>
        </p:nvSpPr>
        <p:spPr>
          <a:xfrm>
            <a:off x="5774442" y="2569984"/>
            <a:ext cx="551419" cy="3072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300"/>
          </a:p>
        </p:txBody>
      </p:sp>
      <p:sp>
        <p:nvSpPr>
          <p:cNvPr id="14" name="フローチャート: 磁気ディスク 13"/>
          <p:cNvSpPr/>
          <p:nvPr/>
        </p:nvSpPr>
        <p:spPr bwMode="auto">
          <a:xfrm>
            <a:off x="1006532" y="2164628"/>
            <a:ext cx="1283102" cy="1165494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925">
              <a:ea typeface="ＭＳ Ｐゴシック" pitchFamily="50" charset="-128"/>
            </a:endParaRPr>
          </a:p>
        </p:txBody>
      </p:sp>
      <p:sp>
        <p:nvSpPr>
          <p:cNvPr id="15" name="フローチャート: 磁気ディスク 14"/>
          <p:cNvSpPr/>
          <p:nvPr/>
        </p:nvSpPr>
        <p:spPr bwMode="auto">
          <a:xfrm>
            <a:off x="4126049" y="2199967"/>
            <a:ext cx="787208" cy="574283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4388">
              <a:ea typeface="ＭＳ Ｐゴシック" pitchFamily="50" charset="-128"/>
            </a:endParaRPr>
          </a:p>
        </p:txBody>
      </p:sp>
      <p:sp>
        <p:nvSpPr>
          <p:cNvPr id="16" name="フローチャート: 磁気ディスク 15"/>
          <p:cNvSpPr/>
          <p:nvPr/>
        </p:nvSpPr>
        <p:spPr bwMode="auto">
          <a:xfrm>
            <a:off x="7801063" y="2224992"/>
            <a:ext cx="720043" cy="54925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925">
              <a:ea typeface="ＭＳ Ｐゴシック" pitchFamily="50" charset="-128"/>
            </a:endParaRPr>
          </a:p>
        </p:txBody>
      </p:sp>
      <p:sp>
        <p:nvSpPr>
          <p:cNvPr id="17" name="フローチャート: 磁気ディスク 16"/>
          <p:cNvSpPr/>
          <p:nvPr/>
        </p:nvSpPr>
        <p:spPr bwMode="auto">
          <a:xfrm>
            <a:off x="8641941" y="2214986"/>
            <a:ext cx="720043" cy="54925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925">
              <a:ea typeface="ＭＳ Ｐゴシック" pitchFamily="50" charset="-128"/>
            </a:endParaRPr>
          </a:p>
        </p:txBody>
      </p:sp>
      <p:sp>
        <p:nvSpPr>
          <p:cNvPr id="18" name="フローチャート: 磁気ディスク 17"/>
          <p:cNvSpPr/>
          <p:nvPr/>
        </p:nvSpPr>
        <p:spPr bwMode="auto">
          <a:xfrm>
            <a:off x="6986022" y="2224992"/>
            <a:ext cx="720043" cy="54925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925">
              <a:ea typeface="ＭＳ Ｐゴシック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3428323" y="145868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188036" y="145868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924370" y="145868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7064489" y="144264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887702" y="144264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8725636" y="144264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45" name="直線矢印コネクタ 44"/>
          <p:cNvCxnSpPr>
            <a:stCxn id="41" idx="2"/>
            <a:endCxn id="18" idx="1"/>
          </p:cNvCxnSpPr>
          <p:nvPr/>
        </p:nvCxnSpPr>
        <p:spPr bwMode="auto">
          <a:xfrm>
            <a:off x="7340109" y="1771041"/>
            <a:ext cx="5935" cy="4539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矢印コネクタ 45"/>
          <p:cNvCxnSpPr>
            <a:stCxn id="42" idx="2"/>
            <a:endCxn id="16" idx="1"/>
          </p:cNvCxnSpPr>
          <p:nvPr/>
        </p:nvCxnSpPr>
        <p:spPr bwMode="auto">
          <a:xfrm flipH="1">
            <a:off x="8161085" y="1771041"/>
            <a:ext cx="2237" cy="4539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矢印コネクタ 48"/>
          <p:cNvCxnSpPr>
            <a:stCxn id="43" idx="2"/>
            <a:endCxn id="17" idx="1"/>
          </p:cNvCxnSpPr>
          <p:nvPr/>
        </p:nvCxnSpPr>
        <p:spPr bwMode="auto">
          <a:xfrm>
            <a:off x="9001256" y="1771041"/>
            <a:ext cx="707" cy="443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矢印コネクタ 51"/>
          <p:cNvCxnSpPr>
            <a:stCxn id="38" idx="2"/>
            <a:endCxn id="15" idx="1"/>
          </p:cNvCxnSpPr>
          <p:nvPr/>
        </p:nvCxnSpPr>
        <p:spPr bwMode="auto">
          <a:xfrm>
            <a:off x="3703943" y="1787081"/>
            <a:ext cx="815710" cy="412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>
            <a:stCxn id="39" idx="2"/>
            <a:endCxn id="15" idx="1"/>
          </p:cNvCxnSpPr>
          <p:nvPr/>
        </p:nvCxnSpPr>
        <p:spPr bwMode="auto">
          <a:xfrm>
            <a:off x="4463656" y="1787081"/>
            <a:ext cx="55997" cy="412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矢印コネクタ 57"/>
          <p:cNvCxnSpPr>
            <a:stCxn id="40" idx="2"/>
            <a:endCxn id="15" idx="1"/>
          </p:cNvCxnSpPr>
          <p:nvPr/>
        </p:nvCxnSpPr>
        <p:spPr bwMode="auto">
          <a:xfrm flipH="1">
            <a:off x="4519653" y="1787081"/>
            <a:ext cx="680337" cy="412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正方形/長方形 60"/>
          <p:cNvSpPr/>
          <p:nvPr/>
        </p:nvSpPr>
        <p:spPr bwMode="auto">
          <a:xfrm>
            <a:off x="571800" y="145868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331513" y="145868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2067847" y="1458685"/>
            <a:ext cx="551239" cy="32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rPr>
              <a:t>app</a:t>
            </a:r>
            <a:endParaRPr lang="ja-JP" altLang="en-US" sz="1600" dirty="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4" name="直線矢印コネクタ 63"/>
          <p:cNvCxnSpPr/>
          <p:nvPr/>
        </p:nvCxnSpPr>
        <p:spPr bwMode="auto">
          <a:xfrm>
            <a:off x="847420" y="1787081"/>
            <a:ext cx="815710" cy="412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線矢印コネクタ 64"/>
          <p:cNvCxnSpPr/>
          <p:nvPr/>
        </p:nvCxnSpPr>
        <p:spPr bwMode="auto">
          <a:xfrm>
            <a:off x="1607133" y="1787081"/>
            <a:ext cx="55997" cy="412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矢印コネクタ 65"/>
          <p:cNvCxnSpPr/>
          <p:nvPr/>
        </p:nvCxnSpPr>
        <p:spPr bwMode="auto">
          <a:xfrm flipH="1">
            <a:off x="1663130" y="1787081"/>
            <a:ext cx="680337" cy="412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テキスト ボックス 611"/>
          <p:cNvSpPr txBox="1"/>
          <p:nvPr/>
        </p:nvSpPr>
        <p:spPr>
          <a:xfrm>
            <a:off x="6815531" y="2865551"/>
            <a:ext cx="2740885" cy="8277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smtClean="0"/>
              <a:t>一般的なハードウェアを複数並べて並列処理</a:t>
            </a:r>
            <a:endParaRPr lang="ja-JP" altLang="en-US" sz="1800" dirty="0"/>
          </a:p>
        </p:txBody>
      </p:sp>
      <p:sp>
        <p:nvSpPr>
          <p:cNvPr id="68" name="テキスト ボックス 611"/>
          <p:cNvSpPr txBox="1"/>
          <p:nvPr/>
        </p:nvSpPr>
        <p:spPr>
          <a:xfrm>
            <a:off x="537713" y="3415132"/>
            <a:ext cx="3191634" cy="38734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単一</a:t>
            </a:r>
            <a:r>
              <a:rPr lang="en-US" altLang="ja-JP" sz="1800" dirty="0" smtClean="0"/>
              <a:t>HW</a:t>
            </a:r>
            <a:r>
              <a:rPr lang="ja-JP" altLang="en-US" sz="1800" dirty="0" smtClean="0"/>
              <a:t>ハードウェアを強化</a:t>
            </a:r>
            <a:endParaRPr lang="ja-JP" altLang="en-US" sz="1800" dirty="0"/>
          </a:p>
        </p:txBody>
      </p:sp>
      <p:sp>
        <p:nvSpPr>
          <p:cNvPr id="11" name="テキスト ボックス 666"/>
          <p:cNvSpPr txBox="1"/>
          <p:nvPr/>
        </p:nvSpPr>
        <p:spPr>
          <a:xfrm>
            <a:off x="4103489" y="2763632"/>
            <a:ext cx="1200516" cy="41472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性能限界</a:t>
            </a:r>
          </a:p>
        </p:txBody>
      </p:sp>
      <p:sp>
        <p:nvSpPr>
          <p:cNvPr id="35" name="テキスト ボックス 666"/>
          <p:cNvSpPr txBox="1"/>
          <p:nvPr/>
        </p:nvSpPr>
        <p:spPr>
          <a:xfrm>
            <a:off x="1120444" y="2523314"/>
            <a:ext cx="1200516" cy="41472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/>
              <a:t>CPU</a:t>
            </a:r>
            <a:r>
              <a:rPr lang="ja-JP" altLang="en-US" sz="1600" dirty="0" smtClean="0"/>
              <a:t>↑</a:t>
            </a:r>
            <a:endParaRPr lang="en-US" altLang="ja-JP" sz="1600" dirty="0" smtClean="0"/>
          </a:p>
          <a:p>
            <a:r>
              <a:rPr lang="ja-JP" altLang="en-US" sz="1600" dirty="0" smtClean="0"/>
              <a:t>ディスク↑</a:t>
            </a:r>
            <a:endParaRPr lang="en-US" altLang="ja-JP" sz="1600" dirty="0" smtClean="0"/>
          </a:p>
          <a:p>
            <a:r>
              <a:rPr lang="en-US" altLang="ja-JP" sz="1600" dirty="0" smtClean="0"/>
              <a:t>NW</a:t>
            </a:r>
            <a:r>
              <a:rPr lang="ja-JP" altLang="en-US" sz="1600" dirty="0" smtClean="0"/>
              <a:t>↑</a:t>
            </a:r>
            <a:endParaRPr lang="en-US" altLang="ja-JP" sz="1600" dirty="0" smtClean="0"/>
          </a:p>
          <a:p>
            <a:endParaRPr lang="ja-JP" altLang="en-US" sz="1600" dirty="0"/>
          </a:p>
        </p:txBody>
      </p:sp>
      <p:sp>
        <p:nvSpPr>
          <p:cNvPr id="37" name="コンテンツ プレースホルダー 2"/>
          <p:cNvSpPr txBox="1">
            <a:spLocks/>
          </p:cNvSpPr>
          <p:nvPr/>
        </p:nvSpPr>
        <p:spPr bwMode="auto">
          <a:xfrm>
            <a:off x="236689" y="749767"/>
            <a:ext cx="9120188" cy="3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64800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itchFamily="2" charset="2"/>
              <a:buChar char="l"/>
              <a:defRPr kumimoji="1" sz="18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08050" indent="-34290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Arial" panose="020B0604020202020204" pitchFamily="34" charset="0"/>
              <a:buChar char="•"/>
              <a:defRPr kumimoji="1" sz="16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228725" indent="-285750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buFont typeface="Wingdings" panose="05000000000000000000" pitchFamily="2" charset="2"/>
              <a:buChar char="Ø"/>
              <a:defRPr kumimoji="1" sz="14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520825" indent="-193675" algn="l" rtl="0" fontAlgn="base">
              <a:spcBef>
                <a:spcPts val="838"/>
              </a:spcBef>
              <a:spcAft>
                <a:spcPct val="0"/>
              </a:spcAft>
              <a:buClr>
                <a:srgbClr val="0065BD"/>
              </a:buClr>
              <a:defRPr kumimoji="1" sz="1400" b="1">
                <a:solidFill>
                  <a:srgbClr val="3346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3346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kern="0" dirty="0" smtClean="0"/>
              <a:t>データベースの性能拡張方式</a:t>
            </a:r>
            <a:endParaRPr lang="en-US" altLang="ja-JP" sz="2800" kern="0" dirty="0" smtClean="0"/>
          </a:p>
        </p:txBody>
      </p:sp>
      <p:sp>
        <p:nvSpPr>
          <p:cNvPr id="12" name="正方形/長方形 11"/>
          <p:cNvSpPr/>
          <p:nvPr/>
        </p:nvSpPr>
        <p:spPr bwMode="gray">
          <a:xfrm>
            <a:off x="531813" y="4525393"/>
            <a:ext cx="4057255" cy="1254810"/>
          </a:xfrm>
          <a:prstGeom prst="rect">
            <a:avLst/>
          </a:prstGeom>
          <a:noFill/>
          <a:ln w="6350" cmpd="sng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rgbClr val="33464D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39275" y="4602794"/>
            <a:ext cx="462503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+mn-lt"/>
                <a:ea typeface="ＭＳ Ｐゴシック" pitchFamily="50" charset="-128"/>
              </a:rPr>
              <a:t>←</a:t>
            </a:r>
            <a:r>
              <a:rPr lang="ja-JP" altLang="en-US" sz="2000" dirty="0" smtClean="0">
                <a:solidFill>
                  <a:srgbClr val="FF0000"/>
                </a:solidFill>
                <a:latin typeface="+mn-lt"/>
                <a:ea typeface="ＭＳ Ｐゴシック" pitchFamily="50" charset="-128"/>
              </a:rPr>
              <a:t>主にこの辺の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+mn-lt"/>
                <a:ea typeface="ＭＳ Ｐゴシック" pitchFamily="50" charset="-128"/>
              </a:rPr>
              <a:t>ボトルネックを解消</a:t>
            </a:r>
          </a:p>
        </p:txBody>
      </p:sp>
    </p:spTree>
    <p:extLst>
      <p:ext uri="{BB962C8B-B14F-4D97-AF65-F5344CB8AC3E}">
        <p14:creationId xmlns:p14="http://schemas.microsoft.com/office/powerpoint/2010/main" val="16375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データベースの分類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FC5A1-CFE0-4F62-93A0-8BE4E604693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0" y="611468"/>
            <a:ext cx="9906000" cy="6131174"/>
            <a:chOff x="0" y="611468"/>
            <a:chExt cx="9906000" cy="6131174"/>
          </a:xfrm>
        </p:grpSpPr>
        <p:sp>
          <p:nvSpPr>
            <p:cNvPr id="52" name="フローチャート: 代替処理 51"/>
            <p:cNvSpPr/>
            <p:nvPr/>
          </p:nvSpPr>
          <p:spPr bwMode="auto">
            <a:xfrm>
              <a:off x="1667721" y="2479997"/>
              <a:ext cx="3418426" cy="1532650"/>
            </a:xfrm>
            <a:prstGeom prst="flowChartAlternateProcess">
              <a:avLst/>
            </a:prstGeom>
            <a:solidFill>
              <a:srgbClr val="B9CDE5">
                <a:alpha val="18824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800" b="1" dirty="0" smtClean="0"/>
                <a:t>ドキュメント</a:t>
              </a:r>
              <a:r>
                <a:rPr lang="en-US" altLang="ja-JP" sz="2800" b="1" dirty="0" smtClean="0"/>
                <a:t>DB</a:t>
              </a:r>
            </a:p>
          </p:txBody>
        </p:sp>
        <p:cxnSp>
          <p:nvCxnSpPr>
            <p:cNvPr id="5" name="直線矢印コネクタ 4"/>
            <p:cNvCxnSpPr/>
            <p:nvPr/>
          </p:nvCxnSpPr>
          <p:spPr bwMode="auto">
            <a:xfrm>
              <a:off x="0" y="4334256"/>
              <a:ext cx="9906000" cy="2743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4" name="テキスト ボックス 13"/>
            <p:cNvSpPr txBox="1"/>
            <p:nvPr/>
          </p:nvSpPr>
          <p:spPr>
            <a:xfrm>
              <a:off x="201307" y="3932473"/>
              <a:ext cx="3253511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ja-JP" altLang="en-US" b="1" dirty="0" smtClean="0">
                  <a:solidFill>
                    <a:srgbClr val="0070C0"/>
                  </a:solidFill>
                </a:rPr>
                <a:t>レスポンス重視</a:t>
              </a:r>
              <a:endParaRPr lang="en-US" altLang="ja-JP" b="1" dirty="0" smtClean="0">
                <a:solidFill>
                  <a:srgbClr val="0070C0"/>
                </a:solidFill>
              </a:endParaRPr>
            </a:p>
            <a:p>
              <a:r>
                <a:rPr lang="en-US" altLang="ja-JP" b="1" dirty="0" smtClean="0">
                  <a:solidFill>
                    <a:srgbClr val="0070C0"/>
                  </a:solidFill>
                </a:rPr>
                <a:t>(</a:t>
              </a:r>
              <a:r>
                <a:rPr lang="ja-JP" altLang="en-US" b="1" dirty="0" smtClean="0">
                  <a:solidFill>
                    <a:srgbClr val="0070C0"/>
                  </a:solidFill>
                </a:rPr>
                <a:t>オペレーション用途</a:t>
              </a:r>
              <a:r>
                <a:rPr lang="en-US" altLang="ja-JP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205338" y="3918757"/>
              <a:ext cx="2700662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ja-JP" altLang="en-US" b="1" dirty="0" smtClean="0">
                  <a:solidFill>
                    <a:srgbClr val="0070C0"/>
                  </a:solidFill>
                </a:rPr>
                <a:t>スループット重視</a:t>
              </a:r>
              <a:endParaRPr lang="en-US" altLang="ja-JP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ja-JP" altLang="en-US" b="1" dirty="0" smtClean="0">
                  <a:solidFill>
                    <a:srgbClr val="0070C0"/>
                  </a:solidFill>
                </a:rPr>
                <a:t>（</a:t>
              </a:r>
              <a:r>
                <a:rPr lang="ja-JP" altLang="en-US" b="1" dirty="0">
                  <a:solidFill>
                    <a:srgbClr val="0070C0"/>
                  </a:solidFill>
                </a:rPr>
                <a:t>分析用途</a:t>
              </a:r>
              <a:r>
                <a:rPr lang="en-US" altLang="ja-JP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18" name="フローチャート: 代替処理 17"/>
            <p:cNvSpPr/>
            <p:nvPr/>
          </p:nvSpPr>
          <p:spPr bwMode="auto">
            <a:xfrm>
              <a:off x="6501776" y="863729"/>
              <a:ext cx="2920036" cy="2503586"/>
            </a:xfrm>
            <a:prstGeom prst="flowChartAlternateProcess">
              <a:avLst/>
            </a:prstGeom>
            <a:solidFill>
              <a:srgbClr val="B9CDE5">
                <a:alpha val="18824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ja-JP" sz="2800" b="1" dirty="0" smtClean="0"/>
                <a:t>Hadoop</a:t>
              </a:r>
              <a:endParaRPr lang="en-US" altLang="ja-JP" sz="2800" b="1" dirty="0"/>
            </a:p>
          </p:txBody>
        </p:sp>
        <p:sp>
          <p:nvSpPr>
            <p:cNvPr id="19" name="フローチャート: 代替処理 18"/>
            <p:cNvSpPr/>
            <p:nvPr/>
          </p:nvSpPr>
          <p:spPr bwMode="auto">
            <a:xfrm>
              <a:off x="1216099" y="4712564"/>
              <a:ext cx="3039136" cy="1564372"/>
            </a:xfrm>
            <a:prstGeom prst="flowChartAlternateProcess">
              <a:avLst/>
            </a:prstGeom>
            <a:solidFill>
              <a:srgbClr val="B9CDE5">
                <a:alpha val="18824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ja-JP" sz="2800" b="1" dirty="0" smtClean="0"/>
                <a:t>RDB(OLTP)</a:t>
              </a:r>
            </a:p>
          </p:txBody>
        </p:sp>
        <p:sp>
          <p:nvSpPr>
            <p:cNvPr id="21" name="フローチャート: 代替処理 20"/>
            <p:cNvSpPr/>
            <p:nvPr/>
          </p:nvSpPr>
          <p:spPr bwMode="auto">
            <a:xfrm>
              <a:off x="402336" y="964128"/>
              <a:ext cx="4045171" cy="1425644"/>
            </a:xfrm>
            <a:prstGeom prst="flowChartAlternateProcess">
              <a:avLst/>
            </a:prstGeom>
            <a:solidFill>
              <a:srgbClr val="B9CDE5">
                <a:alpha val="18824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800" b="1" smtClean="0"/>
                <a:t>KVS</a:t>
              </a:r>
              <a:endParaRPr lang="ja-JP" altLang="en-US" sz="2800" dirty="0">
                <a:ea typeface="ＭＳ Ｐゴシック" pitchFamily="50" charset="-128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001293" y="6342532"/>
              <a:ext cx="3212687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ja-JP" altLang="en-US" sz="2000" b="1" dirty="0" smtClean="0">
                  <a:solidFill>
                    <a:srgbClr val="0070C0"/>
                  </a:solidFill>
                </a:rPr>
                <a:t>スケールアップ</a:t>
              </a:r>
              <a:r>
                <a:rPr lang="en-US" altLang="ja-JP" sz="2000" b="1" dirty="0" smtClean="0">
                  <a:solidFill>
                    <a:srgbClr val="0070C0"/>
                  </a:solidFill>
                </a:rPr>
                <a:t>/</a:t>
              </a:r>
              <a:r>
                <a:rPr lang="ja-JP" altLang="en-US" sz="2000" b="1" dirty="0" smtClean="0">
                  <a:solidFill>
                    <a:srgbClr val="0070C0"/>
                  </a:solidFill>
                </a:rPr>
                <a:t>集約</a:t>
              </a:r>
              <a:endParaRPr lang="en-US" altLang="ja-JP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175474" y="611468"/>
              <a:ext cx="3982369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ja-JP" altLang="en-US" sz="2000" b="1" smtClean="0">
                  <a:solidFill>
                    <a:srgbClr val="0070C0"/>
                  </a:solidFill>
                </a:rPr>
                <a:t>スケールアウト</a:t>
              </a:r>
              <a:r>
                <a:rPr lang="en-US" altLang="ja-JP" sz="2000" b="1" dirty="0" smtClean="0">
                  <a:solidFill>
                    <a:srgbClr val="0070C0"/>
                  </a:solidFill>
                </a:rPr>
                <a:t>/</a:t>
              </a:r>
              <a:r>
                <a:rPr lang="ja-JP" altLang="en-US" sz="2000" b="1" dirty="0" smtClean="0">
                  <a:solidFill>
                    <a:srgbClr val="0070C0"/>
                  </a:solidFill>
                </a:rPr>
                <a:t>分散</a:t>
              </a:r>
              <a:endParaRPr lang="ja-JP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フローチャート: 代替処理 52"/>
            <p:cNvSpPr/>
            <p:nvPr/>
          </p:nvSpPr>
          <p:spPr bwMode="auto">
            <a:xfrm>
              <a:off x="6277461" y="2390455"/>
              <a:ext cx="3384124" cy="3690191"/>
            </a:xfrm>
            <a:prstGeom prst="flowChartAlternateProcess">
              <a:avLst/>
            </a:prstGeom>
            <a:solidFill>
              <a:srgbClr val="B9CDE5">
                <a:alpha val="18824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b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ja-JP" sz="2800" b="1" dirty="0" smtClean="0"/>
                <a:t>RDB(DWH)</a:t>
              </a:r>
            </a:p>
          </p:txBody>
        </p:sp>
        <p:cxnSp>
          <p:nvCxnSpPr>
            <p:cNvPr id="44" name="直線矢印コネクタ 43"/>
            <p:cNvCxnSpPr/>
            <p:nvPr/>
          </p:nvCxnSpPr>
          <p:spPr bwMode="auto">
            <a:xfrm flipV="1">
              <a:off x="4591103" y="880012"/>
              <a:ext cx="16534" cy="553544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201307" y="2932007"/>
            <a:ext cx="1621611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80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NoSQL</a:t>
            </a:r>
            <a:r>
              <a:rPr kumimoji="1" lang="ja-JP" altLang="en-US" sz="18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と</a:t>
            </a:r>
            <a:r>
              <a:rPr kumimoji="1" lang="en-US" altLang="ja-JP" sz="18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/>
            </a:r>
            <a:br>
              <a:rPr kumimoji="1" lang="en-US" altLang="ja-JP" sz="18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</a:br>
            <a:r>
              <a:rPr kumimoji="1" lang="ja-JP" altLang="en-US" sz="1800" dirty="0" smtClean="0">
                <a:solidFill>
                  <a:srgbClr val="33464D"/>
                </a:solidFill>
                <a:latin typeface="+mn-lt"/>
                <a:ea typeface="ＭＳ Ｐゴシック" pitchFamily="50" charset="-128"/>
              </a:rPr>
              <a:t>呼ばれている</a:t>
            </a:r>
          </a:p>
        </p:txBody>
      </p:sp>
      <p:cxnSp>
        <p:nvCxnSpPr>
          <p:cNvPr id="35" name="直線矢印コネクタ 34"/>
          <p:cNvCxnSpPr/>
          <p:nvPr/>
        </p:nvCxnSpPr>
        <p:spPr bwMode="auto">
          <a:xfrm flipV="1">
            <a:off x="929976" y="2479997"/>
            <a:ext cx="0" cy="337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矢印コネクタ 35"/>
          <p:cNvCxnSpPr/>
          <p:nvPr/>
        </p:nvCxnSpPr>
        <p:spPr bwMode="auto">
          <a:xfrm flipV="1">
            <a:off x="1118068" y="3048000"/>
            <a:ext cx="434961" cy="5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464D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フローチャート: 代替処理 19"/>
          <p:cNvSpPr/>
          <p:nvPr/>
        </p:nvSpPr>
        <p:spPr bwMode="auto">
          <a:xfrm>
            <a:off x="4746300" y="886759"/>
            <a:ext cx="1392498" cy="2503586"/>
          </a:xfrm>
          <a:prstGeom prst="flowChartAlternateProcess">
            <a:avLst/>
          </a:prstGeom>
          <a:solidFill>
            <a:srgbClr val="B9CDE5">
              <a:alpha val="18824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2000" b="1" smtClean="0"/>
              <a:t>マイクロバッチ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887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scojzXQkWCWv_Refc7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BKhKUEmU6QKveVVRwk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ormat_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ホワイト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cmpd="sng">
          <a:solidFill>
            <a:schemeClr val="tx1"/>
          </a:solidFill>
          <a:miter lim="800000"/>
          <a:headEnd/>
          <a:tailEnd/>
        </a:ln>
      </a:spPr>
      <a:bodyPr rtlCol="0" anchor="ctr"/>
      <a:lstStyle>
        <a:defPPr algn="ctr">
          <a:defRPr sz="1050" dirty="0" smtClean="0">
            <a:solidFill>
              <a:srgbClr val="33464D"/>
            </a:solidFill>
            <a:latin typeface="ＭＳ ゴシック"/>
            <a:ea typeface="ＭＳ ゴシック"/>
            <a:cs typeface="ＭＳ ゴシック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33464D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>
          <a:defRPr kumimoji="1" sz="1400" smtClean="0">
            <a:solidFill>
              <a:srgbClr val="33464D"/>
            </a:solidFill>
            <a:latin typeface="+mn-lt"/>
            <a:ea typeface="ＭＳ Ｐゴシック" pitchFamily="50" charset="-128"/>
          </a:defRPr>
        </a:defPPr>
      </a:lstStyle>
    </a:tx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233BD4-E060-4AF2-A24E-6CBD4225DC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CD846-121B-418C-91CB-FA2791B7A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BCD0E10-39F2-46A0-B68A-DB0B6F5CBFE5}">
  <ds:schemaRefs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format_A</Template>
  <TotalTime>78190</TotalTime>
  <Words>1449</Words>
  <Application>Microsoft Macintosh PowerPoint</Application>
  <PresentationFormat>A4 210x297 mm</PresentationFormat>
  <Paragraphs>626</Paragraphs>
  <Slides>28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40" baseType="lpstr">
      <vt:lpstr>Helvetica Neue</vt:lpstr>
      <vt:lpstr>Hiragino Sans W3</vt:lpstr>
      <vt:lpstr>ＭＳ Ｐゴシック</vt:lpstr>
      <vt:lpstr>ＭＳ ゴシック</vt:lpstr>
      <vt:lpstr>Osaka</vt:lpstr>
      <vt:lpstr>Verdana</vt:lpstr>
      <vt:lpstr>Wingdings</vt:lpstr>
      <vt:lpstr>ヒラギノ角ゴ Pro W3</vt:lpstr>
      <vt:lpstr>メイリオ</vt:lpstr>
      <vt:lpstr>Arial</vt:lpstr>
      <vt:lpstr>format_A</vt:lpstr>
      <vt:lpstr>think-cell Slide</vt:lpstr>
      <vt:lpstr>BigData-JAWS 勉強会#1  EMRの紹介と 他のHadoop製品との使い分け</vt:lpstr>
      <vt:lpstr>自己紹介</vt:lpstr>
      <vt:lpstr>自宅サーバ</vt:lpstr>
      <vt:lpstr>体外発表</vt:lpstr>
      <vt:lpstr>アジェンダ</vt:lpstr>
      <vt:lpstr>Hadoopの説明</vt:lpstr>
      <vt:lpstr>データベースを分類する軸：重視する性能</vt:lpstr>
      <vt:lpstr>データベースを分類する軸：性能拡張方式</vt:lpstr>
      <vt:lpstr>データベースの分類</vt:lpstr>
      <vt:lpstr>データベースの分類</vt:lpstr>
      <vt:lpstr>Hadoop</vt:lpstr>
      <vt:lpstr>Hadoop</vt:lpstr>
      <vt:lpstr>EMRの説明</vt:lpstr>
      <vt:lpstr>データ処理の種類</vt:lpstr>
      <vt:lpstr>EMRの特徴</vt:lpstr>
      <vt:lpstr>HadoopとEMRの違い</vt:lpstr>
      <vt:lpstr>EMRの特徴</vt:lpstr>
      <vt:lpstr>EMRの特徴</vt:lpstr>
      <vt:lpstr>EMRの特徴</vt:lpstr>
      <vt:lpstr>EMRのいけていない点</vt:lpstr>
      <vt:lpstr>EMRのいけてない点</vt:lpstr>
      <vt:lpstr>EMRのいけていない点</vt:lpstr>
      <vt:lpstr>リクルートテクノロジーズでの使い方</vt:lpstr>
      <vt:lpstr>EMRサービス「Hadoop on Cloud」</vt:lpstr>
      <vt:lpstr>「Hadoop on Cloud」の価値</vt:lpstr>
      <vt:lpstr>リクルートテクノロジーズ　ビッグデータ部での業務</vt:lpstr>
      <vt:lpstr>Hadoopの使い分け</vt:lpstr>
      <vt:lpstr>活用事例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TBA</dc:title>
  <dc:creator>山田　邦晴</dc:creator>
  <cp:lastModifiedBy>Microsoft Office ユーザー</cp:lastModifiedBy>
  <cp:revision>1383</cp:revision>
  <cp:lastPrinted>2009-11-04T10:54:24Z</cp:lastPrinted>
  <dcterms:created xsi:type="dcterms:W3CDTF">2012-08-30T11:30:07Z</dcterms:created>
  <dcterms:modified xsi:type="dcterms:W3CDTF">2016-07-24T01:02:00Z</dcterms:modified>
</cp:coreProperties>
</file>