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8"/>
  </p:notesMasterIdLst>
  <p:handoutMasterIdLst>
    <p:handoutMasterId r:id="rId89"/>
  </p:handout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54" r:id="rId18"/>
    <p:sldId id="355" r:id="rId19"/>
    <p:sldId id="356" r:id="rId20"/>
    <p:sldId id="357" r:id="rId21"/>
    <p:sldId id="358" r:id="rId22"/>
    <p:sldId id="359" r:id="rId23"/>
    <p:sldId id="435" r:id="rId24"/>
    <p:sldId id="447" r:id="rId25"/>
    <p:sldId id="436" r:id="rId26"/>
    <p:sldId id="448" r:id="rId27"/>
    <p:sldId id="437" r:id="rId28"/>
    <p:sldId id="438" r:id="rId29"/>
    <p:sldId id="439" r:id="rId30"/>
    <p:sldId id="440" r:id="rId31"/>
    <p:sldId id="441" r:id="rId32"/>
    <p:sldId id="284" r:id="rId33"/>
    <p:sldId id="442" r:id="rId34"/>
    <p:sldId id="443" r:id="rId35"/>
    <p:sldId id="444" r:id="rId36"/>
    <p:sldId id="445" r:id="rId37"/>
    <p:sldId id="446" r:id="rId38"/>
    <p:sldId id="384" r:id="rId39"/>
    <p:sldId id="385" r:id="rId40"/>
    <p:sldId id="468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69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3" r:id="rId66"/>
    <p:sldId id="464" r:id="rId67"/>
    <p:sldId id="465" r:id="rId68"/>
    <p:sldId id="466" r:id="rId69"/>
    <p:sldId id="467" r:id="rId70"/>
    <p:sldId id="407" r:id="rId71"/>
    <p:sldId id="408" r:id="rId72"/>
    <p:sldId id="409" r:id="rId73"/>
    <p:sldId id="410" r:id="rId74"/>
    <p:sldId id="411" r:id="rId75"/>
    <p:sldId id="412" r:id="rId76"/>
    <p:sldId id="470" r:id="rId77"/>
    <p:sldId id="413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449" r:id="rId86"/>
    <p:sldId id="450" r:id="rId87"/>
  </p:sldIdLst>
  <p:sldSz cx="9144000" cy="6858000" type="screen4x3"/>
  <p:notesSz cx="700405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00FF"/>
    <a:srgbClr val="000066"/>
    <a:srgbClr val="99FF66"/>
    <a:srgbClr val="FF99FF"/>
    <a:srgbClr val="FFEBFF"/>
    <a:srgbClr val="F2E5FF"/>
    <a:srgbClr val="00FFFF"/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0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0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72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6742" y="0"/>
            <a:ext cx="303572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572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6742" y="8829675"/>
            <a:ext cx="303572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5BC8EBEF-C678-432E-B6E9-E64C84AFBE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4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72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6742" y="0"/>
            <a:ext cx="303572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C8A1-5439-4229-977B-4E1D7EA363C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426"/>
            <a:ext cx="5601971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572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6742" y="8829675"/>
            <a:ext cx="303572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7A960-3618-4496-AB64-E112B177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Review:</a:t>
            </a:r>
            <a:r>
              <a:rPr lang="en-US" baseline="0" dirty="0" smtClean="0"/>
              <a:t>  void v. return, </a:t>
            </a:r>
            <a:r>
              <a:rPr lang="en-US" baseline="0" dirty="0" err="1" smtClean="0"/>
              <a:t>mutator</a:t>
            </a:r>
            <a:r>
              <a:rPr lang="en-US" baseline="0" dirty="0" smtClean="0"/>
              <a:t> v. </a:t>
            </a:r>
            <a:r>
              <a:rPr lang="en-US" baseline="0" dirty="0" err="1" smtClean="0"/>
              <a:t>accessor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DAD4D-25EA-423D-A386-45C5E45805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static access by trying to print odometer</a:t>
            </a:r>
            <a:r>
              <a:rPr lang="en-US" baseline="0" dirty="0" smtClean="0"/>
              <a:t> </a:t>
            </a:r>
            <a:r>
              <a:rPr lang="en-US" dirty="0" smtClean="0"/>
              <a:t>variable and calling </a:t>
            </a:r>
            <a:r>
              <a:rPr lang="en-US" dirty="0" err="1" smtClean="0"/>
              <a:t>getMileage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DAD4D-25EA-423D-A386-45C5E45805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0C3C6-2055-47EC-8C9A-F9D15DE60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6D131-A1A8-428C-89D2-FFDBBF6DC2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BBA6D-D7AE-488F-B1AD-3157A5F13E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C374C71-381F-4633-ABA3-4691E76789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62320-EF7E-4986-BE52-3F6699093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8ED3E-B318-4434-BB21-A41F9595E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0606F-3BC8-41C3-AA0C-9404545828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409FC-9814-42FC-83F4-84D6E23855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A615E-0A51-4E83-A835-B7DC552EB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CEE3B-0E33-4838-9749-F1952E15C7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414B5-CDFA-471C-AB58-C3A2F825BA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28668-1777-42EF-895B-D03E922A25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332693B-B166-47E1-B9F0-B22D6CB561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82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82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82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82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82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Java Review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1</a:t>
            </a:r>
          </a:p>
          <a:p>
            <a:r>
              <a:rPr lang="en-US" dirty="0" smtClean="0"/>
              <a:t>Java Basics, Classes, </a:t>
            </a:r>
            <a:r>
              <a:rPr lang="en-US" dirty="0"/>
              <a:t>Arrays</a:t>
            </a:r>
            <a:r>
              <a:rPr lang="en-US"/>
              <a:t>, </a:t>
            </a:r>
            <a:endParaRPr lang="en-US" smtClean="0"/>
          </a:p>
          <a:p>
            <a:r>
              <a:rPr lang="en-US" smtClean="0"/>
              <a:t>2D </a:t>
            </a:r>
            <a:r>
              <a:rPr lang="en-US" dirty="0"/>
              <a:t>Arrays,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2"/>
          <p:cNvSpPr>
            <a:spLocks noChangeArrowheads="1"/>
          </p:cNvSpPr>
          <p:nvPr/>
        </p:nvSpPr>
        <p:spPr bwMode="auto">
          <a:xfrm>
            <a:off x="431260" y="457200"/>
            <a:ext cx="8245475" cy="112371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2"/>
                </a:solidFill>
              </a:rPr>
              <a:t>Each format string has several parts</a:t>
            </a:r>
          </a:p>
          <a:p>
            <a:pPr eaLnBrk="0" hangingPunct="0"/>
            <a:r>
              <a:rPr lang="en-US" sz="2800" dirty="0" smtClean="0">
                <a:solidFill>
                  <a:srgbClr val="CC00FF"/>
                </a:solidFill>
                <a:latin typeface="Verdana" pitchFamily="34" charset="0"/>
              </a:rPr>
              <a:t>"% </a:t>
            </a:r>
            <a:r>
              <a:rPr lang="en-US" sz="2800" dirty="0">
                <a:solidFill>
                  <a:srgbClr val="CC00FF"/>
                </a:solidFill>
                <a:latin typeface="Verdana" pitchFamily="34" charset="0"/>
              </a:rPr>
              <a:t>&lt;flag&gt; &lt;width&gt; &lt;.precision&gt; &lt;type</a:t>
            </a:r>
            <a:r>
              <a:rPr lang="en-US" sz="2800" dirty="0" smtClean="0">
                <a:solidFill>
                  <a:srgbClr val="CC00FF"/>
                </a:solidFill>
                <a:latin typeface="Verdana" pitchFamily="34" charset="0"/>
              </a:rPr>
              <a:t>&gt;"</a:t>
            </a:r>
            <a:endParaRPr lang="en-US" sz="2800" dirty="0">
              <a:solidFill>
                <a:srgbClr val="CC00FF"/>
              </a:solidFill>
              <a:latin typeface="Verdana" pitchFamily="34" charset="0"/>
            </a:endParaRPr>
          </a:p>
        </p:txBody>
      </p:sp>
      <p:sp>
        <p:nvSpPr>
          <p:cNvPr id="145411" name="AutoShape 3"/>
          <p:cNvSpPr>
            <a:spLocks noChangeArrowheads="1"/>
          </p:cNvSpPr>
          <p:nvPr/>
        </p:nvSpPr>
        <p:spPr bwMode="auto">
          <a:xfrm>
            <a:off x="2641060" y="2595443"/>
            <a:ext cx="5562600" cy="2135188"/>
          </a:xfrm>
          <a:prstGeom prst="wedgeRectCallout">
            <a:avLst>
              <a:gd name="adj1" fmla="val -39125"/>
              <a:gd name="adj2" fmla="val -10256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eaLnBrk="0" hangingPunct="0"/>
            <a:r>
              <a:rPr lang="en-US" sz="2800">
                <a:solidFill>
                  <a:schemeClr val="bg1"/>
                </a:solidFill>
              </a:rPr>
              <a:t>Width (optional, but typical):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</a:rPr>
              <a:t>Number of spaces to format within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</a:rPr>
              <a:t>Positive integer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</a:rPr>
              <a:t>Padded with spaces unless 0 flag used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</a:rPr>
              <a:t>Includes decimal point for real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/>
      <p:bldP spid="1454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AutoShape 2"/>
          <p:cNvSpPr>
            <a:spLocks noChangeArrowheads="1"/>
          </p:cNvSpPr>
          <p:nvPr/>
        </p:nvSpPr>
        <p:spPr bwMode="auto">
          <a:xfrm>
            <a:off x="457200" y="476084"/>
            <a:ext cx="8245475" cy="112371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2"/>
                </a:solidFill>
              </a:rPr>
              <a:t>Each format string has several parts</a:t>
            </a:r>
          </a:p>
          <a:p>
            <a:pPr eaLnBrk="0" hangingPunct="0"/>
            <a:r>
              <a:rPr lang="en-US" sz="2800" dirty="0" smtClean="0">
                <a:solidFill>
                  <a:srgbClr val="CC00FF"/>
                </a:solidFill>
                <a:latin typeface="Verdana" pitchFamily="34" charset="0"/>
              </a:rPr>
              <a:t>"% </a:t>
            </a:r>
            <a:r>
              <a:rPr lang="en-US" sz="2800" dirty="0">
                <a:solidFill>
                  <a:srgbClr val="CC00FF"/>
                </a:solidFill>
                <a:latin typeface="Verdana" pitchFamily="34" charset="0"/>
              </a:rPr>
              <a:t>&lt;flag&gt; &lt;width&gt; &lt;.precision&gt; &lt;type</a:t>
            </a:r>
            <a:r>
              <a:rPr lang="en-US" sz="2800" dirty="0" smtClean="0">
                <a:solidFill>
                  <a:srgbClr val="CC00FF"/>
                </a:solidFill>
                <a:latin typeface="Verdana" pitchFamily="34" charset="0"/>
              </a:rPr>
              <a:t>&gt;"</a:t>
            </a:r>
            <a:endParaRPr lang="en-US" sz="2800" dirty="0">
              <a:solidFill>
                <a:srgbClr val="CC00FF"/>
              </a:solidFill>
              <a:latin typeface="Verdana" pitchFamily="34" charset="0"/>
            </a:endParaRPr>
          </a:p>
        </p:txBody>
      </p:sp>
      <p:sp>
        <p:nvSpPr>
          <p:cNvPr id="146435" name="AutoShape 3"/>
          <p:cNvSpPr>
            <a:spLocks noChangeArrowheads="1"/>
          </p:cNvSpPr>
          <p:nvPr/>
        </p:nvSpPr>
        <p:spPr bwMode="auto">
          <a:xfrm>
            <a:off x="762000" y="2842927"/>
            <a:ext cx="8001000" cy="1733550"/>
          </a:xfrm>
          <a:prstGeom prst="wedgeRectCallout">
            <a:avLst>
              <a:gd name="adj1" fmla="val 2222"/>
              <a:gd name="adj2" fmla="val -12902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eaLnBrk="0" hangingPunct="0"/>
            <a:r>
              <a:rPr lang="en-US" sz="2800">
                <a:solidFill>
                  <a:schemeClr val="bg1"/>
                </a:solidFill>
              </a:rPr>
              <a:t>Precision (optional, but typical for real numbers):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</a:rPr>
              <a:t>Number of digits to display after decimal point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</a:rPr>
              <a:t>Rounds to that precision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</a:rPr>
              <a:t>Pads with 0’s if not enough significant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nimBg="1"/>
      <p:bldP spid="1464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AutoShape 2"/>
          <p:cNvSpPr>
            <a:spLocks noChangeArrowheads="1"/>
          </p:cNvSpPr>
          <p:nvPr/>
        </p:nvSpPr>
        <p:spPr bwMode="auto">
          <a:xfrm>
            <a:off x="457200" y="457200"/>
            <a:ext cx="8245475" cy="112371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2"/>
                </a:solidFill>
              </a:rPr>
              <a:t>Each format string has several parts</a:t>
            </a:r>
          </a:p>
          <a:p>
            <a:pPr eaLnBrk="0" hangingPunct="0"/>
            <a:r>
              <a:rPr lang="en-US" sz="2800" dirty="0">
                <a:solidFill>
                  <a:srgbClr val="CC00FF"/>
                </a:solidFill>
                <a:latin typeface="Verdana" pitchFamily="34" charset="0"/>
              </a:rPr>
              <a:t>"% &lt;flag&gt; &lt;width&gt; &lt;.precision&gt; &lt;type&gt;"</a:t>
            </a:r>
          </a:p>
        </p:txBody>
      </p:sp>
      <p:sp>
        <p:nvSpPr>
          <p:cNvPr id="147459" name="AutoShape 3"/>
          <p:cNvSpPr>
            <a:spLocks noChangeArrowheads="1"/>
          </p:cNvSpPr>
          <p:nvPr/>
        </p:nvSpPr>
        <p:spPr bwMode="auto">
          <a:xfrm>
            <a:off x="2301875" y="2214441"/>
            <a:ext cx="6400800" cy="3522663"/>
          </a:xfrm>
          <a:prstGeom prst="wedgeRectCallout">
            <a:avLst>
              <a:gd name="adj1" fmla="val 29703"/>
              <a:gd name="adj2" fmla="val -7192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bg1"/>
                </a:solidFill>
              </a:rPr>
              <a:t>Data type being formatted (required):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B, b	Boolean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C, c	character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s	String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d	decimal </a:t>
            </a:r>
            <a:r>
              <a:rPr lang="en-US" sz="2400" dirty="0" smtClean="0">
                <a:solidFill>
                  <a:srgbClr val="002060"/>
                </a:solidFill>
              </a:rPr>
              <a:t>(base 10) integer</a:t>
            </a:r>
            <a:r>
              <a:rPr lang="en-US" sz="2400" dirty="0">
                <a:solidFill>
                  <a:srgbClr val="CC00FF"/>
                </a:solidFill>
              </a:rPr>
              <a:t/>
            </a:r>
            <a:br>
              <a:rPr lang="en-US" sz="2400" dirty="0">
                <a:solidFill>
                  <a:srgbClr val="CC00FF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	octal integer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X, x	hexadecimal integer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E, e	floating-point in scientific notation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f	floating-point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28600" y="2030413"/>
            <a:ext cx="7162800" cy="223678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System.out.printf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("%8s %n", "hello");</a:t>
            </a:r>
          </a:p>
          <a:p>
            <a:pPr eaLnBrk="0" hangingPunct="0"/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eaLnBrk="0" hangingPunct="0"/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System.out.printf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("%8d %n", 123);</a:t>
            </a:r>
          </a:p>
          <a:p>
            <a:pPr eaLnBrk="0" hangingPunct="0"/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eaLnBrk="0" hangingPunct="0"/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System.out.printf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("%-8d %n", 123);</a:t>
            </a:r>
          </a:p>
        </p:txBody>
      </p:sp>
      <p:sp>
        <p:nvSpPr>
          <p:cNvPr id="148483" name="AutoShape 3"/>
          <p:cNvSpPr>
            <a:spLocks noChangeArrowheads="1"/>
          </p:cNvSpPr>
          <p:nvPr/>
        </p:nvSpPr>
        <p:spPr bwMode="auto">
          <a:xfrm>
            <a:off x="152400" y="457200"/>
            <a:ext cx="4797425" cy="1309688"/>
          </a:xfrm>
          <a:prstGeom prst="wedgeEllipseCallout">
            <a:avLst>
              <a:gd name="adj1" fmla="val 33523"/>
              <a:gd name="adj2" fmla="val 8709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Right-justify a string within 8 spaces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48484" name="AutoShape 4"/>
          <p:cNvSpPr>
            <a:spLocks noChangeArrowheads="1"/>
          </p:cNvSpPr>
          <p:nvPr/>
        </p:nvSpPr>
        <p:spPr bwMode="auto">
          <a:xfrm>
            <a:off x="76200" y="4191000"/>
            <a:ext cx="3657600" cy="1947565"/>
          </a:xfrm>
          <a:prstGeom prst="wedgeEllipseCallout">
            <a:avLst>
              <a:gd name="adj1" fmla="val 64572"/>
              <a:gd name="adj2" fmla="val -94901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Right-justify an </a:t>
            </a:r>
            <a:r>
              <a:rPr lang="en-US" sz="2800" dirty="0" smtClean="0">
                <a:solidFill>
                  <a:schemeClr val="bg1"/>
                </a:solidFill>
              </a:rPr>
              <a:t>integer within 8 spaces</a:t>
            </a:r>
            <a:endParaRPr lang="en-US" sz="2800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48485" name="AutoShape 5"/>
          <p:cNvSpPr>
            <a:spLocks noChangeArrowheads="1"/>
          </p:cNvSpPr>
          <p:nvPr/>
        </p:nvSpPr>
        <p:spPr bwMode="auto">
          <a:xfrm>
            <a:off x="6858000" y="2819400"/>
            <a:ext cx="2081213" cy="152082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   hello</a:t>
            </a:r>
          </a:p>
          <a:p>
            <a:pPr eaLnBrk="0" hangingPunct="0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     123</a:t>
            </a:r>
          </a:p>
          <a:p>
            <a:pPr eaLnBrk="0" hangingPunct="0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123     </a:t>
            </a:r>
            <a:endParaRPr lang="en-US" sz="2800" b="1" i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8486" name="AutoShape 6"/>
          <p:cNvSpPr>
            <a:spLocks noChangeArrowheads="1"/>
          </p:cNvSpPr>
          <p:nvPr/>
        </p:nvSpPr>
        <p:spPr bwMode="auto">
          <a:xfrm>
            <a:off x="4572000" y="304800"/>
            <a:ext cx="4267200" cy="1309688"/>
          </a:xfrm>
          <a:prstGeom prst="wedgeEllipseCallout">
            <a:avLst>
              <a:gd name="adj1" fmla="val -40995"/>
              <a:gd name="adj2" fmla="val 9412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Move cursor to next line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48487" name="AutoShape 7"/>
          <p:cNvSpPr>
            <a:spLocks noChangeArrowheads="1"/>
          </p:cNvSpPr>
          <p:nvPr/>
        </p:nvSpPr>
        <p:spPr bwMode="auto">
          <a:xfrm>
            <a:off x="3886200" y="4856054"/>
            <a:ext cx="4954588" cy="1341656"/>
          </a:xfrm>
          <a:prstGeom prst="wedgeEllipseCallout">
            <a:avLst>
              <a:gd name="adj1" fmla="val -36917"/>
              <a:gd name="adj2" fmla="val -10309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i="1">
                <a:solidFill>
                  <a:schemeClr val="bg1"/>
                </a:solidFill>
              </a:rPr>
              <a:t>Left</a:t>
            </a:r>
            <a:r>
              <a:rPr lang="en-US" sz="2800">
                <a:solidFill>
                  <a:schemeClr val="bg1"/>
                </a:solidFill>
              </a:rPr>
              <a:t>-justify an integer within 8 spaces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/>
      <p:bldP spid="148483" grpId="0" animBg="1"/>
      <p:bldP spid="148484" grpId="0" animBg="1"/>
      <p:bldP spid="148485" grpId="0" animBg="1"/>
      <p:bldP spid="148486" grpId="0" animBg="1"/>
      <p:bldP spid="1484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304800" y="1371600"/>
            <a:ext cx="7772400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System.out.printf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("%8.2f %n", 246.579);</a:t>
            </a:r>
          </a:p>
        </p:txBody>
      </p:sp>
      <p:sp>
        <p:nvSpPr>
          <p:cNvPr id="149507" name="AutoShape 3"/>
          <p:cNvSpPr>
            <a:spLocks noChangeArrowheads="1"/>
          </p:cNvSpPr>
          <p:nvPr/>
        </p:nvSpPr>
        <p:spPr bwMode="auto">
          <a:xfrm>
            <a:off x="152400" y="2420937"/>
            <a:ext cx="5713413" cy="1947565"/>
          </a:xfrm>
          <a:prstGeom prst="wedgeEllipseCallout">
            <a:avLst>
              <a:gd name="adj1" fmla="val 28491"/>
              <a:gd name="adj2" fmla="val -7991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Right-justify a real number within 8 spaces, with 2 decimal digits</a:t>
            </a:r>
            <a:endParaRPr lang="en-US" sz="2800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49508" name="AutoShape 4"/>
          <p:cNvSpPr>
            <a:spLocks noChangeArrowheads="1"/>
          </p:cNvSpPr>
          <p:nvPr/>
        </p:nvSpPr>
        <p:spPr bwMode="auto">
          <a:xfrm>
            <a:off x="5410200" y="2133600"/>
            <a:ext cx="295592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  246.58</a:t>
            </a:r>
          </a:p>
        </p:txBody>
      </p:sp>
      <p:sp>
        <p:nvSpPr>
          <p:cNvPr id="149509" name="AutoShape 5"/>
          <p:cNvSpPr>
            <a:spLocks noChangeArrowheads="1"/>
          </p:cNvSpPr>
          <p:nvPr/>
        </p:nvSpPr>
        <p:spPr bwMode="auto">
          <a:xfrm>
            <a:off x="2057400" y="4500563"/>
            <a:ext cx="3429000" cy="1912937"/>
          </a:xfrm>
          <a:prstGeom prst="wedgeEllipseCallout">
            <a:avLst>
              <a:gd name="adj1" fmla="val 55602"/>
              <a:gd name="adj2" fmla="val -151412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Pads with 2 spaces to fill width of 8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49510" name="AutoShape 6"/>
          <p:cNvSpPr>
            <a:spLocks noChangeArrowheads="1"/>
          </p:cNvSpPr>
          <p:nvPr/>
        </p:nvSpPr>
        <p:spPr bwMode="auto">
          <a:xfrm>
            <a:off x="5257800" y="3962400"/>
            <a:ext cx="3581400" cy="1309688"/>
          </a:xfrm>
          <a:prstGeom prst="wedgeEllipseCallout">
            <a:avLst>
              <a:gd name="adj1" fmla="val -88"/>
              <a:gd name="adj2" fmla="val -15412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Notice the rounding!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7" grpId="0" animBg="1"/>
      <p:bldP spid="149508" grpId="0" animBg="1"/>
      <p:bldP spid="149509" grpId="0" animBg="1"/>
      <p:bldP spid="1495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304800" y="1905000"/>
            <a:ext cx="8382000" cy="95567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System.out.printf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("Just format rounding: "  </a:t>
            </a:r>
            <a:br>
              <a:rPr lang="en-US" sz="2800" dirty="0">
                <a:solidFill>
                  <a:schemeClr val="tx1"/>
                </a:solidFill>
                <a:latin typeface="Verdana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+ "%.3f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whatever%n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", 2938.37987);</a:t>
            </a:r>
          </a:p>
        </p:txBody>
      </p:sp>
      <p:sp>
        <p:nvSpPr>
          <p:cNvPr id="150531" name="AutoShape 3"/>
          <p:cNvSpPr>
            <a:spLocks noChangeArrowheads="1"/>
          </p:cNvSpPr>
          <p:nvPr/>
        </p:nvSpPr>
        <p:spPr bwMode="auto">
          <a:xfrm>
            <a:off x="381000" y="2895600"/>
            <a:ext cx="85645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Just format rounding: 2938.380 whatever</a:t>
            </a:r>
          </a:p>
        </p:txBody>
      </p:sp>
      <p:sp>
        <p:nvSpPr>
          <p:cNvPr id="150532" name="AutoShape 4"/>
          <p:cNvSpPr>
            <a:spLocks noChangeArrowheads="1"/>
          </p:cNvSpPr>
          <p:nvPr/>
        </p:nvSpPr>
        <p:spPr bwMode="auto">
          <a:xfrm>
            <a:off x="4114800" y="228600"/>
            <a:ext cx="4721225" cy="1309688"/>
          </a:xfrm>
          <a:prstGeom prst="wedgeEllipseCallout">
            <a:avLst>
              <a:gd name="adj1" fmla="val -35676"/>
              <a:gd name="adj2" fmla="val 83699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Mix format code in with a bigger string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50533" name="AutoShape 5"/>
          <p:cNvSpPr>
            <a:spLocks noChangeArrowheads="1"/>
          </p:cNvSpPr>
          <p:nvPr/>
        </p:nvSpPr>
        <p:spPr bwMode="auto">
          <a:xfrm>
            <a:off x="304800" y="4724400"/>
            <a:ext cx="7543800" cy="1309688"/>
          </a:xfrm>
          <a:prstGeom prst="wedgeEllipseCallout">
            <a:avLst>
              <a:gd name="adj1" fmla="val -29463"/>
              <a:gd name="adj2" fmla="val -195819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No justification, just show rounded to nearest thousandth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/>
      <p:bldP spid="150531" grpId="0" animBg="1"/>
      <p:bldP spid="150532" grpId="0" animBg="1"/>
      <p:bldP spid="1505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04800" y="533400"/>
            <a:ext cx="7162800" cy="266382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2800" dirty="0">
                <a:latin typeface="Verdana" pitchFamily="34" charset="0"/>
              </a:rPr>
              <a:t>String name = "Plano West";</a:t>
            </a:r>
          </a:p>
          <a:p>
            <a:pPr eaLnBrk="0" hangingPunct="0"/>
            <a:r>
              <a:rPr lang="en-US" sz="2800" dirty="0">
                <a:latin typeface="Verdana" pitchFamily="34" charset="0"/>
              </a:rPr>
              <a:t>double num1 = 3.284937;</a:t>
            </a:r>
          </a:p>
          <a:p>
            <a:pPr eaLnBrk="0" hangingPunct="0"/>
            <a:r>
              <a:rPr lang="en-US" sz="2800" dirty="0" err="1">
                <a:latin typeface="Verdana" pitchFamily="34" charset="0"/>
              </a:rPr>
              <a:t>int</a:t>
            </a:r>
            <a:r>
              <a:rPr lang="en-US" sz="2800" dirty="0">
                <a:latin typeface="Verdana" pitchFamily="34" charset="0"/>
              </a:rPr>
              <a:t> num2 = 43;</a:t>
            </a:r>
          </a:p>
          <a:p>
            <a:pPr eaLnBrk="0" hangingPunct="0"/>
            <a:r>
              <a:rPr lang="en-US" sz="2800" dirty="0" err="1">
                <a:latin typeface="Verdana" pitchFamily="34" charset="0"/>
              </a:rPr>
              <a:t>System.out.printf</a:t>
            </a:r>
            <a:r>
              <a:rPr lang="en-US" sz="2800" dirty="0">
                <a:latin typeface="Verdana" pitchFamily="34" charset="0"/>
              </a:rPr>
              <a:t>("%-15s </a:t>
            </a:r>
            <a:r>
              <a:rPr lang="en-US" sz="2800" dirty="0" err="1">
                <a:latin typeface="Verdana" pitchFamily="34" charset="0"/>
              </a:rPr>
              <a:t>lalala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"</a:t>
            </a:r>
            <a:r>
              <a:rPr lang="en-US" sz="2800" dirty="0">
                <a:latin typeface="Verdana" pitchFamily="34" charset="0"/>
              </a:rPr>
              <a:t/>
            </a:r>
            <a:br>
              <a:rPr lang="en-US" sz="2800" dirty="0">
                <a:latin typeface="Verdana" pitchFamily="34" charset="0"/>
              </a:rPr>
            </a:br>
            <a:r>
              <a:rPr lang="en-US" sz="2800" dirty="0">
                <a:latin typeface="Verdana" pitchFamily="34" charset="0"/>
              </a:rPr>
              <a:t>   + 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"</a:t>
            </a:r>
            <a:r>
              <a:rPr lang="en-US" sz="2800" dirty="0" smtClean="0">
                <a:latin typeface="Verdana" pitchFamily="34" charset="0"/>
              </a:rPr>
              <a:t>%</a:t>
            </a:r>
            <a:r>
              <a:rPr lang="en-US" sz="2800" dirty="0">
                <a:latin typeface="Verdana" pitchFamily="34" charset="0"/>
              </a:rPr>
              <a:t>6.4f of stuff %3d%n", name,</a:t>
            </a:r>
            <a:br>
              <a:rPr lang="en-US" sz="2800" dirty="0">
                <a:latin typeface="Verdana" pitchFamily="34" charset="0"/>
              </a:rPr>
            </a:br>
            <a:r>
              <a:rPr lang="en-US" sz="2800" dirty="0">
                <a:latin typeface="Verdana" pitchFamily="34" charset="0"/>
              </a:rPr>
              <a:t>   num1, num2);</a:t>
            </a:r>
          </a:p>
        </p:txBody>
      </p:sp>
      <p:sp>
        <p:nvSpPr>
          <p:cNvPr id="151555" name="AutoShape 3"/>
          <p:cNvSpPr>
            <a:spLocks noChangeArrowheads="1"/>
          </p:cNvSpPr>
          <p:nvPr/>
        </p:nvSpPr>
        <p:spPr bwMode="auto">
          <a:xfrm>
            <a:off x="2209800" y="4872038"/>
            <a:ext cx="6629400" cy="1309687"/>
          </a:xfrm>
          <a:prstGeom prst="wedgeEllipseCallout">
            <a:avLst>
              <a:gd name="adj1" fmla="val -56491"/>
              <a:gd name="adj2" fmla="val -12469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Separate multiple values to be formatted with commas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51556" name="AutoShape 4"/>
          <p:cNvSpPr>
            <a:spLocks noChangeArrowheads="1"/>
          </p:cNvSpPr>
          <p:nvPr/>
        </p:nvSpPr>
        <p:spPr bwMode="auto">
          <a:xfrm>
            <a:off x="700088" y="3352800"/>
            <a:ext cx="8443912" cy="50641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Plano West      lalala 3.2849 of stuff  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nimBg="1"/>
      <p:bldP spid="151555" grpId="0" animBg="1"/>
      <p:bldP spid="1515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Input - </a:t>
            </a:r>
            <a:r>
              <a:rPr lang="en-US">
                <a:latin typeface="Verdana" pitchFamily="34" charset="0"/>
              </a:rPr>
              <a:t>Scanner</a:t>
            </a:r>
            <a:r>
              <a:rPr lang="en-US"/>
              <a:t> Class</a:t>
            </a:r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330200" y="1676400"/>
            <a:ext cx="8334375" cy="641350"/>
          </a:xfrm>
          <a:prstGeom prst="roundRect">
            <a:avLst>
              <a:gd name="adj" fmla="val 16667"/>
            </a:avLst>
          </a:prstGeom>
          <a:solidFill>
            <a:srgbClr val="A7FF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Package: </a:t>
            </a:r>
            <a:r>
              <a:rPr lang="en-US" sz="3200">
                <a:solidFill>
                  <a:srgbClr val="FF0066"/>
                </a:solidFill>
                <a:latin typeface="Verdana" pitchFamily="34" charset="0"/>
              </a:rPr>
              <a:t>java.util</a:t>
            </a:r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 – import required</a:t>
            </a:r>
            <a:endParaRPr lang="en-US" sz="3200">
              <a:solidFill>
                <a:srgbClr val="0066FF"/>
              </a:solidFill>
            </a:endParaRPr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1220788" y="2514600"/>
            <a:ext cx="7770812" cy="1181100"/>
          </a:xfrm>
          <a:prstGeom prst="roundRect">
            <a:avLst>
              <a:gd name="adj" fmla="val 16667"/>
            </a:avLst>
          </a:prstGeom>
          <a:solidFill>
            <a:srgbClr val="A7FF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Supports reading data from keyboard (standard input) </a:t>
            </a:r>
            <a:r>
              <a:rPr lang="en-US" sz="3200" i="1">
                <a:solidFill>
                  <a:srgbClr val="0066FF"/>
                </a:solidFill>
                <a:latin typeface="Verdana" pitchFamily="34" charset="0"/>
              </a:rPr>
              <a:t>and</a:t>
            </a:r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 files</a:t>
            </a:r>
            <a:endParaRPr lang="en-US" sz="3200">
              <a:solidFill>
                <a:srgbClr val="0066FF"/>
              </a:solidFill>
            </a:endParaRP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358775" y="3892550"/>
            <a:ext cx="7920038" cy="1181100"/>
          </a:xfrm>
          <a:prstGeom prst="roundRect">
            <a:avLst>
              <a:gd name="adj" fmla="val 16667"/>
            </a:avLst>
          </a:prstGeom>
          <a:solidFill>
            <a:srgbClr val="A7FF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Reads </a:t>
            </a:r>
            <a:r>
              <a:rPr lang="en-US" sz="3200" i="1">
                <a:solidFill>
                  <a:srgbClr val="FF0066"/>
                </a:solidFill>
                <a:latin typeface="Verdana" pitchFamily="34" charset="0"/>
              </a:rPr>
              <a:t>tokens</a:t>
            </a:r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 – groups of characters separated by white space</a:t>
            </a:r>
            <a:endParaRPr lang="en-US" sz="3200">
              <a:solidFill>
                <a:srgbClr val="0066FF"/>
              </a:solidFill>
            </a:endParaRPr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2819400" y="5334000"/>
            <a:ext cx="5943600" cy="1181100"/>
          </a:xfrm>
          <a:prstGeom prst="roundRect">
            <a:avLst>
              <a:gd name="adj" fmla="val 16667"/>
            </a:avLst>
          </a:prstGeom>
          <a:solidFill>
            <a:srgbClr val="A7FF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Converts input to numeric data types automatically</a:t>
            </a:r>
            <a:endParaRPr lang="en-US" sz="320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nimBg="1"/>
      <p:bldP spid="131076" grpId="0" animBg="1"/>
      <p:bldP spid="131077" grpId="0" animBg="1"/>
      <p:bldP spid="1310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StandardInputOutput.java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81000" y="1524000"/>
            <a:ext cx="7162800" cy="4848225"/>
          </a:xfrm>
          <a:prstGeom prst="rect">
            <a:avLst/>
          </a:prstGeom>
          <a:solidFill>
            <a:srgbClr val="A7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Verdana" pitchFamily="34" charset="0"/>
              </a:rPr>
              <a:t>Scanner scan = new Scanner(System.in);</a:t>
            </a:r>
          </a:p>
          <a:p>
            <a:pPr eaLnBrk="0" hangingPunct="0"/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		</a:t>
            </a:r>
          </a:p>
          <a:p>
            <a:pPr eaLnBrk="0" hangingPunct="0"/>
            <a:r>
              <a:rPr lang="en-US" sz="2400" dirty="0" err="1">
                <a:solidFill>
                  <a:srgbClr val="FF0066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rgbClr val="FF0066"/>
                </a:solidFill>
                <a:latin typeface="Verdana" pitchFamily="34" charset="0"/>
              </a:rPr>
              <a:t>("Enter full name: ");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String name = </a:t>
            </a:r>
            <a:r>
              <a:rPr lang="en-US" sz="2400" dirty="0" err="1">
                <a:solidFill>
                  <a:srgbClr val="FF0066"/>
                </a:solidFill>
                <a:latin typeface="Verdana" pitchFamily="34" charset="0"/>
              </a:rPr>
              <a:t>scan.nextLine</a:t>
            </a:r>
            <a:r>
              <a:rPr lang="en-US" sz="2400" dirty="0">
                <a:solidFill>
                  <a:srgbClr val="FF0066"/>
                </a:solidFill>
                <a:latin typeface="Verdana" pitchFamily="34" charset="0"/>
              </a:rPr>
              <a:t>()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  <a:p>
            <a:pPr eaLnBrk="0" hangingPunct="0"/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("Enter age: ");</a:t>
            </a:r>
          </a:p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age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scan.nextInt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		</a:t>
            </a:r>
          </a:p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("Enter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gpa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: ");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double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gpa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scan.nextDouble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		</a:t>
            </a:r>
          </a:p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("Enter favorite color: ");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String color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scan.next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</p:txBody>
      </p:sp>
      <p:sp>
        <p:nvSpPr>
          <p:cNvPr id="132100" name="AutoShape 4"/>
          <p:cNvSpPr>
            <a:spLocks noChangeArrowheads="1"/>
          </p:cNvSpPr>
          <p:nvPr/>
        </p:nvSpPr>
        <p:spPr bwMode="auto">
          <a:xfrm>
            <a:off x="5410200" y="533400"/>
            <a:ext cx="3505200" cy="1912938"/>
          </a:xfrm>
          <a:prstGeom prst="wedgeEllipseCallout">
            <a:avLst>
              <a:gd name="adj1" fmla="val -64083"/>
              <a:gd name="adj2" fmla="val 4153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Always prompt the user for input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32101" name="AutoShape 5"/>
          <p:cNvSpPr>
            <a:spLocks noChangeArrowheads="1"/>
          </p:cNvSpPr>
          <p:nvPr/>
        </p:nvSpPr>
        <p:spPr bwMode="auto">
          <a:xfrm>
            <a:off x="304800" y="152400"/>
            <a:ext cx="5484813" cy="1309688"/>
          </a:xfrm>
          <a:prstGeom prst="wedgeEllipseCallout">
            <a:avLst>
              <a:gd name="adj1" fmla="val 35528"/>
              <a:gd name="adj2" fmla="val 5872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Instantiate to read data from keyboard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32102" name="AutoShape 6"/>
          <p:cNvSpPr>
            <a:spLocks noChangeArrowheads="1"/>
          </p:cNvSpPr>
          <p:nvPr/>
        </p:nvSpPr>
        <p:spPr bwMode="auto">
          <a:xfrm>
            <a:off x="3733800" y="3946416"/>
            <a:ext cx="5029200" cy="1341656"/>
          </a:xfrm>
          <a:prstGeom prst="wedgeEllipseCallout">
            <a:avLst>
              <a:gd name="adj1" fmla="val -38481"/>
              <a:gd name="adj2" fmla="val -12406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Reads until “\n” encountered &lt;enter&gt;</a:t>
            </a:r>
            <a:endParaRPr lang="en-US" sz="2800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nimBg="1"/>
      <p:bldP spid="132100" grpId="0" animBg="1"/>
      <p:bldP spid="132101" grpId="0" animBg="1"/>
      <p:bldP spid="1321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304800" y="942975"/>
            <a:ext cx="7162800" cy="4848225"/>
          </a:xfrm>
          <a:prstGeom prst="rect">
            <a:avLst/>
          </a:prstGeom>
          <a:solidFill>
            <a:srgbClr val="A7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Scanner scan = new Scanner(System.in);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		</a:t>
            </a:r>
          </a:p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("Enter full name: ");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String name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scan.nextLine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pPr eaLnBrk="0" hangingPunct="0"/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("Enter age: ");</a:t>
            </a:r>
          </a:p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age = </a:t>
            </a:r>
            <a:r>
              <a:rPr lang="en-US" sz="2400" dirty="0" err="1">
                <a:solidFill>
                  <a:srgbClr val="FF0066"/>
                </a:solidFill>
                <a:latin typeface="Verdana" pitchFamily="34" charset="0"/>
              </a:rPr>
              <a:t>scan.nextInt</a:t>
            </a:r>
            <a:r>
              <a:rPr lang="en-US" sz="2400" dirty="0">
                <a:solidFill>
                  <a:srgbClr val="FF0066"/>
                </a:solidFill>
                <a:latin typeface="Verdana" pitchFamily="34" charset="0"/>
              </a:rPr>
              <a:t>()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		</a:t>
            </a:r>
          </a:p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("Enter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gpa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: ");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double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gpa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rgbClr val="FF0066"/>
                </a:solidFill>
                <a:latin typeface="Verdana" pitchFamily="34" charset="0"/>
              </a:rPr>
              <a:t>scan.nextDouble</a:t>
            </a:r>
            <a:r>
              <a:rPr lang="en-US" sz="2400" dirty="0">
                <a:solidFill>
                  <a:srgbClr val="FF0066"/>
                </a:solidFill>
                <a:latin typeface="Verdana" pitchFamily="34" charset="0"/>
              </a:rPr>
              <a:t>()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		</a:t>
            </a:r>
          </a:p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("Enter favorite color: ");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String color = </a:t>
            </a:r>
            <a:r>
              <a:rPr lang="en-US" sz="2400" dirty="0" err="1">
                <a:solidFill>
                  <a:srgbClr val="FF0066"/>
                </a:solidFill>
                <a:latin typeface="Verdana" pitchFamily="34" charset="0"/>
              </a:rPr>
              <a:t>scan.next</a:t>
            </a:r>
            <a:r>
              <a:rPr lang="en-US" sz="2400" dirty="0">
                <a:solidFill>
                  <a:srgbClr val="FF0066"/>
                </a:solidFill>
                <a:latin typeface="Verdana" pitchFamily="34" charset="0"/>
              </a:rPr>
              <a:t>()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</p:txBody>
      </p:sp>
      <p:sp>
        <p:nvSpPr>
          <p:cNvPr id="133123" name="AutoShape 3"/>
          <p:cNvSpPr>
            <a:spLocks noChangeArrowheads="1"/>
          </p:cNvSpPr>
          <p:nvPr/>
        </p:nvSpPr>
        <p:spPr bwMode="auto">
          <a:xfrm>
            <a:off x="3124200" y="638175"/>
            <a:ext cx="5484813" cy="1309688"/>
          </a:xfrm>
          <a:prstGeom prst="wedgeEllipseCallout">
            <a:avLst>
              <a:gd name="adj1" fmla="val -41491"/>
              <a:gd name="adj2" fmla="val 14878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Reads in an integer, returns as an </a:t>
            </a:r>
            <a:r>
              <a:rPr lang="en-US" sz="2800" i="1">
                <a:solidFill>
                  <a:schemeClr val="bg1"/>
                </a:solidFill>
              </a:rPr>
              <a:t>int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3048000" y="2009775"/>
            <a:ext cx="5943600" cy="1309688"/>
          </a:xfrm>
          <a:prstGeom prst="wedgeEllipseCallout">
            <a:avLst>
              <a:gd name="adj1" fmla="val -32454"/>
              <a:gd name="adj2" fmla="val 12709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Reads in a real number, returns as a </a:t>
            </a:r>
            <a:r>
              <a:rPr lang="en-US" sz="2800" i="1">
                <a:solidFill>
                  <a:schemeClr val="bg1"/>
                </a:solidFill>
              </a:rPr>
              <a:t>double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33125" name="AutoShape 5"/>
          <p:cNvSpPr>
            <a:spLocks noChangeArrowheads="1"/>
          </p:cNvSpPr>
          <p:nvPr/>
        </p:nvSpPr>
        <p:spPr bwMode="auto">
          <a:xfrm>
            <a:off x="2819400" y="3228975"/>
            <a:ext cx="6096000" cy="1309688"/>
          </a:xfrm>
          <a:prstGeom prst="wedgeEllipseCallout">
            <a:avLst>
              <a:gd name="adj1" fmla="val -31250"/>
              <a:gd name="adj2" fmla="val 11921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Reads next token (# or string), returns as a </a:t>
            </a:r>
            <a:r>
              <a:rPr lang="en-US" sz="2800" i="1">
                <a:solidFill>
                  <a:schemeClr val="bg1"/>
                </a:solidFill>
              </a:rPr>
              <a:t>String</a:t>
            </a:r>
            <a:endParaRPr lang="en-US" sz="28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nimBg="1"/>
      <p:bldP spid="133123" grpId="0" animBg="1"/>
      <p:bldP spid="133124" grpId="0" animBg="1"/>
      <p:bldP spid="133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Primitive Variables</a:t>
            </a:r>
          </a:p>
        </p:txBody>
      </p:sp>
      <p:grpSp>
        <p:nvGrpSpPr>
          <p:cNvPr id="168970" name="Group 10"/>
          <p:cNvGrpSpPr>
            <a:grpSpLocks/>
          </p:cNvGrpSpPr>
          <p:nvPr/>
        </p:nvGrpSpPr>
        <p:grpSpPr bwMode="auto">
          <a:xfrm>
            <a:off x="685800" y="1295400"/>
            <a:ext cx="3352800" cy="3016250"/>
            <a:chOff x="432" y="816"/>
            <a:chExt cx="2112" cy="1900"/>
          </a:xfrm>
        </p:grpSpPr>
        <p:sp>
          <p:nvSpPr>
            <p:cNvPr id="168963" name="Oval 3"/>
            <p:cNvSpPr>
              <a:spLocks noChangeArrowheads="1"/>
            </p:cNvSpPr>
            <p:nvPr/>
          </p:nvSpPr>
          <p:spPr bwMode="auto">
            <a:xfrm>
              <a:off x="432" y="816"/>
              <a:ext cx="2112" cy="19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en-US" sz="3200" dirty="0"/>
                <a:t>Integer</a:t>
              </a:r>
            </a:p>
          </p:txBody>
        </p:sp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1536" y="115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0000FF"/>
                  </a:solidFill>
                  <a:latin typeface="Verdana" pitchFamily="34" charset="0"/>
                </a:rPr>
                <a:t>byte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1728" y="196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0000FF"/>
                  </a:solidFill>
                  <a:latin typeface="Verdana" pitchFamily="34" charset="0"/>
                </a:rPr>
                <a:t>long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768" y="129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66"/>
                  </a:solidFill>
                  <a:latin typeface="Verdana" pitchFamily="34" charset="0"/>
                </a:rPr>
                <a:t>int</a:t>
              </a:r>
            </a:p>
          </p:txBody>
        </p:sp>
        <p:sp>
          <p:nvSpPr>
            <p:cNvPr id="168969" name="Text Box 9"/>
            <p:cNvSpPr txBox="1">
              <a:spLocks noChangeArrowheads="1"/>
            </p:cNvSpPr>
            <p:nvPr/>
          </p:nvSpPr>
          <p:spPr bwMode="auto">
            <a:xfrm>
              <a:off x="720" y="20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0000FF"/>
                  </a:solidFill>
                  <a:latin typeface="Verdana" pitchFamily="34" charset="0"/>
                </a:rPr>
                <a:t>short</a:t>
              </a:r>
            </a:p>
          </p:txBody>
        </p:sp>
      </p:grpSp>
      <p:grpSp>
        <p:nvGrpSpPr>
          <p:cNvPr id="168977" name="Group 17"/>
          <p:cNvGrpSpPr>
            <a:grpSpLocks/>
          </p:cNvGrpSpPr>
          <p:nvPr/>
        </p:nvGrpSpPr>
        <p:grpSpPr bwMode="auto">
          <a:xfrm>
            <a:off x="5029200" y="1143000"/>
            <a:ext cx="3352800" cy="3016250"/>
            <a:chOff x="3168" y="720"/>
            <a:chExt cx="2112" cy="1900"/>
          </a:xfrm>
        </p:grpSpPr>
        <p:sp>
          <p:nvSpPr>
            <p:cNvPr id="168972" name="AutoShape 12"/>
            <p:cNvSpPr>
              <a:spLocks noChangeArrowheads="1"/>
            </p:cNvSpPr>
            <p:nvPr/>
          </p:nvSpPr>
          <p:spPr bwMode="auto">
            <a:xfrm>
              <a:off x="3168" y="720"/>
              <a:ext cx="2112" cy="1900"/>
            </a:xfrm>
            <a:prstGeom prst="parallelogram">
              <a:avLst>
                <a:gd name="adj" fmla="val 2778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en-US" sz="2800" dirty="0"/>
                <a:t>Floating Point Numbers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3552" y="220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0000FF"/>
                  </a:solidFill>
                  <a:latin typeface="Verdana" pitchFamily="34" charset="0"/>
                </a:rPr>
                <a:t>float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4272" y="81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FF0066"/>
                  </a:solidFill>
                  <a:latin typeface="Verdana" pitchFamily="34" charset="0"/>
                </a:rPr>
                <a:t>double</a:t>
              </a:r>
            </a:p>
          </p:txBody>
        </p:sp>
      </p:grpSp>
      <p:grpSp>
        <p:nvGrpSpPr>
          <p:cNvPr id="168987" name="Group 27"/>
          <p:cNvGrpSpPr>
            <a:grpSpLocks/>
          </p:cNvGrpSpPr>
          <p:nvPr/>
        </p:nvGrpSpPr>
        <p:grpSpPr bwMode="auto">
          <a:xfrm>
            <a:off x="1828800" y="4648200"/>
            <a:ext cx="2895600" cy="1339850"/>
            <a:chOff x="1152" y="2928"/>
            <a:chExt cx="1824" cy="844"/>
          </a:xfrm>
        </p:grpSpPr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1152" y="2928"/>
              <a:ext cx="1824" cy="8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algn="ctr" eaLnBrk="0" hangingPunct="0"/>
              <a:r>
                <a:rPr lang="en-US" sz="2800" dirty="0"/>
                <a:t>Boolean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1296" y="3120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66"/>
                  </a:solidFill>
                  <a:latin typeface="Verdana" pitchFamily="34" charset="0"/>
                </a:rPr>
                <a:t>boolean</a:t>
              </a:r>
            </a:p>
          </p:txBody>
        </p:sp>
      </p:grpSp>
      <p:grpSp>
        <p:nvGrpSpPr>
          <p:cNvPr id="168986" name="Group 26"/>
          <p:cNvGrpSpPr>
            <a:grpSpLocks/>
          </p:cNvGrpSpPr>
          <p:nvPr/>
        </p:nvGrpSpPr>
        <p:grpSpPr bwMode="auto">
          <a:xfrm>
            <a:off x="5105400" y="4419600"/>
            <a:ext cx="3581400" cy="2025650"/>
            <a:chOff x="3216" y="2592"/>
            <a:chExt cx="2256" cy="1276"/>
          </a:xfrm>
        </p:grpSpPr>
        <p:sp>
          <p:nvSpPr>
            <p:cNvPr id="168984" name="AutoShape 24"/>
            <p:cNvSpPr>
              <a:spLocks noChangeArrowheads="1"/>
            </p:cNvSpPr>
            <p:nvPr/>
          </p:nvSpPr>
          <p:spPr bwMode="auto">
            <a:xfrm>
              <a:off x="3216" y="2592"/>
              <a:ext cx="2256" cy="1276"/>
            </a:xfrm>
            <a:prstGeom prst="triangle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eaLnBrk="0" hangingPunct="0"/>
              <a:r>
                <a:rPr lang="en-US" sz="2800" dirty="0"/>
                <a:t>Character</a:t>
              </a:r>
            </a:p>
          </p:txBody>
        </p:sp>
        <p:sp>
          <p:nvSpPr>
            <p:cNvPr id="168985" name="Text Box 25"/>
            <p:cNvSpPr txBox="1">
              <a:spLocks noChangeArrowheads="1"/>
            </p:cNvSpPr>
            <p:nvPr/>
          </p:nvSpPr>
          <p:spPr bwMode="auto">
            <a:xfrm>
              <a:off x="4080" y="302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66"/>
                  </a:solidFill>
                  <a:latin typeface="Verdana" pitchFamily="34" charset="0"/>
                </a:rPr>
                <a:t>char</a:t>
              </a:r>
            </a:p>
          </p:txBody>
        </p:sp>
      </p:grpSp>
      <p:sp>
        <p:nvSpPr>
          <p:cNvPr id="168988" name="Oval 28"/>
          <p:cNvSpPr>
            <a:spLocks noChangeArrowheads="1"/>
          </p:cNvSpPr>
          <p:nvPr/>
        </p:nvSpPr>
        <p:spPr bwMode="auto">
          <a:xfrm>
            <a:off x="3048000" y="1146175"/>
            <a:ext cx="3200400" cy="1135063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400"/>
              <a:t>Contains a value</a:t>
            </a:r>
          </a:p>
        </p:txBody>
      </p:sp>
      <p:sp>
        <p:nvSpPr>
          <p:cNvPr id="168989" name="Oval 29"/>
          <p:cNvSpPr>
            <a:spLocks noChangeArrowheads="1"/>
          </p:cNvSpPr>
          <p:nvPr/>
        </p:nvSpPr>
        <p:spPr bwMode="auto">
          <a:xfrm>
            <a:off x="2286000" y="3644037"/>
            <a:ext cx="3352800" cy="1168539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400" dirty="0"/>
              <a:t>To compare: == != &lt; &gt; &lt;= &gt;=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8" grpId="0" animBg="1"/>
      <p:bldP spid="16898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StandardInputOutput.java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524000" y="2743200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379413" y="3032125"/>
            <a:ext cx="7010400" cy="1927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("Enter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gpa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: ");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double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gpa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scan.nextDouble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		</a:t>
            </a:r>
          </a:p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("Enter favorite color: ");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String color = </a:t>
            </a:r>
            <a:r>
              <a:rPr lang="en-US" sz="2400" dirty="0" err="1">
                <a:solidFill>
                  <a:srgbClr val="FF0066"/>
                </a:solidFill>
                <a:latin typeface="Verdana" pitchFamily="34" charset="0"/>
              </a:rPr>
              <a:t>scan.nextLine</a:t>
            </a:r>
            <a:r>
              <a:rPr lang="en-US" sz="2400" dirty="0">
                <a:solidFill>
                  <a:srgbClr val="FF0066"/>
                </a:solidFill>
                <a:latin typeface="Verdana" pitchFamily="34" charset="0"/>
              </a:rPr>
              <a:t>()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;</a:t>
            </a: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>
            <a:off x="2208213" y="1660525"/>
            <a:ext cx="6804025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FF6600"/>
                </a:solidFill>
              </a:rPr>
              <a:t>Change favorite color to read in a multiple-word color name</a:t>
            </a:r>
            <a:endParaRPr lang="en-US" sz="32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4038601" y="5451902"/>
            <a:ext cx="5029200" cy="735747"/>
          </a:xfrm>
          <a:prstGeom prst="wedgeEllipseCallout">
            <a:avLst>
              <a:gd name="adj1" fmla="val -41472"/>
              <a:gd name="adj2" fmla="val -13423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Why doesn’t it work?</a:t>
            </a:r>
            <a:endParaRPr lang="en-US" sz="280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/>
      <p:bldP spid="134149" grpId="0" animBg="1"/>
      <p:bldP spid="1341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StandardInputOutput.java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524000" y="2743200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381000" y="1905000"/>
            <a:ext cx="7010400" cy="1927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eaLnBrk="0" hangingPunct="0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System.out.print("Enter gpa: ");</a:t>
            </a:r>
          </a:p>
          <a:p>
            <a:pPr eaLnBrk="0" hangingPunct="0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double gpa = scan.nextDouble();</a:t>
            </a:r>
          </a:p>
          <a:p>
            <a:pPr eaLnBrk="0" hangingPunct="0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		</a:t>
            </a:r>
          </a:p>
          <a:p>
            <a:pPr eaLnBrk="0" hangingPunct="0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System.out.print("Enter favorite color: ");</a:t>
            </a:r>
          </a:p>
          <a:p>
            <a:pPr eaLnBrk="0" hangingPunct="0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String color = scan.nextLine();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3198813" y="533400"/>
            <a:ext cx="5945187" cy="1309688"/>
          </a:xfrm>
          <a:prstGeom prst="wedgeEllipseCallout">
            <a:avLst>
              <a:gd name="adj1" fmla="val -30639"/>
              <a:gd name="adj2" fmla="val 92181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Reads in </a:t>
            </a:r>
            <a:r>
              <a:rPr lang="en-US" sz="2800" i="1">
                <a:solidFill>
                  <a:srgbClr val="FF0066"/>
                </a:solidFill>
              </a:rPr>
              <a:t>3.95</a:t>
            </a:r>
            <a:r>
              <a:rPr lang="en-US" sz="2800">
                <a:solidFill>
                  <a:schemeClr val="bg1"/>
                </a:solidFill>
              </a:rPr>
              <a:t>, but leaves </a:t>
            </a:r>
            <a:r>
              <a:rPr lang="en-US" sz="2800" i="1">
                <a:solidFill>
                  <a:srgbClr val="FF0066"/>
                </a:solidFill>
              </a:rPr>
              <a:t>“\n”</a:t>
            </a:r>
            <a:r>
              <a:rPr lang="en-US" sz="2800">
                <a:solidFill>
                  <a:schemeClr val="bg1"/>
                </a:solidFill>
              </a:rPr>
              <a:t> in input stream</a:t>
            </a:r>
            <a:endParaRPr lang="en-US" sz="280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4191000" y="4021287"/>
            <a:ext cx="4648200" cy="1947565"/>
          </a:xfrm>
          <a:prstGeom prst="wedgeEllipseCallout">
            <a:avLst>
              <a:gd name="adj1" fmla="val -63736"/>
              <a:gd name="adj2" fmla="val -6261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Reads until “\n” found, which is first thing encountered!</a:t>
            </a:r>
            <a:endParaRPr lang="en-US" sz="2800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457200" y="4648200"/>
            <a:ext cx="4495800" cy="1912938"/>
          </a:xfrm>
          <a:prstGeom prst="wedgeEllipseCallout">
            <a:avLst>
              <a:gd name="adj1" fmla="val -46329"/>
              <a:gd name="adj2" fmla="val -14759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Add extra </a:t>
            </a:r>
            <a:r>
              <a:rPr lang="en-US" sz="2800">
                <a:solidFill>
                  <a:srgbClr val="FF0066"/>
                </a:solidFill>
              </a:rPr>
              <a:t>scan.nextLine()</a:t>
            </a:r>
            <a:r>
              <a:rPr lang="en-US" sz="2800">
                <a:solidFill>
                  <a:schemeClr val="bg1"/>
                </a:solidFill>
              </a:rPr>
              <a:t> to </a:t>
            </a:r>
            <a:r>
              <a:rPr lang="en-US" sz="2800" i="1">
                <a:solidFill>
                  <a:schemeClr val="bg1"/>
                </a:solidFill>
              </a:rPr>
              <a:t>flush</a:t>
            </a:r>
            <a:r>
              <a:rPr lang="en-US" sz="2800">
                <a:solidFill>
                  <a:schemeClr val="bg1"/>
                </a:solidFill>
              </a:rPr>
              <a:t> the buffer</a:t>
            </a:r>
            <a:endParaRPr lang="en-US" sz="280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  <p:bldP spid="135173" grpId="0" animBg="1"/>
      <p:bldP spid="135174" grpId="0" animBg="1"/>
      <p:bldP spid="1351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StandardInputOutput.java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524000" y="2743200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81000" y="1714500"/>
            <a:ext cx="7010400" cy="2292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("Enter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gpa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: ");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double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gpa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scan.nextDouble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 err="1">
                <a:solidFill>
                  <a:srgbClr val="FF0066"/>
                </a:solidFill>
                <a:latin typeface="Verdana" pitchFamily="34" charset="0"/>
              </a:rPr>
              <a:t>scan.nextLine</a:t>
            </a:r>
            <a:r>
              <a:rPr lang="en-US" sz="2400" dirty="0">
                <a:solidFill>
                  <a:srgbClr val="FF0066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		</a:t>
            </a:r>
          </a:p>
          <a:p>
            <a:pPr eaLnBrk="0" hangingPunct="0"/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System.out.print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("Enter favorite color: ");</a:t>
            </a:r>
          </a:p>
          <a:p>
            <a:pPr eaLnBrk="0" hangingPunct="0"/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String color = 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scan.nextLine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();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2895600" y="381000"/>
            <a:ext cx="5945188" cy="1309688"/>
          </a:xfrm>
          <a:prstGeom prst="wedgeEllipseCallout">
            <a:avLst>
              <a:gd name="adj1" fmla="val -49491"/>
              <a:gd name="adj2" fmla="val 117394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Reads in </a:t>
            </a:r>
            <a:r>
              <a:rPr lang="en-US" sz="2800">
                <a:solidFill>
                  <a:srgbClr val="FF0066"/>
                </a:solidFill>
              </a:rPr>
              <a:t>“\n”</a:t>
            </a:r>
            <a:r>
              <a:rPr lang="en-US" sz="2800">
                <a:solidFill>
                  <a:schemeClr val="bg1"/>
                </a:solidFill>
              </a:rPr>
              <a:t> left behind by nextDouble() call</a:t>
            </a:r>
            <a:endParaRPr lang="en-US" sz="280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4191000" y="4322654"/>
            <a:ext cx="4648200" cy="1341656"/>
          </a:xfrm>
          <a:prstGeom prst="wedgeEllipseCallout">
            <a:avLst>
              <a:gd name="adj1" fmla="val -62394"/>
              <a:gd name="adj2" fmla="val -83454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Now ready to read in </a:t>
            </a:r>
            <a:r>
              <a:rPr lang="en-US" sz="2800" i="1">
                <a:solidFill>
                  <a:srgbClr val="FF0066"/>
                </a:solidFill>
              </a:rPr>
              <a:t>Mango Madness</a:t>
            </a:r>
            <a:endParaRPr lang="en-US" sz="2800" i="1">
              <a:solidFill>
                <a:srgbClr val="FF0066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/>
      <p:bldP spid="136197" grpId="0" animBg="1"/>
      <p:bldP spid="1361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Car.java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683" y="1488786"/>
            <a:ext cx="830158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Car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public static </a:t>
            </a:r>
            <a:r>
              <a:rPr lang="en-US" dirty="0"/>
              <a:t>final </a:t>
            </a:r>
            <a:r>
              <a:rPr lang="en-US" dirty="0" err="1"/>
              <a:t>int</a:t>
            </a:r>
            <a:r>
              <a:rPr lang="en-US" dirty="0"/>
              <a:t> DEFAULT_YEAR = 1999;</a:t>
            </a:r>
          </a:p>
          <a:p>
            <a:r>
              <a:rPr lang="en-US" dirty="0"/>
              <a:t>   </a:t>
            </a:r>
            <a:r>
              <a:rPr lang="en-US" dirty="0" smtClean="0"/>
              <a:t>public static </a:t>
            </a:r>
            <a:r>
              <a:rPr lang="en-US" dirty="0"/>
              <a:t>final String DEFAULT_MAKE_MODEL = "Ford Pinto</a:t>
            </a:r>
            <a:r>
              <a:rPr lang="en-US" dirty="0" smtClean="0"/>
              <a:t>";</a:t>
            </a:r>
            <a:r>
              <a:rPr lang="en-US" dirty="0"/>
              <a:t> </a:t>
            </a:r>
          </a:p>
          <a:p>
            <a:r>
              <a:rPr lang="en-US" dirty="0" smtClean="0"/>
              <a:t>   private 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nextVIN</a:t>
            </a:r>
            <a:r>
              <a:rPr lang="en-US" dirty="0"/>
              <a:t> = 1001;</a:t>
            </a:r>
          </a:p>
          <a:p>
            <a:r>
              <a:rPr lang="en-US" dirty="0"/>
              <a:t> </a:t>
            </a:r>
          </a:p>
          <a:p>
            <a:r>
              <a:rPr lang="en-US" dirty="0" smtClean="0">
                <a:solidFill>
                  <a:srgbClr val="CC00FF"/>
                </a:solidFill>
              </a:rPr>
              <a:t>   private </a:t>
            </a:r>
            <a:r>
              <a:rPr lang="en-US" dirty="0" err="1">
                <a:solidFill>
                  <a:srgbClr val="CC00FF"/>
                </a:solidFill>
              </a:rPr>
              <a:t>int</a:t>
            </a:r>
            <a:r>
              <a:rPr lang="en-US" dirty="0">
                <a:solidFill>
                  <a:srgbClr val="CC00FF"/>
                </a:solidFill>
              </a:rPr>
              <a:t> year;</a:t>
            </a:r>
          </a:p>
          <a:p>
            <a:r>
              <a:rPr lang="en-US" dirty="0">
                <a:solidFill>
                  <a:srgbClr val="CC00FF"/>
                </a:solidFill>
              </a:rPr>
              <a:t> </a:t>
            </a:r>
            <a:r>
              <a:rPr lang="en-US" dirty="0" smtClean="0">
                <a:solidFill>
                  <a:srgbClr val="CC00FF"/>
                </a:solidFill>
              </a:rPr>
              <a:t>  private </a:t>
            </a:r>
            <a:r>
              <a:rPr lang="en-US" dirty="0">
                <a:solidFill>
                  <a:srgbClr val="CC00FF"/>
                </a:solidFill>
              </a:rPr>
              <a:t>String </a:t>
            </a:r>
            <a:r>
              <a:rPr lang="en-US" dirty="0" err="1">
                <a:solidFill>
                  <a:srgbClr val="CC00FF"/>
                </a:solidFill>
              </a:rPr>
              <a:t>makeAndModel</a:t>
            </a:r>
            <a:r>
              <a:rPr lang="en-US" dirty="0">
                <a:solidFill>
                  <a:srgbClr val="CC00FF"/>
                </a:solidFill>
              </a:rPr>
              <a:t>;</a:t>
            </a:r>
          </a:p>
          <a:p>
            <a:r>
              <a:rPr lang="en-US" dirty="0" smtClean="0">
                <a:solidFill>
                  <a:srgbClr val="CC00FF"/>
                </a:solidFill>
              </a:rPr>
              <a:t>   private </a:t>
            </a:r>
            <a:r>
              <a:rPr lang="en-US" dirty="0" err="1">
                <a:solidFill>
                  <a:srgbClr val="CC00FF"/>
                </a:solidFill>
              </a:rPr>
              <a:t>int</a:t>
            </a:r>
            <a:r>
              <a:rPr lang="en-US" dirty="0">
                <a:solidFill>
                  <a:srgbClr val="CC00FF"/>
                </a:solidFill>
              </a:rPr>
              <a:t> vin;</a:t>
            </a:r>
          </a:p>
          <a:p>
            <a:r>
              <a:rPr lang="en-US" dirty="0">
                <a:solidFill>
                  <a:srgbClr val="CC00FF"/>
                </a:solidFill>
              </a:rPr>
              <a:t> </a:t>
            </a:r>
            <a:r>
              <a:rPr lang="en-US" dirty="0" smtClean="0">
                <a:solidFill>
                  <a:srgbClr val="CC00FF"/>
                </a:solidFill>
              </a:rPr>
              <a:t>  private </a:t>
            </a:r>
            <a:r>
              <a:rPr lang="en-US" dirty="0">
                <a:solidFill>
                  <a:srgbClr val="CC00FF"/>
                </a:solidFill>
              </a:rPr>
              <a:t>double odometer;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public </a:t>
            </a:r>
            <a:r>
              <a:rPr lang="en-US" dirty="0"/>
              <a:t>Car()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year = DEFAULT_YEAR;</a:t>
            </a:r>
          </a:p>
          <a:p>
            <a:r>
              <a:rPr lang="en-US" dirty="0"/>
              <a:t>      </a:t>
            </a:r>
            <a:r>
              <a:rPr lang="en-US" dirty="0" err="1"/>
              <a:t>makeAndModel</a:t>
            </a:r>
            <a:r>
              <a:rPr lang="en-US" dirty="0"/>
              <a:t> = DEFAULT_MAKE_MODEL;</a:t>
            </a:r>
          </a:p>
          <a:p>
            <a:r>
              <a:rPr lang="en-US" dirty="0"/>
              <a:t>      vin = </a:t>
            </a:r>
            <a:r>
              <a:rPr lang="en-US" dirty="0" err="1"/>
              <a:t>getNextVIN</a:t>
            </a:r>
            <a:r>
              <a:rPr lang="en-US" dirty="0"/>
              <a:t>();</a:t>
            </a:r>
          </a:p>
          <a:p>
            <a:r>
              <a:rPr lang="en-US" dirty="0"/>
              <a:t>      odometer = 0;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 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4495800" y="746016"/>
            <a:ext cx="4343400" cy="1341656"/>
          </a:xfrm>
          <a:prstGeom prst="wedgeEllipseCallout">
            <a:avLst>
              <a:gd name="adj1" fmla="val -106786"/>
              <a:gd name="adj2" fmla="val 19909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b="1" i="1" dirty="0">
                <a:solidFill>
                  <a:srgbClr val="002060"/>
                </a:solidFill>
              </a:rPr>
              <a:t>Class</a:t>
            </a:r>
            <a:r>
              <a:rPr lang="en-US" sz="2800" dirty="0">
                <a:solidFill>
                  <a:srgbClr val="CC00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– </a:t>
            </a:r>
            <a:r>
              <a:rPr lang="en-US" sz="2800" dirty="0" smtClean="0">
                <a:solidFill>
                  <a:schemeClr val="bg1"/>
                </a:solidFill>
              </a:rPr>
              <a:t>defines a new data type</a:t>
            </a:r>
            <a:endParaRPr lang="en-US" sz="2800" b="1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298825" y="2901950"/>
            <a:ext cx="49069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b="1" i="1" dirty="0">
                <a:solidFill>
                  <a:srgbClr val="002060"/>
                </a:solidFill>
              </a:rPr>
              <a:t>Object</a:t>
            </a:r>
            <a:r>
              <a:rPr lang="en-US" sz="2800" dirty="0">
                <a:solidFill>
                  <a:srgbClr val="CC00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– instance of a class</a:t>
            </a:r>
            <a:endParaRPr lang="en-US" sz="2800" b="1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8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Car.java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683" y="1488786"/>
            <a:ext cx="830158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Car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public static </a:t>
            </a:r>
            <a:r>
              <a:rPr lang="en-US" dirty="0"/>
              <a:t>final </a:t>
            </a:r>
            <a:r>
              <a:rPr lang="en-US" dirty="0" err="1"/>
              <a:t>int</a:t>
            </a:r>
            <a:r>
              <a:rPr lang="en-US" dirty="0"/>
              <a:t> DEFAULT_YEAR = 1999;</a:t>
            </a:r>
          </a:p>
          <a:p>
            <a:r>
              <a:rPr lang="en-US" dirty="0"/>
              <a:t>   </a:t>
            </a:r>
            <a:r>
              <a:rPr lang="en-US" dirty="0" smtClean="0"/>
              <a:t>public static </a:t>
            </a:r>
            <a:r>
              <a:rPr lang="en-US" dirty="0"/>
              <a:t>final String DEFAULT_MAKE_MODEL = "Ford Pinto</a:t>
            </a:r>
            <a:r>
              <a:rPr lang="en-US" dirty="0" smtClean="0"/>
              <a:t>";</a:t>
            </a:r>
            <a:r>
              <a:rPr lang="en-US" dirty="0"/>
              <a:t> </a:t>
            </a:r>
          </a:p>
          <a:p>
            <a:r>
              <a:rPr lang="en-US" dirty="0" smtClean="0"/>
              <a:t>   private 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nextVIN</a:t>
            </a:r>
            <a:r>
              <a:rPr lang="en-US" dirty="0"/>
              <a:t> = 1001;</a:t>
            </a:r>
          </a:p>
          <a:p>
            <a:r>
              <a:rPr lang="en-US" dirty="0"/>
              <a:t> </a:t>
            </a:r>
          </a:p>
          <a:p>
            <a:r>
              <a:rPr lang="en-US" dirty="0" smtClean="0">
                <a:solidFill>
                  <a:srgbClr val="CC00FF"/>
                </a:solidFill>
              </a:rPr>
              <a:t>   private </a:t>
            </a:r>
            <a:r>
              <a:rPr lang="en-US" dirty="0" err="1">
                <a:solidFill>
                  <a:srgbClr val="CC00FF"/>
                </a:solidFill>
              </a:rPr>
              <a:t>int</a:t>
            </a:r>
            <a:r>
              <a:rPr lang="en-US" dirty="0">
                <a:solidFill>
                  <a:srgbClr val="CC00FF"/>
                </a:solidFill>
              </a:rPr>
              <a:t> year;</a:t>
            </a:r>
          </a:p>
          <a:p>
            <a:r>
              <a:rPr lang="en-US" dirty="0">
                <a:solidFill>
                  <a:srgbClr val="CC00FF"/>
                </a:solidFill>
              </a:rPr>
              <a:t> </a:t>
            </a:r>
            <a:r>
              <a:rPr lang="en-US" dirty="0" smtClean="0">
                <a:solidFill>
                  <a:srgbClr val="CC00FF"/>
                </a:solidFill>
              </a:rPr>
              <a:t>  private </a:t>
            </a:r>
            <a:r>
              <a:rPr lang="en-US" dirty="0">
                <a:solidFill>
                  <a:srgbClr val="CC00FF"/>
                </a:solidFill>
              </a:rPr>
              <a:t>String </a:t>
            </a:r>
            <a:r>
              <a:rPr lang="en-US" dirty="0" err="1">
                <a:solidFill>
                  <a:srgbClr val="CC00FF"/>
                </a:solidFill>
              </a:rPr>
              <a:t>makeAndModel</a:t>
            </a:r>
            <a:r>
              <a:rPr lang="en-US" dirty="0">
                <a:solidFill>
                  <a:srgbClr val="CC00FF"/>
                </a:solidFill>
              </a:rPr>
              <a:t>;</a:t>
            </a:r>
          </a:p>
          <a:p>
            <a:r>
              <a:rPr lang="en-US" dirty="0" smtClean="0">
                <a:solidFill>
                  <a:srgbClr val="CC00FF"/>
                </a:solidFill>
              </a:rPr>
              <a:t>   private </a:t>
            </a:r>
            <a:r>
              <a:rPr lang="en-US" dirty="0" err="1">
                <a:solidFill>
                  <a:srgbClr val="CC00FF"/>
                </a:solidFill>
              </a:rPr>
              <a:t>int</a:t>
            </a:r>
            <a:r>
              <a:rPr lang="en-US" dirty="0">
                <a:solidFill>
                  <a:srgbClr val="CC00FF"/>
                </a:solidFill>
              </a:rPr>
              <a:t> vin;</a:t>
            </a:r>
          </a:p>
          <a:p>
            <a:r>
              <a:rPr lang="en-US" dirty="0">
                <a:solidFill>
                  <a:srgbClr val="CC00FF"/>
                </a:solidFill>
              </a:rPr>
              <a:t> </a:t>
            </a:r>
            <a:r>
              <a:rPr lang="en-US" dirty="0" smtClean="0">
                <a:solidFill>
                  <a:srgbClr val="CC00FF"/>
                </a:solidFill>
              </a:rPr>
              <a:t>  private </a:t>
            </a:r>
            <a:r>
              <a:rPr lang="en-US" dirty="0">
                <a:solidFill>
                  <a:srgbClr val="CC00FF"/>
                </a:solidFill>
              </a:rPr>
              <a:t>double odometer;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public </a:t>
            </a:r>
            <a:r>
              <a:rPr lang="en-US" dirty="0"/>
              <a:t>Car()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year = DEFAULT_YEAR;</a:t>
            </a:r>
          </a:p>
          <a:p>
            <a:r>
              <a:rPr lang="en-US" dirty="0"/>
              <a:t>      </a:t>
            </a:r>
            <a:r>
              <a:rPr lang="en-US" dirty="0" err="1"/>
              <a:t>makeAndModel</a:t>
            </a:r>
            <a:r>
              <a:rPr lang="en-US" dirty="0"/>
              <a:t> = DEFAULT_MAKE_MODEL;</a:t>
            </a:r>
          </a:p>
          <a:p>
            <a:r>
              <a:rPr lang="en-US" dirty="0"/>
              <a:t>      vin = </a:t>
            </a:r>
            <a:r>
              <a:rPr lang="en-US" dirty="0" err="1"/>
              <a:t>getNextVIN</a:t>
            </a:r>
            <a:r>
              <a:rPr lang="en-US" dirty="0"/>
              <a:t>();</a:t>
            </a:r>
          </a:p>
          <a:p>
            <a:r>
              <a:rPr lang="en-US" dirty="0"/>
              <a:t>      odometer = 0;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506035" y="228600"/>
            <a:ext cx="4567784" cy="1687890"/>
          </a:xfrm>
          <a:prstGeom prst="wedgeEllipseCallout">
            <a:avLst>
              <a:gd name="adj1" fmla="val -88682"/>
              <a:gd name="adj2" fmla="val 135355"/>
            </a:avLst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rgbClr val="CC00FF"/>
                </a:solidFill>
              </a:rPr>
              <a:t>Instance variables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(can have instance constants, too)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910957" y="2362200"/>
            <a:ext cx="4037013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Each object has its own copy of these variables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331370" y="3582173"/>
            <a:ext cx="3579813" cy="1168539"/>
          </a:xfrm>
          <a:prstGeom prst="wedgeEllipseCallout">
            <a:avLst>
              <a:gd name="adj1" fmla="val -120559"/>
              <a:gd name="adj2" fmla="val 45998"/>
            </a:avLst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Initialize in constructor(s)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806670" y="4750712"/>
            <a:ext cx="4419599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Inside class:</a:t>
            </a:r>
          </a:p>
          <a:p>
            <a:pPr algn="ctr"/>
            <a:r>
              <a:rPr lang="en-US" sz="2400" i="1" dirty="0" smtClean="0">
                <a:solidFill>
                  <a:srgbClr val="FF3399"/>
                </a:solidFill>
              </a:rPr>
              <a:t>year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OR </a:t>
            </a:r>
            <a:r>
              <a:rPr lang="en-US" sz="2400" i="1" dirty="0" err="1" smtClean="0">
                <a:solidFill>
                  <a:srgbClr val="FF3399"/>
                </a:solidFill>
              </a:rPr>
              <a:t>this.year</a:t>
            </a:r>
            <a:endParaRPr lang="en-US" sz="2400" i="1" dirty="0">
              <a:solidFill>
                <a:srgbClr val="FF3399"/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428576" y="5235433"/>
            <a:ext cx="3001773" cy="1328023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Outside class (only if public): </a:t>
            </a:r>
            <a:r>
              <a:rPr lang="en-US" sz="2400" i="1" dirty="0" err="1" smtClean="0">
                <a:solidFill>
                  <a:srgbClr val="FF3399"/>
                </a:solidFill>
              </a:rPr>
              <a:t>pointA.x</a:t>
            </a:r>
            <a:endParaRPr lang="en-US" sz="2400" i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957" y="957837"/>
            <a:ext cx="830158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Car</a:t>
            </a:r>
          </a:p>
          <a:p>
            <a:r>
              <a:rPr lang="en-US" dirty="0"/>
              <a:t>{</a:t>
            </a:r>
          </a:p>
          <a:p>
            <a:r>
              <a:rPr lang="en-US" dirty="0" smtClean="0">
                <a:solidFill>
                  <a:srgbClr val="CC00FF"/>
                </a:solidFill>
              </a:rPr>
              <a:t>   public </a:t>
            </a:r>
            <a:r>
              <a:rPr lang="en-US" dirty="0" smtClean="0">
                <a:solidFill>
                  <a:srgbClr val="00B050"/>
                </a:solidFill>
              </a:rPr>
              <a:t>static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C00FF"/>
                </a:solidFill>
              </a:rPr>
              <a:t>final </a:t>
            </a:r>
            <a:r>
              <a:rPr lang="en-US" dirty="0" err="1">
                <a:solidFill>
                  <a:srgbClr val="CC00FF"/>
                </a:solidFill>
              </a:rPr>
              <a:t>int</a:t>
            </a:r>
            <a:r>
              <a:rPr lang="en-US" dirty="0">
                <a:solidFill>
                  <a:srgbClr val="CC00FF"/>
                </a:solidFill>
              </a:rPr>
              <a:t> DEFAULT_YEAR = 1999;</a:t>
            </a:r>
          </a:p>
          <a:p>
            <a:r>
              <a:rPr lang="en-US" dirty="0">
                <a:solidFill>
                  <a:srgbClr val="CC00FF"/>
                </a:solidFill>
              </a:rPr>
              <a:t>   </a:t>
            </a:r>
            <a:r>
              <a:rPr lang="en-US" dirty="0" smtClean="0">
                <a:solidFill>
                  <a:srgbClr val="CC00FF"/>
                </a:solidFill>
              </a:rPr>
              <a:t>public </a:t>
            </a:r>
            <a:r>
              <a:rPr lang="en-US" dirty="0" smtClean="0">
                <a:solidFill>
                  <a:srgbClr val="00B050"/>
                </a:solidFill>
              </a:rPr>
              <a:t>static </a:t>
            </a:r>
            <a:r>
              <a:rPr lang="en-US" dirty="0">
                <a:solidFill>
                  <a:srgbClr val="CC00FF"/>
                </a:solidFill>
              </a:rPr>
              <a:t>final String DEFAULT_MAKE_MODEL = "Ford Pinto</a:t>
            </a:r>
            <a:r>
              <a:rPr lang="en-US" dirty="0" smtClean="0">
                <a:solidFill>
                  <a:srgbClr val="CC00FF"/>
                </a:solidFill>
              </a:rPr>
              <a:t>";</a:t>
            </a:r>
            <a:r>
              <a:rPr lang="en-US" dirty="0">
                <a:solidFill>
                  <a:srgbClr val="CC00FF"/>
                </a:solidFill>
              </a:rPr>
              <a:t> </a:t>
            </a:r>
          </a:p>
          <a:p>
            <a:r>
              <a:rPr lang="en-US" dirty="0" smtClean="0">
                <a:solidFill>
                  <a:srgbClr val="CC00FF"/>
                </a:solidFill>
              </a:rPr>
              <a:t>   private </a:t>
            </a:r>
            <a:r>
              <a:rPr lang="en-US" dirty="0">
                <a:solidFill>
                  <a:srgbClr val="00B050"/>
                </a:solidFill>
              </a:rPr>
              <a:t>static </a:t>
            </a:r>
            <a:r>
              <a:rPr lang="en-US" dirty="0" err="1">
                <a:solidFill>
                  <a:srgbClr val="CC00FF"/>
                </a:solidFill>
              </a:rPr>
              <a:t>int</a:t>
            </a:r>
            <a:r>
              <a:rPr lang="en-US" dirty="0">
                <a:solidFill>
                  <a:srgbClr val="CC00FF"/>
                </a:solidFill>
              </a:rPr>
              <a:t> </a:t>
            </a:r>
            <a:r>
              <a:rPr lang="en-US" dirty="0" err="1">
                <a:solidFill>
                  <a:srgbClr val="CC00FF"/>
                </a:solidFill>
              </a:rPr>
              <a:t>nextVIN</a:t>
            </a:r>
            <a:r>
              <a:rPr lang="en-US" dirty="0">
                <a:solidFill>
                  <a:srgbClr val="CC00FF"/>
                </a:solidFill>
              </a:rPr>
              <a:t> = 1001;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private </a:t>
            </a:r>
            <a:r>
              <a:rPr lang="en-US" dirty="0" err="1"/>
              <a:t>int</a:t>
            </a:r>
            <a:r>
              <a:rPr lang="en-US" dirty="0"/>
              <a:t> year;</a:t>
            </a:r>
          </a:p>
          <a:p>
            <a:r>
              <a:rPr lang="en-US" dirty="0"/>
              <a:t> </a:t>
            </a:r>
            <a:r>
              <a:rPr lang="en-US" dirty="0" smtClean="0"/>
              <a:t>  private </a:t>
            </a:r>
            <a:r>
              <a:rPr lang="en-US" dirty="0"/>
              <a:t>String </a:t>
            </a:r>
            <a:r>
              <a:rPr lang="en-US" dirty="0" err="1"/>
              <a:t>makeAndModel</a:t>
            </a:r>
            <a:r>
              <a:rPr lang="en-US" dirty="0"/>
              <a:t>;</a:t>
            </a:r>
          </a:p>
          <a:p>
            <a:r>
              <a:rPr lang="en-US" dirty="0" smtClean="0"/>
              <a:t>   private </a:t>
            </a:r>
            <a:r>
              <a:rPr lang="en-US" dirty="0" err="1"/>
              <a:t>int</a:t>
            </a:r>
            <a:r>
              <a:rPr lang="en-US" dirty="0"/>
              <a:t> vin;</a:t>
            </a:r>
          </a:p>
          <a:p>
            <a:r>
              <a:rPr lang="en-US" dirty="0"/>
              <a:t> </a:t>
            </a:r>
            <a:r>
              <a:rPr lang="en-US" dirty="0" smtClean="0"/>
              <a:t>  private </a:t>
            </a:r>
            <a:r>
              <a:rPr lang="en-US" dirty="0"/>
              <a:t>double odometer;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public </a:t>
            </a:r>
            <a:r>
              <a:rPr lang="en-US" dirty="0"/>
              <a:t>Car()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year = DEFAULT_YEAR;</a:t>
            </a:r>
          </a:p>
          <a:p>
            <a:r>
              <a:rPr lang="en-US" dirty="0"/>
              <a:t>      </a:t>
            </a:r>
            <a:r>
              <a:rPr lang="en-US" dirty="0" err="1"/>
              <a:t>makeAndModel</a:t>
            </a:r>
            <a:r>
              <a:rPr lang="en-US" dirty="0"/>
              <a:t> = DEFAULT_MAKE_MODEL;</a:t>
            </a:r>
          </a:p>
          <a:p>
            <a:r>
              <a:rPr lang="en-US" dirty="0"/>
              <a:t>      vin = </a:t>
            </a:r>
            <a:r>
              <a:rPr lang="en-US" dirty="0" err="1"/>
              <a:t>getNextVIN</a:t>
            </a:r>
            <a:r>
              <a:rPr lang="en-US" dirty="0"/>
              <a:t>();</a:t>
            </a:r>
          </a:p>
          <a:p>
            <a:r>
              <a:rPr lang="en-US" dirty="0"/>
              <a:t>      odometer = 0;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 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313658" y="76200"/>
            <a:ext cx="5563641" cy="1168539"/>
          </a:xfrm>
          <a:prstGeom prst="wedgeEllipseCallout">
            <a:avLst>
              <a:gd name="adj1" fmla="val -77511"/>
              <a:gd name="adj2" fmla="val 80249"/>
            </a:avLst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rgbClr val="CC00FF"/>
                </a:solidFill>
              </a:rPr>
              <a:t>Class (static) constants and variable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09600" y="2941831"/>
            <a:ext cx="3579813" cy="1168539"/>
          </a:xfrm>
          <a:prstGeom prst="wedgeEllipseCallout">
            <a:avLst>
              <a:gd name="adj1" fmla="val 38971"/>
              <a:gd name="adj2" fmla="val -102248"/>
            </a:avLst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Initialize at declaration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5827527" y="3352800"/>
            <a:ext cx="2744241" cy="1328023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Inside class:</a:t>
            </a:r>
          </a:p>
          <a:p>
            <a:pPr algn="ctr"/>
            <a:r>
              <a:rPr lang="en-US" sz="2400" i="1" dirty="0" err="1" smtClean="0">
                <a:solidFill>
                  <a:srgbClr val="FF3399"/>
                </a:solidFill>
              </a:rPr>
              <a:t>nextVIN</a:t>
            </a:r>
            <a:endParaRPr lang="en-US" sz="2400" i="1" dirty="0" smtClean="0">
              <a:solidFill>
                <a:srgbClr val="FF3399"/>
              </a:solidFill>
            </a:endParaRPr>
          </a:p>
          <a:p>
            <a:pPr algn="ctr"/>
            <a:r>
              <a:rPr lang="en-US" sz="2400" i="1" dirty="0" smtClean="0">
                <a:solidFill>
                  <a:srgbClr val="FF3399"/>
                </a:solidFill>
              </a:rPr>
              <a:t>DEFAULT_YEAR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716271" y="2230128"/>
            <a:ext cx="4267200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Shared by ALL objects of this class (only 1 copy)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055522" y="4887433"/>
            <a:ext cx="3660749" cy="1328023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Outside class:</a:t>
            </a:r>
          </a:p>
          <a:p>
            <a:pPr algn="ctr"/>
            <a:r>
              <a:rPr lang="en-US" sz="2400" i="1" dirty="0" err="1" smtClean="0">
                <a:solidFill>
                  <a:srgbClr val="FF3399"/>
                </a:solidFill>
              </a:rPr>
              <a:t>Car.DEFAULT_YEAR</a:t>
            </a:r>
            <a:endParaRPr lang="en-US" sz="2400" i="1" dirty="0" smtClean="0">
              <a:solidFill>
                <a:srgbClr val="FF3399"/>
              </a:solidFill>
            </a:endParaRPr>
          </a:p>
          <a:p>
            <a:pPr algn="ctr"/>
            <a:r>
              <a:rPr lang="en-US" sz="2400" i="1" dirty="0" err="1" smtClean="0">
                <a:solidFill>
                  <a:srgbClr val="FF3399"/>
                </a:solidFill>
              </a:rPr>
              <a:t>Math.PI</a:t>
            </a:r>
            <a:endParaRPr lang="en-US" sz="2400" i="1" dirty="0" smtClean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28600" y="228600"/>
            <a:ext cx="7315200" cy="153233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b="1" i="1" dirty="0">
                <a:solidFill>
                  <a:srgbClr val="002060"/>
                </a:solidFill>
              </a:rPr>
              <a:t>Encapsulation</a:t>
            </a:r>
            <a:r>
              <a:rPr lang="en-US" sz="2800" b="1" dirty="0">
                <a:solidFill>
                  <a:srgbClr val="CC00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– process of hiding object data from client, but providing methods for controlled access of data</a:t>
            </a:r>
            <a:endParaRPr lang="en-US" sz="2800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68213"/>
              </p:ext>
            </p:extLst>
          </p:nvPr>
        </p:nvGraphicFramePr>
        <p:xfrm>
          <a:off x="304800" y="1935480"/>
          <a:ext cx="8458200" cy="43891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public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Unless an inner class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Instance Variables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private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Promotes information</a:t>
                      </a:r>
                      <a:r>
                        <a:rPr lang="en-US" sz="2400" baseline="0" dirty="0" smtClean="0"/>
                        <a:t> hiding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Instance Constants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private or public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Static Variables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private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Static Constants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private or public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Constructors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public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public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private if helper method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8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159" y="1164968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public </a:t>
            </a:r>
            <a:r>
              <a:rPr lang="en-US" dirty="0"/>
              <a:t>void </a:t>
            </a:r>
            <a:r>
              <a:rPr lang="en-US" dirty="0" err="1"/>
              <a:t>changeMakeAndModel</a:t>
            </a:r>
            <a:r>
              <a:rPr lang="en-US" dirty="0"/>
              <a:t>(String </a:t>
            </a:r>
            <a:r>
              <a:rPr lang="en-US" dirty="0" err="1"/>
              <a:t>newMakeAndModel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makeAndModel</a:t>
            </a:r>
            <a:r>
              <a:rPr lang="en-US" dirty="0"/>
              <a:t> = </a:t>
            </a:r>
            <a:r>
              <a:rPr lang="en-US" dirty="0" err="1"/>
              <a:t>newMakeAndModel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public </a:t>
            </a:r>
            <a:r>
              <a:rPr lang="en-US" dirty="0"/>
              <a:t>void drive(double miles)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odometer += miles;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public </a:t>
            </a:r>
            <a:r>
              <a:rPr lang="en-US" dirty="0"/>
              <a:t>double </a:t>
            </a:r>
            <a:r>
              <a:rPr lang="en-US" dirty="0" err="1"/>
              <a:t>getMileage</a:t>
            </a:r>
            <a:r>
              <a:rPr lang="en-US" dirty="0"/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return odometer;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getVIN</a:t>
            </a:r>
            <a:r>
              <a:rPr lang="en-US" dirty="0"/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return vin;</a:t>
            </a:r>
          </a:p>
          <a:p>
            <a:r>
              <a:rPr lang="en-US" dirty="0"/>
              <a:t>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590801" y="457200"/>
            <a:ext cx="6400800" cy="1328023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Instance Methods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Can access instance AND static data AND instance AND static methods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562600" y="2105978"/>
            <a:ext cx="3125241" cy="1736646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Inside class:</a:t>
            </a:r>
          </a:p>
          <a:p>
            <a:pPr algn="ctr"/>
            <a:r>
              <a:rPr lang="en-US" sz="2400" i="1" dirty="0" smtClean="0">
                <a:solidFill>
                  <a:srgbClr val="FF3399"/>
                </a:solidFill>
              </a:rPr>
              <a:t>drive(700);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  <a:p>
            <a:pPr algn="ctr"/>
            <a:r>
              <a:rPr lang="en-US" sz="2400" i="1" dirty="0" err="1" smtClean="0">
                <a:solidFill>
                  <a:srgbClr val="FF3399"/>
                </a:solidFill>
              </a:rPr>
              <a:t>this.drive</a:t>
            </a:r>
            <a:r>
              <a:rPr lang="en-US" sz="2400" i="1" dirty="0" smtClean="0">
                <a:solidFill>
                  <a:srgbClr val="FF3399"/>
                </a:solidFill>
              </a:rPr>
              <a:t>(700);</a:t>
            </a:r>
            <a:endParaRPr lang="en-US" sz="2400" i="1" dirty="0">
              <a:solidFill>
                <a:srgbClr val="FF3399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267200" y="4191000"/>
            <a:ext cx="3579813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Outside class:</a:t>
            </a:r>
          </a:p>
          <a:p>
            <a:pPr algn="ctr"/>
            <a:r>
              <a:rPr lang="en-US" sz="2400" i="1" dirty="0" err="1" smtClean="0">
                <a:solidFill>
                  <a:srgbClr val="FF3399"/>
                </a:solidFill>
              </a:rPr>
              <a:t>pinto.drive</a:t>
            </a:r>
            <a:r>
              <a:rPr lang="en-US" sz="2400" i="1" dirty="0" smtClean="0">
                <a:solidFill>
                  <a:srgbClr val="FF3399"/>
                </a:solidFill>
              </a:rPr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146255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Class (Static) Methods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685800" y="2004805"/>
            <a:ext cx="6553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private </a:t>
            </a:r>
            <a:r>
              <a:rPr lang="en-US" sz="2400" dirty="0">
                <a:solidFill>
                  <a:srgbClr val="CC00FF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getNextVIN</a:t>
            </a:r>
            <a:r>
              <a:rPr lang="en-US" sz="2400" dirty="0"/>
              <a:t>()</a:t>
            </a:r>
          </a:p>
          <a:p>
            <a:r>
              <a:rPr lang="en-US" sz="2400" dirty="0"/>
              <a:t>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newVIN</a:t>
            </a:r>
            <a:r>
              <a:rPr lang="en-US" sz="2400" dirty="0"/>
              <a:t> = </a:t>
            </a:r>
            <a:r>
              <a:rPr lang="en-US" sz="2400" dirty="0" err="1"/>
              <a:t>nextVIN</a:t>
            </a:r>
            <a:r>
              <a:rPr lang="en-US" sz="2400" dirty="0"/>
              <a:t>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nextVIN</a:t>
            </a:r>
            <a:r>
              <a:rPr lang="en-US" sz="2400" dirty="0"/>
              <a:t>++;</a:t>
            </a:r>
          </a:p>
          <a:p>
            <a:r>
              <a:rPr lang="en-US" sz="2400" dirty="0"/>
              <a:t>      return </a:t>
            </a:r>
            <a:r>
              <a:rPr lang="en-US" sz="2400" dirty="0" err="1"/>
              <a:t>newVIN</a:t>
            </a:r>
            <a:r>
              <a:rPr lang="en-US" sz="2400" dirty="0"/>
              <a:t>;</a:t>
            </a:r>
          </a:p>
          <a:p>
            <a:r>
              <a:rPr lang="en-US" sz="2400" dirty="0"/>
              <a:t>   }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419599" y="457200"/>
            <a:ext cx="4572001" cy="1328023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Class (static) Method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Can only access static data and other static methods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2923222"/>
            <a:ext cx="3541713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Inside class:</a:t>
            </a:r>
          </a:p>
          <a:p>
            <a:pPr algn="ctr"/>
            <a:r>
              <a:rPr lang="en-US" sz="2400" i="1" dirty="0" err="1" smtClean="0">
                <a:solidFill>
                  <a:srgbClr val="FF3399"/>
                </a:solidFill>
              </a:rPr>
              <a:t>getNextVIN</a:t>
            </a:r>
            <a:r>
              <a:rPr lang="en-US" sz="2400" i="1" dirty="0" smtClean="0">
                <a:solidFill>
                  <a:srgbClr val="FF3399"/>
                </a:solidFill>
              </a:rPr>
              <a:t>()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935806" y="4320392"/>
            <a:ext cx="4303193" cy="1328023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Outside class (if public):</a:t>
            </a:r>
          </a:p>
          <a:p>
            <a:pPr algn="ctr"/>
            <a:r>
              <a:rPr lang="en-US" sz="2400" i="1" dirty="0" err="1" smtClean="0">
                <a:solidFill>
                  <a:srgbClr val="FF3399"/>
                </a:solidFill>
              </a:rPr>
              <a:t>Car.getNextVIN</a:t>
            </a:r>
            <a:r>
              <a:rPr lang="en-US" sz="2400" i="1" dirty="0" smtClean="0">
                <a:solidFill>
                  <a:srgbClr val="FF3399"/>
                </a:solidFill>
              </a:rPr>
              <a:t>()</a:t>
            </a:r>
          </a:p>
          <a:p>
            <a:pPr algn="ctr"/>
            <a:r>
              <a:rPr lang="en-US" sz="2400" i="1" dirty="0" err="1" smtClean="0">
                <a:solidFill>
                  <a:srgbClr val="FF3399"/>
                </a:solidFill>
              </a:rPr>
              <a:t>Math.sqrt</a:t>
            </a:r>
            <a:r>
              <a:rPr lang="en-US" sz="2400" i="1" dirty="0" smtClean="0">
                <a:solidFill>
                  <a:srgbClr val="FF3399"/>
                </a:solidFill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622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dirty="0" smtClean="0"/>
              <a:t>Static v. Instance Method Access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62650"/>
              </p:ext>
            </p:extLst>
          </p:nvPr>
        </p:nvGraphicFramePr>
        <p:xfrm>
          <a:off x="228600" y="1905000"/>
          <a:ext cx="8686800" cy="26517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Static Method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Instance Method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Call Static Methods?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Static Variables?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Call Instance</a:t>
                      </a:r>
                      <a:r>
                        <a:rPr lang="en-US" sz="2400" baseline="0" dirty="0" smtClean="0"/>
                        <a:t> Methods?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Instance Variables?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 Variable</a:t>
            </a:r>
          </a:p>
        </p:txBody>
      </p:sp>
      <p:sp>
        <p:nvSpPr>
          <p:cNvPr id="169990" name="AutoShape 6"/>
          <p:cNvSpPr>
            <a:spLocks noChangeArrowheads="1"/>
          </p:cNvSpPr>
          <p:nvPr/>
        </p:nvSpPr>
        <p:spPr bwMode="auto">
          <a:xfrm>
            <a:off x="1219200" y="1371600"/>
            <a:ext cx="6804025" cy="11811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3200" dirty="0"/>
              <a:t>Contains reference (memory address) to an instantiated object</a:t>
            </a:r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2514600" y="3032016"/>
            <a:ext cx="4192588" cy="1341656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/>
              <a:t>Only use </a:t>
            </a:r>
            <a:r>
              <a:rPr lang="en-US" sz="2800" dirty="0">
                <a:solidFill>
                  <a:srgbClr val="002060"/>
                </a:solidFill>
                <a:latin typeface="Verdana" pitchFamily="34" charset="0"/>
              </a:rPr>
              <a:t>==</a:t>
            </a:r>
            <a:r>
              <a:rPr lang="en-US" sz="2800" dirty="0"/>
              <a:t> for alias check</a:t>
            </a:r>
          </a:p>
        </p:txBody>
      </p:sp>
      <p:sp>
        <p:nvSpPr>
          <p:cNvPr id="169992" name="Oval 8"/>
          <p:cNvSpPr>
            <a:spLocks noChangeArrowheads="1"/>
          </p:cNvSpPr>
          <p:nvPr/>
        </p:nvSpPr>
        <p:spPr bwMode="auto">
          <a:xfrm>
            <a:off x="304800" y="4327416"/>
            <a:ext cx="3962400" cy="1341656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/>
              <a:t>Use </a:t>
            </a:r>
            <a:r>
              <a:rPr lang="en-US" sz="2800" dirty="0">
                <a:solidFill>
                  <a:srgbClr val="002060"/>
                </a:solidFill>
                <a:latin typeface="Verdana" pitchFamily="34" charset="0"/>
              </a:rPr>
              <a:t>equals</a:t>
            </a:r>
            <a:r>
              <a:rPr lang="en-US" sz="2800" dirty="0">
                <a:solidFill>
                  <a:srgbClr val="00FF00"/>
                </a:solidFill>
              </a:rPr>
              <a:t> </a:t>
            </a:r>
            <a:r>
              <a:rPr lang="en-US" sz="2800" dirty="0"/>
              <a:t>to check same info</a:t>
            </a:r>
          </a:p>
        </p:txBody>
      </p:sp>
      <p:sp>
        <p:nvSpPr>
          <p:cNvPr id="169993" name="Oval 9"/>
          <p:cNvSpPr>
            <a:spLocks noChangeArrowheads="1"/>
          </p:cNvSpPr>
          <p:nvPr/>
        </p:nvSpPr>
        <p:spPr bwMode="auto">
          <a:xfrm>
            <a:off x="4343400" y="4478487"/>
            <a:ext cx="4192588" cy="1947565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/>
              <a:t>Use </a:t>
            </a:r>
            <a:r>
              <a:rPr lang="en-US" sz="2800" dirty="0" err="1">
                <a:solidFill>
                  <a:srgbClr val="002060"/>
                </a:solidFill>
                <a:latin typeface="Verdana" pitchFamily="34" charset="0"/>
              </a:rPr>
              <a:t>compareTo</a:t>
            </a:r>
            <a:r>
              <a:rPr lang="en-US" sz="2800" dirty="0">
                <a:solidFill>
                  <a:srgbClr val="00FF00"/>
                </a:solidFill>
              </a:rPr>
              <a:t> </a:t>
            </a:r>
            <a:r>
              <a:rPr lang="en-US" sz="2800" dirty="0"/>
              <a:t>to check &lt; &gt;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 animBg="1"/>
      <p:bldP spid="169991" grpId="0" animBg="1"/>
      <p:bldP spid="169992" grpId="0" animBg="1"/>
      <p:bldP spid="16999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608" y="711130"/>
            <a:ext cx="830158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00FF"/>
                </a:solidFill>
              </a:rPr>
              <a:t>   </a:t>
            </a:r>
            <a:r>
              <a:rPr lang="en-US" dirty="0" smtClean="0"/>
              <a:t>private </a:t>
            </a:r>
            <a:r>
              <a:rPr lang="en-US" dirty="0" err="1"/>
              <a:t>int</a:t>
            </a:r>
            <a:r>
              <a:rPr lang="en-US" dirty="0"/>
              <a:t> year;</a:t>
            </a:r>
          </a:p>
          <a:p>
            <a:r>
              <a:rPr lang="en-US" dirty="0"/>
              <a:t> </a:t>
            </a:r>
            <a:r>
              <a:rPr lang="en-US" dirty="0" smtClean="0"/>
              <a:t>  private </a:t>
            </a:r>
            <a:r>
              <a:rPr lang="en-US" dirty="0"/>
              <a:t>String </a:t>
            </a:r>
            <a:r>
              <a:rPr lang="en-US" dirty="0" err="1"/>
              <a:t>makeAndModel</a:t>
            </a:r>
            <a:r>
              <a:rPr lang="en-US" dirty="0"/>
              <a:t>;</a:t>
            </a:r>
          </a:p>
          <a:p>
            <a:r>
              <a:rPr lang="en-US" dirty="0" smtClean="0"/>
              <a:t>   private </a:t>
            </a:r>
            <a:r>
              <a:rPr lang="en-US" dirty="0" err="1"/>
              <a:t>int</a:t>
            </a:r>
            <a:r>
              <a:rPr lang="en-US" dirty="0"/>
              <a:t> vin;</a:t>
            </a:r>
          </a:p>
          <a:p>
            <a:r>
              <a:rPr lang="en-US" dirty="0"/>
              <a:t> </a:t>
            </a:r>
            <a:r>
              <a:rPr lang="en-US" dirty="0" smtClean="0"/>
              <a:t>  private </a:t>
            </a:r>
            <a:r>
              <a:rPr lang="en-US" dirty="0"/>
              <a:t>double odometer;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CC00FF"/>
                </a:solidFill>
              </a:rPr>
              <a:t>public </a:t>
            </a:r>
            <a:r>
              <a:rPr lang="en-US" dirty="0">
                <a:solidFill>
                  <a:srgbClr val="CC00FF"/>
                </a:solidFill>
              </a:rPr>
              <a:t>Car()</a:t>
            </a:r>
          </a:p>
          <a:p>
            <a:r>
              <a:rPr lang="en-US" dirty="0">
                <a:solidFill>
                  <a:srgbClr val="CC00FF"/>
                </a:solidFill>
              </a:rPr>
              <a:t>   {</a:t>
            </a:r>
          </a:p>
          <a:p>
            <a:r>
              <a:rPr lang="en-US" dirty="0">
                <a:solidFill>
                  <a:srgbClr val="CC00FF"/>
                </a:solidFill>
              </a:rPr>
              <a:t>      year = DEFAULT_YEAR;</a:t>
            </a:r>
          </a:p>
          <a:p>
            <a:r>
              <a:rPr lang="en-US" dirty="0">
                <a:solidFill>
                  <a:srgbClr val="CC00FF"/>
                </a:solidFill>
              </a:rPr>
              <a:t>      </a:t>
            </a:r>
            <a:r>
              <a:rPr lang="en-US" dirty="0" err="1">
                <a:solidFill>
                  <a:srgbClr val="CC00FF"/>
                </a:solidFill>
              </a:rPr>
              <a:t>makeAndModel</a:t>
            </a:r>
            <a:r>
              <a:rPr lang="en-US" dirty="0">
                <a:solidFill>
                  <a:srgbClr val="CC00FF"/>
                </a:solidFill>
              </a:rPr>
              <a:t> = DEFAULT_MAKE_MODEL;</a:t>
            </a:r>
          </a:p>
          <a:p>
            <a:r>
              <a:rPr lang="en-US" dirty="0">
                <a:solidFill>
                  <a:srgbClr val="CC00FF"/>
                </a:solidFill>
              </a:rPr>
              <a:t>      vin = </a:t>
            </a:r>
            <a:r>
              <a:rPr lang="en-US" dirty="0" err="1">
                <a:solidFill>
                  <a:srgbClr val="CC00FF"/>
                </a:solidFill>
              </a:rPr>
              <a:t>getNextVIN</a:t>
            </a:r>
            <a:r>
              <a:rPr lang="en-US" dirty="0">
                <a:solidFill>
                  <a:srgbClr val="CC00FF"/>
                </a:solidFill>
              </a:rPr>
              <a:t>();</a:t>
            </a:r>
          </a:p>
          <a:p>
            <a:r>
              <a:rPr lang="en-US" dirty="0">
                <a:solidFill>
                  <a:srgbClr val="CC00FF"/>
                </a:solidFill>
              </a:rPr>
              <a:t>      odometer = 0;</a:t>
            </a:r>
          </a:p>
          <a:p>
            <a:r>
              <a:rPr lang="en-US" dirty="0">
                <a:solidFill>
                  <a:srgbClr val="CC00FF"/>
                </a:solidFill>
              </a:rPr>
              <a:t>   </a:t>
            </a:r>
            <a:r>
              <a:rPr lang="en-US" dirty="0" smtClean="0">
                <a:solidFill>
                  <a:srgbClr val="CC00FF"/>
                </a:solidFill>
              </a:rPr>
              <a:t>}</a:t>
            </a:r>
          </a:p>
          <a:p>
            <a:endParaRPr lang="en-US" dirty="0">
              <a:solidFill>
                <a:srgbClr val="CC00FF"/>
              </a:solidFill>
            </a:endParaRPr>
          </a:p>
          <a:p>
            <a:r>
              <a:rPr lang="en-US" dirty="0">
                <a:solidFill>
                  <a:srgbClr val="CC00FF"/>
                </a:solidFill>
              </a:rPr>
              <a:t> </a:t>
            </a:r>
            <a:r>
              <a:rPr lang="en-US" dirty="0" smtClean="0">
                <a:solidFill>
                  <a:srgbClr val="CC00FF"/>
                </a:solidFill>
              </a:rPr>
              <a:t>  public </a:t>
            </a:r>
            <a:r>
              <a:rPr lang="en-US" dirty="0">
                <a:solidFill>
                  <a:srgbClr val="CC00FF"/>
                </a:solidFill>
              </a:rPr>
              <a:t>Car(</a:t>
            </a:r>
            <a:r>
              <a:rPr lang="en-US" dirty="0" err="1">
                <a:solidFill>
                  <a:srgbClr val="CC00FF"/>
                </a:solidFill>
              </a:rPr>
              <a:t>int</a:t>
            </a:r>
            <a:r>
              <a:rPr lang="en-US" dirty="0">
                <a:solidFill>
                  <a:srgbClr val="CC00FF"/>
                </a:solidFill>
              </a:rPr>
              <a:t> year, String </a:t>
            </a:r>
            <a:r>
              <a:rPr lang="en-US" dirty="0" err="1">
                <a:solidFill>
                  <a:srgbClr val="CC00FF"/>
                </a:solidFill>
              </a:rPr>
              <a:t>makeAndModel</a:t>
            </a:r>
            <a:r>
              <a:rPr lang="en-US" dirty="0">
                <a:solidFill>
                  <a:srgbClr val="CC00FF"/>
                </a:solidFill>
              </a:rPr>
              <a:t>, double odometer)</a:t>
            </a:r>
          </a:p>
          <a:p>
            <a:r>
              <a:rPr lang="en-US" dirty="0">
                <a:solidFill>
                  <a:srgbClr val="CC00FF"/>
                </a:solidFill>
              </a:rPr>
              <a:t>   {</a:t>
            </a:r>
          </a:p>
          <a:p>
            <a:r>
              <a:rPr lang="en-US" dirty="0">
                <a:solidFill>
                  <a:srgbClr val="CC00FF"/>
                </a:solidFill>
              </a:rPr>
              <a:t>      </a:t>
            </a:r>
            <a:r>
              <a:rPr lang="en-US" dirty="0" err="1">
                <a:solidFill>
                  <a:srgbClr val="CC00FF"/>
                </a:solidFill>
              </a:rPr>
              <a:t>this.year</a:t>
            </a:r>
            <a:r>
              <a:rPr lang="en-US" dirty="0">
                <a:solidFill>
                  <a:srgbClr val="CC00FF"/>
                </a:solidFill>
              </a:rPr>
              <a:t> = year;</a:t>
            </a:r>
          </a:p>
          <a:p>
            <a:r>
              <a:rPr lang="en-US" dirty="0">
                <a:solidFill>
                  <a:srgbClr val="CC00FF"/>
                </a:solidFill>
              </a:rPr>
              <a:t>      </a:t>
            </a:r>
            <a:r>
              <a:rPr lang="en-US" dirty="0" err="1">
                <a:solidFill>
                  <a:srgbClr val="CC00FF"/>
                </a:solidFill>
              </a:rPr>
              <a:t>this.makeAndModel</a:t>
            </a:r>
            <a:r>
              <a:rPr lang="en-US" dirty="0">
                <a:solidFill>
                  <a:srgbClr val="CC00FF"/>
                </a:solidFill>
              </a:rPr>
              <a:t> = </a:t>
            </a:r>
            <a:r>
              <a:rPr lang="en-US" dirty="0" err="1">
                <a:solidFill>
                  <a:srgbClr val="CC00FF"/>
                </a:solidFill>
              </a:rPr>
              <a:t>makeAndModel</a:t>
            </a:r>
            <a:r>
              <a:rPr lang="en-US" dirty="0">
                <a:solidFill>
                  <a:srgbClr val="CC00FF"/>
                </a:solidFill>
              </a:rPr>
              <a:t>;</a:t>
            </a:r>
          </a:p>
          <a:p>
            <a:r>
              <a:rPr lang="en-US" dirty="0">
                <a:solidFill>
                  <a:srgbClr val="CC00FF"/>
                </a:solidFill>
              </a:rPr>
              <a:t>      </a:t>
            </a:r>
            <a:r>
              <a:rPr lang="en-US" dirty="0" err="1">
                <a:solidFill>
                  <a:srgbClr val="CC00FF"/>
                </a:solidFill>
              </a:rPr>
              <a:t>this.odometer</a:t>
            </a:r>
            <a:r>
              <a:rPr lang="en-US" dirty="0">
                <a:solidFill>
                  <a:srgbClr val="CC00FF"/>
                </a:solidFill>
              </a:rPr>
              <a:t> = odometer;</a:t>
            </a:r>
          </a:p>
          <a:p>
            <a:r>
              <a:rPr lang="en-US" dirty="0">
                <a:solidFill>
                  <a:srgbClr val="CC00FF"/>
                </a:solidFill>
              </a:rPr>
              <a:t>      </a:t>
            </a:r>
            <a:r>
              <a:rPr lang="en-US" dirty="0" err="1">
                <a:solidFill>
                  <a:srgbClr val="CC00FF"/>
                </a:solidFill>
              </a:rPr>
              <a:t>this.vin</a:t>
            </a:r>
            <a:r>
              <a:rPr lang="en-US" dirty="0">
                <a:solidFill>
                  <a:srgbClr val="CC00FF"/>
                </a:solidFill>
              </a:rPr>
              <a:t> = </a:t>
            </a:r>
            <a:r>
              <a:rPr lang="en-US" dirty="0" err="1">
                <a:solidFill>
                  <a:srgbClr val="CC00FF"/>
                </a:solidFill>
              </a:rPr>
              <a:t>getNextVIN</a:t>
            </a:r>
            <a:r>
              <a:rPr lang="en-US" dirty="0">
                <a:solidFill>
                  <a:srgbClr val="CC00FF"/>
                </a:solidFill>
              </a:rPr>
              <a:t>();</a:t>
            </a:r>
          </a:p>
          <a:p>
            <a:r>
              <a:rPr lang="en-US" dirty="0">
                <a:solidFill>
                  <a:srgbClr val="CC00FF"/>
                </a:solidFill>
              </a:rPr>
              <a:t>   }</a:t>
            </a:r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787820" y="575930"/>
            <a:ext cx="4567784" cy="1168539"/>
          </a:xfrm>
          <a:prstGeom prst="wedgeEllipseCallout">
            <a:avLst>
              <a:gd name="adj1" fmla="val -90544"/>
              <a:gd name="adj2" fmla="val 91176"/>
            </a:avLst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Default Constructor (no parameters)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581400" y="1905000"/>
            <a:ext cx="5546652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Constructor initializes the object, including its instance variables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708451" y="3081515"/>
            <a:ext cx="4419601" cy="1168539"/>
          </a:xfrm>
          <a:prstGeom prst="wedgeEllipseCallout">
            <a:avLst>
              <a:gd name="adj1" fmla="val -76921"/>
              <a:gd name="adj2" fmla="val 59433"/>
            </a:avLst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Can have multiple constructors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457178" y="5486400"/>
            <a:ext cx="4037013" cy="510778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Called at instantiation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608" y="711130"/>
            <a:ext cx="830158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00FF"/>
                </a:solidFill>
              </a:rPr>
              <a:t>   </a:t>
            </a:r>
            <a:r>
              <a:rPr lang="en-US" dirty="0" smtClean="0"/>
              <a:t>private </a:t>
            </a:r>
            <a:r>
              <a:rPr lang="en-US" dirty="0" err="1"/>
              <a:t>int</a:t>
            </a:r>
            <a:r>
              <a:rPr lang="en-US" dirty="0"/>
              <a:t> year;</a:t>
            </a:r>
          </a:p>
          <a:p>
            <a:r>
              <a:rPr lang="en-US" dirty="0"/>
              <a:t> </a:t>
            </a:r>
            <a:r>
              <a:rPr lang="en-US" dirty="0" smtClean="0"/>
              <a:t>  private </a:t>
            </a:r>
            <a:r>
              <a:rPr lang="en-US" dirty="0"/>
              <a:t>String </a:t>
            </a:r>
            <a:r>
              <a:rPr lang="en-US" dirty="0" err="1"/>
              <a:t>makeAndModel</a:t>
            </a:r>
            <a:r>
              <a:rPr lang="en-US" dirty="0"/>
              <a:t>;</a:t>
            </a:r>
          </a:p>
          <a:p>
            <a:r>
              <a:rPr lang="en-US" dirty="0" smtClean="0"/>
              <a:t>   private </a:t>
            </a:r>
            <a:r>
              <a:rPr lang="en-US" dirty="0" err="1"/>
              <a:t>int</a:t>
            </a:r>
            <a:r>
              <a:rPr lang="en-US" dirty="0"/>
              <a:t> vin;</a:t>
            </a:r>
          </a:p>
          <a:p>
            <a:r>
              <a:rPr lang="en-US" dirty="0"/>
              <a:t> </a:t>
            </a:r>
            <a:r>
              <a:rPr lang="en-US" dirty="0" smtClean="0"/>
              <a:t>  private </a:t>
            </a:r>
            <a:r>
              <a:rPr lang="en-US" dirty="0"/>
              <a:t>double odometer;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CC00FF"/>
                </a:solidFill>
              </a:rPr>
              <a:t>public </a:t>
            </a:r>
            <a:r>
              <a:rPr lang="en-US" dirty="0">
                <a:solidFill>
                  <a:srgbClr val="CC00FF"/>
                </a:solidFill>
              </a:rPr>
              <a:t>Car()</a:t>
            </a:r>
          </a:p>
          <a:p>
            <a:r>
              <a:rPr lang="en-US" dirty="0">
                <a:solidFill>
                  <a:srgbClr val="CC00FF"/>
                </a:solidFill>
              </a:rPr>
              <a:t>   {</a:t>
            </a:r>
          </a:p>
          <a:p>
            <a:r>
              <a:rPr lang="en-US" dirty="0">
                <a:solidFill>
                  <a:srgbClr val="CC00FF"/>
                </a:solidFill>
              </a:rPr>
              <a:t>      year = DEFAULT_YEAR;</a:t>
            </a:r>
          </a:p>
          <a:p>
            <a:r>
              <a:rPr lang="en-US" dirty="0">
                <a:solidFill>
                  <a:srgbClr val="CC00FF"/>
                </a:solidFill>
              </a:rPr>
              <a:t>      </a:t>
            </a:r>
            <a:r>
              <a:rPr lang="en-US" dirty="0" err="1">
                <a:solidFill>
                  <a:srgbClr val="CC00FF"/>
                </a:solidFill>
              </a:rPr>
              <a:t>makeAndModel</a:t>
            </a:r>
            <a:r>
              <a:rPr lang="en-US" dirty="0">
                <a:solidFill>
                  <a:srgbClr val="CC00FF"/>
                </a:solidFill>
              </a:rPr>
              <a:t> = DEFAULT_MAKE_MODEL;</a:t>
            </a:r>
          </a:p>
          <a:p>
            <a:r>
              <a:rPr lang="en-US" dirty="0">
                <a:solidFill>
                  <a:srgbClr val="CC00FF"/>
                </a:solidFill>
              </a:rPr>
              <a:t>      vin = </a:t>
            </a:r>
            <a:r>
              <a:rPr lang="en-US" dirty="0" err="1">
                <a:solidFill>
                  <a:srgbClr val="CC00FF"/>
                </a:solidFill>
              </a:rPr>
              <a:t>getNextVIN</a:t>
            </a:r>
            <a:r>
              <a:rPr lang="en-US" dirty="0">
                <a:solidFill>
                  <a:srgbClr val="CC00FF"/>
                </a:solidFill>
              </a:rPr>
              <a:t>();</a:t>
            </a:r>
          </a:p>
          <a:p>
            <a:r>
              <a:rPr lang="en-US" dirty="0">
                <a:solidFill>
                  <a:srgbClr val="CC00FF"/>
                </a:solidFill>
              </a:rPr>
              <a:t>      odometer = 0;</a:t>
            </a:r>
          </a:p>
          <a:p>
            <a:r>
              <a:rPr lang="en-US" dirty="0">
                <a:solidFill>
                  <a:srgbClr val="CC00FF"/>
                </a:solidFill>
              </a:rPr>
              <a:t>   </a:t>
            </a:r>
            <a:r>
              <a:rPr lang="en-US" dirty="0" smtClean="0">
                <a:solidFill>
                  <a:srgbClr val="CC00FF"/>
                </a:solidFill>
              </a:rPr>
              <a:t>}</a:t>
            </a:r>
          </a:p>
          <a:p>
            <a:endParaRPr lang="en-US" dirty="0">
              <a:solidFill>
                <a:srgbClr val="CC00FF"/>
              </a:solidFill>
            </a:endParaRPr>
          </a:p>
          <a:p>
            <a:r>
              <a:rPr lang="en-US" dirty="0">
                <a:solidFill>
                  <a:srgbClr val="CC00FF"/>
                </a:solidFill>
              </a:rPr>
              <a:t> </a:t>
            </a:r>
            <a:r>
              <a:rPr lang="en-US" dirty="0" smtClean="0">
                <a:solidFill>
                  <a:srgbClr val="CC00FF"/>
                </a:solidFill>
              </a:rPr>
              <a:t>  public </a:t>
            </a:r>
            <a:r>
              <a:rPr lang="en-US" dirty="0">
                <a:solidFill>
                  <a:srgbClr val="CC00FF"/>
                </a:solidFill>
              </a:rPr>
              <a:t>Car(</a:t>
            </a:r>
            <a:r>
              <a:rPr lang="en-US" dirty="0" err="1">
                <a:solidFill>
                  <a:srgbClr val="CC00FF"/>
                </a:solidFill>
              </a:rPr>
              <a:t>int</a:t>
            </a:r>
            <a:r>
              <a:rPr lang="en-US" dirty="0">
                <a:solidFill>
                  <a:srgbClr val="CC00FF"/>
                </a:solidFill>
              </a:rPr>
              <a:t> year, String </a:t>
            </a:r>
            <a:r>
              <a:rPr lang="en-US" dirty="0" err="1">
                <a:solidFill>
                  <a:srgbClr val="CC00FF"/>
                </a:solidFill>
              </a:rPr>
              <a:t>makeAndModel</a:t>
            </a:r>
            <a:r>
              <a:rPr lang="en-US" dirty="0">
                <a:solidFill>
                  <a:srgbClr val="CC00FF"/>
                </a:solidFill>
              </a:rPr>
              <a:t>, double odometer)</a:t>
            </a:r>
          </a:p>
          <a:p>
            <a:r>
              <a:rPr lang="en-US" dirty="0">
                <a:solidFill>
                  <a:srgbClr val="CC00FF"/>
                </a:solidFill>
              </a:rPr>
              <a:t>   {</a:t>
            </a:r>
          </a:p>
          <a:p>
            <a:r>
              <a:rPr lang="en-US" dirty="0">
                <a:solidFill>
                  <a:srgbClr val="CC00FF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this</a:t>
            </a:r>
            <a:r>
              <a:rPr lang="en-US" dirty="0" err="1">
                <a:solidFill>
                  <a:srgbClr val="CC00FF"/>
                </a:solidFill>
              </a:rPr>
              <a:t>.year</a:t>
            </a:r>
            <a:r>
              <a:rPr lang="en-US" dirty="0">
                <a:solidFill>
                  <a:srgbClr val="CC00FF"/>
                </a:solidFill>
              </a:rPr>
              <a:t> = year;</a:t>
            </a:r>
          </a:p>
          <a:p>
            <a:r>
              <a:rPr lang="en-US" dirty="0">
                <a:solidFill>
                  <a:srgbClr val="CC00FF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this</a:t>
            </a:r>
            <a:r>
              <a:rPr lang="en-US" dirty="0" err="1">
                <a:solidFill>
                  <a:srgbClr val="CC00FF"/>
                </a:solidFill>
              </a:rPr>
              <a:t>.makeAndModel</a:t>
            </a:r>
            <a:r>
              <a:rPr lang="en-US" dirty="0">
                <a:solidFill>
                  <a:srgbClr val="CC00FF"/>
                </a:solidFill>
              </a:rPr>
              <a:t> = </a:t>
            </a:r>
            <a:r>
              <a:rPr lang="en-US" dirty="0" err="1">
                <a:solidFill>
                  <a:srgbClr val="CC00FF"/>
                </a:solidFill>
              </a:rPr>
              <a:t>makeAndModel</a:t>
            </a:r>
            <a:r>
              <a:rPr lang="en-US" dirty="0">
                <a:solidFill>
                  <a:srgbClr val="CC00FF"/>
                </a:solidFill>
              </a:rPr>
              <a:t>;</a:t>
            </a:r>
          </a:p>
          <a:p>
            <a:r>
              <a:rPr lang="en-US" dirty="0">
                <a:solidFill>
                  <a:srgbClr val="CC00FF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this</a:t>
            </a:r>
            <a:r>
              <a:rPr lang="en-US" dirty="0" err="1">
                <a:solidFill>
                  <a:srgbClr val="CC00FF"/>
                </a:solidFill>
              </a:rPr>
              <a:t>.odometer</a:t>
            </a:r>
            <a:r>
              <a:rPr lang="en-US" dirty="0">
                <a:solidFill>
                  <a:srgbClr val="CC00FF"/>
                </a:solidFill>
              </a:rPr>
              <a:t> = odometer;</a:t>
            </a:r>
          </a:p>
          <a:p>
            <a:r>
              <a:rPr lang="en-US" dirty="0">
                <a:solidFill>
                  <a:srgbClr val="CC00FF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this</a:t>
            </a:r>
            <a:r>
              <a:rPr lang="en-US" dirty="0" err="1">
                <a:solidFill>
                  <a:srgbClr val="CC00FF"/>
                </a:solidFill>
              </a:rPr>
              <a:t>.vin</a:t>
            </a:r>
            <a:r>
              <a:rPr lang="en-US" dirty="0">
                <a:solidFill>
                  <a:srgbClr val="CC00FF"/>
                </a:solidFill>
              </a:rPr>
              <a:t> = </a:t>
            </a:r>
            <a:r>
              <a:rPr lang="en-US" dirty="0" err="1">
                <a:solidFill>
                  <a:srgbClr val="CC00FF"/>
                </a:solidFill>
              </a:rPr>
              <a:t>getNextVIN</a:t>
            </a:r>
            <a:r>
              <a:rPr lang="en-US" dirty="0">
                <a:solidFill>
                  <a:srgbClr val="CC00FF"/>
                </a:solidFill>
              </a:rPr>
              <a:t>();</a:t>
            </a:r>
          </a:p>
          <a:p>
            <a:r>
              <a:rPr lang="en-US" dirty="0">
                <a:solidFill>
                  <a:srgbClr val="CC00FF"/>
                </a:solidFill>
              </a:rPr>
              <a:t>   }</a:t>
            </a:r>
          </a:p>
          <a:p>
            <a:endParaRPr lang="en-US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497936" y="990600"/>
            <a:ext cx="4419601" cy="1736646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sz="2400" i="1" dirty="0" smtClean="0">
                <a:solidFill>
                  <a:srgbClr val="CC00FF"/>
                </a:solidFill>
              </a:rPr>
              <a:t>this</a:t>
            </a:r>
            <a:r>
              <a:rPr lang="en-US" sz="2400" dirty="0" smtClean="0">
                <a:solidFill>
                  <a:srgbClr val="CC00FF"/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to distinguish between instance variables and parameters with the same name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170639" y="3466214"/>
            <a:ext cx="5746898" cy="510778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instanceVariable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= parameter;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4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3" name="Group 33"/>
          <p:cNvGrpSpPr>
            <a:grpSpLocks/>
          </p:cNvGrpSpPr>
          <p:nvPr/>
        </p:nvGrpSpPr>
        <p:grpSpPr bwMode="auto">
          <a:xfrm>
            <a:off x="4419600" y="5715000"/>
            <a:ext cx="990600" cy="381000"/>
            <a:chOff x="2784" y="3600"/>
            <a:chExt cx="624" cy="240"/>
          </a:xfrm>
        </p:grpSpPr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2784" y="3600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brr</a:t>
              </a:r>
            </a:p>
          </p:txBody>
        </p:sp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3120" y="3600"/>
              <a:ext cx="288" cy="2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Parameters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381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Lucida Console" pitchFamily="49" charset="0"/>
              </a:rPr>
              <a:t>int x = 4;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int[] arr = { 3, 5, 7};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demo( x, arr);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3400" y="3505200"/>
            <a:ext cx="487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Lucida Console" pitchFamily="49" charset="0"/>
              </a:rPr>
              <a:t>void demo( int a, int[] brr) {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   a *= 3;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   brr[0] = 42;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   brr = { 1, 2, 3, 4, 5};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}</a:t>
            </a:r>
          </a:p>
        </p:txBody>
      </p:sp>
      <p:grpSp>
        <p:nvGrpSpPr>
          <p:cNvPr id="40975" name="Group 15"/>
          <p:cNvGrpSpPr>
            <a:grpSpLocks/>
          </p:cNvGrpSpPr>
          <p:nvPr/>
        </p:nvGrpSpPr>
        <p:grpSpPr bwMode="auto">
          <a:xfrm>
            <a:off x="5410200" y="1676400"/>
            <a:ext cx="1066800" cy="392113"/>
            <a:chOff x="3408" y="1056"/>
            <a:chExt cx="672" cy="247"/>
          </a:xfrm>
        </p:grpSpPr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3696" y="1056"/>
              <a:ext cx="384" cy="247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4</a:t>
              </a: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3408" y="105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x</a:t>
              </a:r>
            </a:p>
          </p:txBody>
        </p:sp>
      </p:grpSp>
      <p:grpSp>
        <p:nvGrpSpPr>
          <p:cNvPr id="40991" name="Group 31"/>
          <p:cNvGrpSpPr>
            <a:grpSpLocks/>
          </p:cNvGrpSpPr>
          <p:nvPr/>
        </p:nvGrpSpPr>
        <p:grpSpPr bwMode="auto">
          <a:xfrm>
            <a:off x="4572000" y="2438400"/>
            <a:ext cx="3124200" cy="392113"/>
            <a:chOff x="2880" y="1536"/>
            <a:chExt cx="1968" cy="247"/>
          </a:xfrm>
        </p:grpSpPr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3696" y="1536"/>
              <a:ext cx="384" cy="247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3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2880" y="153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arr</a:t>
              </a: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080" y="1536"/>
              <a:ext cx="384" cy="247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5</a:t>
              </a: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4464" y="1536"/>
              <a:ext cx="384" cy="247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7</a:t>
              </a:r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3216" y="1536"/>
              <a:ext cx="288" cy="2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3360" y="1680"/>
              <a:ext cx="33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92" name="Group 32"/>
          <p:cNvGrpSpPr>
            <a:grpSpLocks/>
          </p:cNvGrpSpPr>
          <p:nvPr/>
        </p:nvGrpSpPr>
        <p:grpSpPr bwMode="auto">
          <a:xfrm>
            <a:off x="5257800" y="4953000"/>
            <a:ext cx="1066800" cy="392113"/>
            <a:chOff x="3312" y="3120"/>
            <a:chExt cx="672" cy="247"/>
          </a:xfrm>
        </p:grpSpPr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3600" y="3120"/>
              <a:ext cx="384" cy="247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4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3312" y="312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a</a:t>
              </a:r>
            </a:p>
          </p:txBody>
        </p:sp>
      </p:grp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5715000" y="4953000"/>
            <a:ext cx="609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solidFill>
                  <a:srgbClr val="FF00FF"/>
                </a:solidFill>
                <a:latin typeface="Verdana" pitchFamily="34" charset="0"/>
              </a:rPr>
              <a:t>12</a:t>
            </a:r>
          </a:p>
        </p:txBody>
      </p:sp>
      <p:grpSp>
        <p:nvGrpSpPr>
          <p:cNvPr id="40994" name="Group 34"/>
          <p:cNvGrpSpPr>
            <a:grpSpLocks/>
          </p:cNvGrpSpPr>
          <p:nvPr/>
        </p:nvGrpSpPr>
        <p:grpSpPr bwMode="auto">
          <a:xfrm>
            <a:off x="5181600" y="5715000"/>
            <a:ext cx="3581400" cy="392113"/>
            <a:chOff x="3264" y="3600"/>
            <a:chExt cx="2256" cy="247"/>
          </a:xfrm>
        </p:grpSpPr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3600" y="3600"/>
              <a:ext cx="384" cy="247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1</a:t>
              </a:r>
            </a:p>
          </p:txBody>
        </p:sp>
        <p:sp>
          <p:nvSpPr>
            <p:cNvPr id="40982" name="Text Box 22"/>
            <p:cNvSpPr txBox="1">
              <a:spLocks noChangeArrowheads="1"/>
            </p:cNvSpPr>
            <p:nvPr/>
          </p:nvSpPr>
          <p:spPr bwMode="auto">
            <a:xfrm>
              <a:off x="3984" y="3600"/>
              <a:ext cx="384" cy="247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2</a:t>
              </a:r>
            </a:p>
          </p:txBody>
        </p:sp>
        <p:sp>
          <p:nvSpPr>
            <p:cNvPr id="40983" name="Text Box 23"/>
            <p:cNvSpPr txBox="1">
              <a:spLocks noChangeArrowheads="1"/>
            </p:cNvSpPr>
            <p:nvPr/>
          </p:nvSpPr>
          <p:spPr bwMode="auto">
            <a:xfrm>
              <a:off x="4368" y="3600"/>
              <a:ext cx="384" cy="247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3</a:t>
              </a:r>
            </a:p>
          </p:txBody>
        </p: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>
              <a:off x="4752" y="3600"/>
              <a:ext cx="384" cy="247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4</a:t>
              </a:r>
            </a:p>
          </p:txBody>
        </p:sp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5136" y="3600"/>
              <a:ext cx="384" cy="247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Verdana" pitchFamily="34" charset="0"/>
                </a:rPr>
                <a:t>5</a:t>
              </a:r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3264" y="3696"/>
              <a:ext cx="33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867400" y="2438400"/>
            <a:ext cx="609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solidFill>
                  <a:srgbClr val="FF00FF"/>
                </a:solidFill>
                <a:latin typeface="Verdana" pitchFamily="34" charset="0"/>
              </a:rPr>
              <a:t>42</a:t>
            </a:r>
          </a:p>
        </p:txBody>
      </p:sp>
      <p:sp>
        <p:nvSpPr>
          <p:cNvPr id="40986" name="Freeform 26"/>
          <p:cNvSpPr>
            <a:spLocks/>
          </p:cNvSpPr>
          <p:nvPr/>
        </p:nvSpPr>
        <p:spPr bwMode="auto">
          <a:xfrm>
            <a:off x="4876800" y="2895600"/>
            <a:ext cx="1219200" cy="2895600"/>
          </a:xfrm>
          <a:custGeom>
            <a:avLst/>
            <a:gdLst>
              <a:gd name="T0" fmla="*/ 144 w 768"/>
              <a:gd name="T1" fmla="*/ 1776 h 1776"/>
              <a:gd name="T2" fmla="*/ 0 w 768"/>
              <a:gd name="T3" fmla="*/ 1344 h 1776"/>
              <a:gd name="T4" fmla="*/ 144 w 768"/>
              <a:gd name="T5" fmla="*/ 912 h 1776"/>
              <a:gd name="T6" fmla="*/ 480 w 768"/>
              <a:gd name="T7" fmla="*/ 384 h 1776"/>
              <a:gd name="T8" fmla="*/ 768 w 768"/>
              <a:gd name="T9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776">
                <a:moveTo>
                  <a:pt x="144" y="1776"/>
                </a:moveTo>
                <a:cubicBezTo>
                  <a:pt x="72" y="1632"/>
                  <a:pt x="0" y="1488"/>
                  <a:pt x="0" y="1344"/>
                </a:cubicBezTo>
                <a:cubicBezTo>
                  <a:pt x="0" y="1200"/>
                  <a:pt x="64" y="1072"/>
                  <a:pt x="144" y="912"/>
                </a:cubicBezTo>
                <a:cubicBezTo>
                  <a:pt x="224" y="752"/>
                  <a:pt x="376" y="536"/>
                  <a:pt x="480" y="384"/>
                </a:cubicBezTo>
                <a:cubicBezTo>
                  <a:pt x="584" y="232"/>
                  <a:pt x="676" y="116"/>
                  <a:pt x="768" y="0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5" grpId="0"/>
      <p:bldP spid="40987" grpId="0" animBg="1"/>
      <p:bldP spid="40995" grpId="0" animBg="1"/>
      <p:bldP spid="40986" grpId="0" animBg="1"/>
      <p:bldP spid="4098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608" y="711130"/>
            <a:ext cx="830158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public </a:t>
            </a:r>
            <a:r>
              <a:rPr lang="en-US" dirty="0"/>
              <a:t>void </a:t>
            </a:r>
            <a:r>
              <a:rPr lang="en-US" dirty="0" err="1"/>
              <a:t>changeMakeAndModel</a:t>
            </a:r>
            <a:r>
              <a:rPr lang="en-US" dirty="0"/>
              <a:t>(String </a:t>
            </a:r>
            <a:r>
              <a:rPr lang="en-US" dirty="0" err="1"/>
              <a:t>newMakeAndModel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makeAndModel</a:t>
            </a:r>
            <a:r>
              <a:rPr lang="en-US" dirty="0"/>
              <a:t> = </a:t>
            </a:r>
            <a:r>
              <a:rPr lang="en-US" dirty="0" err="1"/>
              <a:t>newMakeAndModel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public </a:t>
            </a:r>
            <a:r>
              <a:rPr lang="en-US" dirty="0"/>
              <a:t>void drive(double miles)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odometer += miles;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public </a:t>
            </a:r>
            <a:r>
              <a:rPr lang="en-US" dirty="0"/>
              <a:t>double </a:t>
            </a:r>
            <a:r>
              <a:rPr lang="en-US" dirty="0" err="1"/>
              <a:t>getMileage</a:t>
            </a:r>
            <a:r>
              <a:rPr lang="en-US" dirty="0"/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return odometer;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getVIN</a:t>
            </a:r>
            <a:r>
              <a:rPr lang="en-US" dirty="0"/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return vin;</a:t>
            </a:r>
          </a:p>
          <a:p>
            <a:r>
              <a:rPr lang="en-US" dirty="0"/>
              <a:t>   }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267198" y="1676400"/>
            <a:ext cx="4836043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CC00FF"/>
                </a:solidFill>
              </a:rPr>
              <a:t>Mutator</a:t>
            </a:r>
            <a:r>
              <a:rPr lang="en-US" sz="2400" dirty="0" smtClean="0">
                <a:solidFill>
                  <a:srgbClr val="CC00FF"/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methods modify the </a:t>
            </a:r>
            <a:r>
              <a:rPr lang="en-US" sz="2400" i="1" dirty="0" smtClean="0">
                <a:solidFill>
                  <a:srgbClr val="CC00FF"/>
                </a:solidFill>
              </a:rPr>
              <a:t>state</a:t>
            </a:r>
            <a:r>
              <a:rPr lang="en-US" sz="2400" dirty="0" smtClean="0">
                <a:solidFill>
                  <a:srgbClr val="CC00FF"/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of the object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124200" y="3962400"/>
            <a:ext cx="5028652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CC00FF"/>
                </a:solidFill>
              </a:rPr>
              <a:t>Accessor</a:t>
            </a:r>
            <a:r>
              <a:rPr lang="en-US" sz="2400" dirty="0" smtClean="0">
                <a:solidFill>
                  <a:srgbClr val="CC00FF"/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methods do NOT modify the </a:t>
            </a:r>
            <a:r>
              <a:rPr lang="en-US" sz="2400" i="1" dirty="0" smtClean="0">
                <a:solidFill>
                  <a:srgbClr val="CC00FF"/>
                </a:solidFill>
              </a:rPr>
              <a:t>state</a:t>
            </a:r>
            <a:r>
              <a:rPr lang="en-US" sz="2400" dirty="0" smtClean="0">
                <a:solidFill>
                  <a:srgbClr val="CC00FF"/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of the object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DD9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04800" y="1828800"/>
            <a:ext cx="6360043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All classes are subclasses of the </a:t>
            </a:r>
            <a:r>
              <a:rPr lang="en-US" sz="2400" dirty="0" smtClean="0">
                <a:solidFill>
                  <a:srgbClr val="CC00FF"/>
                </a:solidFill>
              </a:rPr>
              <a:t>Object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class, inheriting all of its methods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Overriding Methods</a:t>
            </a:r>
            <a:endParaRPr 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895600" y="4419600"/>
            <a:ext cx="5750443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rgbClr val="CC00FF"/>
                </a:solidFill>
              </a:rPr>
              <a:t>Override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inherited methods to provide class-specific functionality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524001" y="3124200"/>
            <a:ext cx="6248400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Some of the inherited methods: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equals,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clone,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hashcode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608" y="2819400"/>
            <a:ext cx="83015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C00FF"/>
                </a:solidFill>
              </a:rPr>
              <a:t>@</a:t>
            </a:r>
            <a:r>
              <a:rPr lang="en-US" dirty="0">
                <a:solidFill>
                  <a:srgbClr val="CC00FF"/>
                </a:solidFill>
              </a:rPr>
              <a:t>Override</a:t>
            </a:r>
          </a:p>
          <a:p>
            <a:r>
              <a:rPr lang="en-US" dirty="0"/>
              <a:t>   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return year + " " + </a:t>
            </a:r>
            <a:r>
              <a:rPr lang="en-US" dirty="0" err="1"/>
              <a:t>makeAndModel</a:t>
            </a:r>
            <a:r>
              <a:rPr lang="en-US" dirty="0"/>
              <a:t> + ", " + vin + ", " </a:t>
            </a:r>
          </a:p>
          <a:p>
            <a:r>
              <a:rPr lang="en-US" dirty="0"/>
              <a:t>        + </a:t>
            </a:r>
            <a:r>
              <a:rPr lang="en-US" dirty="0" err="1"/>
              <a:t>String.format</a:t>
            </a:r>
            <a:r>
              <a:rPr lang="en-US" dirty="0"/>
              <a:t>("%,.1f", odometer);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85800" y="1757601"/>
            <a:ext cx="7960243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When overriding, the </a:t>
            </a:r>
            <a:r>
              <a:rPr lang="en-US" sz="2400" dirty="0" smtClean="0">
                <a:solidFill>
                  <a:srgbClr val="CC00FF"/>
                </a:solidFill>
              </a:rPr>
              <a:t>method heading must EXACTLY match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the inherited method’s heading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Overriding Methods</a:t>
            </a:r>
            <a:endParaRPr 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200400" y="4495800"/>
            <a:ext cx="5750443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rgbClr val="CC00FF"/>
                </a:solidFill>
              </a:rPr>
              <a:t>@Override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has the compiler check to see if you got the heading right!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392" y="1828800"/>
            <a:ext cx="83015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00FF"/>
                </a:solidFill>
              </a:rPr>
              <a:t>@</a:t>
            </a:r>
            <a:r>
              <a:rPr lang="en-US" dirty="0">
                <a:solidFill>
                  <a:srgbClr val="CC00FF"/>
                </a:solidFill>
              </a:rPr>
              <a:t>Override</a:t>
            </a:r>
          </a:p>
          <a:p>
            <a:r>
              <a:rPr lang="en-US" dirty="0" smtClean="0"/>
              <a:t>public </a:t>
            </a:r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obj</a:t>
            </a:r>
            <a:r>
              <a:rPr lang="en-US" dirty="0"/>
              <a:t> == null || !(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>
                <a:solidFill>
                  <a:srgbClr val="CC00FF"/>
                </a:solidFill>
              </a:rPr>
              <a:t>instanceof</a:t>
            </a:r>
            <a:r>
              <a:rPr lang="en-US" dirty="0">
                <a:solidFill>
                  <a:srgbClr val="CC00FF"/>
                </a:solidFill>
              </a:rPr>
              <a:t> </a:t>
            </a:r>
            <a:r>
              <a:rPr lang="en-US" dirty="0"/>
              <a:t>Car))</a:t>
            </a:r>
          </a:p>
          <a:p>
            <a:r>
              <a:rPr lang="en-US" dirty="0" smtClean="0"/>
              <a:t>      </a:t>
            </a:r>
            <a:r>
              <a:rPr lang="en-US" dirty="0"/>
              <a:t>return false;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</a:t>
            </a:r>
            <a:r>
              <a:rPr lang="en-US" dirty="0"/>
              <a:t>Car </a:t>
            </a:r>
            <a:r>
              <a:rPr lang="en-US" dirty="0" err="1"/>
              <a:t>otherCar</a:t>
            </a:r>
            <a:r>
              <a:rPr lang="en-US" dirty="0"/>
              <a:t> = </a:t>
            </a:r>
            <a:r>
              <a:rPr lang="en-US" dirty="0">
                <a:solidFill>
                  <a:srgbClr val="CC00FF"/>
                </a:solidFill>
              </a:rPr>
              <a:t>(Car)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 smtClean="0"/>
              <a:t>   </a:t>
            </a:r>
            <a:r>
              <a:rPr lang="en-US" dirty="0"/>
              <a:t>return </a:t>
            </a:r>
            <a:r>
              <a:rPr lang="en-US" dirty="0" err="1"/>
              <a:t>this.vin</a:t>
            </a:r>
            <a:r>
              <a:rPr lang="en-US" dirty="0"/>
              <a:t> == </a:t>
            </a:r>
            <a:r>
              <a:rPr lang="en-US" dirty="0" err="1"/>
              <a:t>otherCar.vin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638782" y="457200"/>
            <a:ext cx="7350643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When creating a new class, override </a:t>
            </a:r>
            <a:r>
              <a:rPr lang="en-US" sz="2400" dirty="0" smtClean="0">
                <a:solidFill>
                  <a:srgbClr val="CC00FF"/>
                </a:solidFill>
              </a:rPr>
              <a:t>equals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so that you can compare 2 objects 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996669" y="1524000"/>
            <a:ext cx="3918731" cy="1168539"/>
          </a:xfrm>
          <a:prstGeom prst="wedgeEllipseCallout">
            <a:avLst>
              <a:gd name="adj1" fmla="val -75873"/>
              <a:gd name="adj2" fmla="val 18595"/>
            </a:avLst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Parameter MUST be </a:t>
            </a:r>
            <a:r>
              <a:rPr lang="en-US" sz="2400" dirty="0" smtClean="0">
                <a:solidFill>
                  <a:srgbClr val="CC00FF"/>
                </a:solidFill>
              </a:rPr>
              <a:t>Object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185931" y="4098108"/>
            <a:ext cx="4800600" cy="1168539"/>
          </a:xfrm>
          <a:prstGeom prst="wedgeEllipseCallout">
            <a:avLst>
              <a:gd name="adj1" fmla="val -60183"/>
              <a:gd name="adj2" fmla="val -144841"/>
            </a:avLst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CC00FF"/>
                </a:solidFill>
              </a:rPr>
              <a:t>instanceof</a:t>
            </a:r>
            <a:r>
              <a:rPr lang="en-US" sz="2400" dirty="0" smtClean="0">
                <a:solidFill>
                  <a:srgbClr val="CC00FF"/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tests the type of object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5392" y="4876800"/>
            <a:ext cx="5791200" cy="1687890"/>
          </a:xfrm>
          <a:prstGeom prst="wedgeEllipseCallout">
            <a:avLst>
              <a:gd name="adj1" fmla="val -33564"/>
              <a:gd name="adj2" fmla="val -110401"/>
            </a:avLst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Cast back to its true self, then compare based on what’s appropriate</a:t>
            </a:r>
            <a:endParaRPr lang="en-US" sz="24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1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85800" y="5128022"/>
            <a:ext cx="7543800" cy="510778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rgbClr val="CC00FF"/>
                </a:solidFill>
              </a:rPr>
              <a:t>Overload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methods to provide greater flexibility 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57200" y="1695288"/>
            <a:ext cx="6705600" cy="510778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More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than 1 method with same name 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143000" y="2703325"/>
            <a:ext cx="6858000" cy="510778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 1 class or overload inherited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method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133600" y="3711362"/>
            <a:ext cx="6324600" cy="919401"/>
          </a:xfrm>
          <a:prstGeom prst="roundRect">
            <a:avLst/>
          </a:prstGeom>
          <a:solidFill>
            <a:srgbClr val="F5C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Must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have different method signature by changing parameter list</a:t>
            </a:r>
          </a:p>
        </p:txBody>
      </p:sp>
    </p:spTree>
    <p:extLst>
      <p:ext uri="{BB962C8B-B14F-4D97-AF65-F5344CB8AC3E}">
        <p14:creationId xmlns:p14="http://schemas.microsoft.com/office/powerpoint/2010/main" val="17022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Scope of</a:t>
            </a:r>
            <a:r>
              <a:rPr lang="en-US" i="1" dirty="0"/>
              <a:t> </a:t>
            </a:r>
            <a:r>
              <a:rPr lang="en-US" i="1" dirty="0">
                <a:solidFill>
                  <a:srgbClr val="CC00FF"/>
                </a:solidFill>
              </a:rPr>
              <a:t>Instance Variables</a:t>
            </a:r>
          </a:p>
        </p:txBody>
      </p:sp>
      <p:sp>
        <p:nvSpPr>
          <p:cNvPr id="166915" name="AutoShape 3"/>
          <p:cNvSpPr>
            <a:spLocks noChangeArrowheads="1"/>
          </p:cNvSpPr>
          <p:nvPr/>
        </p:nvSpPr>
        <p:spPr bwMode="auto">
          <a:xfrm>
            <a:off x="533400" y="1600200"/>
            <a:ext cx="5729288" cy="574675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Exist throughout life of object</a:t>
            </a:r>
          </a:p>
        </p:txBody>
      </p:sp>
      <p:sp>
        <p:nvSpPr>
          <p:cNvPr id="166916" name="AutoShape 4"/>
          <p:cNvSpPr>
            <a:spLocks noChangeArrowheads="1"/>
          </p:cNvSpPr>
          <p:nvPr/>
        </p:nvSpPr>
        <p:spPr bwMode="auto">
          <a:xfrm>
            <a:off x="1524000" y="2819400"/>
            <a:ext cx="5541963" cy="574675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Exist between method calls</a:t>
            </a:r>
          </a:p>
        </p:txBody>
      </p:sp>
      <p:sp>
        <p:nvSpPr>
          <p:cNvPr id="166917" name="AutoShape 5"/>
          <p:cNvSpPr>
            <a:spLocks noChangeArrowheads="1"/>
          </p:cNvSpPr>
          <p:nvPr/>
        </p:nvSpPr>
        <p:spPr bwMode="auto">
          <a:xfrm>
            <a:off x="2514600" y="4038600"/>
            <a:ext cx="6034088" cy="574675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Accessible by </a:t>
            </a:r>
            <a:r>
              <a:rPr lang="en-US" sz="2800" i="1">
                <a:solidFill>
                  <a:schemeClr val="bg1"/>
                </a:solidFill>
              </a:rPr>
              <a:t>all</a:t>
            </a:r>
            <a:r>
              <a:rPr lang="en-US" sz="2800">
                <a:solidFill>
                  <a:schemeClr val="bg1"/>
                </a:solidFill>
              </a:rPr>
              <a:t> methods in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nimBg="1"/>
      <p:bldP spid="166916" grpId="0" animBg="1"/>
      <p:bldP spid="1669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Scope of</a:t>
            </a:r>
            <a:r>
              <a:rPr lang="en-US" i="1" dirty="0"/>
              <a:t> </a:t>
            </a:r>
            <a:r>
              <a:rPr lang="en-US" i="1" dirty="0">
                <a:solidFill>
                  <a:srgbClr val="CC00FF"/>
                </a:solidFill>
              </a:rPr>
              <a:t>Local Variables</a:t>
            </a:r>
          </a:p>
        </p:txBody>
      </p:sp>
      <p:sp>
        <p:nvSpPr>
          <p:cNvPr id="167939" name="AutoShape 3"/>
          <p:cNvSpPr>
            <a:spLocks noChangeArrowheads="1"/>
          </p:cNvSpPr>
          <p:nvPr/>
        </p:nvSpPr>
        <p:spPr bwMode="auto">
          <a:xfrm>
            <a:off x="511175" y="1365250"/>
            <a:ext cx="5775325" cy="104775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Exist only in method or control structure in which it is defined</a:t>
            </a:r>
          </a:p>
        </p:txBody>
      </p:sp>
      <p:sp>
        <p:nvSpPr>
          <p:cNvPr id="167940" name="AutoShape 4"/>
          <p:cNvSpPr>
            <a:spLocks noChangeArrowheads="1"/>
          </p:cNvSpPr>
          <p:nvPr/>
        </p:nvSpPr>
        <p:spPr bwMode="auto">
          <a:xfrm>
            <a:off x="1676400" y="2667000"/>
            <a:ext cx="5588000" cy="104775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For data that does not need to be maintained between method calls</a:t>
            </a:r>
          </a:p>
        </p:txBody>
      </p:sp>
      <p:sp>
        <p:nvSpPr>
          <p:cNvPr id="167941" name="AutoShape 5"/>
          <p:cNvSpPr>
            <a:spLocks noChangeArrowheads="1"/>
          </p:cNvSpPr>
          <p:nvPr/>
        </p:nvSpPr>
        <p:spPr bwMode="auto">
          <a:xfrm>
            <a:off x="1600200" y="4800600"/>
            <a:ext cx="6080125" cy="104775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i="1">
                <a:solidFill>
                  <a:schemeClr val="bg1"/>
                </a:solidFill>
              </a:rPr>
              <a:t>Parameters</a:t>
            </a:r>
            <a:r>
              <a:rPr lang="en-US" sz="2800">
                <a:solidFill>
                  <a:schemeClr val="bg1"/>
                </a:solidFill>
              </a:rPr>
              <a:t> are special types of local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nimBg="1"/>
      <p:bldP spid="167940" grpId="0" animBg="1"/>
      <p:bldP spid="1679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Assignment Operators</a:t>
            </a:r>
          </a:p>
        </p:txBody>
      </p:sp>
      <p:sp>
        <p:nvSpPr>
          <p:cNvPr id="171027" name="Oval 19"/>
          <p:cNvSpPr>
            <a:spLocks noChangeArrowheads="1"/>
          </p:cNvSpPr>
          <p:nvPr/>
        </p:nvSpPr>
        <p:spPr bwMode="auto">
          <a:xfrm>
            <a:off x="304800" y="1431816"/>
            <a:ext cx="5029200" cy="1341656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800" dirty="0"/>
              <a:t>Assign value on right to </a:t>
            </a:r>
            <a:r>
              <a:rPr lang="en-US" sz="2800" i="1" dirty="0">
                <a:solidFill>
                  <a:srgbClr val="002060"/>
                </a:solidFill>
              </a:rPr>
              <a:t>variable</a:t>
            </a:r>
            <a:r>
              <a:rPr lang="en-US" sz="2800" dirty="0"/>
              <a:t> on left</a:t>
            </a:r>
          </a:p>
        </p:txBody>
      </p:sp>
      <p:sp>
        <p:nvSpPr>
          <p:cNvPr id="171028" name="Oval 20"/>
          <p:cNvSpPr>
            <a:spLocks noChangeArrowheads="1"/>
          </p:cNvSpPr>
          <p:nvPr/>
        </p:nvSpPr>
        <p:spPr bwMode="auto">
          <a:xfrm>
            <a:off x="4419600" y="2667000"/>
            <a:ext cx="3200400" cy="1135063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400"/>
              <a:t>Types must be compatible</a:t>
            </a:r>
          </a:p>
        </p:txBody>
      </p:sp>
      <p:sp>
        <p:nvSpPr>
          <p:cNvPr id="171029" name="Oval 21"/>
          <p:cNvSpPr>
            <a:spLocks noChangeArrowheads="1"/>
          </p:cNvSpPr>
          <p:nvPr/>
        </p:nvSpPr>
        <p:spPr bwMode="auto">
          <a:xfrm>
            <a:off x="1981200" y="3581400"/>
            <a:ext cx="3200400" cy="1135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double x = 3;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// OK</a:t>
            </a:r>
          </a:p>
        </p:txBody>
      </p:sp>
      <p:sp>
        <p:nvSpPr>
          <p:cNvPr id="171030" name="Oval 22"/>
          <p:cNvSpPr>
            <a:spLocks noChangeArrowheads="1"/>
          </p:cNvSpPr>
          <p:nvPr/>
        </p:nvSpPr>
        <p:spPr bwMode="auto">
          <a:xfrm>
            <a:off x="5486400" y="3962400"/>
            <a:ext cx="3200400" cy="1135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y = 3.79;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// Not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7" grpId="0" animBg="1"/>
      <p:bldP spid="171028" grpId="0" animBg="1"/>
      <p:bldP spid="171029" grpId="0" animBg="1"/>
      <p:bldP spid="1710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219200"/>
            <a:ext cx="72390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832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3151188" y="1514475"/>
            <a:ext cx="5688012" cy="1181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An indexed collection of data values of the same type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533400" y="3032125"/>
            <a:ext cx="6453188" cy="6413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Each array member is an </a:t>
            </a:r>
            <a:r>
              <a:rPr lang="en-US" sz="3200" i="1">
                <a:solidFill>
                  <a:srgbClr val="0033CC"/>
                </a:solidFill>
              </a:rPr>
              <a:t>element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1114425" y="3894138"/>
            <a:ext cx="7191375" cy="1181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Each element has a specific location in the array, an </a:t>
            </a:r>
            <a:r>
              <a:rPr lang="en-US" sz="3200" i="1">
                <a:solidFill>
                  <a:srgbClr val="0033CC"/>
                </a:solidFill>
              </a:rPr>
              <a:t>index</a:t>
            </a:r>
            <a:r>
              <a:rPr lang="en-US" sz="3200">
                <a:solidFill>
                  <a:srgbClr val="0033CC"/>
                </a:solidFill>
              </a:rPr>
              <a:t> or </a:t>
            </a:r>
            <a:r>
              <a:rPr lang="en-US" sz="3200" i="1">
                <a:solidFill>
                  <a:srgbClr val="0033CC"/>
                </a:solidFill>
              </a:rPr>
              <a:t>subscript</a:t>
            </a: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2432050" y="5267325"/>
            <a:ext cx="6407150" cy="1181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Useful for sorting or manipulating collection of data</a:t>
            </a:r>
          </a:p>
        </p:txBody>
      </p:sp>
    </p:spTree>
    <p:extLst>
      <p:ext uri="{BB962C8B-B14F-4D97-AF65-F5344CB8AC3E}">
        <p14:creationId xmlns:p14="http://schemas.microsoft.com/office/powerpoint/2010/main" val="173603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  <p:bldP spid="115718" grpId="0" animBg="1"/>
      <p:bldP spid="115719" grpId="0" animBg="1"/>
      <p:bldP spid="1157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Instantiation</a:t>
            </a:r>
          </a:p>
        </p:txBody>
      </p:sp>
      <p:sp>
        <p:nvSpPr>
          <p:cNvPr id="117766" name="AutoShape 6"/>
          <p:cNvSpPr>
            <a:spLocks noChangeArrowheads="1"/>
          </p:cNvSpPr>
          <p:nvPr/>
        </p:nvSpPr>
        <p:spPr bwMode="auto">
          <a:xfrm>
            <a:off x="457200" y="1717675"/>
            <a:ext cx="7823200" cy="1114425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Syntax:</a:t>
            </a:r>
            <a:r>
              <a:rPr lang="en-US" sz="3200">
                <a:solidFill>
                  <a:srgbClr val="0033CC"/>
                </a:solidFill>
              </a:rPr>
              <a:t/>
            </a:r>
            <a:br>
              <a:rPr lang="en-US" sz="3200">
                <a:solidFill>
                  <a:srgbClr val="0033CC"/>
                </a:solidFill>
              </a:rPr>
            </a:b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DataType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[] </a:t>
            </a: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name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 = new </a:t>
            </a: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DataType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[</a:t>
            </a: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size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];</a:t>
            </a:r>
          </a:p>
        </p:txBody>
      </p:sp>
      <p:sp>
        <p:nvSpPr>
          <p:cNvPr id="117767" name="AutoShape 7"/>
          <p:cNvSpPr>
            <a:spLocks noChangeArrowheads="1"/>
          </p:cNvSpPr>
          <p:nvPr/>
        </p:nvSpPr>
        <p:spPr bwMode="auto">
          <a:xfrm>
            <a:off x="481013" y="3303588"/>
            <a:ext cx="8053387" cy="24669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2800">
                <a:solidFill>
                  <a:srgbClr val="0033CC"/>
                </a:solidFill>
                <a:latin typeface="Verdana" pitchFamily="34" charset="0"/>
              </a:rPr>
              <a:t>int [] values = new int[10]; </a:t>
            </a:r>
          </a:p>
          <a:p>
            <a:pPr lvl="1" eaLnBrk="0" hangingPunct="0"/>
            <a:r>
              <a:rPr lang="en-US" sz="2800">
                <a:solidFill>
                  <a:srgbClr val="0033CC"/>
                </a:solidFill>
                <a:latin typeface="Verdana" pitchFamily="34" charset="0"/>
              </a:rPr>
              <a:t/>
            </a:r>
            <a:br>
              <a:rPr lang="en-US" sz="2800">
                <a:solidFill>
                  <a:srgbClr val="0033CC"/>
                </a:solidFill>
                <a:latin typeface="Verdana" pitchFamily="34" charset="0"/>
              </a:rPr>
            </a:br>
            <a:r>
              <a:rPr lang="en-US" sz="2800">
                <a:solidFill>
                  <a:srgbClr val="0033CC"/>
                </a:solidFill>
                <a:latin typeface="Verdana" pitchFamily="34" charset="0"/>
              </a:rPr>
              <a:t>boolean[] switches = new boolean[30];</a:t>
            </a:r>
          </a:p>
          <a:p>
            <a:pPr lvl="1" eaLnBrk="0" hangingPunct="0"/>
            <a:r>
              <a:rPr lang="en-US" sz="2800">
                <a:solidFill>
                  <a:srgbClr val="0033CC"/>
                </a:solidFill>
                <a:latin typeface="Verdana" pitchFamily="34" charset="0"/>
              </a:rPr>
              <a:t/>
            </a:r>
            <a:br>
              <a:rPr lang="en-US" sz="2800">
                <a:solidFill>
                  <a:srgbClr val="0033CC"/>
                </a:solidFill>
                <a:latin typeface="Verdana" pitchFamily="34" charset="0"/>
              </a:rPr>
            </a:br>
            <a:r>
              <a:rPr lang="en-US" sz="2800">
                <a:solidFill>
                  <a:srgbClr val="0033CC"/>
                </a:solidFill>
                <a:latin typeface="Verdana" pitchFamily="34" charset="0"/>
              </a:rPr>
              <a:t>Actor groupies[] = new Actor[100];</a:t>
            </a:r>
          </a:p>
        </p:txBody>
      </p:sp>
      <p:sp>
        <p:nvSpPr>
          <p:cNvPr id="117768" name="AutoShape 8"/>
          <p:cNvSpPr>
            <a:spLocks noChangeArrowheads="1"/>
          </p:cNvSpPr>
          <p:nvPr/>
        </p:nvSpPr>
        <p:spPr bwMode="auto">
          <a:xfrm>
            <a:off x="4191000" y="1390650"/>
            <a:ext cx="4624388" cy="1912938"/>
          </a:xfrm>
          <a:prstGeom prst="wedgeEllipseCallout">
            <a:avLst>
              <a:gd name="adj1" fmla="val -59542"/>
              <a:gd name="adj2" fmla="val 62532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Instantiates array to hold 10 integers, all initialized to 0</a:t>
            </a:r>
          </a:p>
        </p:txBody>
      </p:sp>
      <p:sp>
        <p:nvSpPr>
          <p:cNvPr id="117769" name="AutoShape 9"/>
          <p:cNvSpPr>
            <a:spLocks noChangeArrowheads="1"/>
          </p:cNvSpPr>
          <p:nvPr/>
        </p:nvSpPr>
        <p:spPr bwMode="auto">
          <a:xfrm>
            <a:off x="152400" y="1874838"/>
            <a:ext cx="5105400" cy="1912937"/>
          </a:xfrm>
          <a:prstGeom prst="wedgeEllipseCallout">
            <a:avLst>
              <a:gd name="adj1" fmla="val 41417"/>
              <a:gd name="adj2" fmla="val 81120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Instantiates array to hold 30 booleans, all initialized to false</a:t>
            </a:r>
          </a:p>
        </p:txBody>
      </p:sp>
      <p:sp>
        <p:nvSpPr>
          <p:cNvPr id="117770" name="AutoShape 10"/>
          <p:cNvSpPr>
            <a:spLocks noChangeArrowheads="1"/>
          </p:cNvSpPr>
          <p:nvPr/>
        </p:nvSpPr>
        <p:spPr bwMode="auto">
          <a:xfrm>
            <a:off x="2868613" y="2667000"/>
            <a:ext cx="5411787" cy="1912938"/>
          </a:xfrm>
          <a:prstGeom prst="wedgeEllipseCallout">
            <a:avLst>
              <a:gd name="adj1" fmla="val -28556"/>
              <a:gd name="adj2" fmla="val 85602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Instantiates array to hold 100 Actor objects, all initialized to null</a:t>
            </a:r>
          </a:p>
        </p:txBody>
      </p:sp>
    </p:spTree>
    <p:extLst>
      <p:ext uri="{BB962C8B-B14F-4D97-AF65-F5344CB8AC3E}">
        <p14:creationId xmlns:p14="http://schemas.microsoft.com/office/powerpoint/2010/main" val="320248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animBg="1"/>
      <p:bldP spid="117767" grpId="0" animBg="1"/>
      <p:bldP spid="117768" grpId="0" animBg="1"/>
      <p:bldP spid="117768" grpId="1" animBg="1"/>
      <p:bldP spid="117769" grpId="0" animBg="1"/>
      <p:bldP spid="117769" grpId="1" animBg="1"/>
      <p:bldP spid="117770" grpId="0" animBg="1"/>
      <p:bldP spid="11777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Initializer List Instantiation</a:t>
            </a:r>
          </a:p>
        </p:txBody>
      </p:sp>
      <p:sp>
        <p:nvSpPr>
          <p:cNvPr id="118787" name="AutoShape 3"/>
          <p:cNvSpPr>
            <a:spLocks noChangeArrowheads="1"/>
          </p:cNvSpPr>
          <p:nvPr/>
        </p:nvSpPr>
        <p:spPr bwMode="auto">
          <a:xfrm>
            <a:off x="457200" y="1717675"/>
            <a:ext cx="7823200" cy="1114425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Syntax:</a:t>
            </a:r>
            <a:r>
              <a:rPr lang="en-US" sz="3200">
                <a:solidFill>
                  <a:srgbClr val="0033CC"/>
                </a:solidFill>
              </a:rPr>
              <a:t/>
            </a:r>
            <a:br>
              <a:rPr lang="en-US" sz="3200">
                <a:solidFill>
                  <a:srgbClr val="0033CC"/>
                </a:solidFill>
              </a:rPr>
            </a:b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DataType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[] </a:t>
            </a: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name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 = {</a:t>
            </a: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val1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, </a:t>
            </a: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val2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, … </a:t>
            </a: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valn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};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496888" y="3406775"/>
            <a:ext cx="8297862" cy="17192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2400">
                <a:solidFill>
                  <a:srgbClr val="0000CC"/>
                </a:solidFill>
                <a:latin typeface="Verdana" pitchFamily="34" charset="0"/>
              </a:rPr>
              <a:t>double[] interestRates = {0.12, 0.05, 0.15,</a:t>
            </a:r>
            <a:br>
              <a:rPr lang="en-US" sz="2400">
                <a:solidFill>
                  <a:srgbClr val="0000CC"/>
                </a:solidFill>
                <a:latin typeface="Verdana" pitchFamily="34" charset="0"/>
              </a:rPr>
            </a:br>
            <a:r>
              <a:rPr lang="en-US" sz="2400">
                <a:solidFill>
                  <a:srgbClr val="0000CC"/>
                </a:solidFill>
                <a:latin typeface="Verdana" pitchFamily="34" charset="0"/>
              </a:rPr>
              <a:t>					  0.675, 0.0825};</a:t>
            </a:r>
          </a:p>
          <a:p>
            <a:pPr lvl="1" eaLnBrk="0" hangingPunct="0"/>
            <a:endParaRPr lang="en-US" sz="2400">
              <a:solidFill>
                <a:srgbClr val="0000CC"/>
              </a:solidFill>
              <a:latin typeface="Verdana" pitchFamily="34" charset="0"/>
            </a:endParaRPr>
          </a:p>
          <a:p>
            <a:pPr lvl="1" eaLnBrk="0" hangingPunct="0"/>
            <a:r>
              <a:rPr lang="en-US" sz="2400">
                <a:solidFill>
                  <a:srgbClr val="0000CC"/>
                </a:solidFill>
                <a:latin typeface="Verdana" pitchFamily="34" charset="0"/>
              </a:rPr>
              <a:t>String[] toons = {“Daffy”, “Daisy”, “Donald”};</a:t>
            </a:r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4116388" y="5334000"/>
            <a:ext cx="4418012" cy="1309688"/>
          </a:xfrm>
          <a:prstGeom prst="wedgeEllipseCallout">
            <a:avLst>
              <a:gd name="adj1" fmla="val -53088"/>
              <a:gd name="adj2" fmla="val -71699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Instantiates array of 3 strings</a:t>
            </a:r>
          </a:p>
        </p:txBody>
      </p:sp>
      <p:sp>
        <p:nvSpPr>
          <p:cNvPr id="118792" name="AutoShape 8"/>
          <p:cNvSpPr>
            <a:spLocks noChangeArrowheads="1"/>
          </p:cNvSpPr>
          <p:nvPr/>
        </p:nvSpPr>
        <p:spPr bwMode="auto">
          <a:xfrm>
            <a:off x="3579813" y="190500"/>
            <a:ext cx="5235575" cy="1912938"/>
          </a:xfrm>
          <a:prstGeom prst="wedgeEllipseCallout">
            <a:avLst>
              <a:gd name="adj1" fmla="val -57639"/>
              <a:gd name="adj2" fmla="val 47014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Instantiates and fills in one statement – great for constant arrays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4116388" y="1717675"/>
            <a:ext cx="4625975" cy="1309688"/>
          </a:xfrm>
          <a:prstGeom prst="wedgeEllipseCallout">
            <a:avLst>
              <a:gd name="adj1" fmla="val -55287"/>
              <a:gd name="adj2" fmla="val 84060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Instantiates array of 5 doubles</a:t>
            </a:r>
          </a:p>
        </p:txBody>
      </p:sp>
    </p:spTree>
    <p:extLst>
      <p:ext uri="{BB962C8B-B14F-4D97-AF65-F5344CB8AC3E}">
        <p14:creationId xmlns:p14="http://schemas.microsoft.com/office/powerpoint/2010/main" val="103379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nimBg="1"/>
      <p:bldP spid="118788" grpId="0" animBg="1"/>
      <p:bldP spid="118790" grpId="0" animBg="1"/>
      <p:bldP spid="118790" grpId="1" animBg="1"/>
      <p:bldP spid="118792" grpId="0" animBg="1"/>
      <p:bldP spid="118789" grpId="0" animBg="1"/>
      <p:bldP spid="118789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Length</a:t>
            </a:r>
          </a:p>
        </p:txBody>
      </p:sp>
      <p:sp>
        <p:nvSpPr>
          <p:cNvPr id="120835" name="AutoShape 3"/>
          <p:cNvSpPr>
            <a:spLocks noChangeArrowheads="1"/>
          </p:cNvSpPr>
          <p:nvPr/>
        </p:nvSpPr>
        <p:spPr bwMode="auto">
          <a:xfrm>
            <a:off x="3913188" y="1462088"/>
            <a:ext cx="4621212" cy="6413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i="1">
                <a:solidFill>
                  <a:srgbClr val="0033CC"/>
                </a:solidFill>
              </a:rPr>
              <a:t>arrayName</a:t>
            </a:r>
            <a:r>
              <a:rPr lang="en-US" sz="3200">
                <a:solidFill>
                  <a:srgbClr val="0033CC"/>
                </a:solidFill>
              </a:rPr>
              <a:t>.length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533400" y="2514600"/>
            <a:ext cx="6453188" cy="6413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final instance variable (public)</a:t>
            </a:r>
            <a:endParaRPr lang="en-US" sz="3200" i="1">
              <a:solidFill>
                <a:srgbClr val="0033CC"/>
              </a:solidFill>
            </a:endParaRPr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1114425" y="3429000"/>
            <a:ext cx="6581775" cy="1181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Stores total number of elements possible (capacity)</a:t>
            </a:r>
            <a:endParaRPr lang="en-US" sz="3200" i="1">
              <a:solidFill>
                <a:srgbClr val="0033CC"/>
              </a:solidFill>
            </a:endParaRPr>
          </a:p>
        </p:txBody>
      </p:sp>
      <p:sp>
        <p:nvSpPr>
          <p:cNvPr id="120838" name="AutoShape 6"/>
          <p:cNvSpPr>
            <a:spLocks noChangeArrowheads="1"/>
          </p:cNvSpPr>
          <p:nvPr/>
        </p:nvSpPr>
        <p:spPr bwMode="auto">
          <a:xfrm>
            <a:off x="1981200" y="5105400"/>
            <a:ext cx="6913563" cy="1181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Maintain separate integer count of populated elements if </a:t>
            </a:r>
            <a:r>
              <a:rPr lang="en-US" sz="3200" i="1">
                <a:solidFill>
                  <a:srgbClr val="0033CC"/>
                </a:solidFill>
              </a:rPr>
              <a:t>not</a:t>
            </a:r>
            <a:r>
              <a:rPr lang="en-US" sz="3200">
                <a:solidFill>
                  <a:srgbClr val="0033CC"/>
                </a:solidFill>
              </a:rPr>
              <a:t> filling array</a:t>
            </a:r>
          </a:p>
        </p:txBody>
      </p:sp>
    </p:spTree>
    <p:extLst>
      <p:ext uri="{BB962C8B-B14F-4D97-AF65-F5344CB8AC3E}">
        <p14:creationId xmlns:p14="http://schemas.microsoft.com/office/powerpoint/2010/main" val="152842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/>
      <p:bldP spid="120836" grpId="0" animBg="1"/>
      <p:bldP spid="120837" grpId="0" animBg="1"/>
      <p:bldP spid="1208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Indexing</a:t>
            </a:r>
          </a:p>
        </p:txBody>
      </p:sp>
      <p:sp>
        <p:nvSpPr>
          <p:cNvPr id="121859" name="AutoShape 3"/>
          <p:cNvSpPr>
            <a:spLocks noChangeArrowheads="1"/>
          </p:cNvSpPr>
          <p:nvPr/>
        </p:nvSpPr>
        <p:spPr bwMode="auto">
          <a:xfrm>
            <a:off x="3913188" y="1462088"/>
            <a:ext cx="4621212" cy="6413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i="1">
                <a:solidFill>
                  <a:srgbClr val="0033CC"/>
                </a:solidFill>
              </a:rPr>
              <a:t>arrayName</a:t>
            </a:r>
            <a:r>
              <a:rPr lang="en-US" sz="3200">
                <a:solidFill>
                  <a:srgbClr val="0033CC"/>
                </a:solidFill>
              </a:rPr>
              <a:t>[</a:t>
            </a:r>
            <a:r>
              <a:rPr lang="en-US" sz="3200" i="1">
                <a:solidFill>
                  <a:srgbClr val="0033CC"/>
                </a:solidFill>
              </a:rPr>
              <a:t>index</a:t>
            </a:r>
            <a:r>
              <a:rPr lang="en-US" sz="3200">
                <a:solidFill>
                  <a:srgbClr val="0033CC"/>
                </a:solidFill>
              </a:rPr>
              <a:t>]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3400" y="2514600"/>
            <a:ext cx="4876800" cy="6413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Range: [0, length-1]</a:t>
            </a:r>
            <a:endParaRPr lang="en-US" sz="3200" i="1">
              <a:solidFill>
                <a:srgbClr val="0033CC"/>
              </a:solidFill>
            </a:endParaRP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560388" y="3851275"/>
            <a:ext cx="7947025" cy="1181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FF0066"/>
                </a:solidFill>
                <a:latin typeface="Verdana" pitchFamily="34" charset="0"/>
              </a:rPr>
              <a:t>ArrayIndexOutOfBoundsException</a:t>
            </a:r>
            <a:r>
              <a:rPr lang="en-US" sz="3200">
                <a:solidFill>
                  <a:srgbClr val="0000CC"/>
                </a:solidFill>
              </a:rPr>
              <a:t> is thrown whenever an invalid index is used</a:t>
            </a:r>
          </a:p>
        </p:txBody>
      </p:sp>
    </p:spTree>
    <p:extLst>
      <p:ext uri="{BB962C8B-B14F-4D97-AF65-F5344CB8AC3E}">
        <p14:creationId xmlns:p14="http://schemas.microsoft.com/office/powerpoint/2010/main" val="38694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nimBg="1"/>
      <p:bldP spid="121860" grpId="0" animBg="1"/>
      <p:bldP spid="1218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and Methods</a:t>
            </a:r>
          </a:p>
        </p:txBody>
      </p: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838200" y="5576888"/>
            <a:ext cx="3124200" cy="671512"/>
            <a:chOff x="336" y="3312"/>
            <a:chExt cx="1968" cy="423"/>
          </a:xfrm>
        </p:grpSpPr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36" y="3408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/>
                <a:t>list</a:t>
              </a:r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10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 flipV="1">
              <a:off x="1104" y="3312"/>
              <a:ext cx="120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37" name="Group 37"/>
          <p:cNvGrpSpPr>
            <a:grpSpLocks/>
          </p:cNvGrpSpPr>
          <p:nvPr/>
        </p:nvGrpSpPr>
        <p:grpSpPr bwMode="auto">
          <a:xfrm>
            <a:off x="838200" y="4510088"/>
            <a:ext cx="7391400" cy="1200150"/>
            <a:chOff x="336" y="2640"/>
            <a:chExt cx="4656" cy="756"/>
          </a:xfrm>
        </p:grpSpPr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36" y="2640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/>
                <a:t>array</a:t>
              </a:r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1008" y="2736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1152" y="2832"/>
              <a:ext cx="1152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36" name="Group 36"/>
            <p:cNvGrpSpPr>
              <a:grpSpLocks/>
            </p:cNvGrpSpPr>
            <p:nvPr/>
          </p:nvGrpSpPr>
          <p:grpSpPr bwMode="auto">
            <a:xfrm>
              <a:off x="2352" y="2976"/>
              <a:ext cx="2640" cy="420"/>
              <a:chOff x="2352" y="2976"/>
              <a:chExt cx="2640" cy="420"/>
            </a:xfrm>
          </p:grpSpPr>
          <p:sp>
            <p:nvSpPr>
              <p:cNvPr id="25630" name="Text Box 30"/>
              <p:cNvSpPr txBox="1">
                <a:spLocks noChangeArrowheads="1"/>
              </p:cNvSpPr>
              <p:nvPr/>
            </p:nvSpPr>
            <p:spPr bwMode="auto">
              <a:xfrm>
                <a:off x="2352" y="2976"/>
                <a:ext cx="528" cy="4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600"/>
                  <a:t>10</a:t>
                </a:r>
              </a:p>
            </p:txBody>
          </p:sp>
          <p:sp>
            <p:nvSpPr>
              <p:cNvPr id="25631" name="Text Box 31"/>
              <p:cNvSpPr txBox="1">
                <a:spLocks noChangeArrowheads="1"/>
              </p:cNvSpPr>
              <p:nvPr/>
            </p:nvSpPr>
            <p:spPr bwMode="auto">
              <a:xfrm>
                <a:off x="2880" y="2976"/>
                <a:ext cx="528" cy="4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600"/>
                  <a:t>20</a:t>
                </a:r>
              </a:p>
            </p:txBody>
          </p:sp>
          <p:sp>
            <p:nvSpPr>
              <p:cNvPr id="25632" name="Text Box 32"/>
              <p:cNvSpPr txBox="1">
                <a:spLocks noChangeArrowheads="1"/>
              </p:cNvSpPr>
              <p:nvPr/>
            </p:nvSpPr>
            <p:spPr bwMode="auto">
              <a:xfrm>
                <a:off x="3936" y="2976"/>
                <a:ext cx="528" cy="4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600"/>
                  <a:t>40</a:t>
                </a:r>
              </a:p>
            </p:txBody>
          </p:sp>
          <p:sp>
            <p:nvSpPr>
              <p:cNvPr id="25633" name="Text Box 33"/>
              <p:cNvSpPr txBox="1">
                <a:spLocks noChangeArrowheads="1"/>
              </p:cNvSpPr>
              <p:nvPr/>
            </p:nvSpPr>
            <p:spPr bwMode="auto">
              <a:xfrm>
                <a:off x="3408" y="2976"/>
                <a:ext cx="528" cy="4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600"/>
                  <a:t>30</a:t>
                </a:r>
              </a:p>
            </p:txBody>
          </p:sp>
          <p:sp>
            <p:nvSpPr>
              <p:cNvPr id="25634" name="Text Box 34"/>
              <p:cNvSpPr txBox="1">
                <a:spLocks noChangeArrowheads="1"/>
              </p:cNvSpPr>
              <p:nvPr/>
            </p:nvSpPr>
            <p:spPr bwMode="auto">
              <a:xfrm>
                <a:off x="4464" y="2976"/>
                <a:ext cx="528" cy="4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600"/>
                  <a:t>50</a:t>
                </a:r>
              </a:p>
            </p:txBody>
          </p:sp>
        </p:grpSp>
      </p:grp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5715000" y="5043488"/>
            <a:ext cx="838200" cy="666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rgbClr val="00FF00"/>
                </a:solidFill>
              </a:rPr>
              <a:t>7</a:t>
            </a:r>
          </a:p>
        </p:txBody>
      </p:sp>
      <p:sp>
        <p:nvSpPr>
          <p:cNvPr id="25638" name="AutoShape 38"/>
          <p:cNvSpPr>
            <a:spLocks noChangeArrowheads="1"/>
          </p:cNvSpPr>
          <p:nvPr/>
        </p:nvSpPr>
        <p:spPr bwMode="auto">
          <a:xfrm>
            <a:off x="511175" y="1484313"/>
            <a:ext cx="6042025" cy="2933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33CC"/>
                </a:solidFill>
                <a:latin typeface="Verdana" pitchFamily="34" charset="0"/>
              </a:rPr>
              <a:t>int[] array = {10, 20, 30, 40, 50};</a:t>
            </a:r>
          </a:p>
          <a:p>
            <a:pPr eaLnBrk="0" hangingPunct="0"/>
            <a:r>
              <a:rPr lang="en-US" sz="2400">
                <a:solidFill>
                  <a:srgbClr val="0033CC"/>
                </a:solidFill>
                <a:latin typeface="Verdana" pitchFamily="34" charset="0"/>
              </a:rPr>
              <a:t>method(array);</a:t>
            </a:r>
          </a:p>
          <a:p>
            <a:pPr eaLnBrk="0" hangingPunct="0"/>
            <a:r>
              <a:rPr lang="en-US" sz="2400">
                <a:solidFill>
                  <a:srgbClr val="0033CC"/>
                </a:solidFill>
                <a:latin typeface="Verdana" pitchFamily="34" charset="0"/>
              </a:rPr>
              <a:t>-------------------------------------</a:t>
            </a:r>
          </a:p>
          <a:p>
            <a:pPr eaLnBrk="0" hangingPunct="0"/>
            <a:r>
              <a:rPr lang="en-US" sz="2400">
                <a:solidFill>
                  <a:srgbClr val="0033CC"/>
                </a:solidFill>
                <a:latin typeface="Verdana" pitchFamily="34" charset="0"/>
              </a:rPr>
              <a:t>public void method(int[] list) </a:t>
            </a:r>
          </a:p>
          <a:p>
            <a:pPr eaLnBrk="0" hangingPunct="0"/>
            <a:r>
              <a:rPr lang="en-US" sz="2400">
                <a:solidFill>
                  <a:srgbClr val="0033CC"/>
                </a:solidFill>
                <a:latin typeface="Verdana" pitchFamily="34" charset="0"/>
              </a:rPr>
              <a:t>{  </a:t>
            </a:r>
          </a:p>
          <a:p>
            <a:pPr eaLnBrk="0" hangingPunct="0"/>
            <a:r>
              <a:rPr lang="en-US" sz="2400">
                <a:solidFill>
                  <a:srgbClr val="0033CC"/>
                </a:solidFill>
                <a:latin typeface="Verdana" pitchFamily="34" charset="0"/>
              </a:rPr>
              <a:t>   list[2] = 7;  </a:t>
            </a:r>
          </a:p>
          <a:p>
            <a:pPr eaLnBrk="0" hangingPunct="0"/>
            <a:r>
              <a:rPr lang="en-US" sz="2400">
                <a:solidFill>
                  <a:srgbClr val="0033CC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>
            <a:off x="3579813" y="190500"/>
            <a:ext cx="5235575" cy="1912938"/>
          </a:xfrm>
          <a:prstGeom prst="wedgeEllipseCallout">
            <a:avLst>
              <a:gd name="adj1" fmla="val -40935"/>
              <a:gd name="adj2" fmla="val 84190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Reference to 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array</a:t>
            </a:r>
            <a:r>
              <a:rPr lang="en-US" sz="2800">
                <a:solidFill>
                  <a:srgbClr val="0000CC"/>
                </a:solidFill>
              </a:rPr>
              <a:t> is passed and copied to 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list</a:t>
            </a:r>
            <a:r>
              <a:rPr lang="en-US" sz="2800">
                <a:solidFill>
                  <a:srgbClr val="0000CC"/>
                </a:solidFill>
                <a:latin typeface="Verdana" pitchFamily="34" charset="0"/>
              </a:rPr>
              <a:t> </a:t>
            </a:r>
            <a:r>
              <a:rPr lang="en-US" sz="2800" i="1">
                <a:solidFill>
                  <a:srgbClr val="0000CC"/>
                </a:solidFill>
              </a:rPr>
              <a:t>(</a:t>
            </a:r>
            <a:r>
              <a:rPr lang="en-US" sz="2800" i="1">
                <a:solidFill>
                  <a:srgbClr val="FF0066"/>
                </a:solidFill>
              </a:rPr>
              <a:t>aliases</a:t>
            </a:r>
            <a:r>
              <a:rPr lang="en-US" sz="2800" i="1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25640" name="AutoShape 40"/>
          <p:cNvSpPr>
            <a:spLocks noChangeArrowheads="1"/>
          </p:cNvSpPr>
          <p:nvPr/>
        </p:nvSpPr>
        <p:spPr bwMode="auto">
          <a:xfrm>
            <a:off x="4418013" y="2670175"/>
            <a:ext cx="3811587" cy="1309688"/>
          </a:xfrm>
          <a:prstGeom prst="wedgeEllipseCallout">
            <a:avLst>
              <a:gd name="adj1" fmla="val -91315"/>
              <a:gd name="adj2" fmla="val 25032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Able to change the 30 to 7</a:t>
            </a:r>
            <a:endParaRPr lang="en-US" sz="2800" i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2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5" grpId="0" animBg="1"/>
      <p:bldP spid="25638" grpId="0" animBg="1"/>
      <p:bldP spid="25639" grpId="0" animBg="1"/>
      <p:bldP spid="256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Arrays and Methods</a:t>
            </a:r>
          </a:p>
        </p:txBody>
      </p:sp>
      <p:grpSp>
        <p:nvGrpSpPr>
          <p:cNvPr id="30757" name="Group 37"/>
          <p:cNvGrpSpPr>
            <a:grpSpLocks/>
          </p:cNvGrpSpPr>
          <p:nvPr/>
        </p:nvGrpSpPr>
        <p:grpSpPr bwMode="auto">
          <a:xfrm>
            <a:off x="1066800" y="5886450"/>
            <a:ext cx="1447800" cy="519113"/>
            <a:chOff x="336" y="3408"/>
            <a:chExt cx="912" cy="327"/>
          </a:xfrm>
        </p:grpSpPr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336" y="3408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/>
                <a:t>list</a:t>
              </a: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10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2286000" y="5353050"/>
            <a:ext cx="1828800" cy="762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5" name="Group 35"/>
          <p:cNvGrpSpPr>
            <a:grpSpLocks/>
          </p:cNvGrpSpPr>
          <p:nvPr/>
        </p:nvGrpSpPr>
        <p:grpSpPr bwMode="auto">
          <a:xfrm>
            <a:off x="1066800" y="4667250"/>
            <a:ext cx="3048000" cy="533400"/>
            <a:chOff x="336" y="2640"/>
            <a:chExt cx="1920" cy="336"/>
          </a:xfrm>
        </p:grpSpPr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336" y="2640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/>
                <a:t>array</a:t>
              </a: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1008" y="2736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1152" y="2880"/>
              <a:ext cx="110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1" name="Group 21"/>
          <p:cNvGrpSpPr>
            <a:grpSpLocks/>
          </p:cNvGrpSpPr>
          <p:nvPr/>
        </p:nvGrpSpPr>
        <p:grpSpPr bwMode="auto">
          <a:xfrm>
            <a:off x="4191000" y="4743450"/>
            <a:ext cx="4191000" cy="666750"/>
            <a:chOff x="2352" y="2976"/>
            <a:chExt cx="2640" cy="420"/>
          </a:xfrm>
        </p:grpSpPr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2352" y="2976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10</a:t>
              </a:r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2880" y="2976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20</a:t>
              </a:r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3936" y="2976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40</a:t>
              </a: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3408" y="2976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30</a:t>
              </a:r>
            </a:p>
          </p:txBody>
        </p:sp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4464" y="2976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50</a:t>
              </a:r>
            </a:p>
          </p:txBody>
        </p:sp>
      </p:grpSp>
      <p:grpSp>
        <p:nvGrpSpPr>
          <p:cNvPr id="30758" name="Group 38"/>
          <p:cNvGrpSpPr>
            <a:grpSpLocks/>
          </p:cNvGrpSpPr>
          <p:nvPr/>
        </p:nvGrpSpPr>
        <p:grpSpPr bwMode="auto">
          <a:xfrm>
            <a:off x="4191000" y="5810250"/>
            <a:ext cx="2514600" cy="666750"/>
            <a:chOff x="2304" y="3360"/>
            <a:chExt cx="1584" cy="420"/>
          </a:xfrm>
        </p:grpSpPr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2304" y="3360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3</a:t>
              </a:r>
            </a:p>
          </p:txBody>
        </p:sp>
        <p:sp>
          <p:nvSpPr>
            <p:cNvPr id="30751" name="Text Box 31"/>
            <p:cNvSpPr txBox="1">
              <a:spLocks noChangeArrowheads="1"/>
            </p:cNvSpPr>
            <p:nvPr/>
          </p:nvSpPr>
          <p:spPr bwMode="auto">
            <a:xfrm>
              <a:off x="2832" y="3360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2</a:t>
              </a:r>
            </a:p>
          </p:txBody>
        </p:sp>
        <p:sp>
          <p:nvSpPr>
            <p:cNvPr id="30753" name="Text Box 33"/>
            <p:cNvSpPr txBox="1">
              <a:spLocks noChangeArrowheads="1"/>
            </p:cNvSpPr>
            <p:nvPr/>
          </p:nvSpPr>
          <p:spPr bwMode="auto">
            <a:xfrm>
              <a:off x="3360" y="3360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1</a:t>
              </a:r>
            </a:p>
          </p:txBody>
        </p:sp>
      </p:grpSp>
      <p:sp>
        <p:nvSpPr>
          <p:cNvPr id="30760" name="Line 40"/>
          <p:cNvSpPr>
            <a:spLocks noChangeShapeType="1"/>
          </p:cNvSpPr>
          <p:nvPr/>
        </p:nvSpPr>
        <p:spPr bwMode="auto">
          <a:xfrm flipV="1">
            <a:off x="2438400" y="6115050"/>
            <a:ext cx="16764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AutoShape 41"/>
          <p:cNvSpPr>
            <a:spLocks noChangeArrowheads="1"/>
          </p:cNvSpPr>
          <p:nvPr/>
        </p:nvSpPr>
        <p:spPr bwMode="auto">
          <a:xfrm>
            <a:off x="490538" y="1281113"/>
            <a:ext cx="6824662" cy="33385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int[] array = {10, 20, 30, 40, 50};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method( array);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-------------------------------------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public void method(int[] list) 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{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   list = new int[3];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   list[0] = 3;  list[1] = 2;  list[2] = 1;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30763" name="Oval 43"/>
          <p:cNvSpPr>
            <a:spLocks noChangeArrowheads="1"/>
          </p:cNvSpPr>
          <p:nvPr/>
        </p:nvSpPr>
        <p:spPr bwMode="auto">
          <a:xfrm>
            <a:off x="4191000" y="2368550"/>
            <a:ext cx="4572000" cy="191293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Cannot assign new address back through parameter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30764" name="AutoShape 44"/>
          <p:cNvSpPr>
            <a:spLocks noChangeArrowheads="1"/>
          </p:cNvSpPr>
          <p:nvPr/>
        </p:nvSpPr>
        <p:spPr bwMode="auto">
          <a:xfrm>
            <a:off x="152400" y="334963"/>
            <a:ext cx="3581400" cy="1309687"/>
          </a:xfrm>
          <a:prstGeom prst="wedgeEllipseCallout">
            <a:avLst>
              <a:gd name="adj1" fmla="val 53856"/>
              <a:gd name="adj2" fmla="val 124181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list</a:t>
            </a:r>
            <a:r>
              <a:rPr lang="en-US" sz="2800">
                <a:solidFill>
                  <a:srgbClr val="0000CC"/>
                </a:solidFill>
                <a:latin typeface="Verdana" pitchFamily="34" charset="0"/>
              </a:rPr>
              <a:t> </a:t>
            </a:r>
            <a:r>
              <a:rPr lang="en-US" sz="2800">
                <a:solidFill>
                  <a:srgbClr val="0000CC"/>
                </a:solidFill>
              </a:rPr>
              <a:t>made an alias to 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array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30765" name="AutoShape 45"/>
          <p:cNvSpPr>
            <a:spLocks noChangeArrowheads="1"/>
          </p:cNvSpPr>
          <p:nvPr/>
        </p:nvSpPr>
        <p:spPr bwMode="auto">
          <a:xfrm>
            <a:off x="2743200" y="1058863"/>
            <a:ext cx="3581400" cy="1309687"/>
          </a:xfrm>
          <a:prstGeom prst="wedgeEllipseCallout">
            <a:avLst>
              <a:gd name="adj1" fmla="val -49514"/>
              <a:gd name="adj2" fmla="val 127819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Create new array for 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list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30762" name="AutoShape 42"/>
          <p:cNvSpPr>
            <a:spLocks noChangeArrowheads="1"/>
          </p:cNvSpPr>
          <p:nvPr/>
        </p:nvSpPr>
        <p:spPr bwMode="auto">
          <a:xfrm>
            <a:off x="3706813" y="1717675"/>
            <a:ext cx="5235575" cy="1309688"/>
          </a:xfrm>
          <a:prstGeom prst="wedgeEllipseCallout">
            <a:avLst>
              <a:gd name="adj1" fmla="val -87690"/>
              <a:gd name="adj2" fmla="val 86366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list</a:t>
            </a:r>
            <a:r>
              <a:rPr lang="en-US" sz="2800">
                <a:solidFill>
                  <a:srgbClr val="0000CC"/>
                </a:solidFill>
                <a:latin typeface="Verdana" pitchFamily="34" charset="0"/>
              </a:rPr>
              <a:t> </a:t>
            </a:r>
            <a:r>
              <a:rPr lang="en-US" sz="2800">
                <a:solidFill>
                  <a:srgbClr val="0000CC"/>
                </a:solidFill>
              </a:rPr>
              <a:t>is no longer an alias to 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array</a:t>
            </a:r>
            <a:endParaRPr lang="en-US" sz="2800" i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8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animBg="1"/>
      <p:bldP spid="30735" grpId="1" animBg="1"/>
      <p:bldP spid="30760" grpId="0" animBg="1"/>
      <p:bldP spid="30761" grpId="0" animBg="1"/>
      <p:bldP spid="30763" grpId="0" animBg="1"/>
      <p:bldP spid="30764" grpId="0" animBg="1"/>
      <p:bldP spid="30764" grpId="1" animBg="1"/>
      <p:bldP spid="30765" grpId="0" animBg="1"/>
      <p:bldP spid="30765" grpId="1" animBg="1"/>
      <p:bldP spid="30762" grpId="0" animBg="1"/>
      <p:bldP spid="3076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Arrays and Methods</a:t>
            </a:r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2057400" y="6019800"/>
            <a:ext cx="1447800" cy="519113"/>
            <a:chOff x="336" y="3408"/>
            <a:chExt cx="912" cy="327"/>
          </a:xfrm>
        </p:grpSpPr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336" y="3408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/>
                <a:t>array</a:t>
              </a: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10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 flipV="1">
            <a:off x="3276600" y="5486400"/>
            <a:ext cx="1828800" cy="762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0" name="Group 20"/>
          <p:cNvGrpSpPr>
            <a:grpSpLocks/>
          </p:cNvGrpSpPr>
          <p:nvPr/>
        </p:nvGrpSpPr>
        <p:grpSpPr bwMode="auto">
          <a:xfrm>
            <a:off x="2057400" y="4800600"/>
            <a:ext cx="3048000" cy="533400"/>
            <a:chOff x="336" y="2640"/>
            <a:chExt cx="1920" cy="336"/>
          </a:xfrm>
        </p:grpSpPr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336" y="2640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/>
                <a:t>list</a:t>
              </a:r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1008" y="2736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1152" y="2880"/>
              <a:ext cx="110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5181600" y="4876800"/>
            <a:ext cx="3352800" cy="666750"/>
            <a:chOff x="2400" y="2784"/>
            <a:chExt cx="2112" cy="420"/>
          </a:xfrm>
        </p:grpSpPr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2400" y="2784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10</a:t>
              </a:r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2928" y="2784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20</a:t>
              </a: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3984" y="2784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40</a:t>
              </a:r>
            </a:p>
          </p:txBody>
        </p:sp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3456" y="2784"/>
              <a:ext cx="528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/>
                <a:t>30</a:t>
              </a:r>
            </a:p>
          </p:txBody>
        </p:sp>
      </p:grpSp>
      <p:sp>
        <p:nvSpPr>
          <p:cNvPr id="35876" name="AutoShape 36"/>
          <p:cNvSpPr>
            <a:spLocks noChangeArrowheads="1"/>
          </p:cNvSpPr>
          <p:nvPr/>
        </p:nvSpPr>
        <p:spPr bwMode="auto">
          <a:xfrm>
            <a:off x="533400" y="1371600"/>
            <a:ext cx="5867400" cy="33385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int[] array;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array = method();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-------------------------------------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public int[] method() 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{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   int[] list = {10, 20, 30, 40};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   return list;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35878" name="AutoShape 38"/>
          <p:cNvSpPr>
            <a:spLocks noChangeArrowheads="1"/>
          </p:cNvSpPr>
          <p:nvPr/>
        </p:nvSpPr>
        <p:spPr bwMode="auto">
          <a:xfrm>
            <a:off x="4533900" y="1371600"/>
            <a:ext cx="3581400" cy="1309688"/>
          </a:xfrm>
          <a:prstGeom prst="wedgeEllipseCallout">
            <a:avLst>
              <a:gd name="adj1" fmla="val -70213"/>
              <a:gd name="adj2" fmla="val 104907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Create new array for 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list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35879" name="AutoShape 39"/>
          <p:cNvSpPr>
            <a:spLocks noChangeArrowheads="1"/>
          </p:cNvSpPr>
          <p:nvPr/>
        </p:nvSpPr>
        <p:spPr bwMode="auto">
          <a:xfrm>
            <a:off x="3886200" y="2747963"/>
            <a:ext cx="4648200" cy="1912937"/>
          </a:xfrm>
          <a:prstGeom prst="wedgeEllipseCallout">
            <a:avLst>
              <a:gd name="adj1" fmla="val -90333"/>
              <a:gd name="adj2" fmla="val -74398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Returns reference to 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list</a:t>
            </a:r>
            <a:r>
              <a:rPr lang="en-US" sz="2800">
                <a:solidFill>
                  <a:srgbClr val="0000CC"/>
                </a:solidFill>
              </a:rPr>
              <a:t> and assigns to 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array</a:t>
            </a:r>
          </a:p>
        </p:txBody>
      </p:sp>
      <p:sp>
        <p:nvSpPr>
          <p:cNvPr id="35880" name="AutoShape 40"/>
          <p:cNvSpPr>
            <a:spLocks noChangeArrowheads="1"/>
          </p:cNvSpPr>
          <p:nvPr/>
        </p:nvSpPr>
        <p:spPr bwMode="auto">
          <a:xfrm>
            <a:off x="3392488" y="1438275"/>
            <a:ext cx="4303712" cy="1309688"/>
          </a:xfrm>
          <a:prstGeom prst="wedgeEllipseCallout">
            <a:avLst>
              <a:gd name="adj1" fmla="val -68880"/>
              <a:gd name="adj2" fmla="val 132074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Returns by name only – no [ ]</a:t>
            </a:r>
            <a:endParaRPr lang="en-US" sz="2800" i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nimBg="1"/>
      <p:bldP spid="35876" grpId="0" animBg="1"/>
      <p:bldP spid="35878" grpId="0" animBg="1"/>
      <p:bldP spid="35878" grpId="1" animBg="1"/>
      <p:bldP spid="35879" grpId="0" animBg="1"/>
      <p:bldP spid="35879" grpId="1" animBg="1"/>
      <p:bldP spid="35880" grpId="0" animBg="1"/>
      <p:bldP spid="3588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Arrays of Objects</a:t>
            </a:r>
          </a:p>
        </p:txBody>
      </p:sp>
      <p:sp>
        <p:nvSpPr>
          <p:cNvPr id="123920" name="AutoShape 16"/>
          <p:cNvSpPr>
            <a:spLocks noChangeArrowheads="1"/>
          </p:cNvSpPr>
          <p:nvPr/>
        </p:nvSpPr>
        <p:spPr bwMode="auto">
          <a:xfrm>
            <a:off x="384175" y="1717675"/>
            <a:ext cx="7004050" cy="17192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Designer[] runway = new Designer[3];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runway[0] = new Designer(“Nick”, 38);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runway[1] = new Designer(“Chloe”, 33);</a:t>
            </a:r>
          </a:p>
          <a:p>
            <a:pPr eaLnBrk="0" hangingPunct="0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runway[2] = new Designer(“Santino”,30);</a:t>
            </a:r>
          </a:p>
        </p:txBody>
      </p:sp>
      <p:grpSp>
        <p:nvGrpSpPr>
          <p:cNvPr id="123924" name="Group 20"/>
          <p:cNvGrpSpPr>
            <a:grpSpLocks/>
          </p:cNvGrpSpPr>
          <p:nvPr/>
        </p:nvGrpSpPr>
        <p:grpSpPr bwMode="auto">
          <a:xfrm>
            <a:off x="1371600" y="3733800"/>
            <a:ext cx="1600200" cy="990600"/>
            <a:chOff x="240" y="2352"/>
            <a:chExt cx="1008" cy="624"/>
          </a:xfrm>
        </p:grpSpPr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240" y="2352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/>
                <a:t>runway</a:t>
              </a:r>
            </a:p>
          </p:txBody>
        </p:sp>
        <p:sp>
          <p:nvSpPr>
            <p:cNvPr id="123926" name="Rectangle 22"/>
            <p:cNvSpPr>
              <a:spLocks noChangeArrowheads="1"/>
            </p:cNvSpPr>
            <p:nvPr/>
          </p:nvSpPr>
          <p:spPr bwMode="auto">
            <a:xfrm>
              <a:off x="480" y="2736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7" name="Line 23"/>
            <p:cNvSpPr>
              <a:spLocks noChangeShapeType="1"/>
            </p:cNvSpPr>
            <p:nvPr/>
          </p:nvSpPr>
          <p:spPr bwMode="auto">
            <a:xfrm flipV="1">
              <a:off x="624" y="2784"/>
              <a:ext cx="624" cy="4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28" name="Group 24"/>
          <p:cNvGrpSpPr>
            <a:grpSpLocks/>
          </p:cNvGrpSpPr>
          <p:nvPr/>
        </p:nvGrpSpPr>
        <p:grpSpPr bwMode="auto">
          <a:xfrm>
            <a:off x="1905000" y="4114800"/>
            <a:ext cx="4953000" cy="2327275"/>
            <a:chOff x="576" y="2592"/>
            <a:chExt cx="3120" cy="1466"/>
          </a:xfrm>
        </p:grpSpPr>
        <p:grpSp>
          <p:nvGrpSpPr>
            <p:cNvPr id="123929" name="Group 25"/>
            <p:cNvGrpSpPr>
              <a:grpSpLocks/>
            </p:cNvGrpSpPr>
            <p:nvPr/>
          </p:nvGrpSpPr>
          <p:grpSpPr bwMode="auto">
            <a:xfrm>
              <a:off x="1296" y="2592"/>
              <a:ext cx="1584" cy="480"/>
              <a:chOff x="1440" y="2832"/>
              <a:chExt cx="1584" cy="480"/>
            </a:xfrm>
          </p:grpSpPr>
          <p:sp>
            <p:nvSpPr>
              <p:cNvPr id="123930" name="Text Box 26"/>
              <p:cNvSpPr txBox="1">
                <a:spLocks noChangeArrowheads="1"/>
              </p:cNvSpPr>
              <p:nvPr/>
            </p:nvSpPr>
            <p:spPr bwMode="auto">
              <a:xfrm>
                <a:off x="1440" y="2832"/>
                <a:ext cx="1584" cy="480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en-US" sz="2000"/>
              </a:p>
            </p:txBody>
          </p:sp>
          <p:sp>
            <p:nvSpPr>
              <p:cNvPr id="123931" name="Line 27"/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0" cy="48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32" name="Line 28"/>
              <p:cNvSpPr>
                <a:spLocks noChangeShapeType="1"/>
              </p:cNvSpPr>
              <p:nvPr/>
            </p:nvSpPr>
            <p:spPr bwMode="auto">
              <a:xfrm>
                <a:off x="2496" y="2832"/>
                <a:ext cx="0" cy="48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933" name="Group 29"/>
            <p:cNvGrpSpPr>
              <a:grpSpLocks/>
            </p:cNvGrpSpPr>
            <p:nvPr/>
          </p:nvGrpSpPr>
          <p:grpSpPr bwMode="auto">
            <a:xfrm>
              <a:off x="576" y="3312"/>
              <a:ext cx="864" cy="746"/>
              <a:chOff x="1152" y="3312"/>
              <a:chExt cx="864" cy="746"/>
            </a:xfrm>
          </p:grpSpPr>
          <p:sp>
            <p:nvSpPr>
              <p:cNvPr id="123934" name="Text Box 30"/>
              <p:cNvSpPr txBox="1">
                <a:spLocks noChangeArrowheads="1"/>
              </p:cNvSpPr>
              <p:nvPr/>
            </p:nvSpPr>
            <p:spPr bwMode="auto">
              <a:xfrm>
                <a:off x="1152" y="3312"/>
                <a:ext cx="864" cy="7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/>
                  <a:t>:Designer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2000"/>
                  <a:t>Nick</a:t>
                </a:r>
                <a:br>
                  <a:rPr lang="en-US" sz="2000"/>
                </a:br>
                <a:r>
                  <a:rPr lang="en-US" sz="2000"/>
                  <a:t>38</a:t>
                </a:r>
              </a:p>
            </p:txBody>
          </p:sp>
          <p:sp>
            <p:nvSpPr>
              <p:cNvPr id="123935" name="Line 31"/>
              <p:cNvSpPr>
                <a:spLocks noChangeShapeType="1"/>
              </p:cNvSpPr>
              <p:nvPr/>
            </p:nvSpPr>
            <p:spPr bwMode="auto">
              <a:xfrm>
                <a:off x="1152" y="360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936" name="Group 32"/>
            <p:cNvGrpSpPr>
              <a:grpSpLocks/>
            </p:cNvGrpSpPr>
            <p:nvPr/>
          </p:nvGrpSpPr>
          <p:grpSpPr bwMode="auto">
            <a:xfrm>
              <a:off x="1680" y="3312"/>
              <a:ext cx="864" cy="746"/>
              <a:chOff x="1152" y="3312"/>
              <a:chExt cx="864" cy="746"/>
            </a:xfrm>
          </p:grpSpPr>
          <p:sp>
            <p:nvSpPr>
              <p:cNvPr id="123937" name="Text Box 33"/>
              <p:cNvSpPr txBox="1">
                <a:spLocks noChangeArrowheads="1"/>
              </p:cNvSpPr>
              <p:nvPr/>
            </p:nvSpPr>
            <p:spPr bwMode="auto">
              <a:xfrm>
                <a:off x="1152" y="3312"/>
                <a:ext cx="864" cy="7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/>
                  <a:t>:Designer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2000"/>
                  <a:t>Chloe</a:t>
                </a:r>
                <a:br>
                  <a:rPr lang="en-US" sz="2000"/>
                </a:br>
                <a:r>
                  <a:rPr lang="en-US" sz="2000"/>
                  <a:t>33</a:t>
                </a:r>
              </a:p>
            </p:txBody>
          </p:sp>
          <p:sp>
            <p:nvSpPr>
              <p:cNvPr id="123938" name="Line 34"/>
              <p:cNvSpPr>
                <a:spLocks noChangeShapeType="1"/>
              </p:cNvSpPr>
              <p:nvPr/>
            </p:nvSpPr>
            <p:spPr bwMode="auto">
              <a:xfrm>
                <a:off x="1152" y="360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939" name="Group 35"/>
            <p:cNvGrpSpPr>
              <a:grpSpLocks/>
            </p:cNvGrpSpPr>
            <p:nvPr/>
          </p:nvGrpSpPr>
          <p:grpSpPr bwMode="auto">
            <a:xfrm>
              <a:off x="2832" y="3312"/>
              <a:ext cx="864" cy="746"/>
              <a:chOff x="1152" y="3312"/>
              <a:chExt cx="864" cy="746"/>
            </a:xfrm>
          </p:grpSpPr>
          <p:sp>
            <p:nvSpPr>
              <p:cNvPr id="123940" name="Text Box 36"/>
              <p:cNvSpPr txBox="1">
                <a:spLocks noChangeArrowheads="1"/>
              </p:cNvSpPr>
              <p:nvPr/>
            </p:nvSpPr>
            <p:spPr bwMode="auto">
              <a:xfrm>
                <a:off x="1152" y="3312"/>
                <a:ext cx="864" cy="7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/>
                  <a:t>:Designer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2000"/>
                  <a:t>Santino</a:t>
                </a:r>
                <a:br>
                  <a:rPr lang="en-US" sz="2000"/>
                </a:br>
                <a:r>
                  <a:rPr lang="en-US" sz="2000"/>
                  <a:t>30</a:t>
                </a:r>
              </a:p>
            </p:txBody>
          </p:sp>
          <p:sp>
            <p:nvSpPr>
              <p:cNvPr id="123941" name="Line 37"/>
              <p:cNvSpPr>
                <a:spLocks noChangeShapeType="1"/>
              </p:cNvSpPr>
              <p:nvPr/>
            </p:nvSpPr>
            <p:spPr bwMode="auto">
              <a:xfrm>
                <a:off x="1152" y="360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942" name="Line 38"/>
            <p:cNvSpPr>
              <a:spLocks noChangeShapeType="1"/>
            </p:cNvSpPr>
            <p:nvPr/>
          </p:nvSpPr>
          <p:spPr bwMode="auto">
            <a:xfrm flipH="1">
              <a:off x="1152" y="2880"/>
              <a:ext cx="384" cy="3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3" name="Line 39"/>
            <p:cNvSpPr>
              <a:spLocks noChangeShapeType="1"/>
            </p:cNvSpPr>
            <p:nvPr/>
          </p:nvSpPr>
          <p:spPr bwMode="auto">
            <a:xfrm flipH="1">
              <a:off x="2064" y="2880"/>
              <a:ext cx="0" cy="3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4" name="Line 40"/>
            <p:cNvSpPr>
              <a:spLocks noChangeShapeType="1"/>
            </p:cNvSpPr>
            <p:nvPr/>
          </p:nvSpPr>
          <p:spPr bwMode="auto">
            <a:xfrm>
              <a:off x="2592" y="2880"/>
              <a:ext cx="672" cy="3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45" name="Group 41"/>
          <p:cNvGrpSpPr>
            <a:grpSpLocks/>
          </p:cNvGrpSpPr>
          <p:nvPr/>
        </p:nvGrpSpPr>
        <p:grpSpPr bwMode="auto">
          <a:xfrm>
            <a:off x="3048000" y="4114800"/>
            <a:ext cx="2514600" cy="762000"/>
            <a:chOff x="1440" y="2832"/>
            <a:chExt cx="1584" cy="480"/>
          </a:xfrm>
        </p:grpSpPr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1440" y="2832"/>
              <a:ext cx="1584" cy="480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 null 	null	null</a:t>
              </a:r>
            </a:p>
          </p:txBody>
        </p:sp>
        <p:sp>
          <p:nvSpPr>
            <p:cNvPr id="123947" name="Line 43"/>
            <p:cNvSpPr>
              <a:spLocks noChangeShapeType="1"/>
            </p:cNvSpPr>
            <p:nvPr/>
          </p:nvSpPr>
          <p:spPr bwMode="auto">
            <a:xfrm>
              <a:off x="1920" y="2832"/>
              <a:ext cx="0" cy="48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8" name="Line 44"/>
            <p:cNvSpPr>
              <a:spLocks noChangeShapeType="1"/>
            </p:cNvSpPr>
            <p:nvPr/>
          </p:nvSpPr>
          <p:spPr bwMode="auto">
            <a:xfrm>
              <a:off x="2496" y="2832"/>
              <a:ext cx="0" cy="48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23" name="AutoShape 19"/>
          <p:cNvSpPr>
            <a:spLocks noChangeArrowheads="1"/>
          </p:cNvSpPr>
          <p:nvPr/>
        </p:nvSpPr>
        <p:spPr bwMode="auto">
          <a:xfrm>
            <a:off x="3810000" y="407988"/>
            <a:ext cx="3048000" cy="1309687"/>
          </a:xfrm>
          <a:prstGeom prst="wedgeEllipseCallout">
            <a:avLst>
              <a:gd name="adj1" fmla="val -62500"/>
              <a:gd name="adj2" fmla="val 246120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Initialized to contain null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123921" name="AutoShape 17"/>
          <p:cNvSpPr>
            <a:spLocks noChangeArrowheads="1"/>
          </p:cNvSpPr>
          <p:nvPr/>
        </p:nvSpPr>
        <p:spPr bwMode="auto">
          <a:xfrm>
            <a:off x="2819400" y="708025"/>
            <a:ext cx="6038850" cy="1309688"/>
          </a:xfrm>
          <a:prstGeom prst="wedgeEllipseCallout">
            <a:avLst>
              <a:gd name="adj1" fmla="val -44481"/>
              <a:gd name="adj2" fmla="val 122000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Instantiate each object -</a:t>
            </a:r>
          </a:p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Reference stored at index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123922" name="AutoShape 18"/>
          <p:cNvSpPr>
            <a:spLocks noChangeArrowheads="1"/>
          </p:cNvSpPr>
          <p:nvPr/>
        </p:nvSpPr>
        <p:spPr bwMode="auto">
          <a:xfrm>
            <a:off x="207963" y="1063625"/>
            <a:ext cx="6135687" cy="1912938"/>
          </a:xfrm>
          <a:prstGeom prst="wedgeEllipseCallout">
            <a:avLst>
              <a:gd name="adj1" fmla="val 15380"/>
              <a:gd name="adj2" fmla="val 119708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To get name of winning designer:</a:t>
            </a:r>
          </a:p>
          <a:p>
            <a:pPr algn="ctr" eaLnBrk="0" hangingPunct="0"/>
            <a:r>
              <a:rPr lang="en-US" sz="2800">
                <a:solidFill>
                  <a:srgbClr val="0000CC"/>
                </a:solidFill>
                <a:latin typeface="Verdana" pitchFamily="34" charset="0"/>
              </a:rPr>
              <a:t>runway[1].getName();</a:t>
            </a:r>
            <a:endParaRPr lang="en-US" sz="2800" i="1">
              <a:solidFill>
                <a:srgbClr val="0000CC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7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3" grpId="0" animBg="1"/>
      <p:bldP spid="123923" grpId="1" animBg="1"/>
      <p:bldP spid="123921" grpId="0" animBg="1"/>
      <p:bldP spid="123921" grpId="1" animBg="1"/>
      <p:bldP spid="123922" grpId="0" animBg="1"/>
      <p:bldP spid="1239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Arithmetic Operators</a:t>
            </a:r>
          </a:p>
        </p:txBody>
      </p:sp>
      <p:sp>
        <p:nvSpPr>
          <p:cNvPr id="172036" name="Oval 4"/>
          <p:cNvSpPr>
            <a:spLocks noChangeArrowheads="1"/>
          </p:cNvSpPr>
          <p:nvPr/>
        </p:nvSpPr>
        <p:spPr bwMode="auto">
          <a:xfrm>
            <a:off x="4267200" y="2574062"/>
            <a:ext cx="3352800" cy="1168539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400"/>
              <a:t>Beware of integer division!</a:t>
            </a: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304800" y="2286000"/>
            <a:ext cx="152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1524000" y="1600200"/>
            <a:ext cx="152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rgbClr val="C00000"/>
                </a:solidFill>
              </a:rPr>
              <a:t>–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2895600" y="2514600"/>
            <a:ext cx="152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4114800" y="1600200"/>
            <a:ext cx="152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rgbClr val="C00000"/>
                </a:solidFill>
              </a:rPr>
              <a:t>/</a:t>
            </a:r>
          </a:p>
        </p:txBody>
      </p:sp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6019800" y="1905000"/>
            <a:ext cx="152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rgbClr val="C00000"/>
                </a:solidFill>
              </a:rPr>
              <a:t>% </a:t>
            </a:r>
          </a:p>
        </p:txBody>
      </p:sp>
      <p:sp>
        <p:nvSpPr>
          <p:cNvPr id="172044" name="AutoShape 12"/>
          <p:cNvSpPr>
            <a:spLocks noChangeArrowheads="1"/>
          </p:cNvSpPr>
          <p:nvPr/>
        </p:nvSpPr>
        <p:spPr bwMode="auto">
          <a:xfrm>
            <a:off x="228600" y="4267200"/>
            <a:ext cx="3749675" cy="50641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400"/>
              <a:t>Can combine with =</a:t>
            </a:r>
          </a:p>
        </p:txBody>
      </p:sp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381000" y="5105400"/>
            <a:ext cx="152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accent1"/>
                </a:solidFill>
              </a:rPr>
              <a:t>+=</a:t>
            </a:r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1981200" y="4876800"/>
            <a:ext cx="152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chemeClr val="accent1"/>
                </a:solidFill>
              </a:rPr>
              <a:t>–=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3200400" y="5562600"/>
            <a:ext cx="152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accent1"/>
                </a:solidFill>
              </a:rPr>
              <a:t>*=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3962400" y="4648200"/>
            <a:ext cx="152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accent1"/>
                </a:solidFill>
              </a:rPr>
              <a:t>/=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1295400" y="5791200"/>
            <a:ext cx="152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accent1"/>
                </a:solidFill>
              </a:rPr>
              <a:t>%=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5410200" y="4524980"/>
            <a:ext cx="3200400" cy="1687890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x = x % 7</a:t>
            </a:r>
          </a:p>
          <a:p>
            <a:pPr algn="ctr"/>
            <a:r>
              <a:rPr lang="en-US" sz="2400" dirty="0"/>
              <a:t>same as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x %=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/>
      <p:bldP spid="172039" grpId="0"/>
      <p:bldP spid="172040" grpId="0"/>
      <p:bldP spid="172041" grpId="0"/>
      <p:bldP spid="172042" grpId="0"/>
      <p:bldP spid="172043" grpId="0"/>
      <p:bldP spid="172044" grpId="0" animBg="1"/>
      <p:bldP spid="172045" grpId="0"/>
      <p:bldP spid="172046" grpId="0"/>
      <p:bldP spid="172047" grpId="0"/>
      <p:bldP spid="172048" grpId="0"/>
      <p:bldP spid="172049" grpId="0"/>
      <p:bldP spid="17205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</a:t>
            </a:r>
            <a:endParaRPr lang="en-US" dirty="0"/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304800" y="2057400"/>
            <a:ext cx="5781675" cy="24669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String[] vowels = </a:t>
            </a:r>
          </a:p>
          <a:p>
            <a:pPr lvl="1" eaLnBrk="0" hangingPunct="0"/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   {“A”, “E”, “I”, “O”, “U”};</a:t>
            </a:r>
          </a:p>
          <a:p>
            <a:pPr lvl="1" eaLnBrk="0" hangingPunct="0"/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String sum = “”;</a:t>
            </a:r>
          </a:p>
          <a:p>
            <a:pPr lvl="1" eaLnBrk="0" hangingPunct="0"/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for (String v : vowels) </a:t>
            </a:r>
          </a:p>
          <a:p>
            <a:pPr lvl="1" eaLnBrk="0" hangingPunct="0"/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   sum += v;</a:t>
            </a: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4419600" y="1401763"/>
            <a:ext cx="4341813" cy="1309687"/>
          </a:xfrm>
          <a:prstGeom prst="wedgeEllipseCallout">
            <a:avLst>
              <a:gd name="adj1" fmla="val -68574"/>
              <a:gd name="adj2" fmla="val 115454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For each String stored in 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vowels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3657600" y="4152900"/>
            <a:ext cx="5105400" cy="2517775"/>
          </a:xfrm>
          <a:prstGeom prst="wedgeEllipseCallout">
            <a:avLst>
              <a:gd name="adj1" fmla="val -56995"/>
              <a:gd name="adj2" fmla="val -59204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With each iteration, 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v</a:t>
            </a:r>
            <a:r>
              <a:rPr lang="en-US" sz="2800">
                <a:solidFill>
                  <a:srgbClr val="0000CC"/>
                </a:solidFill>
              </a:rPr>
              <a:t> holds the next String stored in 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vowels</a:t>
            </a:r>
            <a:r>
              <a:rPr lang="en-US" sz="2800">
                <a:solidFill>
                  <a:srgbClr val="0000CC"/>
                </a:solidFill>
              </a:rPr>
              <a:t>, starting at index 0</a:t>
            </a:r>
            <a:endParaRPr lang="en-US" sz="2800">
              <a:solidFill>
                <a:srgbClr val="0000CC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5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/>
      <p:bldP spid="62468" grpId="0" animBg="1"/>
      <p:bldP spid="6246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</a:t>
            </a:r>
            <a:endParaRPr lang="en-US" dirty="0"/>
          </a:p>
        </p:txBody>
      </p:sp>
      <p:sp>
        <p:nvSpPr>
          <p:cNvPr id="125955" name="AutoShape 3"/>
          <p:cNvSpPr>
            <a:spLocks noChangeArrowheads="1"/>
          </p:cNvSpPr>
          <p:nvPr/>
        </p:nvSpPr>
        <p:spPr bwMode="auto">
          <a:xfrm>
            <a:off x="433388" y="1481138"/>
            <a:ext cx="7869237" cy="15875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Syntax:</a:t>
            </a:r>
            <a:r>
              <a:rPr lang="en-US" sz="3200">
                <a:solidFill>
                  <a:srgbClr val="0033CC"/>
                </a:solidFill>
              </a:rPr>
              <a:t/>
            </a:r>
            <a:br>
              <a:rPr lang="en-US" sz="3200">
                <a:solidFill>
                  <a:srgbClr val="0033CC"/>
                </a:solidFill>
              </a:rPr>
            </a:b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for (</a:t>
            </a: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dataType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 </a:t>
            </a: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var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 : </a:t>
            </a:r>
            <a:r>
              <a:rPr lang="en-US" sz="2800" i="1">
                <a:solidFill>
                  <a:srgbClr val="6600FF"/>
                </a:solidFill>
                <a:latin typeface="Verdana" pitchFamily="34" charset="0"/>
              </a:rPr>
              <a:t>arrayName</a:t>
            </a:r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)</a:t>
            </a:r>
          </a:p>
          <a:p>
            <a:pPr eaLnBrk="0" hangingPunct="0"/>
            <a:r>
              <a:rPr lang="en-US" sz="2800">
                <a:solidFill>
                  <a:srgbClr val="6600FF"/>
                </a:solidFill>
                <a:latin typeface="Verdana" pitchFamily="34" charset="0"/>
              </a:rPr>
              <a:t>{ … }</a:t>
            </a:r>
          </a:p>
        </p:txBody>
      </p:sp>
      <p:sp>
        <p:nvSpPr>
          <p:cNvPr id="125960" name="AutoShape 8"/>
          <p:cNvSpPr>
            <a:spLocks noChangeArrowheads="1"/>
          </p:cNvSpPr>
          <p:nvPr/>
        </p:nvSpPr>
        <p:spPr bwMode="auto">
          <a:xfrm>
            <a:off x="1905000" y="3352800"/>
            <a:ext cx="6913563" cy="1181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Should only be used to access the array – not modify the contents</a:t>
            </a:r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433388" y="4914900"/>
            <a:ext cx="5562600" cy="1181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Can be used with all collections (Lists, Sets, etc.)</a:t>
            </a:r>
          </a:p>
        </p:txBody>
      </p:sp>
    </p:spTree>
    <p:extLst>
      <p:ext uri="{BB962C8B-B14F-4D97-AF65-F5344CB8AC3E}">
        <p14:creationId xmlns:p14="http://schemas.microsoft.com/office/powerpoint/2010/main" val="27711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animBg="1"/>
      <p:bldP spid="125960" grpId="0" animBg="1"/>
      <p:bldP spid="12596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Copies</a:t>
            </a: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auto">
          <a:xfrm>
            <a:off x="228600" y="1371600"/>
            <a:ext cx="7924800" cy="1722438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>
                <a:solidFill>
                  <a:srgbClr val="6600FF"/>
                </a:solidFill>
              </a:rPr>
              <a:t>System.arraycopy(</a:t>
            </a:r>
          </a:p>
          <a:p>
            <a:pPr eaLnBrk="0" hangingPunct="0"/>
            <a:r>
              <a:rPr lang="en-US" sz="3200">
                <a:solidFill>
                  <a:srgbClr val="6600FF"/>
                </a:solidFill>
              </a:rPr>
              <a:t>   </a:t>
            </a:r>
            <a:r>
              <a:rPr lang="en-US" sz="3200" i="1">
                <a:solidFill>
                  <a:srgbClr val="6600FF"/>
                </a:solidFill>
              </a:rPr>
              <a:t>srcArray, startCopyFromIndex,</a:t>
            </a:r>
          </a:p>
          <a:p>
            <a:pPr eaLnBrk="0" hangingPunct="0"/>
            <a:r>
              <a:rPr lang="en-US" sz="3200" i="1">
                <a:solidFill>
                  <a:srgbClr val="6600FF"/>
                </a:solidFill>
              </a:rPr>
              <a:t>   destArray, startCopyToIndex, length);</a:t>
            </a:r>
            <a:endParaRPr lang="en-US" sz="3200">
              <a:solidFill>
                <a:srgbClr val="6600FF"/>
              </a:solidFill>
            </a:endParaRP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3810000" y="838200"/>
            <a:ext cx="4953000" cy="1181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Destination array must already be instantiated</a:t>
            </a: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1752600" y="3230563"/>
            <a:ext cx="7186613" cy="172243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Copies </a:t>
            </a:r>
            <a:r>
              <a:rPr lang="en-US" sz="3200" i="1">
                <a:solidFill>
                  <a:srgbClr val="FF0066"/>
                </a:solidFill>
              </a:rPr>
              <a:t>length</a:t>
            </a:r>
            <a:r>
              <a:rPr lang="en-US" sz="3200">
                <a:solidFill>
                  <a:srgbClr val="0033CC"/>
                </a:solidFill>
              </a:rPr>
              <a:t> number of elements from </a:t>
            </a:r>
            <a:r>
              <a:rPr lang="en-US" sz="3200" i="1">
                <a:solidFill>
                  <a:srgbClr val="FF0066"/>
                </a:solidFill>
              </a:rPr>
              <a:t>srcArray</a:t>
            </a:r>
            <a:r>
              <a:rPr lang="en-US" sz="3200">
                <a:solidFill>
                  <a:srgbClr val="0033CC"/>
                </a:solidFill>
              </a:rPr>
              <a:t>, starting at index </a:t>
            </a:r>
            <a:r>
              <a:rPr lang="en-US" sz="3200" i="1">
                <a:solidFill>
                  <a:srgbClr val="FF0066"/>
                </a:solidFill>
              </a:rPr>
              <a:t>StartCopyFromIndex</a:t>
            </a:r>
          </a:p>
        </p:txBody>
      </p:sp>
      <p:sp>
        <p:nvSpPr>
          <p:cNvPr id="122889" name="AutoShape 9"/>
          <p:cNvSpPr>
            <a:spLocks noChangeArrowheads="1"/>
          </p:cNvSpPr>
          <p:nvPr/>
        </p:nvSpPr>
        <p:spPr bwMode="auto">
          <a:xfrm>
            <a:off x="128588" y="5257800"/>
            <a:ext cx="7361237" cy="1181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Elements copied to </a:t>
            </a:r>
            <a:r>
              <a:rPr lang="en-US" sz="3200" i="1">
                <a:solidFill>
                  <a:srgbClr val="FF0066"/>
                </a:solidFill>
              </a:rPr>
              <a:t>destArray</a:t>
            </a:r>
            <a:r>
              <a:rPr lang="en-US" sz="3200">
                <a:solidFill>
                  <a:srgbClr val="0033CC"/>
                </a:solidFill>
              </a:rPr>
              <a:t> starting at index </a:t>
            </a:r>
            <a:r>
              <a:rPr lang="en-US" sz="3200" i="1">
                <a:solidFill>
                  <a:srgbClr val="FF0066"/>
                </a:solidFill>
              </a:rPr>
              <a:t>startCopyToIndex</a:t>
            </a:r>
          </a:p>
        </p:txBody>
      </p:sp>
    </p:spTree>
    <p:extLst>
      <p:ext uri="{BB962C8B-B14F-4D97-AF65-F5344CB8AC3E}">
        <p14:creationId xmlns:p14="http://schemas.microsoft.com/office/powerpoint/2010/main" val="294766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nimBg="1"/>
      <p:bldP spid="122886" grpId="0" animBg="1"/>
      <p:bldP spid="122886" grpId="1" animBg="1"/>
      <p:bldP spid="122887" grpId="0" animBg="1"/>
      <p:bldP spid="12288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Copies</a:t>
            </a: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252413" y="1600200"/>
            <a:ext cx="7924800" cy="17224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Produces a </a:t>
            </a:r>
            <a:r>
              <a:rPr lang="en-US" sz="3200">
                <a:solidFill>
                  <a:srgbClr val="FF0066"/>
                </a:solidFill>
              </a:rPr>
              <a:t>shallow</a:t>
            </a:r>
            <a:r>
              <a:rPr lang="en-US" sz="3200">
                <a:solidFill>
                  <a:srgbClr val="0033CC"/>
                </a:solidFill>
              </a:rPr>
              <a:t> copy – references of objects are copied from one array to the other – new objects are NOT instantiated</a:t>
            </a:r>
            <a:endParaRPr lang="en-US" sz="3200" i="1">
              <a:solidFill>
                <a:srgbClr val="FF0066"/>
              </a:solidFill>
            </a:endParaRPr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1119188" y="3733800"/>
            <a:ext cx="7415212" cy="17224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For a </a:t>
            </a:r>
            <a:r>
              <a:rPr lang="en-US" sz="3200">
                <a:solidFill>
                  <a:srgbClr val="FF0066"/>
                </a:solidFill>
              </a:rPr>
              <a:t>deep</a:t>
            </a:r>
            <a:r>
              <a:rPr lang="en-US" sz="3200">
                <a:solidFill>
                  <a:srgbClr val="0033CC"/>
                </a:solidFill>
              </a:rPr>
              <a:t> copy, would need to create </a:t>
            </a:r>
            <a:r>
              <a:rPr lang="en-US" sz="3200" i="1">
                <a:solidFill>
                  <a:srgbClr val="0033CC"/>
                </a:solidFill>
              </a:rPr>
              <a:t>clones</a:t>
            </a:r>
            <a:r>
              <a:rPr lang="en-US" sz="3200">
                <a:solidFill>
                  <a:srgbClr val="0033CC"/>
                </a:solidFill>
              </a:rPr>
              <a:t> of each object and copy to destination array in a loop</a:t>
            </a:r>
            <a:endParaRPr lang="en-US" sz="3200" i="1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/>
      <p:bldP spid="12698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err="1">
                <a:solidFill>
                  <a:srgbClr val="CC00FF"/>
                </a:solidFill>
              </a:rPr>
              <a:t>java.util.Arrays</a:t>
            </a:r>
            <a:r>
              <a:rPr lang="en-US" dirty="0"/>
              <a:t> static methods</a:t>
            </a:r>
          </a:p>
          <a:p>
            <a:pPr lvl="1"/>
            <a:r>
              <a:rPr lang="en-US" dirty="0" err="1"/>
              <a:t>toString</a:t>
            </a:r>
            <a:endParaRPr lang="en-US" dirty="0"/>
          </a:p>
          <a:p>
            <a:pPr lvl="1"/>
            <a:r>
              <a:rPr lang="en-US" dirty="0" err="1"/>
              <a:t>binarySearch</a:t>
            </a:r>
            <a:endParaRPr lang="en-US" dirty="0"/>
          </a:p>
          <a:p>
            <a:pPr lvl="1"/>
            <a:r>
              <a:rPr lang="en-US" dirty="0"/>
              <a:t>sort</a:t>
            </a:r>
          </a:p>
          <a:p>
            <a:r>
              <a:rPr lang="en-US" dirty="0" err="1" smtClean="0">
                <a:solidFill>
                  <a:srgbClr val="CC00FF"/>
                </a:solidFill>
              </a:rPr>
              <a:t>java.util.Collections</a:t>
            </a:r>
            <a:r>
              <a:rPr lang="en-US" dirty="0" smtClean="0"/>
              <a:t> static methods (lists)</a:t>
            </a:r>
          </a:p>
          <a:p>
            <a:pPr lvl="1"/>
            <a:r>
              <a:rPr lang="en-US" dirty="0" err="1" smtClean="0"/>
              <a:t>binarySearch</a:t>
            </a:r>
            <a:endParaRPr lang="en-US" dirty="0" smtClean="0"/>
          </a:p>
          <a:p>
            <a:pPr lvl="1"/>
            <a:r>
              <a:rPr lang="en-US" dirty="0" smtClean="0"/>
              <a:t>sort</a:t>
            </a:r>
          </a:p>
          <a:p>
            <a:r>
              <a:rPr lang="en-US" dirty="0" smtClean="0"/>
              <a:t>See Java API for method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64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219200"/>
            <a:ext cx="723900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3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2D Arrays</a:t>
            </a:r>
          </a:p>
        </p:txBody>
      </p:sp>
    </p:spTree>
    <p:extLst>
      <p:ext uri="{BB962C8B-B14F-4D97-AF65-F5344CB8AC3E}">
        <p14:creationId xmlns:p14="http://schemas.microsoft.com/office/powerpoint/2010/main" val="23491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148483" name="AutoShape 3"/>
          <p:cNvSpPr>
            <a:spLocks noChangeArrowheads="1"/>
          </p:cNvSpPr>
          <p:nvPr/>
        </p:nvSpPr>
        <p:spPr bwMode="auto">
          <a:xfrm>
            <a:off x="457200" y="1600200"/>
            <a:ext cx="5791200" cy="6413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Represents a matrix or table</a:t>
            </a:r>
          </a:p>
        </p:txBody>
      </p:sp>
      <p:sp>
        <p:nvSpPr>
          <p:cNvPr id="148484" name="AutoShape 4"/>
          <p:cNvSpPr>
            <a:spLocks noChangeArrowheads="1"/>
          </p:cNvSpPr>
          <p:nvPr/>
        </p:nvSpPr>
        <p:spPr bwMode="auto">
          <a:xfrm>
            <a:off x="1905000" y="2514600"/>
            <a:ext cx="5738813" cy="1181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State number of rows and columns at instantiation</a:t>
            </a:r>
          </a:p>
        </p:txBody>
      </p:sp>
      <p:sp>
        <p:nvSpPr>
          <p:cNvPr id="148485" name="AutoShape 5"/>
          <p:cNvSpPr>
            <a:spLocks noChangeArrowheads="1"/>
          </p:cNvSpPr>
          <p:nvPr/>
        </p:nvSpPr>
        <p:spPr bwMode="auto">
          <a:xfrm>
            <a:off x="712788" y="4141034"/>
            <a:ext cx="7723187" cy="1736646"/>
          </a:xfrm>
          <a:prstGeom prst="roundRect">
            <a:avLst>
              <a:gd name="adj" fmla="val 16667"/>
            </a:avLst>
          </a:prstGeom>
          <a:solidFill>
            <a:srgbClr val="D5AB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33CC"/>
                </a:solidFill>
              </a:rPr>
              <a:t>Syntax: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dirty="0" err="1">
                <a:solidFill>
                  <a:schemeClr val="bg1"/>
                </a:solidFill>
                <a:latin typeface="Verdana" pitchFamily="34" charset="0"/>
              </a:rPr>
              <a:t>typeName</a:t>
            </a:r>
            <a:r>
              <a:rPr lang="en-US" sz="3200" dirty="0">
                <a:solidFill>
                  <a:schemeClr val="bg1"/>
                </a:solidFill>
                <a:latin typeface="Verdana" pitchFamily="34" charset="0"/>
              </a:rPr>
              <a:t>[][] </a:t>
            </a:r>
            <a:r>
              <a:rPr lang="en-US" sz="3200" dirty="0" err="1">
                <a:solidFill>
                  <a:schemeClr val="bg1"/>
                </a:solidFill>
                <a:latin typeface="Verdana" pitchFamily="34" charset="0"/>
              </a:rPr>
              <a:t>mtx</a:t>
            </a:r>
            <a:r>
              <a:rPr lang="en-US" sz="3200" dirty="0">
                <a:solidFill>
                  <a:schemeClr val="bg1"/>
                </a:solidFill>
                <a:latin typeface="Verdana" pitchFamily="34" charset="0"/>
              </a:rPr>
              <a:t>;</a:t>
            </a:r>
            <a:br>
              <a:rPr lang="en-US" sz="3200" dirty="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3200" dirty="0" err="1">
                <a:solidFill>
                  <a:schemeClr val="bg1"/>
                </a:solidFill>
                <a:latin typeface="Verdana" pitchFamily="34" charset="0"/>
              </a:rPr>
              <a:t>mtx</a:t>
            </a:r>
            <a:r>
              <a:rPr lang="en-US" sz="3200" dirty="0">
                <a:solidFill>
                  <a:schemeClr val="bg1"/>
                </a:solidFill>
                <a:latin typeface="Verdana" pitchFamily="34" charset="0"/>
              </a:rPr>
              <a:t> = new </a:t>
            </a:r>
            <a:r>
              <a:rPr lang="en-US" sz="3200" dirty="0" err="1">
                <a:solidFill>
                  <a:schemeClr val="bg1"/>
                </a:solidFill>
                <a:latin typeface="Verdana" pitchFamily="34" charset="0"/>
              </a:rPr>
              <a:t>typeName</a:t>
            </a:r>
            <a:r>
              <a:rPr lang="en-US" sz="3200" dirty="0">
                <a:solidFill>
                  <a:schemeClr val="bg1"/>
                </a:solidFill>
                <a:latin typeface="Verdana" pitchFamily="34" charset="0"/>
              </a:rPr>
              <a:t>[rows][cols];</a:t>
            </a:r>
          </a:p>
        </p:txBody>
      </p:sp>
    </p:spTree>
    <p:extLst>
      <p:ext uri="{BB962C8B-B14F-4D97-AF65-F5344CB8AC3E}">
        <p14:creationId xmlns:p14="http://schemas.microsoft.com/office/powerpoint/2010/main" val="32450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nimBg="1"/>
      <p:bldP spid="148484" grpId="0" animBg="1"/>
      <p:bldP spid="14848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609600" y="1752600"/>
            <a:ext cx="8077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>
                <a:solidFill>
                  <a:schemeClr val="tx2"/>
                </a:solidFill>
                <a:latin typeface="Verdana" pitchFamily="34" charset="0"/>
              </a:rPr>
              <a:t>int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[][] matrix = { {1, 2, 3, 4, 5}, 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                          {2, 4, 6, 8, 10} };</a:t>
            </a:r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304800" y="3276600"/>
            <a:ext cx="5564188" cy="1309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FFFF00"/>
                </a:solidFill>
              </a:rPr>
              <a:t>Creates a 2D array with 2 rows and 5 columns</a:t>
            </a:r>
            <a:endParaRPr lang="en-US" sz="2800">
              <a:solidFill>
                <a:srgbClr val="FFFF00"/>
              </a:solidFill>
              <a:latin typeface="Lucida Console" pitchFamily="49" charset="0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3581400" y="4764088"/>
            <a:ext cx="3990975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eaLnBrk="0" hangingPunct="0"/>
            <a:r>
              <a:rPr lang="en-US" sz="2800">
                <a:solidFill>
                  <a:srgbClr val="FFFF00"/>
                </a:solidFill>
              </a:rPr>
              <a:t>1    2    3    4     5</a:t>
            </a:r>
            <a:br>
              <a:rPr lang="en-US" sz="2800">
                <a:solidFill>
                  <a:srgbClr val="FFFF00"/>
                </a:solidFill>
              </a:rPr>
            </a:br>
            <a:r>
              <a:rPr lang="en-US" sz="2800">
                <a:solidFill>
                  <a:srgbClr val="FFFF00"/>
                </a:solidFill>
              </a:rPr>
              <a:t>2    4    6    8   10</a:t>
            </a:r>
          </a:p>
        </p:txBody>
      </p:sp>
    </p:spTree>
    <p:extLst>
      <p:ext uri="{BB962C8B-B14F-4D97-AF65-F5344CB8AC3E}">
        <p14:creationId xmlns:p14="http://schemas.microsoft.com/office/powerpoint/2010/main" val="27888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/>
      <p:bldP spid="154631" grpId="0" animBg="1"/>
      <p:bldP spid="1546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484188" y="1682155"/>
            <a:ext cx="5078412" cy="1191816"/>
          </a:xfrm>
          <a:prstGeom prst="roundRect">
            <a:avLst>
              <a:gd name="adj" fmla="val 16667"/>
            </a:avLst>
          </a:prstGeom>
          <a:solidFill>
            <a:srgbClr val="D5AB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33CC"/>
                </a:solidFill>
              </a:rPr>
              <a:t>To get number of rows: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dirty="0" err="1">
                <a:solidFill>
                  <a:schemeClr val="bg1"/>
                </a:solidFill>
                <a:latin typeface="Verdana" pitchFamily="34" charset="0"/>
              </a:rPr>
              <a:t>matrix.length</a:t>
            </a:r>
            <a:endParaRPr lang="en-US" sz="3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1371600" y="3160117"/>
            <a:ext cx="5715000" cy="1191816"/>
          </a:xfrm>
          <a:prstGeom prst="roundRect">
            <a:avLst>
              <a:gd name="adj" fmla="val 16667"/>
            </a:avLst>
          </a:prstGeom>
          <a:solidFill>
            <a:srgbClr val="D5AB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33CC"/>
                </a:solidFill>
              </a:rPr>
              <a:t>To get number of columns: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dirty="0">
                <a:solidFill>
                  <a:schemeClr val="bg1"/>
                </a:solidFill>
                <a:latin typeface="Verdana" pitchFamily="34" charset="0"/>
              </a:rPr>
              <a:t>matrix[row].length</a:t>
            </a:r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3254375" y="4717455"/>
            <a:ext cx="5203825" cy="1191816"/>
          </a:xfrm>
          <a:prstGeom prst="roundRect">
            <a:avLst>
              <a:gd name="adj" fmla="val 16667"/>
            </a:avLst>
          </a:prstGeom>
          <a:solidFill>
            <a:srgbClr val="D5AB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33CC"/>
                </a:solidFill>
              </a:rPr>
              <a:t>To access elements: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dirty="0">
                <a:solidFill>
                  <a:schemeClr val="bg1"/>
                </a:solidFill>
                <a:latin typeface="Verdana" pitchFamily="34" charset="0"/>
              </a:rPr>
              <a:t>matrix[row][column]</a:t>
            </a:r>
          </a:p>
        </p:txBody>
      </p:sp>
    </p:spTree>
    <p:extLst>
      <p:ext uri="{BB962C8B-B14F-4D97-AF65-F5344CB8AC3E}">
        <p14:creationId xmlns:p14="http://schemas.microsoft.com/office/powerpoint/2010/main" val="153334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/>
      <p:bldP spid="63495" grpId="0" animBg="1"/>
      <p:bldP spid="6349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AutoShape 7"/>
          <p:cNvSpPr>
            <a:spLocks noChangeArrowheads="1"/>
          </p:cNvSpPr>
          <p:nvPr/>
        </p:nvSpPr>
        <p:spPr bwMode="auto">
          <a:xfrm>
            <a:off x="531813" y="1887577"/>
            <a:ext cx="8307387" cy="446079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5AB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  <a:latin typeface="Verdana" pitchFamily="34" charset="0"/>
              </a:rPr>
              <a:t>int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 r, c;</a:t>
            </a: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for (r=0; r&lt;</a:t>
            </a:r>
            <a:r>
              <a:rPr lang="en-US" sz="3200" dirty="0" err="1">
                <a:solidFill>
                  <a:schemeClr val="tx2"/>
                </a:solidFill>
                <a:latin typeface="Verdana" pitchFamily="34" charset="0"/>
              </a:rPr>
              <a:t>mtx.length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; r++)</a:t>
            </a: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 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 for 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(c=0;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c&lt;</a:t>
            </a:r>
            <a:r>
              <a:rPr lang="en-US" sz="3200" dirty="0" err="1" smtClean="0">
                <a:solidFill>
                  <a:schemeClr val="tx2"/>
                </a:solidFill>
                <a:latin typeface="Verdana" pitchFamily="34" charset="0"/>
              </a:rPr>
              <a:t>mtx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[r].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length; </a:t>
            </a:r>
            <a:r>
              <a:rPr lang="en-US" sz="3200" dirty="0" err="1">
                <a:solidFill>
                  <a:schemeClr val="tx2"/>
                </a:solidFill>
                <a:latin typeface="Verdana" pitchFamily="34" charset="0"/>
              </a:rPr>
              <a:t>c++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 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 {</a:t>
            </a:r>
            <a:endParaRPr lang="en-US" sz="3200" dirty="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   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  </a:t>
            </a:r>
            <a:r>
              <a:rPr lang="en-US" sz="3200" dirty="0" err="1" smtClean="0">
                <a:solidFill>
                  <a:schemeClr val="tx2"/>
                </a:solidFill>
                <a:latin typeface="Verdana" pitchFamily="34" charset="0"/>
              </a:rPr>
              <a:t>mtx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[r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][c] = r * c;</a:t>
            </a: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 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 }</a:t>
            </a:r>
            <a:endParaRPr lang="en-US" sz="3200" dirty="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a Matrix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4800600" y="1284288"/>
            <a:ext cx="3886200" cy="704850"/>
          </a:xfrm>
          <a:prstGeom prst="wedgeEllipseCallout">
            <a:avLst>
              <a:gd name="adj1" fmla="val -34111"/>
              <a:gd name="adj2" fmla="val 1518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FFFF00"/>
                </a:solidFill>
              </a:rPr>
              <a:t>For each row</a:t>
            </a:r>
            <a:endParaRPr lang="en-US" sz="2800">
              <a:solidFill>
                <a:srgbClr val="FFFF00"/>
              </a:solidFill>
              <a:latin typeface="Lucida Console" pitchFamily="49" charset="0"/>
            </a:endParaRPr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3733800" y="5334000"/>
            <a:ext cx="5257800" cy="1341656"/>
          </a:xfrm>
          <a:prstGeom prst="wedgeEllipseCallout">
            <a:avLst>
              <a:gd name="adj1" fmla="val -21079"/>
              <a:gd name="adj2" fmla="val -139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FFFF00"/>
                </a:solidFill>
              </a:rPr>
              <a:t>For each </a:t>
            </a:r>
            <a:r>
              <a:rPr lang="en-US" sz="2800" dirty="0" smtClean="0">
                <a:solidFill>
                  <a:srgbClr val="FFFF00"/>
                </a:solidFill>
              </a:rPr>
              <a:t>column – possible ragged array</a:t>
            </a:r>
            <a:endParaRPr lang="en-US" sz="2800" dirty="0">
              <a:solidFill>
                <a:srgbClr val="FFFF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2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/>
      <p:bldP spid="66564" grpId="0" animBg="1"/>
      <p:bldP spid="66564" grpId="1" animBg="1"/>
      <p:bldP spid="66566" grpId="0" animBg="1"/>
      <p:bldP spid="665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Random Number Generation</a:t>
            </a:r>
          </a:p>
        </p:txBody>
      </p:sp>
      <p:sp>
        <p:nvSpPr>
          <p:cNvPr id="173059" name="AutoShape 3"/>
          <p:cNvSpPr>
            <a:spLocks noChangeArrowheads="1"/>
          </p:cNvSpPr>
          <p:nvPr/>
        </p:nvSpPr>
        <p:spPr bwMode="auto">
          <a:xfrm>
            <a:off x="1524000" y="1371600"/>
            <a:ext cx="6308725" cy="1143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err="1">
                <a:solidFill>
                  <a:srgbClr val="002060"/>
                </a:solidFill>
                <a:latin typeface="Verdana" pitchFamily="34" charset="0"/>
              </a:rPr>
              <a:t>Math.random</a:t>
            </a:r>
            <a:r>
              <a:rPr lang="en-US" sz="2800" dirty="0">
                <a:solidFill>
                  <a:srgbClr val="002060"/>
                </a:solidFill>
                <a:latin typeface="Verdana" pitchFamily="34" charset="0"/>
              </a:rPr>
              <a:t>() </a:t>
            </a:r>
          </a:p>
          <a:p>
            <a:pPr algn="ctr">
              <a:spcBef>
                <a:spcPct val="20000"/>
              </a:spcBef>
            </a:pPr>
            <a:r>
              <a:rPr lang="en-US" sz="2800" dirty="0"/>
              <a:t>returns a real number in range [0.0, 1)</a:t>
            </a:r>
          </a:p>
        </p:txBody>
      </p:sp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457200" y="2895600"/>
            <a:ext cx="3200400" cy="1135063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400"/>
              <a:t>Real Number in range [a, b)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09600" y="3962400"/>
            <a:ext cx="46482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Math.random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 * (b – a) + a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1828800" y="5181600"/>
            <a:ext cx="6705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) (</a:t>
            </a:r>
            <a:r>
              <a:rPr lang="en-US" sz="2400" dirty="0" err="1">
                <a:solidFill>
                  <a:schemeClr val="accent1"/>
                </a:solidFill>
                <a:latin typeface="Verdana" pitchFamily="34" charset="0"/>
              </a:rPr>
              <a:t>Math.random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() * (b – a + 1) ) + a</a:t>
            </a: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5562600" y="4038600"/>
            <a:ext cx="3200400" cy="1135063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400"/>
              <a:t>Integer in range [a, b]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animBg="1"/>
      <p:bldP spid="173060" grpId="0" animBg="1"/>
      <p:bldP spid="173061" grpId="0" animBg="1"/>
      <p:bldP spid="173062" grpId="0" animBg="1"/>
      <p:bldP spid="17306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57200" y="1770063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  <a:latin typeface="Verdana" pitchFamily="34" charset="0"/>
              </a:rPr>
              <a:t>int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 r, c;</a:t>
            </a: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for (r=0; r&lt;</a:t>
            </a:r>
            <a:r>
              <a:rPr lang="en-US" sz="3200" dirty="0" err="1">
                <a:solidFill>
                  <a:schemeClr val="tx2"/>
                </a:solidFill>
                <a:latin typeface="Verdana" pitchFamily="34" charset="0"/>
              </a:rPr>
              <a:t>mtx.length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; r++)</a:t>
            </a: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{</a:t>
            </a:r>
          </a:p>
          <a:p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    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for (c=0;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c&lt;</a:t>
            </a:r>
            <a:r>
              <a:rPr lang="en-US" sz="3200" dirty="0" err="1" smtClean="0">
                <a:solidFill>
                  <a:schemeClr val="tx2"/>
                </a:solidFill>
                <a:latin typeface="Verdana" pitchFamily="34" charset="0"/>
              </a:rPr>
              <a:t>mtx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[r].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length; </a:t>
            </a:r>
            <a:r>
              <a:rPr lang="en-US" sz="3200" dirty="0" err="1">
                <a:solidFill>
                  <a:schemeClr val="tx2"/>
                </a:solidFill>
                <a:latin typeface="Verdana" pitchFamily="34" charset="0"/>
              </a:rPr>
              <a:t>c++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) </a:t>
            </a: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   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 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      </a:t>
            </a:r>
            <a:r>
              <a:rPr lang="en-US" sz="3200" dirty="0" err="1">
                <a:solidFill>
                  <a:schemeClr val="tx2"/>
                </a:solidFill>
                <a:latin typeface="Verdana" pitchFamily="34" charset="0"/>
              </a:rPr>
              <a:t>System.out.print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lang="en-US" sz="3200" dirty="0" err="1">
                <a:solidFill>
                  <a:schemeClr val="tx2"/>
                </a:solidFill>
                <a:latin typeface="Verdana" pitchFamily="34" charset="0"/>
              </a:rPr>
              <a:t>mtx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[r][c]+" ");</a:t>
            </a: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  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 }</a:t>
            </a:r>
            <a:endParaRPr lang="en-US" sz="3200" dirty="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  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Verdana" pitchFamily="34" charset="0"/>
              </a:rPr>
              <a:t>System.out.println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();</a:t>
            </a:r>
          </a:p>
          <a:p>
            <a:r>
              <a:rPr lang="en-US" sz="3200" dirty="0">
                <a:solidFill>
                  <a:schemeClr val="tx2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a Matrix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74613" y="460375"/>
            <a:ext cx="5411787" cy="1309688"/>
          </a:xfrm>
          <a:prstGeom prst="wedgeEllipseCallout">
            <a:avLst>
              <a:gd name="adj1" fmla="val 29431"/>
              <a:gd name="adj2" fmla="val 254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FFFF00"/>
                </a:solidFill>
              </a:rPr>
              <a:t>Print all elements from this row on same line</a:t>
            </a:r>
            <a:endParaRPr lang="en-US" sz="2800">
              <a:solidFill>
                <a:srgbClr val="FFFF00"/>
              </a:solidFill>
              <a:latin typeface="Lucida Console" pitchFamily="49" charset="0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4114800" y="1371600"/>
            <a:ext cx="4800600" cy="1309688"/>
          </a:xfrm>
          <a:prstGeom prst="wedgeEllipseCallout">
            <a:avLst>
              <a:gd name="adj1" fmla="val -39153"/>
              <a:gd name="adj2" fmla="val 254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FFFF00"/>
                </a:solidFill>
              </a:rPr>
              <a:t>Go to next line after entire row complete</a:t>
            </a:r>
            <a:endParaRPr lang="en-US" sz="2800">
              <a:solidFill>
                <a:srgbClr val="FFFF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88" grpId="0" animBg="1"/>
      <p:bldP spid="67588" grpId="1" animBg="1"/>
      <p:bldP spid="67589" grpId="0" animBg="1"/>
      <p:bldP spid="67589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TwoDArrays.java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457200" y="137160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average of each row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 = 0;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row = 0; row &lt;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gpas.length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row++)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sum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0;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reset for each row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for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col = 0; col &lt;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[row].length; col++)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{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sum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+=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[row][col];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System.out.printf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("Row %3d average:  %.4f %n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",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row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sum /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[row].length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divide by # of columns</a:t>
            </a:r>
            <a:endParaRPr lang="en-US" sz="2400" dirty="0">
              <a:solidFill>
                <a:srgbClr val="FF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Practice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9857" y="1600200"/>
            <a:ext cx="8001000" cy="11918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Write the code </a:t>
            </a:r>
            <a:r>
              <a:rPr lang="en-US" sz="3200" dirty="0" smtClean="0"/>
              <a:t>to calculate and display </a:t>
            </a:r>
            <a:r>
              <a:rPr lang="en-US" sz="3200" dirty="0"/>
              <a:t>the average GPA of each </a:t>
            </a:r>
            <a:r>
              <a:rPr lang="en-US" sz="3200" i="1" dirty="0" smtClean="0">
                <a:solidFill>
                  <a:srgbClr val="CC00FF"/>
                </a:solidFill>
              </a:rPr>
              <a:t>column</a:t>
            </a:r>
            <a:endParaRPr lang="en-US" sz="3200" i="1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TwoDArrays.java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457200" y="137160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average of each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</a:t>
            </a:r>
            <a:endParaRPr lang="en-US" sz="2400" dirty="0">
              <a:solidFill>
                <a:srgbClr val="FF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 = 0;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col = 0; col &lt;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[0].length; col++)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sum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0;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reset for each column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for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row = 0; row &lt;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gpas.length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row++)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{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sum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+=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[row][col];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System.out.printf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</a:p>
          <a:p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"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 %3d average:  %.4f %n", col, </a:t>
            </a:r>
            <a:endParaRPr lang="en-US" sz="24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sum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gpas.length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 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divide by # of rows</a:t>
            </a:r>
            <a:endParaRPr lang="en-US" sz="2400" dirty="0">
              <a:solidFill>
                <a:srgbClr val="FF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Practice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9857" y="1600200"/>
            <a:ext cx="8001000" cy="11918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Write the code to </a:t>
            </a:r>
            <a:r>
              <a:rPr lang="en-US" sz="3200" dirty="0" smtClean="0"/>
              <a:t>calculate and display </a:t>
            </a:r>
            <a:r>
              <a:rPr lang="en-US" sz="3200" dirty="0"/>
              <a:t>the </a:t>
            </a:r>
            <a:r>
              <a:rPr lang="en-US" sz="3200" dirty="0">
                <a:solidFill>
                  <a:srgbClr val="CC00FF"/>
                </a:solidFill>
              </a:rPr>
              <a:t>lowest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CC00FF"/>
                </a:solidFill>
              </a:rPr>
              <a:t>highest GPAs</a:t>
            </a:r>
            <a:endParaRPr lang="en-US" sz="3200" i="1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TwoDArrays.java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457200" y="13716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Find lowest and highest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lowest =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[0][0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], highest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[0][0];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>
                <a:solidFill>
                  <a:srgbClr val="CC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double[] row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2400" dirty="0" err="1">
                <a:solidFill>
                  <a:srgbClr val="CC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for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(double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row)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{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if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&lt; lowest)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lowest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highest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Math.max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gpa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highest);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System.out.printf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Lowest: %.4f %n", lowest);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System.out.printf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("Highest: %.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4f %n",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highest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2537341"/>
            <a:ext cx="3962400" cy="52322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Each row is a 1D array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Practice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Write the code to …</a:t>
            </a:r>
          </a:p>
          <a:p>
            <a:pPr lvl="1"/>
            <a:r>
              <a:rPr lang="en-US"/>
              <a:t>Instantiate a 5x5 matrix of integers</a:t>
            </a:r>
            <a:endParaRPr lang="en-US" i="1"/>
          </a:p>
          <a:p>
            <a:pPr lvl="1"/>
            <a:r>
              <a:rPr lang="en-US"/>
              <a:t>Populate the matrix with random integers in the range [20, 40]</a:t>
            </a:r>
          </a:p>
          <a:p>
            <a:pPr lvl="1"/>
            <a:r>
              <a:rPr lang="en-US"/>
              <a:t>Display the matrix</a:t>
            </a:r>
          </a:p>
          <a:p>
            <a:pPr lvl="1"/>
            <a:r>
              <a:rPr lang="en-US"/>
              <a:t>Calculate and display the average of each diagonal 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8715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TwoDArrayPractice.java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457200" y="1371600"/>
            <a:ext cx="838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2D 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 to hold 5 rows and 5 columns of integers</a:t>
            </a:r>
          </a:p>
          <a:p>
            <a:r>
              <a:rPr lang="en-US" sz="2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[][]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new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[5][5];</a:t>
            </a:r>
          </a:p>
          <a:p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Assign random values in range [20, 40]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0;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nums.length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r++)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for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0;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[row].length; </a:t>
            </a:r>
            <a:r>
              <a:rPr lang="en-US" sz="2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c++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{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2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[r][c]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(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(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Math.random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* 21 + 20);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TwoDArrayPractice.java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457200" y="13716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Calculate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average 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each diagonal (\ and /)</a:t>
            </a:r>
          </a:p>
          <a:p>
            <a:r>
              <a:rPr lang="en-US" sz="2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sum1 = 0;</a:t>
            </a:r>
          </a:p>
          <a:p>
            <a:r>
              <a:rPr lang="en-US" sz="2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sum2 = 0;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row = 0; row &lt;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nums.length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row++)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sum1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+=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[row][row];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sum2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+=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[row][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nums.length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- 1 - row];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System.out.printf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("Diagonal \\ average %.4f %n", </a:t>
            </a:r>
            <a:endParaRPr lang="en-US" sz="24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(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double) sum1 /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nums.length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sz="2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System.out.printf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("Diagonal / average %.4f %n", </a:t>
            </a:r>
            <a:endParaRPr lang="en-US" sz="24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(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double) sum2 / </a:t>
            </a:r>
            <a:r>
              <a:rPr lang="en-U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nums.length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651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447800"/>
            <a:ext cx="723900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7771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Standard Output</a:t>
            </a:r>
          </a:p>
        </p:txBody>
      </p:sp>
      <p:sp>
        <p:nvSpPr>
          <p:cNvPr id="174083" name="AutoShape 3"/>
          <p:cNvSpPr>
            <a:spLocks noChangeArrowheads="1"/>
          </p:cNvSpPr>
          <p:nvPr/>
        </p:nvSpPr>
        <p:spPr bwMode="auto">
          <a:xfrm>
            <a:off x="381000" y="1215319"/>
            <a:ext cx="5248275" cy="96026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err="1">
                <a:solidFill>
                  <a:srgbClr val="002060"/>
                </a:solidFill>
              </a:rPr>
              <a:t>System.out.print</a:t>
            </a:r>
            <a:r>
              <a:rPr lang="en-US" sz="2800" dirty="0">
                <a:solidFill>
                  <a:srgbClr val="002060"/>
                </a:solidFill>
              </a:rPr>
              <a:t>(…)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leaves cursor at end of text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533400" y="4419600"/>
            <a:ext cx="1752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\t	tab</a:t>
            </a: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2590800" y="4191000"/>
            <a:ext cx="3200400" cy="1135063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sz="2400"/>
              <a:t>Escape Sequences</a:t>
            </a:r>
          </a:p>
        </p:txBody>
      </p:sp>
      <p:sp>
        <p:nvSpPr>
          <p:cNvPr id="174088" name="AutoShape 8"/>
          <p:cNvSpPr>
            <a:spLocks noChangeArrowheads="1"/>
          </p:cNvSpPr>
          <p:nvPr/>
        </p:nvSpPr>
        <p:spPr bwMode="auto">
          <a:xfrm>
            <a:off x="2209800" y="2514600"/>
            <a:ext cx="6751638" cy="8921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err="1">
                <a:solidFill>
                  <a:srgbClr val="002060"/>
                </a:solidFill>
              </a:rPr>
              <a:t>System.out.println</a:t>
            </a:r>
            <a:r>
              <a:rPr lang="en-US" sz="2800" dirty="0">
                <a:solidFill>
                  <a:srgbClr val="002060"/>
                </a:solidFill>
              </a:rPr>
              <a:t>(…)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moves cursor to next line after all text displayed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685800" y="5257800"/>
            <a:ext cx="22860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\”	quote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3581400" y="5715000"/>
            <a:ext cx="2895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\\	backslash</a:t>
            </a:r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6096000" y="4953000"/>
            <a:ext cx="2514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\n	new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nimBg="1"/>
      <p:bldP spid="174085" grpId="0" animBg="1"/>
      <p:bldP spid="174087" grpId="0" animBg="1"/>
      <p:bldP spid="174088" grpId="0" animBg="1"/>
      <p:bldP spid="174089" grpId="0" animBg="1"/>
      <p:bldP spid="174090" grpId="0" animBg="1"/>
      <p:bldP spid="17409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java.util.ArrayList</a:t>
            </a:r>
            <a:r>
              <a:rPr lang="en-US"/>
              <a:t> Class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533400" y="2306638"/>
            <a:ext cx="6096000" cy="6413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Re-sizable list of objects</a:t>
            </a:r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1524000" y="4262557"/>
            <a:ext cx="7437438" cy="11237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 dirty="0">
                <a:solidFill>
                  <a:srgbClr val="CC00FF"/>
                </a:solidFill>
              </a:rPr>
              <a:t>Syntax:</a:t>
            </a:r>
          </a:p>
          <a:p>
            <a:pPr eaLnBrk="0" hangingPunct="0"/>
            <a:r>
              <a:rPr lang="en-US" sz="2800" dirty="0">
                <a:solidFill>
                  <a:srgbClr val="0033CC"/>
                </a:solidFill>
                <a:latin typeface="Verdana" pitchFamily="34" charset="0"/>
              </a:rPr>
              <a:t>List&lt;E&gt; </a:t>
            </a:r>
            <a:r>
              <a:rPr lang="en-US" sz="2800" dirty="0" err="1">
                <a:solidFill>
                  <a:srgbClr val="0033CC"/>
                </a:solidFill>
                <a:latin typeface="Verdana" pitchFamily="34" charset="0"/>
              </a:rPr>
              <a:t>myList</a:t>
            </a:r>
            <a:r>
              <a:rPr lang="en-US" sz="2800" dirty="0">
                <a:solidFill>
                  <a:srgbClr val="0033CC"/>
                </a:solidFill>
                <a:latin typeface="Verdana" pitchFamily="34" charset="0"/>
              </a:rPr>
              <a:t> = new </a:t>
            </a:r>
            <a:r>
              <a:rPr lang="en-US" sz="2800" dirty="0" err="1">
                <a:solidFill>
                  <a:srgbClr val="0033CC"/>
                </a:solidFill>
                <a:latin typeface="Verdana" pitchFamily="34" charset="0"/>
              </a:rPr>
              <a:t>ArrayList</a:t>
            </a:r>
            <a:r>
              <a:rPr lang="en-US" sz="2800" dirty="0">
                <a:solidFill>
                  <a:srgbClr val="0033CC"/>
                </a:solidFill>
                <a:latin typeface="Verdana" pitchFamily="34" charset="0"/>
              </a:rPr>
              <a:t>&lt;E&gt;();</a:t>
            </a:r>
          </a:p>
        </p:txBody>
      </p:sp>
      <p:sp>
        <p:nvSpPr>
          <p:cNvPr id="131079" name="AutoShape 7"/>
          <p:cNvSpPr>
            <a:spLocks noChangeArrowheads="1"/>
          </p:cNvSpPr>
          <p:nvPr/>
        </p:nvSpPr>
        <p:spPr bwMode="auto">
          <a:xfrm>
            <a:off x="3581400" y="3244850"/>
            <a:ext cx="4724400" cy="6413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Random access</a:t>
            </a:r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1752600" y="1344613"/>
            <a:ext cx="6096000" cy="6413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Implements the List Interface</a:t>
            </a:r>
          </a:p>
        </p:txBody>
      </p:sp>
    </p:spTree>
    <p:extLst>
      <p:ext uri="{BB962C8B-B14F-4D97-AF65-F5344CB8AC3E}">
        <p14:creationId xmlns:p14="http://schemas.microsoft.com/office/powerpoint/2010/main" val="35450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nimBg="1"/>
      <p:bldP spid="131078" grpId="0" animBg="1"/>
      <p:bldP spid="131079" grpId="0" animBg="1"/>
      <p:bldP spid="13108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Verdana" pitchFamily="34" charset="0"/>
              </a:rPr>
              <a:t>ArrayList</a:t>
            </a:r>
            <a:r>
              <a:rPr lang="en-US" sz="4000"/>
              <a:t> Compared to Array</a:t>
            </a:r>
          </a:p>
        </p:txBody>
      </p:sp>
      <p:sp>
        <p:nvSpPr>
          <p:cNvPr id="133125" name="AutoShape 5"/>
          <p:cNvSpPr>
            <a:spLocks noChangeArrowheads="1"/>
          </p:cNvSpPr>
          <p:nvPr/>
        </p:nvSpPr>
        <p:spPr bwMode="auto">
          <a:xfrm>
            <a:off x="571500" y="1752600"/>
            <a:ext cx="3657600" cy="6413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Advantages</a:t>
            </a:r>
          </a:p>
        </p:txBody>
      </p:sp>
      <p:sp>
        <p:nvSpPr>
          <p:cNvPr id="133126" name="AutoShape 6"/>
          <p:cNvSpPr>
            <a:spLocks noChangeArrowheads="1"/>
          </p:cNvSpPr>
          <p:nvPr/>
        </p:nvSpPr>
        <p:spPr bwMode="auto">
          <a:xfrm>
            <a:off x="5295900" y="1752600"/>
            <a:ext cx="3429000" cy="6413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Disadvantages</a:t>
            </a:r>
          </a:p>
        </p:txBody>
      </p:sp>
      <p:sp>
        <p:nvSpPr>
          <p:cNvPr id="133127" name="Oval 7"/>
          <p:cNvSpPr>
            <a:spLocks noChangeArrowheads="1"/>
          </p:cNvSpPr>
          <p:nvPr/>
        </p:nvSpPr>
        <p:spPr bwMode="auto">
          <a:xfrm>
            <a:off x="457200" y="2486025"/>
            <a:ext cx="3886200" cy="1912938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CC"/>
                </a:solidFill>
                <a:latin typeface="Verdana" pitchFamily="34" charset="0"/>
              </a:rPr>
              <a:t>Grows and shrinks as needed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133128" name="Oval 8"/>
          <p:cNvSpPr>
            <a:spLocks noChangeArrowheads="1"/>
          </p:cNvSpPr>
          <p:nvPr/>
        </p:nvSpPr>
        <p:spPr bwMode="auto">
          <a:xfrm>
            <a:off x="457200" y="4491038"/>
            <a:ext cx="3886200" cy="1912937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  <a:latin typeface="Verdana" pitchFamily="34" charset="0"/>
              </a:rPr>
              <a:t>Methods for easy insert &amp; remove</a:t>
            </a:r>
            <a:endParaRPr lang="en-US" sz="2800">
              <a:solidFill>
                <a:srgbClr val="0000CC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5105400" y="2662238"/>
            <a:ext cx="3810000" cy="2517775"/>
          </a:xfrm>
          <a:prstGeom prst="ellipse">
            <a:avLst/>
          </a:prstGeom>
          <a:gradFill>
            <a:gsLst>
              <a:gs pos="0">
                <a:srgbClr val="FF99FF"/>
              </a:gs>
              <a:gs pos="35000">
                <a:srgbClr val="FFEBFF"/>
              </a:gs>
              <a:gs pos="100000">
                <a:srgbClr val="FF99FF"/>
              </a:gs>
            </a:gsLst>
          </a:gradFill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  <a:latin typeface="Verdana" pitchFamily="34" charset="0"/>
              </a:rPr>
              <a:t>Inefficient for storing primitive types</a:t>
            </a:r>
            <a:endParaRPr lang="en-US" sz="28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  <p:bldP spid="133126" grpId="0" animBg="1"/>
      <p:bldP spid="133127" grpId="0" animBg="1"/>
      <p:bldP spid="133128" grpId="0" animBg="1"/>
      <p:bldP spid="1331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ArrayList&lt;E&gt;</a:t>
            </a:r>
            <a:r>
              <a:rPr lang="en-US"/>
              <a:t> Methods</a:t>
            </a:r>
          </a:p>
        </p:txBody>
      </p:sp>
      <p:graphicFrame>
        <p:nvGraphicFramePr>
          <p:cNvPr id="155673" name="Group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277127"/>
              </p:ext>
            </p:extLst>
          </p:nvPr>
        </p:nvGraphicFramePr>
        <p:xfrm>
          <a:off x="457200" y="1371600"/>
          <a:ext cx="8305800" cy="5333683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void add(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 index, 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Inserts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at position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index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b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 &lt;=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&lt;= size)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 add(E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Appends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at end of this list; returns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E get(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 index)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object stored at position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index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(0 &lt;=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size)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E set(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 index, 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Replaces object stored at position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with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returns object formerly at position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index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(0 &lt;=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size)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671" name="AutoShape 23"/>
          <p:cNvSpPr>
            <a:spLocks noChangeArrowheads="1"/>
          </p:cNvSpPr>
          <p:nvPr/>
        </p:nvSpPr>
        <p:spPr bwMode="auto">
          <a:xfrm>
            <a:off x="3505200" y="1231791"/>
            <a:ext cx="5257800" cy="1341656"/>
          </a:xfrm>
          <a:prstGeom prst="wedgeEllipseCallout">
            <a:avLst>
              <a:gd name="adj1" fmla="val -49907"/>
              <a:gd name="adj2" fmla="val -58134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i="1" dirty="0">
                <a:solidFill>
                  <a:srgbClr val="0000CC"/>
                </a:solidFill>
                <a:latin typeface="Verdana" pitchFamily="34" charset="0"/>
              </a:rPr>
              <a:t>E</a:t>
            </a:r>
            <a:r>
              <a:rPr lang="en-US" sz="2800" dirty="0">
                <a:solidFill>
                  <a:srgbClr val="0000CC"/>
                </a:solidFill>
                <a:latin typeface="Verdana" pitchFamily="34" charset="0"/>
              </a:rPr>
              <a:t> </a:t>
            </a:r>
            <a:r>
              <a:rPr lang="en-US" sz="2800" dirty="0">
                <a:solidFill>
                  <a:srgbClr val="0000CC"/>
                </a:solidFill>
              </a:rPr>
              <a:t>is the </a:t>
            </a:r>
            <a:r>
              <a:rPr lang="en-US" sz="2800" dirty="0" smtClean="0">
                <a:solidFill>
                  <a:srgbClr val="0000CC"/>
                </a:solidFill>
              </a:rPr>
              <a:t>type of data  </a:t>
            </a:r>
            <a:r>
              <a:rPr lang="en-US" sz="2800" dirty="0">
                <a:solidFill>
                  <a:srgbClr val="0000CC"/>
                </a:solidFill>
              </a:rPr>
              <a:t>being stored in the list</a:t>
            </a:r>
            <a:endParaRPr lang="en-US" sz="2800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7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ArrayList&lt;E&gt;</a:t>
            </a:r>
            <a:r>
              <a:rPr lang="en-US"/>
              <a:t> Methods</a:t>
            </a:r>
          </a:p>
        </p:txBody>
      </p:sp>
      <p:graphicFrame>
        <p:nvGraphicFramePr>
          <p:cNvPr id="156692" name="Group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266015"/>
              </p:ext>
            </p:extLst>
          </p:nvPr>
        </p:nvGraphicFramePr>
        <p:xfrm>
          <a:off x="457200" y="1905000"/>
          <a:ext cx="8077200" cy="444944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E remove(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 index)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and returns the element at position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b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 &lt;=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size)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 remove(E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first occurrence of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this list; returns whether or not successful (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not found)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 contains(E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found in this list; otherwise, returns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ArrayList&lt;E&gt;</a:t>
            </a:r>
            <a:r>
              <a:rPr lang="en-US"/>
              <a:t> Methods</a:t>
            </a:r>
          </a:p>
        </p:txBody>
      </p:sp>
      <p:graphicFrame>
        <p:nvGraphicFramePr>
          <p:cNvPr id="157723" name="Group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259768"/>
              </p:ext>
            </p:extLst>
          </p:nvPr>
        </p:nvGraphicFramePr>
        <p:xfrm>
          <a:off x="228600" y="1905000"/>
          <a:ext cx="8686800" cy="3292476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 size( 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number of elements in this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Iterator&lt;E&gt; iterator( 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iterator for this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ListIterator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&lt;E&gt;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listIterator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Verdana" pitchFamily="34" charset="0"/>
                        </a:rPr>
                        <a:t>( 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list iterator for this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AutoShape 3"/>
          <p:cNvSpPr>
            <a:spLocks noChangeArrowheads="1"/>
          </p:cNvSpPr>
          <p:nvPr/>
        </p:nvSpPr>
        <p:spPr bwMode="auto">
          <a:xfrm>
            <a:off x="304800" y="1828800"/>
            <a:ext cx="8212137" cy="418838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List&lt;String&gt; </a:t>
            </a:r>
            <a:r>
              <a:rPr lang="en-US" sz="2400" dirty="0" smtClean="0">
                <a:solidFill>
                  <a:srgbClr val="0033CC"/>
                </a:solidFill>
                <a:latin typeface="Verdana" pitchFamily="34" charset="0"/>
              </a:rPr>
              <a:t>song = </a:t>
            </a:r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new </a:t>
            </a:r>
            <a:r>
              <a:rPr lang="en-US" sz="2400" dirty="0" err="1">
                <a:solidFill>
                  <a:srgbClr val="0033CC"/>
                </a:solidFill>
                <a:latin typeface="Verdana" pitchFamily="34" charset="0"/>
              </a:rPr>
              <a:t>ArrayList</a:t>
            </a:r>
            <a:r>
              <a:rPr lang="en-US" sz="2400" dirty="0" smtClean="0">
                <a:solidFill>
                  <a:srgbClr val="0033CC"/>
                </a:solidFill>
                <a:latin typeface="Verdana" pitchFamily="34" charset="0"/>
              </a:rPr>
              <a:t>&lt;&gt;();</a:t>
            </a:r>
            <a:endParaRPr lang="en-US" sz="2400" dirty="0">
              <a:solidFill>
                <a:srgbClr val="0033CC"/>
              </a:solidFill>
              <a:latin typeface="Verdana" pitchFamily="34" charset="0"/>
            </a:endParaRPr>
          </a:p>
          <a:p>
            <a:pPr lvl="1" eaLnBrk="0" hangingPunct="0"/>
            <a:endParaRPr lang="en-US" sz="2400" dirty="0">
              <a:solidFill>
                <a:srgbClr val="0033CC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err="1">
                <a:solidFill>
                  <a:srgbClr val="0033CC"/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("Size = " + </a:t>
            </a:r>
            <a:r>
              <a:rPr lang="en-US" sz="2400" dirty="0" err="1" smtClean="0">
                <a:solidFill>
                  <a:srgbClr val="0033CC"/>
                </a:solidFill>
                <a:latin typeface="Verdana" pitchFamily="34" charset="0"/>
              </a:rPr>
              <a:t>song.size</a:t>
            </a:r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());</a:t>
            </a:r>
          </a:p>
          <a:p>
            <a:pPr eaLnBrk="0" hangingPunct="0"/>
            <a:endParaRPr lang="en-US" sz="2400" b="1" dirty="0">
              <a:solidFill>
                <a:srgbClr val="0033CC"/>
              </a:solidFill>
              <a:latin typeface="Verdana" pitchFamily="34" charset="0"/>
            </a:endParaRPr>
          </a:p>
          <a:p>
            <a:pPr eaLnBrk="0" hangingPunct="0"/>
            <a:endParaRPr lang="en-US" sz="2400" dirty="0" smtClean="0">
              <a:solidFill>
                <a:srgbClr val="0033CC"/>
              </a:solidFill>
              <a:latin typeface="Verdana" pitchFamily="34" charset="0"/>
            </a:endParaRPr>
          </a:p>
          <a:p>
            <a:pPr eaLnBrk="0" hangingPunct="0"/>
            <a:endParaRPr lang="en-US" sz="2400" dirty="0">
              <a:solidFill>
                <a:srgbClr val="0033CC"/>
              </a:solidFill>
              <a:latin typeface="Verdana" pitchFamily="34" charset="0"/>
            </a:endParaRPr>
          </a:p>
          <a:p>
            <a:pPr eaLnBrk="0" hangingPunct="0"/>
            <a:endParaRPr lang="en-US" sz="2400" dirty="0" smtClean="0">
              <a:solidFill>
                <a:srgbClr val="0033CC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smtClean="0">
                <a:solidFill>
                  <a:srgbClr val="0033CC"/>
                </a:solidFill>
                <a:latin typeface="Verdana" pitchFamily="34" charset="0"/>
              </a:rPr>
              <a:t>// </a:t>
            </a:r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Read words in from a file…</a:t>
            </a:r>
          </a:p>
          <a:p>
            <a:pPr eaLnBrk="0" hangingPunct="0"/>
            <a:r>
              <a:rPr lang="en-US" sz="2400" dirty="0" err="1" smtClean="0">
                <a:solidFill>
                  <a:srgbClr val="0033CC"/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("List using </a:t>
            </a:r>
            <a:r>
              <a:rPr lang="en-US" sz="2400" dirty="0" err="1">
                <a:solidFill>
                  <a:srgbClr val="0033CC"/>
                </a:solidFill>
                <a:latin typeface="Verdana" pitchFamily="34" charset="0"/>
              </a:rPr>
              <a:t>toString</a:t>
            </a:r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: ");</a:t>
            </a:r>
          </a:p>
          <a:p>
            <a:pPr eaLnBrk="0" hangingPunct="0"/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System.out.println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(song);</a:t>
            </a:r>
            <a:endParaRPr lang="en-US" sz="2400" dirty="0">
              <a:solidFill>
                <a:srgbClr val="FF33CC"/>
              </a:solidFill>
              <a:latin typeface="Verdana" pitchFamily="34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ArrayListExample1.java</a:t>
            </a:r>
          </a:p>
        </p:txBody>
      </p:sp>
      <p:sp>
        <p:nvSpPr>
          <p:cNvPr id="137220" name="AutoShape 4"/>
          <p:cNvSpPr>
            <a:spLocks noChangeArrowheads="1"/>
          </p:cNvSpPr>
          <p:nvPr/>
        </p:nvSpPr>
        <p:spPr bwMode="auto">
          <a:xfrm>
            <a:off x="152400" y="1067951"/>
            <a:ext cx="6705600" cy="1055608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CC"/>
                </a:solidFill>
              </a:rPr>
              <a:t>Declare as a </a:t>
            </a:r>
            <a:r>
              <a:rPr lang="en-US" sz="2800" dirty="0">
                <a:solidFill>
                  <a:srgbClr val="0000CC"/>
                </a:solidFill>
                <a:latin typeface="Verdana" pitchFamily="34" charset="0"/>
              </a:rPr>
              <a:t>List</a:t>
            </a:r>
            <a:r>
              <a:rPr lang="en-US" sz="2800" dirty="0">
                <a:solidFill>
                  <a:srgbClr val="0000CC"/>
                </a:solidFill>
              </a:rPr>
              <a:t> to promote information hiding and greater flexibility</a:t>
            </a:r>
            <a:endParaRPr lang="en-US" sz="2800" i="1" dirty="0">
              <a:solidFill>
                <a:srgbClr val="0000CC"/>
              </a:solidFill>
              <a:latin typeface="Verdana" pitchFamily="34" charset="0"/>
            </a:endParaRPr>
          </a:p>
        </p:txBody>
      </p:sp>
      <p:sp>
        <p:nvSpPr>
          <p:cNvPr id="137221" name="AutoShape 5"/>
          <p:cNvSpPr>
            <a:spLocks noChangeArrowheads="1"/>
          </p:cNvSpPr>
          <p:nvPr/>
        </p:nvSpPr>
        <p:spPr bwMode="auto">
          <a:xfrm>
            <a:off x="4727222" y="5489377"/>
            <a:ext cx="4267200" cy="1055608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CC"/>
                </a:solidFill>
              </a:rPr>
              <a:t>Displays in format: [value, value, value]</a:t>
            </a:r>
            <a:endParaRPr lang="en-US" sz="2800">
              <a:solidFill>
                <a:srgbClr val="0000CC"/>
              </a:solidFill>
              <a:latin typeface="Lucida Console" pitchFamily="49" charset="0"/>
            </a:endParaRPr>
          </a:p>
        </p:txBody>
      </p:sp>
      <p:sp>
        <p:nvSpPr>
          <p:cNvPr id="137222" name="AutoShape 6"/>
          <p:cNvSpPr>
            <a:spLocks noChangeArrowheads="1"/>
          </p:cNvSpPr>
          <p:nvPr/>
        </p:nvSpPr>
        <p:spPr bwMode="auto">
          <a:xfrm>
            <a:off x="2743200" y="3595847"/>
            <a:ext cx="6248400" cy="1055608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CC"/>
                </a:solidFill>
              </a:rPr>
              <a:t>For arrays of objects with lots of info, better to use enhanced-</a:t>
            </a:r>
            <a:r>
              <a:rPr lang="en-US" sz="2800" dirty="0">
                <a:solidFill>
                  <a:srgbClr val="0000CC"/>
                </a:solidFill>
                <a:latin typeface="Verdana" pitchFamily="34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4644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nimBg="1"/>
      <p:bldP spid="137220" grpId="0" animBg="1"/>
      <p:bldP spid="137221" grpId="0" animBg="1"/>
      <p:bldP spid="13722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ArrayListExample1.java</a:t>
            </a:r>
          </a:p>
        </p:txBody>
      </p:sp>
      <p:sp>
        <p:nvSpPr>
          <p:cNvPr id="135178" name="AutoShape 10"/>
          <p:cNvSpPr>
            <a:spLocks noChangeArrowheads="1"/>
          </p:cNvSpPr>
          <p:nvPr/>
        </p:nvSpPr>
        <p:spPr bwMode="auto">
          <a:xfrm>
            <a:off x="1447800" y="1216188"/>
            <a:ext cx="7543800" cy="1532334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 smtClean="0">
                <a:solidFill>
                  <a:srgbClr val="0033CC"/>
                </a:solidFill>
              </a:rPr>
              <a:t>Write the </a:t>
            </a:r>
            <a:r>
              <a:rPr lang="en-US" sz="2800" dirty="0" err="1" smtClean="0">
                <a:solidFill>
                  <a:srgbClr val="0033CC"/>
                </a:solidFill>
              </a:rPr>
              <a:t>displaySong</a:t>
            </a:r>
            <a:r>
              <a:rPr lang="en-US" sz="2800" dirty="0" smtClean="0">
                <a:solidFill>
                  <a:srgbClr val="0033CC"/>
                </a:solidFill>
              </a:rPr>
              <a:t> method that displays each element of the list on a separate line using a </a:t>
            </a:r>
            <a:r>
              <a:rPr lang="en-US" sz="2800" i="1" dirty="0" smtClean="0">
                <a:solidFill>
                  <a:srgbClr val="CC00FF"/>
                </a:solidFill>
              </a:rPr>
              <a:t>for-each loop</a:t>
            </a:r>
            <a:endParaRPr lang="en-US" sz="2800" i="1" dirty="0">
              <a:solidFill>
                <a:srgbClr val="CC00FF"/>
              </a:solidFill>
            </a:endParaRP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242888" y="2624496"/>
            <a:ext cx="8251825" cy="3371136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public static void </a:t>
            </a:r>
            <a:r>
              <a:rPr lang="en-US" sz="2400" dirty="0" err="1">
                <a:solidFill>
                  <a:srgbClr val="0033CC"/>
                </a:solidFill>
                <a:latin typeface="Verdana" pitchFamily="34" charset="0"/>
              </a:rPr>
              <a:t>displaySong</a:t>
            </a:r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(List&lt;String&gt; song)</a:t>
            </a:r>
          </a:p>
          <a:p>
            <a:pPr eaLnBrk="0" hangingPunct="0"/>
            <a:r>
              <a:rPr lang="en-US" sz="2400" dirty="0" smtClean="0">
                <a:solidFill>
                  <a:srgbClr val="0033CC"/>
                </a:solidFill>
                <a:latin typeface="Verdana" pitchFamily="34" charset="0"/>
              </a:rPr>
              <a:t>{</a:t>
            </a:r>
          </a:p>
          <a:p>
            <a:pPr eaLnBrk="0" hangingPunct="0"/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System.out.println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("Song: ");</a:t>
            </a:r>
          </a:p>
          <a:p>
            <a:pPr eaLnBrk="0" hangingPunct="0"/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  for (String line : song)</a:t>
            </a:r>
          </a:p>
          <a:p>
            <a:pPr eaLnBrk="0" hangingPunct="0"/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 {</a:t>
            </a:r>
          </a:p>
          <a:p>
            <a:pPr eaLnBrk="0" hangingPunct="0"/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    </a:t>
            </a:r>
            <a:r>
              <a:rPr lang="en-US" sz="2400" dirty="0" err="1" smtClean="0">
                <a:solidFill>
                  <a:srgbClr val="FF00FF"/>
                </a:solidFill>
                <a:latin typeface="Verdana" pitchFamily="34" charset="0"/>
              </a:rPr>
              <a:t>System.out.println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(line);</a:t>
            </a:r>
          </a:p>
          <a:p>
            <a:pPr eaLnBrk="0" hangingPunct="0"/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Verdana" pitchFamily="34" charset="0"/>
              </a:rPr>
              <a:t>  }</a:t>
            </a:r>
            <a:endParaRPr lang="en-US" sz="2400" dirty="0">
              <a:solidFill>
                <a:srgbClr val="FF00FF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smtClean="0">
                <a:solidFill>
                  <a:srgbClr val="0033CC"/>
                </a:solidFill>
                <a:latin typeface="Verdana" pitchFamily="34" charset="0"/>
              </a:rPr>
              <a:t>}</a:t>
            </a:r>
            <a:endParaRPr lang="en-US" sz="2400" dirty="0">
              <a:solidFill>
                <a:srgbClr val="FF33CC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8" grpId="0" animBg="1"/>
      <p:bldP spid="13517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ArrayListExample1.java</a:t>
            </a:r>
          </a:p>
        </p:txBody>
      </p:sp>
      <p:sp>
        <p:nvSpPr>
          <p:cNvPr id="135178" name="AutoShape 10"/>
          <p:cNvSpPr>
            <a:spLocks noChangeArrowheads="1"/>
          </p:cNvSpPr>
          <p:nvPr/>
        </p:nvSpPr>
        <p:spPr bwMode="auto">
          <a:xfrm>
            <a:off x="1524000" y="1366242"/>
            <a:ext cx="7086600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 smtClean="0">
                <a:solidFill>
                  <a:srgbClr val="0033CC"/>
                </a:solidFill>
              </a:rPr>
              <a:t>Inserts </a:t>
            </a:r>
            <a:r>
              <a:rPr lang="en-US" sz="3200" dirty="0">
                <a:solidFill>
                  <a:srgbClr val="0033CC"/>
                </a:solidFill>
              </a:rPr>
              <a:t>“Cheeseburger In Paradise” </a:t>
            </a:r>
            <a:r>
              <a:rPr lang="en-US" sz="3200" dirty="0" smtClean="0">
                <a:solidFill>
                  <a:srgbClr val="0033CC"/>
                </a:solidFill>
              </a:rPr>
              <a:t>at front and </a:t>
            </a:r>
            <a:r>
              <a:rPr lang="en-US" sz="3200" dirty="0">
                <a:solidFill>
                  <a:srgbClr val="0033CC"/>
                </a:solidFill>
              </a:rPr>
              <a:t>“The End” </a:t>
            </a:r>
            <a:r>
              <a:rPr lang="en-US" sz="3200" dirty="0" smtClean="0">
                <a:solidFill>
                  <a:srgbClr val="0033CC"/>
                </a:solidFill>
              </a:rPr>
              <a:t>at the end</a:t>
            </a:r>
            <a:endParaRPr lang="en-US" sz="3200" dirty="0">
              <a:solidFill>
                <a:srgbClr val="0033CC"/>
              </a:solidFill>
            </a:endParaRP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242888" y="2420184"/>
            <a:ext cx="8251825" cy="377975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// Insert the title "Cheeseburger In Paradise" </a:t>
            </a:r>
          </a:p>
          <a:p>
            <a:pPr eaLnBrk="0" hangingPunct="0"/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// at the beginning of the list</a:t>
            </a:r>
          </a:p>
          <a:p>
            <a:pPr eaLnBrk="0" hangingPunct="0"/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song.add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(0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, "\"Cheeseburger In Paradise\"");</a:t>
            </a:r>
          </a:p>
          <a:p>
            <a:pPr eaLnBrk="0" hangingPunct="0"/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("Size = " + </a:t>
            </a:r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song.size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());</a:t>
            </a:r>
          </a:p>
          <a:p>
            <a:pPr eaLnBrk="0" hangingPunct="0"/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displaySong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(song);</a:t>
            </a:r>
            <a:endParaRPr lang="en-US" sz="2400" dirty="0">
              <a:solidFill>
                <a:srgbClr val="FF33CC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System.out.println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();</a:t>
            </a:r>
            <a:endParaRPr lang="en-US" sz="2400" dirty="0">
              <a:solidFill>
                <a:srgbClr val="FF33CC"/>
              </a:solidFill>
              <a:latin typeface="Verdana" pitchFamily="34" charset="0"/>
            </a:endParaRPr>
          </a:p>
          <a:p>
            <a:pPr eaLnBrk="0" hangingPunct="0"/>
            <a:endParaRPr lang="en-US" sz="2400" dirty="0">
              <a:solidFill>
                <a:srgbClr val="0033CC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// Add "The End" at end the list w/ 1-param add</a:t>
            </a:r>
          </a:p>
          <a:p>
            <a:pPr eaLnBrk="0" hangingPunct="0"/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song.add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("The End");</a:t>
            </a:r>
          </a:p>
        </p:txBody>
      </p:sp>
    </p:spTree>
    <p:extLst>
      <p:ext uri="{BB962C8B-B14F-4D97-AF65-F5344CB8AC3E}">
        <p14:creationId xmlns:p14="http://schemas.microsoft.com/office/powerpoint/2010/main" val="134139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8" grpId="0" animBg="1"/>
      <p:bldP spid="13517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ArrayListExample1.java</a:t>
            </a:r>
          </a:p>
        </p:txBody>
      </p:sp>
      <p:sp>
        <p:nvSpPr>
          <p:cNvPr id="138243" name="AutoShape 3"/>
          <p:cNvSpPr>
            <a:spLocks noChangeArrowheads="1"/>
          </p:cNvSpPr>
          <p:nvPr/>
        </p:nvSpPr>
        <p:spPr bwMode="auto">
          <a:xfrm>
            <a:off x="1219200" y="1434346"/>
            <a:ext cx="7696200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 smtClean="0">
                <a:solidFill>
                  <a:srgbClr val="0033CC"/>
                </a:solidFill>
              </a:rPr>
              <a:t>Adds </a:t>
            </a:r>
            <a:r>
              <a:rPr lang="en-US" sz="2800" dirty="0">
                <a:solidFill>
                  <a:srgbClr val="0033CC"/>
                </a:solidFill>
              </a:rPr>
              <a:t>“by Jimmy Buffett” </a:t>
            </a:r>
            <a:r>
              <a:rPr lang="en-US" sz="2800" dirty="0" smtClean="0">
                <a:solidFill>
                  <a:srgbClr val="0033CC"/>
                </a:solidFill>
              </a:rPr>
              <a:t>at end using 2-param add and retrieves </a:t>
            </a:r>
            <a:r>
              <a:rPr lang="en-US" sz="2800" dirty="0">
                <a:solidFill>
                  <a:srgbClr val="0033CC"/>
                </a:solidFill>
              </a:rPr>
              <a:t>object at index </a:t>
            </a:r>
            <a:r>
              <a:rPr lang="en-US" sz="2800" dirty="0" smtClean="0">
                <a:solidFill>
                  <a:srgbClr val="0033CC"/>
                </a:solidFill>
              </a:rPr>
              <a:t>4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282575" y="2500194"/>
            <a:ext cx="8172450" cy="29625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// Add "by Jimmy Buffett" at the end of the list </a:t>
            </a:r>
          </a:p>
          <a:p>
            <a:pPr eaLnBrk="0" hangingPunct="0"/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// w/ 2-parameter add</a:t>
            </a:r>
          </a:p>
          <a:p>
            <a:pPr eaLnBrk="0" hangingPunct="0"/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song.add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(</a:t>
            </a:r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song.size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(), "by Jimmy Buffett");</a:t>
            </a:r>
          </a:p>
          <a:p>
            <a:pPr eaLnBrk="0" hangingPunct="0"/>
            <a:endParaRPr lang="en-US" sz="2400" dirty="0">
              <a:solidFill>
                <a:srgbClr val="FF33CC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// Retrieve the object stored at index 4 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String line4 = </a:t>
            </a:r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song.get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(4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);</a:t>
            </a:r>
          </a:p>
          <a:p>
            <a:pPr eaLnBrk="0" hangingPunct="0"/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("Line 4: " + line4);</a:t>
            </a:r>
          </a:p>
        </p:txBody>
      </p:sp>
    </p:spTree>
    <p:extLst>
      <p:ext uri="{BB962C8B-B14F-4D97-AF65-F5344CB8AC3E}">
        <p14:creationId xmlns:p14="http://schemas.microsoft.com/office/powerpoint/2010/main" val="36491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nimBg="1"/>
      <p:bldP spid="13824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ArrayListExample1.java</a:t>
            </a:r>
          </a:p>
        </p:txBody>
      </p:sp>
      <p:sp>
        <p:nvSpPr>
          <p:cNvPr id="139267" name="AutoShape 3"/>
          <p:cNvSpPr>
            <a:spLocks noChangeArrowheads="1"/>
          </p:cNvSpPr>
          <p:nvPr/>
        </p:nvSpPr>
        <p:spPr bwMode="auto">
          <a:xfrm>
            <a:off x="1828800" y="1638657"/>
            <a:ext cx="6781800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smtClean="0">
                <a:solidFill>
                  <a:srgbClr val="0033CC"/>
                </a:solidFill>
              </a:rPr>
              <a:t>Displays </a:t>
            </a:r>
            <a:r>
              <a:rPr lang="en-US" sz="3200" dirty="0">
                <a:solidFill>
                  <a:srgbClr val="0033CC"/>
                </a:solidFill>
              </a:rPr>
              <a:t>values at odd </a:t>
            </a:r>
            <a:r>
              <a:rPr lang="en-US" sz="3200" dirty="0" smtClean="0">
                <a:solidFill>
                  <a:srgbClr val="0033CC"/>
                </a:solidFill>
              </a:rPr>
              <a:t>indexes</a:t>
            </a:r>
            <a:endParaRPr lang="en-US" sz="3200" dirty="0">
              <a:solidFill>
                <a:srgbClr val="0033CC"/>
              </a:solidFill>
            </a:endParaRP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266700" y="2506662"/>
            <a:ext cx="8610600" cy="255389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33CC"/>
                </a:solidFill>
                <a:latin typeface="Verdana" pitchFamily="34" charset="0"/>
              </a:rPr>
              <a:t>// Get &amp; display the values at odd indexes</a:t>
            </a:r>
          </a:p>
          <a:p>
            <a:pPr eaLnBrk="0" hangingPunct="0"/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("Odd index values: ");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for (</a:t>
            </a:r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 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index 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= 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1; index 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&lt; </a:t>
            </a:r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song.size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(); 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index += 2)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{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 </a:t>
            </a:r>
            <a:endParaRPr lang="en-US" sz="2400" dirty="0">
              <a:solidFill>
                <a:srgbClr val="FF33CC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   </a:t>
            </a:r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System.out.println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(</a:t>
            </a:r>
            <a:r>
              <a:rPr lang="en-US" sz="2400" dirty="0" err="1" smtClean="0">
                <a:solidFill>
                  <a:srgbClr val="FF33CC"/>
                </a:solidFill>
                <a:latin typeface="Verdana" pitchFamily="34" charset="0"/>
              </a:rPr>
              <a:t>song.get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(index));</a:t>
            </a:r>
          </a:p>
          <a:p>
            <a:pPr eaLnBrk="0" hangingPunct="0"/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}</a:t>
            </a:r>
            <a:endParaRPr lang="en-US" sz="2400" dirty="0">
              <a:solidFill>
                <a:srgbClr val="FF33CC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AutoShape 2"/>
          <p:cNvSpPr>
            <a:spLocks noChangeArrowheads="1"/>
          </p:cNvSpPr>
          <p:nvPr/>
        </p:nvSpPr>
        <p:spPr bwMode="auto">
          <a:xfrm>
            <a:off x="330200" y="682982"/>
            <a:ext cx="4824413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Formatting Output</a:t>
            </a:r>
            <a:endParaRPr lang="en-US" sz="3200" i="1">
              <a:solidFill>
                <a:schemeClr val="bg1"/>
              </a:solidFill>
            </a:endParaRPr>
          </a:p>
        </p:txBody>
      </p:sp>
      <p:sp>
        <p:nvSpPr>
          <p:cNvPr id="143363" name="AutoShape 3"/>
          <p:cNvSpPr>
            <a:spLocks noChangeArrowheads="1"/>
          </p:cNvSpPr>
          <p:nvPr/>
        </p:nvSpPr>
        <p:spPr bwMode="auto">
          <a:xfrm>
            <a:off x="609600" y="2133600"/>
            <a:ext cx="7034213" cy="641350"/>
          </a:xfrm>
          <a:prstGeom prst="roundRect">
            <a:avLst>
              <a:gd name="adj" fmla="val 16667"/>
            </a:avLst>
          </a:prstGeom>
          <a:solidFill>
            <a:srgbClr val="A7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Great for aligning data in table format</a:t>
            </a:r>
          </a:p>
        </p:txBody>
      </p:sp>
      <p:sp>
        <p:nvSpPr>
          <p:cNvPr id="143364" name="AutoShape 4"/>
          <p:cNvSpPr>
            <a:spLocks noChangeArrowheads="1"/>
          </p:cNvSpPr>
          <p:nvPr/>
        </p:nvSpPr>
        <p:spPr bwMode="auto">
          <a:xfrm>
            <a:off x="2362200" y="3124200"/>
            <a:ext cx="6145213" cy="1181100"/>
          </a:xfrm>
          <a:prstGeom prst="roundRect">
            <a:avLst>
              <a:gd name="adj" fmla="val 16667"/>
            </a:avLst>
          </a:prstGeom>
          <a:solidFill>
            <a:srgbClr val="A7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Like System.out.print(), does not move cursor to next line</a:t>
            </a:r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3810000" y="1027113"/>
            <a:ext cx="4954588" cy="790575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System.out.printf()</a:t>
            </a:r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304800" y="4724400"/>
            <a:ext cx="7872413" cy="641350"/>
          </a:xfrm>
          <a:prstGeom prst="roundRect">
            <a:avLst>
              <a:gd name="adj" fmla="val 16667"/>
            </a:avLst>
          </a:prstGeom>
          <a:solidFill>
            <a:srgbClr val="A7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System.out.printf(“format”, val1, val2, …);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nimBg="1"/>
      <p:bldP spid="143363" grpId="0" animBg="1"/>
      <p:bldP spid="143364" grpId="0" animBg="1"/>
      <p:bldP spid="143365" grpId="0" animBg="1"/>
      <p:bldP spid="14336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ArrayListExample1.java</a:t>
            </a:r>
          </a:p>
        </p:txBody>
      </p:sp>
      <p:sp>
        <p:nvSpPr>
          <p:cNvPr id="140291" name="AutoShape 3"/>
          <p:cNvSpPr>
            <a:spLocks noChangeArrowheads="1"/>
          </p:cNvSpPr>
          <p:nvPr/>
        </p:nvSpPr>
        <p:spPr bwMode="auto">
          <a:xfrm>
            <a:off x="2133600" y="1366242"/>
            <a:ext cx="6477000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3200" dirty="0" smtClean="0">
                <a:solidFill>
                  <a:srgbClr val="0033CC"/>
                </a:solidFill>
              </a:rPr>
              <a:t>Inserts </a:t>
            </a:r>
            <a:r>
              <a:rPr lang="en-US" sz="3200" dirty="0">
                <a:solidFill>
                  <a:srgbClr val="0033CC"/>
                </a:solidFill>
              </a:rPr>
              <a:t>“Line #:” at the beginning of each string in the list</a:t>
            </a:r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234950" y="2436813"/>
            <a:ext cx="8266113" cy="38877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String </a:t>
            </a:r>
            <a:r>
              <a:rPr lang="en-US" sz="2800" dirty="0" err="1">
                <a:solidFill>
                  <a:srgbClr val="FF33CC"/>
                </a:solidFill>
                <a:latin typeface="Verdana" pitchFamily="34" charset="0"/>
              </a:rPr>
              <a:t>newLine</a:t>
            </a:r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;</a:t>
            </a:r>
          </a:p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for (</a:t>
            </a:r>
            <a:r>
              <a:rPr lang="en-US" sz="2800" dirty="0" err="1">
                <a:solidFill>
                  <a:srgbClr val="FF33CC"/>
                </a:solidFill>
                <a:latin typeface="Verdana" pitchFamily="34" charset="0"/>
              </a:rPr>
              <a:t>int</a:t>
            </a:r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rgbClr val="FF33CC"/>
                </a:solidFill>
                <a:latin typeface="Verdana" pitchFamily="34" charset="0"/>
              </a:rPr>
              <a:t>q </a:t>
            </a:r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= 0; </a:t>
            </a:r>
            <a:r>
              <a:rPr lang="en-US" sz="2800" dirty="0" smtClean="0">
                <a:solidFill>
                  <a:srgbClr val="FF33CC"/>
                </a:solidFill>
                <a:latin typeface="Verdana" pitchFamily="34" charset="0"/>
              </a:rPr>
              <a:t>q </a:t>
            </a:r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&lt; </a:t>
            </a:r>
            <a:r>
              <a:rPr lang="en-US" sz="2800" dirty="0" err="1" smtClean="0">
                <a:solidFill>
                  <a:srgbClr val="FF33CC"/>
                </a:solidFill>
                <a:latin typeface="Verdana" pitchFamily="34" charset="0"/>
              </a:rPr>
              <a:t>song.size</a:t>
            </a:r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(); </a:t>
            </a:r>
            <a:r>
              <a:rPr lang="en-US" sz="2800" dirty="0" smtClean="0">
                <a:solidFill>
                  <a:srgbClr val="FF33CC"/>
                </a:solidFill>
                <a:latin typeface="Verdana" pitchFamily="34" charset="0"/>
              </a:rPr>
              <a:t>q++) </a:t>
            </a:r>
            <a:endParaRPr lang="en-US" sz="2800" dirty="0">
              <a:solidFill>
                <a:srgbClr val="FF33CC"/>
              </a:solidFill>
              <a:latin typeface="Verdana" pitchFamily="34" charset="0"/>
            </a:endParaRPr>
          </a:p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{</a:t>
            </a:r>
            <a:br>
              <a:rPr lang="en-US" sz="2800" dirty="0">
                <a:solidFill>
                  <a:srgbClr val="FF33CC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   String line = </a:t>
            </a:r>
            <a:r>
              <a:rPr lang="en-US" sz="2800" dirty="0" err="1" smtClean="0">
                <a:solidFill>
                  <a:srgbClr val="FF33CC"/>
                </a:solidFill>
                <a:latin typeface="Verdana" pitchFamily="34" charset="0"/>
              </a:rPr>
              <a:t>song.get</a:t>
            </a:r>
            <a:r>
              <a:rPr lang="en-US" sz="2800" dirty="0" smtClean="0">
                <a:solidFill>
                  <a:srgbClr val="FF33CC"/>
                </a:solidFill>
                <a:latin typeface="Verdana" pitchFamily="34" charset="0"/>
              </a:rPr>
              <a:t>(q);</a:t>
            </a:r>
            <a:endParaRPr lang="en-US" sz="2800" dirty="0">
              <a:solidFill>
                <a:srgbClr val="FF33CC"/>
              </a:solidFill>
              <a:latin typeface="Verdana" pitchFamily="34" charset="0"/>
            </a:endParaRPr>
          </a:p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rgbClr val="FF33CC"/>
                </a:solidFill>
                <a:latin typeface="Verdana" pitchFamily="34" charset="0"/>
              </a:rPr>
              <a:t>newLine</a:t>
            </a:r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 = </a:t>
            </a:r>
            <a:r>
              <a:rPr lang="en-US" sz="2800" dirty="0" err="1">
                <a:solidFill>
                  <a:srgbClr val="FF33CC"/>
                </a:solidFill>
                <a:latin typeface="Verdana" pitchFamily="34" charset="0"/>
              </a:rPr>
              <a:t>String.format</a:t>
            </a:r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("Line %2d: "</a:t>
            </a:r>
            <a:br>
              <a:rPr lang="en-US" sz="2800" dirty="0">
                <a:solidFill>
                  <a:srgbClr val="FF33CC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      + line, </a:t>
            </a:r>
            <a:r>
              <a:rPr lang="en-US" sz="2800" dirty="0" smtClean="0">
                <a:solidFill>
                  <a:srgbClr val="FF33CC"/>
                </a:solidFill>
                <a:latin typeface="Verdana" pitchFamily="34" charset="0"/>
              </a:rPr>
              <a:t>q + 1</a:t>
            </a:r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);</a:t>
            </a:r>
          </a:p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   </a:t>
            </a:r>
            <a:r>
              <a:rPr lang="en-US" sz="2800" dirty="0" err="1" smtClean="0">
                <a:solidFill>
                  <a:srgbClr val="FF33CC"/>
                </a:solidFill>
                <a:latin typeface="Verdana" pitchFamily="34" charset="0"/>
              </a:rPr>
              <a:t>song.set</a:t>
            </a:r>
            <a:r>
              <a:rPr lang="en-US" sz="2800" dirty="0" smtClean="0">
                <a:solidFill>
                  <a:srgbClr val="FF33CC"/>
                </a:solidFill>
                <a:latin typeface="Verdana" pitchFamily="34" charset="0"/>
              </a:rPr>
              <a:t>(q, </a:t>
            </a:r>
            <a:r>
              <a:rPr lang="en-US" sz="2800" dirty="0" err="1">
                <a:solidFill>
                  <a:srgbClr val="FF33CC"/>
                </a:solidFill>
                <a:latin typeface="Verdana" pitchFamily="34" charset="0"/>
              </a:rPr>
              <a:t>newLine</a:t>
            </a:r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);</a:t>
            </a:r>
          </a:p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8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nimBg="1"/>
      <p:bldP spid="14029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AutoShape 4"/>
          <p:cNvSpPr>
            <a:spLocks noChangeArrowheads="1"/>
          </p:cNvSpPr>
          <p:nvPr/>
        </p:nvSpPr>
        <p:spPr bwMode="auto">
          <a:xfrm>
            <a:off x="182563" y="911265"/>
            <a:ext cx="8713787" cy="582287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 count = 0;   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String find = "cheeseburger";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for (String line : </a:t>
            </a:r>
            <a:r>
              <a:rPr lang="en-US" sz="2400" dirty="0" smtClean="0">
                <a:solidFill>
                  <a:srgbClr val="FF33CC"/>
                </a:solidFill>
                <a:latin typeface="Verdana" pitchFamily="34" charset="0"/>
              </a:rPr>
              <a:t>song) </a:t>
            </a:r>
            <a:endParaRPr lang="en-US" sz="2400" dirty="0">
              <a:solidFill>
                <a:srgbClr val="FF33CC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{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   line = </a:t>
            </a:r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line.toLowerCase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   while (</a:t>
            </a:r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line.indexOf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(find) != -1) 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   {  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      count++;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      </a:t>
            </a:r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 index = </a:t>
            </a:r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line.indexOf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(find) + </a:t>
            </a:r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find.length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      line = </a:t>
            </a:r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line.substring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(index);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   }</a:t>
            </a:r>
          </a:p>
          <a:p>
            <a:pPr eaLnBrk="0" hangingPunct="0"/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}</a:t>
            </a:r>
          </a:p>
          <a:p>
            <a:pPr eaLnBrk="0" hangingPunct="0"/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(find + " appears " + count </a:t>
            </a:r>
            <a:br>
              <a:rPr lang="en-US" sz="2400" dirty="0">
                <a:solidFill>
                  <a:srgbClr val="FF33CC"/>
                </a:solidFill>
                <a:latin typeface="Verdana" pitchFamily="34" charset="0"/>
              </a:rPr>
            </a:b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    + " times.");</a:t>
            </a:r>
          </a:p>
        </p:txBody>
      </p:sp>
      <p:sp>
        <p:nvSpPr>
          <p:cNvPr id="141315" name="AutoShape 3"/>
          <p:cNvSpPr>
            <a:spLocks noChangeArrowheads="1"/>
          </p:cNvSpPr>
          <p:nvPr/>
        </p:nvSpPr>
        <p:spPr bwMode="auto">
          <a:xfrm>
            <a:off x="0" y="215146"/>
            <a:ext cx="8763000" cy="1055608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33CC"/>
                </a:solidFill>
              </a:rPr>
              <a:t>Calculate &amp; display number of times “cheeseburger” is found in </a:t>
            </a:r>
            <a:r>
              <a:rPr lang="en-US" sz="2800" dirty="0" smtClean="0">
                <a:solidFill>
                  <a:srgbClr val="0033CC"/>
                </a:solidFill>
              </a:rPr>
              <a:t>list WITHOUT case-sensitivity</a:t>
            </a:r>
            <a:endParaRPr lang="en-US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Wrapper Classes</a:t>
            </a:r>
          </a:p>
        </p:txBody>
      </p:sp>
      <p:sp>
        <p:nvSpPr>
          <p:cNvPr id="142339" name="AutoShape 3"/>
          <p:cNvSpPr>
            <a:spLocks noChangeArrowheads="1"/>
          </p:cNvSpPr>
          <p:nvPr/>
        </p:nvSpPr>
        <p:spPr bwMode="auto">
          <a:xfrm>
            <a:off x="508000" y="1717675"/>
            <a:ext cx="6148388" cy="1181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33CC"/>
                </a:solidFill>
              </a:rPr>
              <a:t>Used “wrap-up” primitives when an object is required</a:t>
            </a:r>
          </a:p>
        </p:txBody>
      </p:sp>
      <p:sp>
        <p:nvSpPr>
          <p:cNvPr id="142340" name="AutoShape 4"/>
          <p:cNvSpPr>
            <a:spLocks noChangeArrowheads="1"/>
          </p:cNvSpPr>
          <p:nvPr/>
        </p:nvSpPr>
        <p:spPr bwMode="auto">
          <a:xfrm>
            <a:off x="4038600" y="3200400"/>
            <a:ext cx="3983038" cy="15208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800">
                <a:solidFill>
                  <a:srgbClr val="0033CC"/>
                </a:solidFill>
                <a:latin typeface="Verdana" pitchFamily="34" charset="0"/>
              </a:rPr>
              <a:t>Integer	int</a:t>
            </a:r>
          </a:p>
          <a:p>
            <a:pPr eaLnBrk="0" hangingPunct="0"/>
            <a:r>
              <a:rPr lang="en-US" sz="2800">
                <a:solidFill>
                  <a:srgbClr val="0033CC"/>
                </a:solidFill>
                <a:latin typeface="Verdana" pitchFamily="34" charset="0"/>
              </a:rPr>
              <a:t>Double	double</a:t>
            </a:r>
          </a:p>
          <a:p>
            <a:pPr eaLnBrk="0" hangingPunct="0"/>
            <a:r>
              <a:rPr lang="en-US" sz="2800">
                <a:solidFill>
                  <a:srgbClr val="0033CC"/>
                </a:solidFill>
                <a:latin typeface="Verdana" pitchFamily="34" charset="0"/>
              </a:rPr>
              <a:t>Boolean	boolean</a:t>
            </a:r>
          </a:p>
        </p:txBody>
      </p:sp>
    </p:spTree>
    <p:extLst>
      <p:ext uri="{BB962C8B-B14F-4D97-AF65-F5344CB8AC3E}">
        <p14:creationId xmlns:p14="http://schemas.microsoft.com/office/powerpoint/2010/main" val="209599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nimBg="1"/>
      <p:bldP spid="14234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Auto-boxing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Java automatically constructs wrapper object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CC00FF"/>
                </a:solidFill>
                <a:latin typeface="Verdana" pitchFamily="34" charset="0"/>
              </a:rPr>
              <a:t>Integer </a:t>
            </a:r>
            <a:r>
              <a:rPr lang="en-US" sz="2400" dirty="0" err="1">
                <a:solidFill>
                  <a:srgbClr val="CC00FF"/>
                </a:solidFill>
                <a:latin typeface="Verdana" pitchFamily="34" charset="0"/>
              </a:rPr>
              <a:t>intObj</a:t>
            </a:r>
            <a:r>
              <a:rPr lang="en-US" sz="2400" dirty="0">
                <a:solidFill>
                  <a:srgbClr val="CC00FF"/>
                </a:solidFill>
                <a:latin typeface="Verdana" pitchFamily="34" charset="0"/>
              </a:rPr>
              <a:t> = 1492;</a:t>
            </a:r>
          </a:p>
          <a:p>
            <a:r>
              <a:rPr lang="en-US" sz="2800" dirty="0"/>
              <a:t>Java automatically unwraps wrapper object</a:t>
            </a:r>
          </a:p>
          <a:p>
            <a:pPr lvl="1">
              <a:buFontTx/>
              <a:buNone/>
            </a:pPr>
            <a:r>
              <a:rPr lang="en-US" sz="2400" dirty="0" err="1">
                <a:solidFill>
                  <a:srgbClr val="CC00FF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rgbClr val="CC00FF"/>
                </a:solidFill>
                <a:latin typeface="Verdana" pitchFamily="34" charset="0"/>
              </a:rPr>
              <a:t> n = </a:t>
            </a:r>
            <a:r>
              <a:rPr lang="en-US" sz="2400" dirty="0" err="1">
                <a:solidFill>
                  <a:srgbClr val="CC00FF"/>
                </a:solidFill>
                <a:latin typeface="Verdana" pitchFamily="34" charset="0"/>
              </a:rPr>
              <a:t>intObj</a:t>
            </a:r>
            <a:r>
              <a:rPr lang="en-US" sz="2400" dirty="0">
                <a:solidFill>
                  <a:srgbClr val="CC00FF"/>
                </a:solidFill>
                <a:latin typeface="Verdana" pitchFamily="34" charset="0"/>
              </a:rPr>
              <a:t> / 10;</a:t>
            </a:r>
          </a:p>
          <a:p>
            <a:r>
              <a:rPr lang="en-US" sz="2800" dirty="0"/>
              <a:t>Java automatically unwraps and wraps to perform arithmetic operations</a:t>
            </a:r>
          </a:p>
          <a:p>
            <a:pPr lvl="1">
              <a:buFontTx/>
              <a:buNone/>
            </a:pPr>
            <a:r>
              <a:rPr lang="en-US" sz="2400" dirty="0" err="1">
                <a:solidFill>
                  <a:srgbClr val="CC00FF"/>
                </a:solidFill>
                <a:latin typeface="Verdana" pitchFamily="34" charset="0"/>
              </a:rPr>
              <a:t>intObj</a:t>
            </a:r>
            <a:r>
              <a:rPr lang="en-US" sz="2400" dirty="0">
                <a:solidFill>
                  <a:srgbClr val="CC00FF"/>
                </a:solidFill>
                <a:latin typeface="Verdana" pitchFamily="34" charset="0"/>
              </a:rPr>
              <a:t>--;</a:t>
            </a:r>
          </a:p>
        </p:txBody>
      </p:sp>
      <p:grpSp>
        <p:nvGrpSpPr>
          <p:cNvPr id="96280" name="Group 24"/>
          <p:cNvGrpSpPr>
            <a:grpSpLocks/>
          </p:cNvGrpSpPr>
          <p:nvPr/>
        </p:nvGrpSpPr>
        <p:grpSpPr bwMode="auto">
          <a:xfrm>
            <a:off x="2628900" y="155575"/>
            <a:ext cx="4038600" cy="2051050"/>
            <a:chOff x="2640" y="436"/>
            <a:chExt cx="2544" cy="1292"/>
          </a:xfrm>
        </p:grpSpPr>
        <p:grpSp>
          <p:nvGrpSpPr>
            <p:cNvPr id="96277" name="Group 21"/>
            <p:cNvGrpSpPr>
              <a:grpSpLocks/>
            </p:cNvGrpSpPr>
            <p:nvPr/>
          </p:nvGrpSpPr>
          <p:grpSpPr bwMode="auto">
            <a:xfrm>
              <a:off x="3888" y="436"/>
              <a:ext cx="1296" cy="764"/>
              <a:chOff x="3504" y="2834"/>
              <a:chExt cx="1296" cy="764"/>
            </a:xfrm>
          </p:grpSpPr>
          <p:sp>
            <p:nvSpPr>
              <p:cNvPr id="96276" name="Text Box 20"/>
              <p:cNvSpPr txBox="1">
                <a:spLocks noChangeArrowheads="1"/>
              </p:cNvSpPr>
              <p:nvPr/>
            </p:nvSpPr>
            <p:spPr bwMode="auto">
              <a:xfrm>
                <a:off x="3504" y="2834"/>
                <a:ext cx="1296" cy="76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 u="sng" dirty="0">
                    <a:solidFill>
                      <a:schemeClr val="bg2"/>
                    </a:solidFill>
                  </a:rPr>
                  <a:t>Integer</a:t>
                </a:r>
              </a:p>
              <a:p>
                <a:pPr algn="ctr" eaLnBrk="0" hangingPunct="0"/>
                <a:endParaRPr lang="en-US" sz="2400" dirty="0">
                  <a:solidFill>
                    <a:schemeClr val="tx2"/>
                  </a:solidFill>
                </a:endParaRPr>
              </a:p>
              <a:p>
                <a:pPr algn="ctr" eaLnBrk="0" hangingPunct="0"/>
                <a:r>
                  <a:rPr lang="en-US" sz="2400" dirty="0">
                    <a:solidFill>
                      <a:schemeClr val="bg2"/>
                    </a:solidFill>
                  </a:rPr>
                  <a:t>Value =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rgbClr val="FFFF00"/>
                    </a:solidFill>
                  </a:rPr>
                  <a:t>1492</a:t>
                </a:r>
              </a:p>
            </p:txBody>
          </p:sp>
          <p:sp>
            <p:nvSpPr>
              <p:cNvPr id="96272" name="Line 16"/>
              <p:cNvSpPr>
                <a:spLocks noChangeShapeType="1"/>
              </p:cNvSpPr>
              <p:nvPr/>
            </p:nvSpPr>
            <p:spPr bwMode="auto">
              <a:xfrm>
                <a:off x="3504" y="3142"/>
                <a:ext cx="12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279" name="Freeform 23"/>
            <p:cNvSpPr>
              <a:spLocks/>
            </p:cNvSpPr>
            <p:nvPr/>
          </p:nvSpPr>
          <p:spPr bwMode="auto">
            <a:xfrm>
              <a:off x="2640" y="768"/>
              <a:ext cx="1200" cy="960"/>
            </a:xfrm>
            <a:custGeom>
              <a:avLst/>
              <a:gdLst>
                <a:gd name="T0" fmla="*/ 0 w 1200"/>
                <a:gd name="T1" fmla="*/ 960 h 960"/>
                <a:gd name="T2" fmla="*/ 288 w 1200"/>
                <a:gd name="T3" fmla="*/ 240 h 960"/>
                <a:gd name="T4" fmla="*/ 1200 w 1200"/>
                <a:gd name="T5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960">
                  <a:moveTo>
                    <a:pt x="0" y="960"/>
                  </a:moveTo>
                  <a:cubicBezTo>
                    <a:pt x="44" y="680"/>
                    <a:pt x="88" y="400"/>
                    <a:pt x="288" y="240"/>
                  </a:cubicBezTo>
                  <a:cubicBezTo>
                    <a:pt x="488" y="80"/>
                    <a:pt x="844" y="40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86" name="Group 30"/>
          <p:cNvGrpSpPr>
            <a:grpSpLocks/>
          </p:cNvGrpSpPr>
          <p:nvPr/>
        </p:nvGrpSpPr>
        <p:grpSpPr bwMode="auto">
          <a:xfrm>
            <a:off x="1485900" y="4806950"/>
            <a:ext cx="3276600" cy="1212850"/>
            <a:chOff x="1968" y="3360"/>
            <a:chExt cx="2064" cy="764"/>
          </a:xfrm>
        </p:grpSpPr>
        <p:grpSp>
          <p:nvGrpSpPr>
            <p:cNvPr id="96282" name="Group 26"/>
            <p:cNvGrpSpPr>
              <a:grpSpLocks/>
            </p:cNvGrpSpPr>
            <p:nvPr/>
          </p:nvGrpSpPr>
          <p:grpSpPr bwMode="auto">
            <a:xfrm>
              <a:off x="2736" y="3360"/>
              <a:ext cx="1296" cy="764"/>
              <a:chOff x="3504" y="2834"/>
              <a:chExt cx="1296" cy="764"/>
            </a:xfrm>
          </p:grpSpPr>
          <p:sp>
            <p:nvSpPr>
              <p:cNvPr id="96283" name="Text Box 27"/>
              <p:cNvSpPr txBox="1">
                <a:spLocks noChangeArrowheads="1"/>
              </p:cNvSpPr>
              <p:nvPr/>
            </p:nvSpPr>
            <p:spPr bwMode="auto">
              <a:xfrm>
                <a:off x="3504" y="2834"/>
                <a:ext cx="1296" cy="76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 u="sng" dirty="0">
                    <a:solidFill>
                      <a:schemeClr val="bg2"/>
                    </a:solidFill>
                  </a:rPr>
                  <a:t>Integer</a:t>
                </a:r>
              </a:p>
              <a:p>
                <a:pPr algn="ctr" eaLnBrk="0" hangingPunct="0"/>
                <a:endParaRPr lang="en-US" sz="2400" dirty="0">
                  <a:solidFill>
                    <a:schemeClr val="tx2"/>
                  </a:solidFill>
                </a:endParaRPr>
              </a:p>
              <a:p>
                <a:pPr algn="ctr" eaLnBrk="0" hangingPunct="0"/>
                <a:r>
                  <a:rPr lang="en-US" sz="2400" dirty="0">
                    <a:solidFill>
                      <a:schemeClr val="bg2"/>
                    </a:solidFill>
                  </a:rPr>
                  <a:t>Value =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rgbClr val="FFFF00"/>
                    </a:solidFill>
                  </a:rPr>
                  <a:t>1491</a:t>
                </a:r>
              </a:p>
            </p:txBody>
          </p:sp>
          <p:sp>
            <p:nvSpPr>
              <p:cNvPr id="96284" name="Line 28"/>
              <p:cNvSpPr>
                <a:spLocks noChangeShapeType="1"/>
              </p:cNvSpPr>
              <p:nvPr/>
            </p:nvSpPr>
            <p:spPr bwMode="auto">
              <a:xfrm>
                <a:off x="3504" y="3142"/>
                <a:ext cx="12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285" name="Freeform 29"/>
            <p:cNvSpPr>
              <a:spLocks/>
            </p:cNvSpPr>
            <p:nvPr/>
          </p:nvSpPr>
          <p:spPr bwMode="auto">
            <a:xfrm flipV="1">
              <a:off x="1968" y="3408"/>
              <a:ext cx="720" cy="384"/>
            </a:xfrm>
            <a:custGeom>
              <a:avLst/>
              <a:gdLst>
                <a:gd name="T0" fmla="*/ 0 w 1200"/>
                <a:gd name="T1" fmla="*/ 960 h 960"/>
                <a:gd name="T2" fmla="*/ 288 w 1200"/>
                <a:gd name="T3" fmla="*/ 240 h 960"/>
                <a:gd name="T4" fmla="*/ 1200 w 1200"/>
                <a:gd name="T5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960">
                  <a:moveTo>
                    <a:pt x="0" y="960"/>
                  </a:moveTo>
                  <a:cubicBezTo>
                    <a:pt x="44" y="680"/>
                    <a:pt x="88" y="400"/>
                    <a:pt x="288" y="240"/>
                  </a:cubicBezTo>
                  <a:cubicBezTo>
                    <a:pt x="488" y="80"/>
                    <a:pt x="844" y="40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287" name="AutoShape 31"/>
          <p:cNvSpPr>
            <a:spLocks noChangeArrowheads="1"/>
          </p:cNvSpPr>
          <p:nvPr/>
        </p:nvSpPr>
        <p:spPr bwMode="auto">
          <a:xfrm>
            <a:off x="6781800" y="2362200"/>
            <a:ext cx="1905000" cy="1257300"/>
          </a:xfrm>
          <a:prstGeom prst="wedgeRoundRectCallout">
            <a:avLst>
              <a:gd name="adj1" fmla="val -188250"/>
              <a:gd name="adj2" fmla="val 227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</a:rPr>
              <a:t>n contains the value 149</a:t>
            </a:r>
          </a:p>
        </p:txBody>
      </p:sp>
    </p:spTree>
    <p:extLst>
      <p:ext uri="{BB962C8B-B14F-4D97-AF65-F5344CB8AC3E}">
        <p14:creationId xmlns:p14="http://schemas.microsoft.com/office/powerpoint/2010/main" val="38621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96287" grpId="0" animBg="1"/>
      <p:bldP spid="9628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5973" y="243840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List&lt;Integer&gt;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list 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new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ArrayList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&lt;&gt;();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for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1;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&lt;= 50;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{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list.add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Math.random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 * 101) - 50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>
                <a:latin typeface="Lucida Console" pitchFamily="49" charset="0"/>
              </a:rPr>
              <a:t>ArrayListExample2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5562600" y="2776299"/>
            <a:ext cx="3581400" cy="919401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bg1"/>
                </a:solidFill>
              </a:rPr>
              <a:t>Declare list </a:t>
            </a:r>
            <a:r>
              <a:rPr lang="en-US" sz="2400" dirty="0">
                <a:solidFill>
                  <a:schemeClr val="bg1"/>
                </a:solidFill>
              </a:rPr>
              <a:t>to only hold </a:t>
            </a:r>
            <a:r>
              <a:rPr lang="en-US" sz="2400" dirty="0">
                <a:solidFill>
                  <a:schemeClr val="bg1"/>
                </a:solidFill>
                <a:latin typeface="Lucida Console" pitchFamily="49" charset="0"/>
              </a:rPr>
              <a:t>Integer</a:t>
            </a:r>
            <a:r>
              <a:rPr lang="en-US" sz="2400" dirty="0">
                <a:solidFill>
                  <a:schemeClr val="bg1"/>
                </a:solidFill>
              </a:rPr>
              <a:t> objects</a:t>
            </a: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1371600" y="4648200"/>
            <a:ext cx="4419600" cy="919401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Java automatically converts </a:t>
            </a:r>
            <a:r>
              <a:rPr lang="en-US" sz="2400" dirty="0" smtClean="0">
                <a:solidFill>
                  <a:schemeClr val="bg1"/>
                </a:solidFill>
              </a:rPr>
              <a:t>random </a:t>
            </a:r>
            <a:r>
              <a:rPr lang="en-US" sz="2400" dirty="0" err="1">
                <a:solidFill>
                  <a:schemeClr val="bg1"/>
                </a:solidFill>
                <a:latin typeface="Lucida Console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to an </a:t>
            </a:r>
            <a:r>
              <a:rPr lang="en-US" sz="2400" dirty="0">
                <a:solidFill>
                  <a:schemeClr val="bg1"/>
                </a:solidFill>
                <a:latin typeface="Lucida Console" pitchFamily="49" charset="0"/>
              </a:rPr>
              <a:t>Integer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1814" y="1242357"/>
            <a:ext cx="5791200" cy="864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Arrays of integers are much easier – no constructing and no casting</a:t>
            </a:r>
          </a:p>
        </p:txBody>
      </p:sp>
    </p:spTree>
    <p:extLst>
      <p:ext uri="{BB962C8B-B14F-4D97-AF65-F5344CB8AC3E}">
        <p14:creationId xmlns:p14="http://schemas.microsoft.com/office/powerpoint/2010/main" val="23080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 animBg="1"/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AutoShape 3"/>
          <p:cNvSpPr>
            <a:spLocks noChangeArrowheads="1"/>
          </p:cNvSpPr>
          <p:nvPr/>
        </p:nvSpPr>
        <p:spPr bwMode="auto">
          <a:xfrm>
            <a:off x="1828800" y="537900"/>
            <a:ext cx="7086600" cy="1191816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solidFill>
                  <a:srgbClr val="0033CC"/>
                </a:solidFill>
              </a:rPr>
              <a:t>Calculate &amp; display </a:t>
            </a:r>
            <a:r>
              <a:rPr lang="en-US" sz="3200" dirty="0" smtClean="0">
                <a:solidFill>
                  <a:srgbClr val="0033CC"/>
                </a:solidFill>
              </a:rPr>
              <a:t>the average (mean) of the values in the list</a:t>
            </a:r>
            <a:endParaRPr lang="en-US" sz="3200" dirty="0">
              <a:solidFill>
                <a:srgbClr val="0033CC"/>
              </a:solidFill>
            </a:endParaRP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>
            <a:off x="228600" y="1952958"/>
            <a:ext cx="7315200" cy="239044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 sum = 0;</a:t>
            </a:r>
          </a:p>
          <a:p>
            <a:pPr>
              <a:lnSpc>
                <a:spcPct val="80000"/>
              </a:lnSpc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for (int num : list) </a:t>
            </a:r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{</a:t>
            </a:r>
          </a:p>
          <a:p>
            <a:pPr lvl="1">
              <a:lnSpc>
                <a:spcPct val="80000"/>
              </a:lnSpc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sum +=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num;</a:t>
            </a:r>
          </a:p>
          <a:p>
            <a:pPr>
              <a:lnSpc>
                <a:spcPct val="80000"/>
              </a:lnSpc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}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System.out.printf("Average: %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7.3f %n“, 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double) sum/list.size());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191000" y="2362200"/>
            <a:ext cx="4191000" cy="919401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Java automatically converts the </a:t>
            </a:r>
            <a:r>
              <a:rPr lang="en-US" sz="2400" dirty="0">
                <a:solidFill>
                  <a:schemeClr val="bg1"/>
                </a:solidFill>
                <a:latin typeface="Lucida Console" pitchFamily="49" charset="0"/>
              </a:rPr>
              <a:t>Integer</a:t>
            </a:r>
            <a:r>
              <a:rPr lang="en-US" sz="2400" dirty="0">
                <a:solidFill>
                  <a:schemeClr val="bg1"/>
                </a:solidFill>
              </a:rPr>
              <a:t> to an </a:t>
            </a:r>
            <a:r>
              <a:rPr lang="en-US" sz="2400" dirty="0" err="1">
                <a:solidFill>
                  <a:schemeClr val="bg1"/>
                </a:solidFill>
                <a:latin typeface="Lucida Console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3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nimBg="1"/>
      <p:bldP spid="141316" grpId="0" animBg="1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AutoShape 3"/>
          <p:cNvSpPr>
            <a:spLocks noChangeArrowheads="1"/>
          </p:cNvSpPr>
          <p:nvPr/>
        </p:nvSpPr>
        <p:spPr bwMode="auto">
          <a:xfrm>
            <a:off x="1066800" y="724257"/>
            <a:ext cx="7829550" cy="646986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3200" dirty="0" smtClean="0">
                <a:solidFill>
                  <a:srgbClr val="0033CC"/>
                </a:solidFill>
              </a:rPr>
              <a:t>Remove all of the odd values from the list</a:t>
            </a:r>
            <a:endParaRPr lang="en-US" sz="3200" dirty="0">
              <a:solidFill>
                <a:srgbClr val="0033CC"/>
              </a:solidFill>
            </a:endParaRP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>
            <a:off x="182563" y="1932823"/>
            <a:ext cx="4922837" cy="377975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k = 0;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while (k &lt;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list.size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num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list.get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(k);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if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num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% 2 != 0)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list.remove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(k);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else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k++;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815255" y="1635621"/>
            <a:ext cx="4876799" cy="919401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 err="1" smtClean="0">
                <a:solidFill>
                  <a:srgbClr val="99FF66"/>
                </a:solidFill>
              </a:rPr>
              <a:t>ConcurrentModificationException</a:t>
            </a:r>
            <a:r>
              <a:rPr lang="en-US" sz="2400" dirty="0" smtClean="0">
                <a:solidFill>
                  <a:schemeClr val="bg1"/>
                </a:solidFill>
              </a:rPr>
              <a:t> if used enhanced for loop</a:t>
            </a:r>
            <a:endParaRPr lang="en-US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800600" y="3363001"/>
            <a:ext cx="3334732" cy="919401"/>
          </a:xfrm>
          <a:prstGeom prst="wedgeRoundRectCallout">
            <a:avLst>
              <a:gd name="adj1" fmla="val -88056"/>
              <a:gd name="adj2" fmla="val 25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bg1"/>
                </a:solidFill>
              </a:rPr>
              <a:t>Negative odd values have remainder of -1</a:t>
            </a:r>
            <a:endParaRPr lang="en-US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33688" y="5077243"/>
            <a:ext cx="3634278" cy="919401"/>
          </a:xfrm>
          <a:prstGeom prst="wedgeRoundRectCallout">
            <a:avLst>
              <a:gd name="adj1" fmla="val -78692"/>
              <a:gd name="adj2" fmla="val -476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bg1"/>
                </a:solidFill>
              </a:rPr>
              <a:t>Only advance to next index if did NOT remove</a:t>
            </a:r>
            <a:endParaRPr lang="en-US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9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nimBg="1"/>
      <p:bldP spid="141316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AutoShape 2"/>
          <p:cNvSpPr>
            <a:spLocks noChangeArrowheads="1"/>
          </p:cNvSpPr>
          <p:nvPr/>
        </p:nvSpPr>
        <p:spPr bwMode="auto">
          <a:xfrm>
            <a:off x="441325" y="528757"/>
            <a:ext cx="8245475" cy="112371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2"/>
                </a:solidFill>
              </a:rPr>
              <a:t>Each format string has several parts</a:t>
            </a:r>
          </a:p>
          <a:p>
            <a:pPr eaLnBrk="0" hangingPunct="0"/>
            <a:r>
              <a:rPr lang="en-US" sz="2800" dirty="0" smtClean="0">
                <a:solidFill>
                  <a:srgbClr val="CC00FF"/>
                </a:solidFill>
                <a:latin typeface="Verdana" pitchFamily="34" charset="0"/>
              </a:rPr>
              <a:t>"% </a:t>
            </a:r>
            <a:r>
              <a:rPr lang="en-US" sz="2800" dirty="0">
                <a:solidFill>
                  <a:srgbClr val="CC00FF"/>
                </a:solidFill>
                <a:latin typeface="Verdana" pitchFamily="34" charset="0"/>
              </a:rPr>
              <a:t>&lt;flag&gt; &lt;width&gt; &lt;.precision&gt; &lt;type</a:t>
            </a:r>
            <a:r>
              <a:rPr lang="en-US" sz="2800" dirty="0" smtClean="0">
                <a:solidFill>
                  <a:srgbClr val="CC00FF"/>
                </a:solidFill>
                <a:latin typeface="Verdana" pitchFamily="34" charset="0"/>
              </a:rPr>
              <a:t>&gt;"</a:t>
            </a:r>
            <a:endParaRPr lang="en-US" sz="2800" dirty="0">
              <a:solidFill>
                <a:srgbClr val="CC00FF"/>
              </a:solidFill>
              <a:latin typeface="Verdana" pitchFamily="34" charset="0"/>
            </a:endParaRPr>
          </a:p>
        </p:txBody>
      </p:sp>
      <p:sp>
        <p:nvSpPr>
          <p:cNvPr id="144387" name="AutoShape 3"/>
          <p:cNvSpPr>
            <a:spLocks noChangeArrowheads="1"/>
          </p:cNvSpPr>
          <p:nvPr/>
        </p:nvSpPr>
        <p:spPr bwMode="auto">
          <a:xfrm>
            <a:off x="1524000" y="2939989"/>
            <a:ext cx="7162800" cy="2960811"/>
          </a:xfrm>
          <a:prstGeom prst="wedgeRectCallout">
            <a:avLst>
              <a:gd name="adj1" fmla="val -43505"/>
              <a:gd name="adj2" fmla="val -96972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bg1"/>
                </a:solidFill>
              </a:rPr>
              <a:t>Possible Flags (optional):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–	result is left-justified (default: right-justified)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+	result always has sign (+/-)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0	result is </a:t>
            </a:r>
            <a:r>
              <a:rPr lang="en-US" sz="2400" dirty="0" smtClean="0">
                <a:solidFill>
                  <a:schemeClr val="bg1"/>
                </a:solidFill>
              </a:rPr>
              <a:t>0-padded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‘ ’	result has leading space if positive value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,	result includes group separators (1,234,555)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(	result encloses negative #s in 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/>
      <p:bldP spid="14438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3584</TotalTime>
  <Words>3790</Words>
  <Application>Microsoft Office PowerPoint</Application>
  <PresentationFormat>On-screen Show (4:3)</PresentationFormat>
  <Paragraphs>899</Paragraphs>
  <Slides>86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Calibri</vt:lpstr>
      <vt:lpstr>Courier New</vt:lpstr>
      <vt:lpstr>Euclid Symbol</vt:lpstr>
      <vt:lpstr>Lucida Console</vt:lpstr>
      <vt:lpstr>Verdana</vt:lpstr>
      <vt:lpstr>Wingdings</vt:lpstr>
      <vt:lpstr>Default Design</vt:lpstr>
      <vt:lpstr>Java Review</vt:lpstr>
      <vt:lpstr>Primitive Variables</vt:lpstr>
      <vt:lpstr>Reference Variable</vt:lpstr>
      <vt:lpstr>Assignment Operators</vt:lpstr>
      <vt:lpstr>Arithmetic Operators</vt:lpstr>
      <vt:lpstr>Random Number Generation</vt:lpstr>
      <vt:lpstr>Standard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Input - Scanner Class</vt:lpstr>
      <vt:lpstr>StandardInputOutput.java</vt:lpstr>
      <vt:lpstr>PowerPoint Presentation</vt:lpstr>
      <vt:lpstr>StandardInputOutput.java</vt:lpstr>
      <vt:lpstr>StandardInputOutput.java</vt:lpstr>
      <vt:lpstr>StandardInputOutput.java</vt:lpstr>
      <vt:lpstr>Open Car.java</vt:lpstr>
      <vt:lpstr>Open Car.java</vt:lpstr>
      <vt:lpstr>PowerPoint Presentation</vt:lpstr>
      <vt:lpstr>PowerPoint Presentation</vt:lpstr>
      <vt:lpstr>PowerPoint Presentation</vt:lpstr>
      <vt:lpstr>Class (Static) Methods</vt:lpstr>
      <vt:lpstr>Static v. Instance Method Access</vt:lpstr>
      <vt:lpstr>Constructors</vt:lpstr>
      <vt:lpstr>Constructors</vt:lpstr>
      <vt:lpstr>Passing Parameters</vt:lpstr>
      <vt:lpstr>Methods</vt:lpstr>
      <vt:lpstr>Overriding Methods</vt:lpstr>
      <vt:lpstr>Overriding Methods</vt:lpstr>
      <vt:lpstr>PowerPoint Presentation</vt:lpstr>
      <vt:lpstr>Overloading Methods</vt:lpstr>
      <vt:lpstr>Scope of Instance Variables</vt:lpstr>
      <vt:lpstr>Scope of Local Variables</vt:lpstr>
      <vt:lpstr>PowerPoint Presentation</vt:lpstr>
      <vt:lpstr>Arrays</vt:lpstr>
      <vt:lpstr>Array Instantiation</vt:lpstr>
      <vt:lpstr>Initializer List Instantiation</vt:lpstr>
      <vt:lpstr>Array Length</vt:lpstr>
      <vt:lpstr>Array Indexing</vt:lpstr>
      <vt:lpstr>Arrays and Methods</vt:lpstr>
      <vt:lpstr>Java Arrays and Methods</vt:lpstr>
      <vt:lpstr>Java Arrays and Methods</vt:lpstr>
      <vt:lpstr>Java Arrays of Objects</vt:lpstr>
      <vt:lpstr>For-each Loop</vt:lpstr>
      <vt:lpstr>For-each Loop</vt:lpstr>
      <vt:lpstr>Array Copies</vt:lpstr>
      <vt:lpstr>Array Copies</vt:lpstr>
      <vt:lpstr>Utility Methods</vt:lpstr>
      <vt:lpstr>PowerPoint Presentation</vt:lpstr>
      <vt:lpstr>Two-Dimensional Arrays</vt:lpstr>
      <vt:lpstr>Two-Dimensional Arrays</vt:lpstr>
      <vt:lpstr>Two-Dimensional Arrays</vt:lpstr>
      <vt:lpstr>Traversing a Matrix</vt:lpstr>
      <vt:lpstr>Displaying a Matrix</vt:lpstr>
      <vt:lpstr>TwoDArrays.java</vt:lpstr>
      <vt:lpstr>2D Array Practice</vt:lpstr>
      <vt:lpstr>TwoDArrays.java</vt:lpstr>
      <vt:lpstr>2D Array Practice</vt:lpstr>
      <vt:lpstr>TwoDArrays.java</vt:lpstr>
      <vt:lpstr>2D Array Practice</vt:lpstr>
      <vt:lpstr>TwoDArrayPractice.java</vt:lpstr>
      <vt:lpstr>TwoDArrayPractice.java</vt:lpstr>
      <vt:lpstr>PowerPoint Presentation</vt:lpstr>
      <vt:lpstr>java.util.ArrayList Class</vt:lpstr>
      <vt:lpstr>ArrayList Compared to Array</vt:lpstr>
      <vt:lpstr>ArrayList&lt;E&gt; Methods</vt:lpstr>
      <vt:lpstr>ArrayList&lt;E&gt; Methods</vt:lpstr>
      <vt:lpstr>ArrayList&lt;E&gt; Methods</vt:lpstr>
      <vt:lpstr>ArrayListExample1.java</vt:lpstr>
      <vt:lpstr>ArrayListExample1.java</vt:lpstr>
      <vt:lpstr>ArrayListExample1.java</vt:lpstr>
      <vt:lpstr>ArrayListExample1.java</vt:lpstr>
      <vt:lpstr>ArrayListExample1.java</vt:lpstr>
      <vt:lpstr>ArrayListExample1.java</vt:lpstr>
      <vt:lpstr>PowerPoint Presentation</vt:lpstr>
      <vt:lpstr>Wrapper Classes</vt:lpstr>
      <vt:lpstr>Auto-boxing</vt:lpstr>
      <vt:lpstr>Open ArrayListExample2</vt:lpstr>
      <vt:lpstr>PowerPoint Presentation</vt:lpstr>
      <vt:lpstr>PowerPoint Presentation</vt:lpstr>
    </vt:vector>
  </TitlesOfParts>
  <Company>The Ishman Household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 Analysis and Design</dc:title>
  <dc:creator>Tracy Ishman</dc:creator>
  <cp:lastModifiedBy>Tracy Ishman</cp:lastModifiedBy>
  <cp:revision>105</cp:revision>
  <cp:lastPrinted>2018-08-10T19:14:15Z</cp:lastPrinted>
  <dcterms:created xsi:type="dcterms:W3CDTF">2006-08-23T01:35:08Z</dcterms:created>
  <dcterms:modified xsi:type="dcterms:W3CDTF">2019-08-21T16:35:01Z</dcterms:modified>
</cp:coreProperties>
</file>