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handoutMasterIdLst>
    <p:handoutMasterId r:id="rId60"/>
  </p:handoutMasterIdLst>
  <p:sldIdLst>
    <p:sldId id="256" r:id="rId2"/>
    <p:sldId id="494" r:id="rId3"/>
    <p:sldId id="512" r:id="rId4"/>
    <p:sldId id="525" r:id="rId5"/>
    <p:sldId id="526" r:id="rId6"/>
    <p:sldId id="527" r:id="rId7"/>
    <p:sldId id="538" r:id="rId8"/>
    <p:sldId id="528" r:id="rId9"/>
    <p:sldId id="530" r:id="rId10"/>
    <p:sldId id="502" r:id="rId11"/>
    <p:sldId id="503" r:id="rId12"/>
    <p:sldId id="495" r:id="rId13"/>
    <p:sldId id="496" r:id="rId14"/>
    <p:sldId id="497" r:id="rId15"/>
    <p:sldId id="498" r:id="rId16"/>
    <p:sldId id="531" r:id="rId17"/>
    <p:sldId id="532" r:id="rId18"/>
    <p:sldId id="499" r:id="rId19"/>
    <p:sldId id="533" r:id="rId20"/>
    <p:sldId id="534" r:id="rId21"/>
    <p:sldId id="500" r:id="rId22"/>
    <p:sldId id="535" r:id="rId23"/>
    <p:sldId id="536" r:id="rId24"/>
    <p:sldId id="537" r:id="rId25"/>
    <p:sldId id="471" r:id="rId26"/>
    <p:sldId id="481" r:id="rId27"/>
    <p:sldId id="482" r:id="rId28"/>
    <p:sldId id="474" r:id="rId29"/>
    <p:sldId id="484" r:id="rId30"/>
    <p:sldId id="485" r:id="rId31"/>
    <p:sldId id="486" r:id="rId32"/>
    <p:sldId id="488" r:id="rId33"/>
    <p:sldId id="489" r:id="rId34"/>
    <p:sldId id="490" r:id="rId35"/>
    <p:sldId id="507" r:id="rId36"/>
    <p:sldId id="491" r:id="rId37"/>
    <p:sldId id="492" r:id="rId38"/>
    <p:sldId id="493" r:id="rId39"/>
    <p:sldId id="506" r:id="rId40"/>
    <p:sldId id="508" r:id="rId41"/>
    <p:sldId id="504" r:id="rId42"/>
    <p:sldId id="505" r:id="rId43"/>
    <p:sldId id="509" r:id="rId44"/>
    <p:sldId id="510" r:id="rId45"/>
    <p:sldId id="513" r:id="rId46"/>
    <p:sldId id="514" r:id="rId47"/>
    <p:sldId id="540" r:id="rId48"/>
    <p:sldId id="539" r:id="rId49"/>
    <p:sldId id="516" r:id="rId50"/>
    <p:sldId id="517" r:id="rId51"/>
    <p:sldId id="541" r:id="rId52"/>
    <p:sldId id="518" r:id="rId53"/>
    <p:sldId id="519" r:id="rId54"/>
    <p:sldId id="543" r:id="rId55"/>
    <p:sldId id="544" r:id="rId56"/>
    <p:sldId id="520" r:id="rId57"/>
    <p:sldId id="545" r:id="rId58"/>
    <p:sldId id="523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C9"/>
    <a:srgbClr val="FF6600"/>
    <a:srgbClr val="FF7C80"/>
    <a:srgbClr val="FF00FF"/>
    <a:srgbClr val="FFE5FF"/>
    <a:srgbClr val="FF99FF"/>
    <a:srgbClr val="6600FF"/>
    <a:srgbClr val="CC99FF"/>
    <a:srgbClr val="FF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 varScale="1">
        <p:scale>
          <a:sx n="72" d="100"/>
          <a:sy n="72" d="100"/>
        </p:scale>
        <p:origin x="72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66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414BDFA8-9DBA-4197-8374-6DAC6D1030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77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0408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9CC690-F882-417A-8E7B-24C108FD061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3040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 build="p">
        <p:tmplLst>
          <p:tmpl lvl="1">
            <p:tnLst>
              <p:par>
                <p:cTn presetID="2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04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040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040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0409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FFB23-0EFF-48A2-BB4B-AA7EA054E1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2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DE6F7-14C8-4900-BCEF-C9E05E092B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0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7C6DB-2BC9-4A0B-82CB-88321DD128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2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7D79C-3EDB-4EB5-96D6-3DAAD6E79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3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06EB3-3291-41CA-B9BD-698BAA126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6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79A58-8D2F-4DDC-9237-294E78068C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1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55B8D-B9CE-4932-975D-3E74DF4FD6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3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B5703-5793-4AB3-878A-E4FCEF546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6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88FE9-5EA7-4BBD-A845-C758B3744A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8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7107E-0271-483A-8211-6F0D705077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8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2938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2938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329E134C-7DC8-4434-BBDD-D257EA3BCC0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9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9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9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9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9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9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9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9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9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9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/>
      <p:bldP spid="229382" grpId="0" build="p">
        <p:tmplLst>
          <p:tmpl lvl="1">
            <p:tnLst>
              <p:par>
                <p:cTn presetID="2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93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93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93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93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93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93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93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93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93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93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93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93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93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93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93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bg2"/>
          </a:solidFill>
          <a:effectLst/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bg2"/>
          </a:solidFill>
          <a:effectLst/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effectLst/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bg2"/>
          </a:solidFill>
          <a:effectLst/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OOP Review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Unit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2050" grpId="0"/>
      <p:bldP spid="2051" grpId="0" build="p">
        <p:tmplLst>
          <p:tmpl lvl="1">
            <p:tnLst>
              <p:par>
                <p:cTn presetID="2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0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Classes</a:t>
            </a:r>
            <a:endParaRPr lang="en-US"/>
          </a:p>
        </p:txBody>
      </p:sp>
      <p:sp>
        <p:nvSpPr>
          <p:cNvPr id="362499" name="AutoShape 3"/>
          <p:cNvSpPr>
            <a:spLocks noChangeArrowheads="1"/>
          </p:cNvSpPr>
          <p:nvPr/>
        </p:nvSpPr>
        <p:spPr bwMode="auto">
          <a:xfrm>
            <a:off x="631825" y="1454150"/>
            <a:ext cx="3863975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</a:rPr>
              <a:t>Non-</a:t>
            </a:r>
            <a:r>
              <a:rPr lang="en-US" sz="2800" dirty="0" err="1">
                <a:solidFill>
                  <a:schemeClr val="bg1"/>
                </a:solidFill>
                <a:latin typeface="Arial" charset="0"/>
              </a:rPr>
              <a:t>instantiable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62500" name="AutoShape 4"/>
          <p:cNvSpPr>
            <a:spLocks noChangeArrowheads="1"/>
          </p:cNvSpPr>
          <p:nvPr/>
        </p:nvSpPr>
        <p:spPr bwMode="auto">
          <a:xfrm>
            <a:off x="1143000" y="2514600"/>
            <a:ext cx="74977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eaLnBrk="1" hangingPunct="1"/>
            <a:r>
              <a:rPr lang="en-US" sz="2800">
                <a:solidFill>
                  <a:schemeClr val="bg1"/>
                </a:solidFill>
                <a:latin typeface="Arial" charset="0"/>
              </a:rPr>
              <a:t>Typically contain at least one abstract method</a:t>
            </a:r>
          </a:p>
        </p:txBody>
      </p:sp>
      <p:sp>
        <p:nvSpPr>
          <p:cNvPr id="362501" name="AutoShape 5"/>
          <p:cNvSpPr>
            <a:spLocks noChangeArrowheads="1"/>
          </p:cNvSpPr>
          <p:nvPr/>
        </p:nvSpPr>
        <p:spPr bwMode="auto">
          <a:xfrm>
            <a:off x="1524000" y="3505200"/>
            <a:ext cx="7186613" cy="152082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charset="0"/>
              </a:rPr>
              <a:t>Use when a superclass has a method that is unique for each subclass, but has no concrete meaning for the superclass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/>
      <p:bldP spid="362498" grpId="1"/>
      <p:bldP spid="362499" grpId="0" animBg="1"/>
      <p:bldP spid="362500" grpId="0" animBg="1"/>
      <p:bldP spid="3625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Abstract Class </a:t>
            </a:r>
            <a:r>
              <a:rPr lang="en-US" dirty="0"/>
              <a:t>vs. </a:t>
            </a:r>
            <a:r>
              <a:rPr lang="en-US" dirty="0">
                <a:solidFill>
                  <a:srgbClr val="7030A0"/>
                </a:solidFill>
              </a:rPr>
              <a:t>Interface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74565"/>
              </p:ext>
            </p:extLst>
          </p:nvPr>
        </p:nvGraphicFramePr>
        <p:xfrm>
          <a:off x="381000" y="1371600"/>
          <a:ext cx="8534400" cy="495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8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Abstract Class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Interface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06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Use to instantiate?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FF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15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Methods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FF"/>
                          </a:solidFill>
                        </a:rPr>
                        <a:t>Any mix of concrete and/or abstract methods</a:t>
                      </a:r>
                      <a:endParaRPr 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Only abstract methods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15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 Members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FF"/>
                          </a:solidFill>
                        </a:rPr>
                        <a:t>Any mix of instance and/or static variables</a:t>
                      </a:r>
                      <a:endParaRPr 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Only static constants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06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Accessibility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FF"/>
                          </a:solidFill>
                        </a:rPr>
                        <a:t>Any mix of public, private, protected</a:t>
                      </a:r>
                      <a:endParaRPr 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Public only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3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en-US"/>
          </a:p>
        </p:txBody>
      </p:sp>
      <p:sp>
        <p:nvSpPr>
          <p:cNvPr id="355331" name="AutoShape 3"/>
          <p:cNvSpPr>
            <a:spLocks noChangeArrowheads="1"/>
          </p:cNvSpPr>
          <p:nvPr/>
        </p:nvSpPr>
        <p:spPr bwMode="auto">
          <a:xfrm>
            <a:off x="457200" y="1295400"/>
            <a:ext cx="6530975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</a:rPr>
              <a:t>Use to create a new class (subclass) from an existing class (superclass)</a:t>
            </a:r>
          </a:p>
        </p:txBody>
      </p:sp>
      <p:sp>
        <p:nvSpPr>
          <p:cNvPr id="355332" name="AutoShape 4"/>
          <p:cNvSpPr>
            <a:spLocks noChangeArrowheads="1"/>
          </p:cNvSpPr>
          <p:nvPr/>
        </p:nvSpPr>
        <p:spPr bwMode="auto">
          <a:xfrm>
            <a:off x="1371600" y="2542672"/>
            <a:ext cx="7345363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Arial" charset="0"/>
              </a:rPr>
              <a:t>Inherits 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public and protected state 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(data) and behavior (methods)</a:t>
            </a:r>
          </a:p>
        </p:txBody>
      </p:sp>
      <p:sp>
        <p:nvSpPr>
          <p:cNvPr id="355333" name="AutoShape 5"/>
          <p:cNvSpPr>
            <a:spLocks noChangeArrowheads="1"/>
          </p:cNvSpPr>
          <p:nvPr/>
        </p:nvSpPr>
        <p:spPr bwMode="auto">
          <a:xfrm>
            <a:off x="838200" y="3797802"/>
            <a:ext cx="7369175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charset="0"/>
              </a:rPr>
              <a:t>Augments with features unique to new class</a:t>
            </a:r>
          </a:p>
        </p:txBody>
      </p:sp>
      <p:sp>
        <p:nvSpPr>
          <p:cNvPr id="355334" name="AutoShape 6"/>
          <p:cNvSpPr>
            <a:spLocks noChangeArrowheads="1"/>
          </p:cNvSpPr>
          <p:nvPr/>
        </p:nvSpPr>
        <p:spPr bwMode="auto">
          <a:xfrm>
            <a:off x="1524000" y="4572000"/>
            <a:ext cx="7140575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charset="0"/>
              </a:rPr>
              <a:t>Useful when logically-related classes share common implementations and/or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/>
      <p:bldP spid="355330" grpId="1"/>
      <p:bldP spid="355331" grpId="0" animBg="1"/>
      <p:bldP spid="355332" grpId="0" animBg="1"/>
      <p:bldP spid="355333" grpId="0" animBg="1"/>
      <p:bldP spid="3553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en-US"/>
          </a:p>
        </p:txBody>
      </p:sp>
      <p:sp>
        <p:nvSpPr>
          <p:cNvPr id="356355" name="AutoShape 3"/>
          <p:cNvSpPr>
            <a:spLocks noChangeArrowheads="1"/>
          </p:cNvSpPr>
          <p:nvPr/>
        </p:nvSpPr>
        <p:spPr bwMode="auto">
          <a:xfrm>
            <a:off x="528637" y="1530350"/>
            <a:ext cx="4625975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</a:rPr>
              <a:t>Promotes code reuse</a:t>
            </a:r>
          </a:p>
        </p:txBody>
      </p:sp>
      <p:sp>
        <p:nvSpPr>
          <p:cNvPr id="356356" name="AutoShape 4"/>
          <p:cNvSpPr>
            <a:spLocks noChangeArrowheads="1"/>
          </p:cNvSpPr>
          <p:nvPr/>
        </p:nvSpPr>
        <p:spPr bwMode="auto">
          <a:xfrm>
            <a:off x="1420812" y="2379662"/>
            <a:ext cx="5715000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Arial" charset="0"/>
              </a:rPr>
              <a:t>Models the IS-A relationship</a:t>
            </a:r>
          </a:p>
        </p:txBody>
      </p:sp>
      <p:sp>
        <p:nvSpPr>
          <p:cNvPr id="356357" name="AutoShape 5"/>
          <p:cNvSpPr>
            <a:spLocks noChangeArrowheads="1"/>
          </p:cNvSpPr>
          <p:nvPr/>
        </p:nvSpPr>
        <p:spPr bwMode="auto">
          <a:xfrm>
            <a:off x="2792411" y="3133725"/>
            <a:ext cx="5432425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charset="0"/>
              </a:rPr>
              <a:t>All classes are subclasses: inherit from Object class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52398" y="4550252"/>
            <a:ext cx="5002214" cy="57888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Can only extend 1 superclass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398" y="5439994"/>
            <a:ext cx="8991602" cy="461665"/>
          </a:xfrm>
          <a:prstGeom prst="rect">
            <a:avLst/>
          </a:prstGeom>
          <a:solidFill>
            <a:srgbClr val="FFCCFF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public class </a:t>
            </a:r>
            <a:r>
              <a:rPr lang="en-US" sz="2400" dirty="0" err="1" smtClean="0">
                <a:solidFill>
                  <a:schemeClr val="bg1"/>
                </a:solidFill>
                <a:latin typeface="Arial" charset="0"/>
              </a:rPr>
              <a:t>SubClass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Arial" charset="0"/>
              </a:rPr>
              <a:t>extends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charset="0"/>
              </a:rPr>
              <a:t>SuperClass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implements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 Rho, Phi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/>
      <p:bldP spid="356354" grpId="1"/>
      <p:bldP spid="356355" grpId="0" animBg="1"/>
      <p:bldP spid="356356" grpId="0" animBg="1"/>
      <p:bldP spid="356357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Hierarchy</a:t>
            </a:r>
          </a:p>
        </p:txBody>
      </p:sp>
      <p:grpSp>
        <p:nvGrpSpPr>
          <p:cNvPr id="357379" name="Group 3"/>
          <p:cNvGrpSpPr>
            <a:grpSpLocks/>
          </p:cNvGrpSpPr>
          <p:nvPr/>
        </p:nvGrpSpPr>
        <p:grpSpPr bwMode="auto">
          <a:xfrm>
            <a:off x="1066800" y="2743200"/>
            <a:ext cx="6934200" cy="3389313"/>
            <a:chOff x="672" y="1728"/>
            <a:chExt cx="4368" cy="2135"/>
          </a:xfrm>
        </p:grpSpPr>
        <p:sp>
          <p:nvSpPr>
            <p:cNvPr id="357380" name="Text Box 4"/>
            <p:cNvSpPr txBox="1">
              <a:spLocks noChangeArrowheads="1"/>
            </p:cNvSpPr>
            <p:nvPr/>
          </p:nvSpPr>
          <p:spPr bwMode="auto">
            <a:xfrm>
              <a:off x="1824" y="1728"/>
              <a:ext cx="2016" cy="407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 err="1" smtClean="0">
                  <a:solidFill>
                    <a:schemeClr val="bg1"/>
                  </a:solidFill>
                  <a:latin typeface="Verdana" pitchFamily="34" charset="0"/>
                </a:rPr>
                <a:t>AbstractCollection</a:t>
              </a:r>
              <a:endParaRPr lang="en-US" sz="24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357381" name="Text Box 5"/>
            <p:cNvSpPr txBox="1">
              <a:spLocks noChangeArrowheads="1"/>
            </p:cNvSpPr>
            <p:nvPr/>
          </p:nvSpPr>
          <p:spPr bwMode="auto">
            <a:xfrm>
              <a:off x="1824" y="2448"/>
              <a:ext cx="2016" cy="407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 err="1" smtClean="0">
                  <a:solidFill>
                    <a:schemeClr val="bg1"/>
                  </a:solidFill>
                  <a:latin typeface="Verdana" pitchFamily="34" charset="0"/>
                </a:rPr>
                <a:t>AbstractList</a:t>
              </a:r>
              <a:endParaRPr lang="en-US" sz="24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357382" name="Text Box 6"/>
            <p:cNvSpPr txBox="1">
              <a:spLocks noChangeArrowheads="1"/>
            </p:cNvSpPr>
            <p:nvPr/>
          </p:nvSpPr>
          <p:spPr bwMode="auto">
            <a:xfrm>
              <a:off x="3120" y="3456"/>
              <a:ext cx="1920" cy="407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solidFill>
                    <a:schemeClr val="bg1"/>
                  </a:solidFill>
                  <a:latin typeface="Verdana" pitchFamily="34" charset="0"/>
                </a:rPr>
                <a:t>Vector</a:t>
              </a:r>
              <a:endParaRPr lang="en-US" sz="24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357383" name="Text Box 7"/>
            <p:cNvSpPr txBox="1">
              <a:spLocks noChangeArrowheads="1"/>
            </p:cNvSpPr>
            <p:nvPr/>
          </p:nvSpPr>
          <p:spPr bwMode="auto">
            <a:xfrm>
              <a:off x="672" y="3456"/>
              <a:ext cx="1920" cy="407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 err="1" smtClean="0">
                  <a:solidFill>
                    <a:schemeClr val="bg1"/>
                  </a:solidFill>
                  <a:latin typeface="Verdana" pitchFamily="34" charset="0"/>
                </a:rPr>
                <a:t>ArrayList</a:t>
              </a:r>
              <a:endParaRPr lang="en-US" sz="24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357384" name="Line 8"/>
            <p:cNvSpPr>
              <a:spLocks noChangeShapeType="1"/>
            </p:cNvSpPr>
            <p:nvPr/>
          </p:nvSpPr>
          <p:spPr bwMode="auto">
            <a:xfrm flipV="1">
              <a:off x="2832" y="2160"/>
              <a:ext cx="0" cy="288"/>
            </a:xfrm>
            <a:prstGeom prst="line">
              <a:avLst/>
            </a:prstGeom>
            <a:ln>
              <a:headEnd/>
              <a:tailEnd type="triangle" w="lg" len="lg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7385" name="Line 9"/>
            <p:cNvSpPr>
              <a:spLocks noChangeShapeType="1"/>
            </p:cNvSpPr>
            <p:nvPr/>
          </p:nvSpPr>
          <p:spPr bwMode="auto">
            <a:xfrm flipV="1">
              <a:off x="2832" y="2855"/>
              <a:ext cx="0" cy="265"/>
            </a:xfrm>
            <a:prstGeom prst="line">
              <a:avLst/>
            </a:prstGeom>
            <a:ln>
              <a:headEnd/>
              <a:tailEnd type="triangle" w="lg" len="lg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7386" name="Line 10"/>
            <p:cNvSpPr>
              <a:spLocks noChangeShapeType="1"/>
            </p:cNvSpPr>
            <p:nvPr/>
          </p:nvSpPr>
          <p:spPr bwMode="auto">
            <a:xfrm>
              <a:off x="1632" y="3120"/>
              <a:ext cx="2448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7387" name="Line 11"/>
            <p:cNvSpPr>
              <a:spLocks noChangeShapeType="1"/>
            </p:cNvSpPr>
            <p:nvPr/>
          </p:nvSpPr>
          <p:spPr bwMode="auto">
            <a:xfrm>
              <a:off x="1632" y="3120"/>
              <a:ext cx="0" cy="33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7388" name="Line 12"/>
            <p:cNvSpPr>
              <a:spLocks noChangeShapeType="1"/>
            </p:cNvSpPr>
            <p:nvPr/>
          </p:nvSpPr>
          <p:spPr bwMode="auto">
            <a:xfrm>
              <a:off x="4080" y="3120"/>
              <a:ext cx="0" cy="33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57389" name="Group 13"/>
          <p:cNvGrpSpPr>
            <a:grpSpLocks/>
          </p:cNvGrpSpPr>
          <p:nvPr/>
        </p:nvGrpSpPr>
        <p:grpSpPr bwMode="auto">
          <a:xfrm>
            <a:off x="3810000" y="3962400"/>
            <a:ext cx="4191000" cy="1447800"/>
            <a:chOff x="2400" y="2496"/>
            <a:chExt cx="2640" cy="912"/>
          </a:xfrm>
        </p:grpSpPr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4080" y="249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66CC"/>
                  </a:solidFill>
                  <a:latin typeface="Verdana" pitchFamily="34" charset="0"/>
                </a:rPr>
                <a:t>siblings</a:t>
              </a:r>
            </a:p>
          </p:txBody>
        </p:sp>
        <p:sp>
          <p:nvSpPr>
            <p:cNvPr id="357391" name="Line 15"/>
            <p:cNvSpPr>
              <a:spLocks noChangeShapeType="1"/>
            </p:cNvSpPr>
            <p:nvPr/>
          </p:nvSpPr>
          <p:spPr bwMode="auto">
            <a:xfrm flipH="1">
              <a:off x="2400" y="2784"/>
              <a:ext cx="1920" cy="624"/>
            </a:xfrm>
            <a:prstGeom prst="line">
              <a:avLst/>
            </a:prstGeom>
            <a:noFill/>
            <a:ln w="25400">
              <a:solidFill>
                <a:srgbClr val="FF66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66CC"/>
                </a:solidFill>
              </a:endParaRPr>
            </a:p>
          </p:txBody>
        </p:sp>
        <p:sp>
          <p:nvSpPr>
            <p:cNvPr id="357392" name="Line 16"/>
            <p:cNvSpPr>
              <a:spLocks noChangeShapeType="1"/>
            </p:cNvSpPr>
            <p:nvPr/>
          </p:nvSpPr>
          <p:spPr bwMode="auto">
            <a:xfrm flipH="1">
              <a:off x="4272" y="2784"/>
              <a:ext cx="48" cy="624"/>
            </a:xfrm>
            <a:prstGeom prst="line">
              <a:avLst/>
            </a:prstGeom>
            <a:noFill/>
            <a:ln w="25400">
              <a:solidFill>
                <a:srgbClr val="FF66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66CC"/>
                </a:solidFill>
              </a:endParaRPr>
            </a:p>
          </p:txBody>
        </p:sp>
      </p:grpSp>
      <p:sp>
        <p:nvSpPr>
          <p:cNvPr id="357393" name="Text Box 17"/>
          <p:cNvSpPr txBox="1">
            <a:spLocks noChangeArrowheads="1"/>
          </p:cNvSpPr>
          <p:nvPr/>
        </p:nvSpPr>
        <p:spPr bwMode="auto">
          <a:xfrm>
            <a:off x="5943600" y="1654829"/>
            <a:ext cx="2971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err="1" smtClean="0">
                <a:solidFill>
                  <a:srgbClr val="FF66CC"/>
                </a:solidFill>
                <a:latin typeface="Verdana" pitchFamily="34" charset="0"/>
              </a:rPr>
              <a:t>AbstractList</a:t>
            </a:r>
            <a:r>
              <a:rPr lang="en-US" sz="2400" dirty="0" smtClean="0">
                <a:solidFill>
                  <a:srgbClr val="FF66CC"/>
                </a:solidFill>
                <a:latin typeface="Verdana" pitchFamily="34" charset="0"/>
              </a:rPr>
              <a:t> is-a </a:t>
            </a:r>
            <a:r>
              <a:rPr lang="en-US" sz="2400" dirty="0" err="1" smtClean="0">
                <a:solidFill>
                  <a:srgbClr val="FF66CC"/>
                </a:solidFill>
                <a:latin typeface="Verdana" pitchFamily="34" charset="0"/>
              </a:rPr>
              <a:t>AbstractCollection</a:t>
            </a:r>
            <a:endParaRPr lang="en-US" sz="2400" dirty="0">
              <a:solidFill>
                <a:srgbClr val="FF66CC"/>
              </a:solidFill>
              <a:latin typeface="Verdana" pitchFamily="34" charset="0"/>
            </a:endParaRP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246090" y="4102641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rgbClr val="FF66CC"/>
                </a:solidFill>
                <a:latin typeface="Verdana" pitchFamily="34" charset="0"/>
              </a:rPr>
              <a:t>Vector is-a </a:t>
            </a:r>
            <a:r>
              <a:rPr lang="en-US" sz="2400" dirty="0" err="1" smtClean="0">
                <a:solidFill>
                  <a:srgbClr val="FF66CC"/>
                </a:solidFill>
                <a:latin typeface="Verdana" pitchFamily="34" charset="0"/>
              </a:rPr>
              <a:t>AbstractList</a:t>
            </a:r>
            <a:endParaRPr lang="en-US" sz="2400" dirty="0" smtClean="0">
              <a:solidFill>
                <a:srgbClr val="FF66CC"/>
              </a:solidFill>
              <a:latin typeface="Verdana" pitchFamily="34" charset="0"/>
            </a:endParaRPr>
          </a:p>
        </p:txBody>
      </p:sp>
      <p:sp>
        <p:nvSpPr>
          <p:cNvPr id="357395" name="AutoShape 19"/>
          <p:cNvSpPr>
            <a:spLocks noChangeArrowheads="1"/>
          </p:cNvSpPr>
          <p:nvPr/>
        </p:nvSpPr>
        <p:spPr bwMode="auto">
          <a:xfrm>
            <a:off x="228601" y="1162050"/>
            <a:ext cx="5105400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</a:rPr>
              <a:t>When 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subclass 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becomes 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superclass 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to 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new 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subclass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93" grpId="0"/>
      <p:bldP spid="357394" grpId="0"/>
      <p:bldP spid="3573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321" y="1393954"/>
            <a:ext cx="89105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public class </a:t>
            </a:r>
            <a:r>
              <a:rPr lang="en-US" sz="2800" dirty="0" err="1">
                <a:solidFill>
                  <a:schemeClr val="bg1"/>
                </a:solidFill>
              </a:rPr>
              <a:t>NYPizza</a:t>
            </a:r>
            <a:r>
              <a:rPr lang="en-US" sz="2800" dirty="0">
                <a:solidFill>
                  <a:schemeClr val="bg1"/>
                </a:solidFill>
              </a:rPr>
              <a:t> extends Pizza</a:t>
            </a:r>
          </a:p>
          <a:p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public </a:t>
            </a:r>
            <a:r>
              <a:rPr lang="en-US" sz="2800" dirty="0">
                <a:solidFill>
                  <a:schemeClr val="bg1"/>
                </a:solidFill>
              </a:rPr>
              <a:t>final 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AVG_CALORIE_PER_TOPPING = 238;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private </a:t>
            </a:r>
            <a:r>
              <a:rPr lang="en-US" sz="2800" dirty="0">
                <a:solidFill>
                  <a:schemeClr val="bg1"/>
                </a:solidFill>
              </a:rPr>
              <a:t>List&lt;String&gt; toppings;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public </a:t>
            </a:r>
            <a:r>
              <a:rPr lang="en-US" sz="2800" dirty="0" err="1">
                <a:solidFill>
                  <a:schemeClr val="bg1"/>
                </a:solidFill>
              </a:rPr>
              <a:t>NYPizza</a:t>
            </a:r>
            <a:r>
              <a:rPr lang="en-US" sz="2800" dirty="0">
                <a:solidFill>
                  <a:schemeClr val="bg1"/>
                </a:solidFill>
              </a:rPr>
              <a:t>()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{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     toppings </a:t>
            </a:r>
            <a:r>
              <a:rPr lang="en-US" sz="2800" dirty="0">
                <a:solidFill>
                  <a:schemeClr val="bg1"/>
                </a:solidFill>
              </a:rPr>
              <a:t>= new </a:t>
            </a:r>
            <a:r>
              <a:rPr lang="en-US" sz="2800" dirty="0" err="1">
                <a:solidFill>
                  <a:schemeClr val="bg1"/>
                </a:solidFill>
              </a:rPr>
              <a:t>ArrayList</a:t>
            </a:r>
            <a:r>
              <a:rPr lang="en-US" sz="2800" dirty="0">
                <a:solidFill>
                  <a:schemeClr val="bg1"/>
                </a:solidFill>
              </a:rPr>
              <a:t>&lt;String&gt;();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}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 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 Constructors</a:t>
            </a:r>
            <a:endParaRPr lang="en-US" dirty="0"/>
          </a:p>
        </p:txBody>
      </p:sp>
      <p:sp>
        <p:nvSpPr>
          <p:cNvPr id="358404" name="AutoShape 4"/>
          <p:cNvSpPr>
            <a:spLocks noChangeArrowheads="1"/>
          </p:cNvSpPr>
          <p:nvPr/>
        </p:nvSpPr>
        <p:spPr bwMode="auto">
          <a:xfrm>
            <a:off x="3345226" y="851307"/>
            <a:ext cx="5301887" cy="57888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</a:rPr>
              <a:t>Constructors are NOT inherited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  <a:sym typeface="Euclid Symbol" pitchFamily="18" charset="2"/>
            </a:endParaRPr>
          </a:p>
        </p:txBody>
      </p:sp>
      <p:sp>
        <p:nvSpPr>
          <p:cNvPr id="358405" name="AutoShape 5"/>
          <p:cNvSpPr>
            <a:spLocks noChangeArrowheads="1"/>
          </p:cNvSpPr>
          <p:nvPr/>
        </p:nvSpPr>
        <p:spPr bwMode="auto">
          <a:xfrm>
            <a:off x="1865662" y="2939871"/>
            <a:ext cx="6287738" cy="57888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Explicit call must be first statement</a:t>
            </a:r>
          </a:p>
        </p:txBody>
      </p:sp>
      <p:sp>
        <p:nvSpPr>
          <p:cNvPr id="358406" name="AutoShape 6"/>
          <p:cNvSpPr>
            <a:spLocks noChangeArrowheads="1"/>
          </p:cNvSpPr>
          <p:nvPr/>
        </p:nvSpPr>
        <p:spPr bwMode="auto">
          <a:xfrm>
            <a:off x="355372" y="1680409"/>
            <a:ext cx="4378553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</a:rPr>
              <a:t>Implicit call to </a:t>
            </a:r>
            <a:r>
              <a:rPr lang="en-US" sz="2800" dirty="0">
                <a:solidFill>
                  <a:srgbClr val="FF0066"/>
                </a:solidFill>
                <a:latin typeface="Arial" charset="0"/>
              </a:rPr>
              <a:t>super()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Arial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if 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no explicit call made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  <a:sym typeface="Euclid Symbol" pitchFamily="18" charset="2"/>
            </a:endParaRPr>
          </a:p>
        </p:txBody>
      </p:sp>
      <p:sp>
        <p:nvSpPr>
          <p:cNvPr id="358407" name="AutoShape 7"/>
          <p:cNvSpPr>
            <a:spLocks noChangeArrowheads="1"/>
          </p:cNvSpPr>
          <p:nvPr/>
        </p:nvSpPr>
        <p:spPr bwMode="auto">
          <a:xfrm>
            <a:off x="2924888" y="3773766"/>
            <a:ext cx="5735288" cy="57888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To pass parameters: </a:t>
            </a:r>
            <a:r>
              <a:rPr lang="en-US" sz="2800">
                <a:solidFill>
                  <a:srgbClr val="FF0066"/>
                </a:solidFill>
                <a:latin typeface="Arial" charset="0"/>
                <a:cs typeface="Arial" charset="0"/>
                <a:sym typeface="Euclid Symbol" pitchFamily="18" charset="2"/>
              </a:rPr>
              <a:t>super(x, 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/>
      <p:bldP spid="358404" grpId="0" animBg="1"/>
      <p:bldP spid="358405" grpId="0" animBg="1"/>
      <p:bldP spid="358406" grpId="0" animBg="1"/>
      <p:bldP spid="35840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2895600"/>
            <a:ext cx="73331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public </a:t>
            </a:r>
            <a:r>
              <a:rPr lang="en-US" sz="2800" dirty="0" err="1">
                <a:solidFill>
                  <a:srgbClr val="FF00FF"/>
                </a:solidFill>
              </a:rPr>
              <a:t>NYPizza</a:t>
            </a:r>
            <a:r>
              <a:rPr lang="en-US" sz="2800" dirty="0">
                <a:solidFill>
                  <a:srgbClr val="FF00FF"/>
                </a:solidFill>
              </a:rPr>
              <a:t>(</a:t>
            </a:r>
            <a:r>
              <a:rPr lang="en-US" sz="2800" dirty="0" err="1">
                <a:solidFill>
                  <a:srgbClr val="FF00FF"/>
                </a:solidFill>
              </a:rPr>
              <a:t>int</a:t>
            </a:r>
            <a:r>
              <a:rPr lang="en-US" sz="2800" dirty="0">
                <a:solidFill>
                  <a:srgbClr val="FF00FF"/>
                </a:solidFill>
              </a:rPr>
              <a:t> </a:t>
            </a:r>
            <a:r>
              <a:rPr lang="en-US" sz="2800" dirty="0" err="1">
                <a:solidFill>
                  <a:srgbClr val="FF00FF"/>
                </a:solidFill>
              </a:rPr>
              <a:t>numSlices</a:t>
            </a:r>
            <a:r>
              <a:rPr lang="en-US" sz="2800" dirty="0">
                <a:solidFill>
                  <a:srgbClr val="FF00FF"/>
                </a:solidFill>
              </a:rPr>
              <a:t>) </a:t>
            </a:r>
          </a:p>
          <a:p>
            <a:r>
              <a:rPr lang="en-US" sz="2800" dirty="0" smtClean="0">
                <a:solidFill>
                  <a:srgbClr val="FF00FF"/>
                </a:solidFill>
              </a:rPr>
              <a:t>{</a:t>
            </a:r>
            <a:endParaRPr lang="en-US" sz="2800" dirty="0">
              <a:solidFill>
                <a:srgbClr val="FF00FF"/>
              </a:solidFill>
            </a:endParaRPr>
          </a:p>
          <a:p>
            <a:r>
              <a:rPr lang="en-US" sz="2800" dirty="0" smtClean="0">
                <a:solidFill>
                  <a:srgbClr val="FF00FF"/>
                </a:solidFill>
              </a:rPr>
              <a:t>   super(</a:t>
            </a:r>
            <a:r>
              <a:rPr lang="en-US" sz="2800" dirty="0" err="1" smtClean="0">
                <a:solidFill>
                  <a:srgbClr val="FF00FF"/>
                </a:solidFill>
              </a:rPr>
              <a:t>numSlices</a:t>
            </a:r>
            <a:r>
              <a:rPr lang="en-US" sz="2800" dirty="0">
                <a:solidFill>
                  <a:srgbClr val="FF00FF"/>
                </a:solidFill>
              </a:rPr>
              <a:t>);</a:t>
            </a:r>
          </a:p>
          <a:p>
            <a:r>
              <a:rPr lang="en-US" sz="2800" dirty="0">
                <a:solidFill>
                  <a:srgbClr val="FF00FF"/>
                </a:solidFill>
              </a:rPr>
              <a:t>   </a:t>
            </a:r>
            <a:r>
              <a:rPr lang="en-US" sz="2800" dirty="0" smtClean="0">
                <a:solidFill>
                  <a:srgbClr val="FF00FF"/>
                </a:solidFill>
              </a:rPr>
              <a:t>toppings </a:t>
            </a:r>
            <a:r>
              <a:rPr lang="en-US" sz="2800" dirty="0">
                <a:solidFill>
                  <a:srgbClr val="FF00FF"/>
                </a:solidFill>
              </a:rPr>
              <a:t>= new </a:t>
            </a:r>
            <a:r>
              <a:rPr lang="en-US" sz="2800" dirty="0" err="1">
                <a:solidFill>
                  <a:srgbClr val="FF00FF"/>
                </a:solidFill>
              </a:rPr>
              <a:t>ArrayList</a:t>
            </a:r>
            <a:r>
              <a:rPr lang="en-US" sz="2800" dirty="0">
                <a:solidFill>
                  <a:srgbClr val="FF00FF"/>
                </a:solidFill>
              </a:rPr>
              <a:t>&lt;String&gt;();</a:t>
            </a:r>
          </a:p>
          <a:p>
            <a:r>
              <a:rPr lang="en-US" sz="2800" dirty="0" smtClean="0">
                <a:solidFill>
                  <a:srgbClr val="FF00FF"/>
                </a:solidFill>
              </a:rPr>
              <a:t>}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 Constructor</a:t>
            </a:r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31879" y="1335326"/>
            <a:ext cx="7086600" cy="119181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Add parameter (# slices) and call Pizza’s 1-parameter constructor</a:t>
            </a:r>
            <a:endParaRPr lang="en-US" sz="3200" dirty="0">
              <a:solidFill>
                <a:srgbClr val="FF0066"/>
              </a:solidFill>
              <a:latin typeface="Arial" charset="0"/>
              <a:cs typeface="Arial" charset="0"/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8403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 of Abstract Class</a:t>
            </a:r>
            <a:endParaRPr lang="en-US" dirty="0"/>
          </a:p>
        </p:txBody>
      </p:sp>
      <p:sp>
        <p:nvSpPr>
          <p:cNvPr id="358407" name="AutoShape 7"/>
          <p:cNvSpPr>
            <a:spLocks noChangeArrowheads="1"/>
          </p:cNvSpPr>
          <p:nvPr/>
        </p:nvSpPr>
        <p:spPr bwMode="auto">
          <a:xfrm>
            <a:off x="0" y="1676400"/>
            <a:ext cx="8001000" cy="119181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If superclass is abstract, subclass must implement any inherited abstract methods</a:t>
            </a:r>
            <a:endParaRPr lang="en-US" sz="3200" dirty="0">
              <a:solidFill>
                <a:srgbClr val="FF0066"/>
              </a:solidFill>
              <a:latin typeface="Arial" charset="0"/>
              <a:cs typeface="Arial" charset="0"/>
              <a:sym typeface="Euclid Symbol" pitchFamily="18" charset="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447800" y="3505200"/>
            <a:ext cx="7239000" cy="119181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Otherwise, it must also be abstract and have subclass(</a:t>
            </a:r>
            <a:r>
              <a:rPr lang="en-US" sz="3200" dirty="0" err="1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es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) to finish job</a:t>
            </a:r>
            <a:endParaRPr lang="en-US" sz="3200" dirty="0">
              <a:solidFill>
                <a:srgbClr val="FF0066"/>
              </a:solidFill>
              <a:latin typeface="Arial" charset="0"/>
              <a:cs typeface="Arial" charset="0"/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419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/>
      <p:bldP spid="35840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Inherited </a:t>
            </a:r>
            <a:br>
              <a:rPr lang="en-US" dirty="0" smtClean="0"/>
            </a:br>
            <a:r>
              <a:rPr lang="en-US" dirty="0" smtClean="0"/>
              <a:t>Abstract Method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124200"/>
            <a:ext cx="87209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public </a:t>
            </a:r>
            <a:r>
              <a:rPr lang="en-US" sz="2800" dirty="0">
                <a:solidFill>
                  <a:srgbClr val="FF00FF"/>
                </a:solidFill>
              </a:rPr>
              <a:t>void </a:t>
            </a:r>
            <a:r>
              <a:rPr lang="en-US" sz="2800" dirty="0" err="1">
                <a:solidFill>
                  <a:srgbClr val="FF00FF"/>
                </a:solidFill>
              </a:rPr>
              <a:t>addToppings</a:t>
            </a:r>
            <a:r>
              <a:rPr lang="en-US" sz="2800" dirty="0">
                <a:solidFill>
                  <a:srgbClr val="FF00FF"/>
                </a:solidFill>
              </a:rPr>
              <a:t>(List&lt;String&gt; </a:t>
            </a:r>
            <a:r>
              <a:rPr lang="en-US" sz="2800" dirty="0" err="1" smtClean="0">
                <a:solidFill>
                  <a:srgbClr val="FF00FF"/>
                </a:solidFill>
              </a:rPr>
              <a:t>moreToppings</a:t>
            </a:r>
            <a:r>
              <a:rPr lang="en-US" sz="2800" dirty="0">
                <a:solidFill>
                  <a:srgbClr val="FF00FF"/>
                </a:solidFill>
              </a:rPr>
              <a:t>)</a:t>
            </a:r>
          </a:p>
          <a:p>
            <a:r>
              <a:rPr lang="en-US" sz="2800" dirty="0" smtClean="0">
                <a:solidFill>
                  <a:srgbClr val="FF00FF"/>
                </a:solidFill>
              </a:rPr>
              <a:t>{</a:t>
            </a:r>
            <a:endParaRPr lang="en-US" sz="2800" dirty="0">
              <a:solidFill>
                <a:srgbClr val="FF00FF"/>
              </a:solidFill>
            </a:endParaRPr>
          </a:p>
          <a:p>
            <a:r>
              <a:rPr lang="en-US" sz="2800" dirty="0" smtClean="0">
                <a:solidFill>
                  <a:srgbClr val="FF00FF"/>
                </a:solidFill>
              </a:rPr>
              <a:t>   </a:t>
            </a:r>
            <a:r>
              <a:rPr lang="en-US" sz="2800" dirty="0" err="1" smtClean="0">
                <a:solidFill>
                  <a:srgbClr val="FF00FF"/>
                </a:solidFill>
              </a:rPr>
              <a:t>this.toppings.addAll</a:t>
            </a:r>
            <a:r>
              <a:rPr lang="en-US" sz="2800" dirty="0" smtClean="0">
                <a:solidFill>
                  <a:srgbClr val="FF00FF"/>
                </a:solidFill>
              </a:rPr>
              <a:t>(</a:t>
            </a:r>
            <a:r>
              <a:rPr lang="en-US" sz="2800" dirty="0" err="1" smtClean="0">
                <a:solidFill>
                  <a:srgbClr val="FF00FF"/>
                </a:solidFill>
              </a:rPr>
              <a:t>moreToppings</a:t>
            </a:r>
            <a:r>
              <a:rPr lang="en-US" sz="2800" dirty="0">
                <a:solidFill>
                  <a:srgbClr val="FF00FF"/>
                </a:solidFill>
              </a:rPr>
              <a:t>);</a:t>
            </a:r>
          </a:p>
          <a:p>
            <a:r>
              <a:rPr lang="en-US" sz="2800" dirty="0" smtClean="0">
                <a:solidFill>
                  <a:srgbClr val="FF00FF"/>
                </a:solidFill>
              </a:rPr>
              <a:t>}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400" y="1684496"/>
            <a:ext cx="7620000" cy="119181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Implement the </a:t>
            </a:r>
            <a:r>
              <a:rPr lang="en-US" sz="3200" dirty="0" err="1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addToppings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 method to add all given toppings to the list</a:t>
            </a:r>
            <a:endParaRPr lang="en-US" sz="3200" dirty="0">
              <a:solidFill>
                <a:srgbClr val="FF0066"/>
              </a:solidFill>
              <a:latin typeface="Arial" charset="0"/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/>
      <p:bldP spid="9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Overriding vs. Overloading</a:t>
            </a:r>
            <a:endParaRPr lang="en-US"/>
          </a:p>
        </p:txBody>
      </p:sp>
      <p:sp>
        <p:nvSpPr>
          <p:cNvPr id="359428" name="AutoShape 4"/>
          <p:cNvSpPr>
            <a:spLocks noChangeArrowheads="1"/>
          </p:cNvSpPr>
          <p:nvPr/>
        </p:nvSpPr>
        <p:spPr bwMode="auto">
          <a:xfrm>
            <a:off x="271072" y="1602104"/>
            <a:ext cx="6339590" cy="1055608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b="1" i="1" dirty="0">
                <a:solidFill>
                  <a:srgbClr val="FF0066"/>
                </a:solidFill>
                <a:latin typeface="Arial" charset="0"/>
              </a:rPr>
              <a:t>Overriding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– redefining an inherited method; identical method signature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  <a:sym typeface="Euclid Symbol" pitchFamily="18" charset="2"/>
            </a:endParaRPr>
          </a:p>
        </p:txBody>
      </p:sp>
      <p:sp>
        <p:nvSpPr>
          <p:cNvPr id="359429" name="AutoShape 5"/>
          <p:cNvSpPr>
            <a:spLocks noChangeArrowheads="1"/>
          </p:cNvSpPr>
          <p:nvPr/>
        </p:nvSpPr>
        <p:spPr bwMode="auto">
          <a:xfrm>
            <a:off x="1949007" y="3069356"/>
            <a:ext cx="7202488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b="1" i="1" dirty="0">
                <a:solidFill>
                  <a:srgbClr val="FF0066"/>
                </a:solidFill>
                <a:latin typeface="Arial" charset="0"/>
                <a:cs typeface="Arial" charset="0"/>
                <a:sym typeface="Euclid Symbol" pitchFamily="18" charset="2"/>
              </a:rPr>
              <a:t>Overloading</a:t>
            </a:r>
            <a:r>
              <a:rPr lang="en-US" sz="2800" b="1" i="1" dirty="0">
                <a:solidFill>
                  <a:srgbClr val="FF6600"/>
                </a:solidFill>
                <a:latin typeface="Arial" charset="0"/>
                <a:cs typeface="Arial" charset="0"/>
                <a:sym typeface="Euclid Symbol" pitchFamily="18" charset="2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– two or more methods 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with </a:t>
            </a:r>
            <a:r>
              <a:rPr lang="en-US" sz="2800" dirty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same name but different signatures</a:t>
            </a:r>
            <a:endParaRPr lang="en-US" sz="2800" i="1" dirty="0">
              <a:solidFill>
                <a:srgbClr val="FF6600"/>
              </a:solidFill>
              <a:latin typeface="Arial" charset="0"/>
              <a:cs typeface="Arial" charset="0"/>
              <a:sym typeface="Euclid Symbol" pitchFamily="18" charset="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27231" y="4343400"/>
            <a:ext cx="4953000" cy="1687890"/>
          </a:xfrm>
          <a:prstGeom prst="wedgeEllipseCallout">
            <a:avLst>
              <a:gd name="adj1" fmla="val 39116"/>
              <a:gd name="adj2" fmla="val -62629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Usually in same class, but can overload inherited method</a:t>
            </a:r>
            <a:endParaRPr lang="en-US" sz="2400" b="1" i="1" dirty="0">
              <a:solidFill>
                <a:schemeClr val="bg1"/>
              </a:solidFill>
              <a:latin typeface="Arial" charset="0"/>
              <a:cs typeface="Arial" charset="0"/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615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/>
      <p:bldP spid="359428" grpId="0" animBg="1"/>
      <p:bldP spid="359429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  <a:endParaRPr lang="en-US" dirty="0"/>
          </a:p>
        </p:txBody>
      </p:sp>
      <p:sp>
        <p:nvSpPr>
          <p:cNvPr id="354307" name="AutoShape 3"/>
          <p:cNvSpPr>
            <a:spLocks noChangeArrowheads="1"/>
          </p:cNvSpPr>
          <p:nvPr/>
        </p:nvSpPr>
        <p:spPr bwMode="auto">
          <a:xfrm>
            <a:off x="304800" y="1219200"/>
            <a:ext cx="7467600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</a:rPr>
              <a:t>Use when classes share common </a:t>
            </a:r>
            <a:r>
              <a:rPr lang="en-US" sz="2800" i="1" dirty="0">
                <a:solidFill>
                  <a:schemeClr val="bg1"/>
                </a:solidFill>
                <a:latin typeface="Arial" charset="0"/>
              </a:rPr>
              <a:t>behaviors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, but not necessarily common </a:t>
            </a:r>
            <a:r>
              <a:rPr lang="en-US" sz="2800" i="1" dirty="0">
                <a:solidFill>
                  <a:schemeClr val="bg1"/>
                </a:solidFill>
                <a:latin typeface="Arial" charset="0"/>
              </a:rPr>
              <a:t>implementations</a:t>
            </a:r>
          </a:p>
        </p:txBody>
      </p:sp>
      <p:sp>
        <p:nvSpPr>
          <p:cNvPr id="354308" name="AutoShape 4"/>
          <p:cNvSpPr>
            <a:spLocks noChangeArrowheads="1"/>
          </p:cNvSpPr>
          <p:nvPr/>
        </p:nvSpPr>
        <p:spPr bwMode="auto">
          <a:xfrm>
            <a:off x="2667000" y="2441575"/>
            <a:ext cx="6248400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Arial" charset="0"/>
              </a:rPr>
              <a:t>May contain public abstract methods and class (static) constants</a:t>
            </a:r>
          </a:p>
        </p:txBody>
      </p:sp>
      <p:sp>
        <p:nvSpPr>
          <p:cNvPr id="354310" name="AutoShape 6"/>
          <p:cNvSpPr>
            <a:spLocks noChangeArrowheads="1"/>
          </p:cNvSpPr>
          <p:nvPr/>
        </p:nvSpPr>
        <p:spPr bwMode="auto">
          <a:xfrm>
            <a:off x="457200" y="5562600"/>
            <a:ext cx="5562600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eaLnBrk="1" hangingPunct="1"/>
            <a:r>
              <a:rPr lang="en-US" sz="2800">
                <a:solidFill>
                  <a:schemeClr val="bg1"/>
                </a:solidFill>
                <a:latin typeface="Arial" charset="0"/>
              </a:rPr>
              <a:t>Models the IS-A relationship</a:t>
            </a: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304800" y="3665538"/>
            <a:ext cx="6477000" cy="971550"/>
          </a:xfrm>
          <a:prstGeom prst="rect">
            <a:avLst/>
          </a:prstGeom>
          <a:solidFill>
            <a:srgbClr val="DCB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Abstract Method: </a:t>
            </a:r>
          </a:p>
          <a:p>
            <a:r>
              <a:rPr lang="en-US" sz="2800" dirty="0" err="1">
                <a:solidFill>
                  <a:schemeClr val="bg2"/>
                </a:solidFill>
              </a:rPr>
              <a:t>returnType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methodName</a:t>
            </a:r>
            <a:r>
              <a:rPr lang="en-US" sz="2800" dirty="0">
                <a:solidFill>
                  <a:schemeClr val="bg2"/>
                </a:solidFill>
              </a:rPr>
              <a:t>(</a:t>
            </a:r>
            <a:r>
              <a:rPr lang="en-US" sz="2800" dirty="0" err="1">
                <a:solidFill>
                  <a:schemeClr val="bg2"/>
                </a:solidFill>
              </a:rPr>
              <a:t>params</a:t>
            </a:r>
            <a:r>
              <a:rPr lang="en-US" sz="2800" dirty="0">
                <a:solidFill>
                  <a:schemeClr val="bg2"/>
                </a:solidFill>
              </a:rPr>
              <a:t>);</a:t>
            </a:r>
          </a:p>
        </p:txBody>
      </p:sp>
      <p:sp>
        <p:nvSpPr>
          <p:cNvPr id="354312" name="AutoShape 8"/>
          <p:cNvSpPr>
            <a:spLocks noChangeArrowheads="1"/>
          </p:cNvSpPr>
          <p:nvPr/>
        </p:nvSpPr>
        <p:spPr bwMode="auto">
          <a:xfrm>
            <a:off x="4343400" y="4811713"/>
            <a:ext cx="3863975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charset="0"/>
              </a:rPr>
              <a:t>Non-instantiable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/>
      <p:bldP spid="354307" grpId="0" animBg="1"/>
      <p:bldP spid="354308" grpId="0" animBg="1"/>
      <p:bldP spid="354310" grpId="0" animBg="1"/>
      <p:bldP spid="354311" grpId="0" animBg="1"/>
      <p:bldP spid="3543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Overriding vs. Overloading</a:t>
            </a:r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28600" y="1371600"/>
            <a:ext cx="7202488" cy="1532334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Override the eat method to reduce the number of slices by twice the amount eaten for a NY-style Pizza</a:t>
            </a:r>
            <a:endParaRPr lang="en-US" sz="2800" i="1" dirty="0">
              <a:solidFill>
                <a:srgbClr val="FF6600"/>
              </a:solidFill>
              <a:latin typeface="Arial" charset="0"/>
              <a:cs typeface="Arial" charset="0"/>
              <a:sym typeface="Euclid Symbol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3200400"/>
            <a:ext cx="7391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public </a:t>
            </a:r>
            <a:r>
              <a:rPr lang="en-US" sz="2800" dirty="0">
                <a:solidFill>
                  <a:srgbClr val="FF00FF"/>
                </a:solidFill>
              </a:rPr>
              <a:t>void eat(</a:t>
            </a:r>
            <a:r>
              <a:rPr lang="en-US" sz="2800" dirty="0" err="1">
                <a:solidFill>
                  <a:srgbClr val="FF00FF"/>
                </a:solidFill>
              </a:rPr>
              <a:t>int</a:t>
            </a:r>
            <a:r>
              <a:rPr lang="en-US" sz="2800" dirty="0">
                <a:solidFill>
                  <a:srgbClr val="FF00FF"/>
                </a:solidFill>
              </a:rPr>
              <a:t> </a:t>
            </a:r>
            <a:r>
              <a:rPr lang="en-US" sz="2800" dirty="0" err="1">
                <a:solidFill>
                  <a:srgbClr val="FF00FF"/>
                </a:solidFill>
              </a:rPr>
              <a:t>numServings</a:t>
            </a:r>
            <a:r>
              <a:rPr lang="en-US" sz="2800" dirty="0">
                <a:solidFill>
                  <a:srgbClr val="FF00FF"/>
                </a:solidFill>
              </a:rPr>
              <a:t>)</a:t>
            </a:r>
          </a:p>
          <a:p>
            <a:r>
              <a:rPr lang="en-US" sz="2800" dirty="0" smtClean="0">
                <a:solidFill>
                  <a:srgbClr val="FF00FF"/>
                </a:solidFill>
              </a:rPr>
              <a:t>{</a:t>
            </a:r>
            <a:endParaRPr lang="en-US" sz="2800" dirty="0">
              <a:solidFill>
                <a:srgbClr val="FF00FF"/>
              </a:solidFill>
            </a:endParaRPr>
          </a:p>
          <a:p>
            <a:r>
              <a:rPr lang="en-US" sz="2800" dirty="0" smtClean="0">
                <a:solidFill>
                  <a:srgbClr val="FF00FF"/>
                </a:solidFill>
              </a:rPr>
              <a:t>   </a:t>
            </a:r>
            <a:r>
              <a:rPr lang="en-US" sz="2800" dirty="0" err="1" smtClean="0">
                <a:solidFill>
                  <a:srgbClr val="FF00FF"/>
                </a:solidFill>
              </a:rPr>
              <a:t>super.eat</a:t>
            </a:r>
            <a:r>
              <a:rPr lang="en-US" sz="2800" dirty="0" smtClean="0">
                <a:solidFill>
                  <a:srgbClr val="FF00FF"/>
                </a:solidFill>
              </a:rPr>
              <a:t>(</a:t>
            </a:r>
            <a:r>
              <a:rPr lang="en-US" sz="2800" dirty="0" err="1" smtClean="0">
                <a:solidFill>
                  <a:srgbClr val="FF00FF"/>
                </a:solidFill>
              </a:rPr>
              <a:t>numServings</a:t>
            </a:r>
            <a:r>
              <a:rPr lang="en-US" sz="2800" dirty="0" smtClean="0">
                <a:solidFill>
                  <a:srgbClr val="FF00FF"/>
                </a:solidFill>
              </a:rPr>
              <a:t> </a:t>
            </a:r>
            <a:r>
              <a:rPr lang="en-US" sz="2800" dirty="0">
                <a:solidFill>
                  <a:srgbClr val="FF00FF"/>
                </a:solidFill>
              </a:rPr>
              <a:t>* 2);</a:t>
            </a:r>
          </a:p>
          <a:p>
            <a:r>
              <a:rPr lang="en-US" sz="2800" dirty="0" smtClean="0">
                <a:solidFill>
                  <a:srgbClr val="FF00FF"/>
                </a:solidFill>
              </a:rPr>
              <a:t>}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2895600" y="4808697"/>
            <a:ext cx="5791200" cy="1055608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" charset="0"/>
              </a:rPr>
              <a:t>numSlices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 is private! Must use methods to access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984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1"/>
      <p:bldP spid="11" grpId="0" animBg="1"/>
      <p:bldP spid="2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990600"/>
            <a:ext cx="82296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60452" name="AutoShape 4"/>
          <p:cNvSpPr>
            <a:spLocks noChangeArrowheads="1"/>
          </p:cNvSpPr>
          <p:nvPr/>
        </p:nvSpPr>
        <p:spPr bwMode="auto">
          <a:xfrm>
            <a:off x="457200" y="576620"/>
            <a:ext cx="5867400" cy="132802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400" b="1" i="1" dirty="0">
                <a:solidFill>
                  <a:srgbClr val="FF0066"/>
                </a:solidFill>
                <a:latin typeface="Arial" charset="0"/>
              </a:rPr>
              <a:t>Polymorphism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 – objects can be known by different types, but its actual type is determined at instantiation</a:t>
            </a:r>
            <a:endParaRPr lang="en-US" sz="2400" b="1" i="1" dirty="0">
              <a:solidFill>
                <a:schemeClr val="bg1"/>
              </a:solidFill>
              <a:latin typeface="Arial" charset="0"/>
              <a:cs typeface="Arial" charset="0"/>
              <a:sym typeface="Euclid Symbol" pitchFamily="18" charset="2"/>
            </a:endParaRPr>
          </a:p>
        </p:txBody>
      </p:sp>
      <p:sp>
        <p:nvSpPr>
          <p:cNvPr id="360454" name="AutoShape 6"/>
          <p:cNvSpPr>
            <a:spLocks noChangeArrowheads="1"/>
          </p:cNvSpPr>
          <p:nvPr/>
        </p:nvSpPr>
        <p:spPr bwMode="auto">
          <a:xfrm>
            <a:off x="2638425" y="2047112"/>
            <a:ext cx="6170035" cy="578882"/>
          </a:xfrm>
          <a:prstGeom prst="roundRect">
            <a:avLst/>
          </a:prstGeom>
          <a:gradFill flip="none" rotWithShape="1">
            <a:gsLst>
              <a:gs pos="0">
                <a:srgbClr val="CC99FF">
                  <a:shade val="30000"/>
                  <a:satMod val="115000"/>
                </a:srgbClr>
              </a:gs>
              <a:gs pos="50000">
                <a:srgbClr val="CC99FF">
                  <a:shade val="67500"/>
                  <a:satMod val="115000"/>
                </a:srgbClr>
              </a:gs>
              <a:gs pos="100000">
                <a:srgbClr val="CC99FF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b="1" i="1" dirty="0" smtClean="0">
                <a:latin typeface="Arial" charset="0"/>
              </a:rPr>
              <a:t>eat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</a:rPr>
              <a:t> is a polymorphic method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/>
      <p:bldP spid="360452" grpId="0" animBg="1"/>
      <p:bldP spid="3604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321" y="1393954"/>
            <a:ext cx="89105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</a:rPr>
              <a:t>Edible </a:t>
            </a:r>
            <a:r>
              <a:rPr lang="it-IT" sz="2800" dirty="0">
                <a:solidFill>
                  <a:schemeClr val="bg1"/>
                </a:solidFill>
              </a:rPr>
              <a:t>pizza;</a:t>
            </a:r>
          </a:p>
          <a:p>
            <a:r>
              <a:rPr lang="it-IT" sz="2800" dirty="0" smtClean="0">
                <a:solidFill>
                  <a:srgbClr val="FF00FF"/>
                </a:solidFill>
              </a:rPr>
              <a:t>pizza </a:t>
            </a:r>
            <a:r>
              <a:rPr lang="it-IT" sz="2800" dirty="0">
                <a:solidFill>
                  <a:srgbClr val="FF00FF"/>
                </a:solidFill>
              </a:rPr>
              <a:t>= new Edible(8);</a:t>
            </a:r>
          </a:p>
          <a:p>
            <a:endParaRPr lang="it-IT" sz="2800" dirty="0">
              <a:solidFill>
                <a:srgbClr val="FF00FF"/>
              </a:solidFill>
            </a:endParaRPr>
          </a:p>
          <a:p>
            <a:r>
              <a:rPr lang="it-IT" sz="2800" dirty="0" smtClean="0">
                <a:solidFill>
                  <a:srgbClr val="FF00FF"/>
                </a:solidFill>
              </a:rPr>
              <a:t>pizza </a:t>
            </a:r>
            <a:r>
              <a:rPr lang="it-IT" sz="2800" dirty="0">
                <a:solidFill>
                  <a:srgbClr val="FF00FF"/>
                </a:solidFill>
              </a:rPr>
              <a:t>= new Pizza(8);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r>
              <a:rPr lang="it-IT" sz="2800" dirty="0" smtClean="0">
                <a:solidFill>
                  <a:schemeClr val="bg1"/>
                </a:solidFill>
              </a:rPr>
              <a:t>pizza </a:t>
            </a:r>
            <a:r>
              <a:rPr lang="it-IT" sz="2800" dirty="0">
                <a:solidFill>
                  <a:schemeClr val="bg1"/>
                </a:solidFill>
              </a:rPr>
              <a:t>= new NYPizza(8);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i="1" dirty="0" smtClean="0"/>
              <a:t>PizzaTester.java</a:t>
            </a:r>
            <a:endParaRPr lang="en-US" i="1" dirty="0"/>
          </a:p>
        </p:txBody>
      </p:sp>
      <p:sp>
        <p:nvSpPr>
          <p:cNvPr id="358404" name="AutoShape 4"/>
          <p:cNvSpPr>
            <a:spLocks noChangeArrowheads="1"/>
          </p:cNvSpPr>
          <p:nvPr/>
        </p:nvSpPr>
        <p:spPr bwMode="auto">
          <a:xfrm>
            <a:off x="3810000" y="2057400"/>
            <a:ext cx="5073287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Cannot instantiate interfaces and abstract classes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  <a:sym typeface="Euclid Symbol" pitchFamily="18" charset="2"/>
            </a:endParaRPr>
          </a:p>
        </p:txBody>
      </p:sp>
      <p:sp>
        <p:nvSpPr>
          <p:cNvPr id="358407" name="AutoShape 7"/>
          <p:cNvSpPr>
            <a:spLocks noChangeArrowheads="1"/>
          </p:cNvSpPr>
          <p:nvPr/>
        </p:nvSpPr>
        <p:spPr bwMode="auto">
          <a:xfrm>
            <a:off x="2209800" y="4071610"/>
            <a:ext cx="6437313" cy="57888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Only </a:t>
            </a:r>
            <a:r>
              <a:rPr lang="en-US" sz="2800" dirty="0" err="1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NYPizza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 is an instantiable class</a:t>
            </a:r>
            <a:endParaRPr lang="en-US" sz="2800" dirty="0">
              <a:solidFill>
                <a:srgbClr val="FF0066"/>
              </a:solidFill>
              <a:latin typeface="Arial" charset="0"/>
              <a:cs typeface="Arial" charset="0"/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685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/>
      <p:bldP spid="358404" grpId="0" animBg="1"/>
      <p:bldP spid="35840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r>
              <a:rPr lang="en-US" i="1" dirty="0" smtClean="0"/>
              <a:t>Edible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28600" y="1371600"/>
            <a:ext cx="8458200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Retrieve and display the current calorie count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Eat 3 slices and display the updated calorie count</a:t>
            </a:r>
            <a:endParaRPr lang="en-US" sz="2800" dirty="0">
              <a:solidFill>
                <a:srgbClr val="FF6600"/>
              </a:solidFill>
              <a:latin typeface="Arial" charset="0"/>
              <a:cs typeface="Arial" charset="0"/>
              <a:sym typeface="Euclid Symbol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819400"/>
            <a:ext cx="8763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FF00FF"/>
                </a:solidFill>
              </a:rPr>
              <a:t>int</a:t>
            </a:r>
            <a:r>
              <a:rPr lang="en-US" sz="2800" dirty="0" smtClean="0">
                <a:solidFill>
                  <a:srgbClr val="FF00FF"/>
                </a:solidFill>
              </a:rPr>
              <a:t> </a:t>
            </a:r>
            <a:r>
              <a:rPr lang="en-US" sz="2800" dirty="0">
                <a:solidFill>
                  <a:srgbClr val="FF00FF"/>
                </a:solidFill>
              </a:rPr>
              <a:t>calories = </a:t>
            </a:r>
            <a:r>
              <a:rPr lang="en-US" sz="2800" dirty="0" err="1">
                <a:solidFill>
                  <a:srgbClr val="FF00FF"/>
                </a:solidFill>
              </a:rPr>
              <a:t>pizza.getCalorieCount</a:t>
            </a:r>
            <a:r>
              <a:rPr lang="en-US" sz="2800" dirty="0">
                <a:solidFill>
                  <a:srgbClr val="FF00FF"/>
                </a:solidFill>
              </a:rPr>
              <a:t>();</a:t>
            </a:r>
          </a:p>
          <a:p>
            <a:r>
              <a:rPr lang="en-US" sz="2800" dirty="0" err="1" smtClean="0">
                <a:solidFill>
                  <a:srgbClr val="FF00FF"/>
                </a:solidFill>
              </a:rPr>
              <a:t>System.out.println</a:t>
            </a:r>
            <a:r>
              <a:rPr lang="en-US" sz="2800" dirty="0">
                <a:solidFill>
                  <a:srgbClr val="FF00FF"/>
                </a:solidFill>
              </a:rPr>
              <a:t>("calories: " + calories);</a:t>
            </a:r>
          </a:p>
          <a:p>
            <a:r>
              <a:rPr lang="en-US" sz="2800" dirty="0" err="1" smtClean="0">
                <a:solidFill>
                  <a:srgbClr val="FF00FF"/>
                </a:solidFill>
              </a:rPr>
              <a:t>pizza.eat</a:t>
            </a:r>
            <a:r>
              <a:rPr lang="en-US" sz="2800" dirty="0" smtClean="0">
                <a:solidFill>
                  <a:srgbClr val="FF00FF"/>
                </a:solidFill>
              </a:rPr>
              <a:t>(3</a:t>
            </a:r>
            <a:r>
              <a:rPr lang="en-US" sz="2800" dirty="0">
                <a:solidFill>
                  <a:srgbClr val="FF00FF"/>
                </a:solidFill>
              </a:rPr>
              <a:t>);</a:t>
            </a:r>
          </a:p>
          <a:p>
            <a:endParaRPr lang="en-US" sz="2800" dirty="0" smtClean="0">
              <a:solidFill>
                <a:srgbClr val="FF00FF"/>
              </a:solidFill>
            </a:endParaRPr>
          </a:p>
          <a:p>
            <a:r>
              <a:rPr lang="en-US" sz="2800" dirty="0" smtClean="0">
                <a:solidFill>
                  <a:srgbClr val="FF00FF"/>
                </a:solidFill>
              </a:rPr>
              <a:t>calories </a:t>
            </a:r>
            <a:r>
              <a:rPr lang="en-US" sz="2800" dirty="0">
                <a:solidFill>
                  <a:srgbClr val="FF00FF"/>
                </a:solidFill>
              </a:rPr>
              <a:t>= </a:t>
            </a:r>
            <a:r>
              <a:rPr lang="en-US" sz="2800" dirty="0" err="1">
                <a:solidFill>
                  <a:srgbClr val="FF00FF"/>
                </a:solidFill>
              </a:rPr>
              <a:t>pizza.getCalorieCount</a:t>
            </a:r>
            <a:r>
              <a:rPr lang="en-US" sz="2800" dirty="0">
                <a:solidFill>
                  <a:srgbClr val="FF00FF"/>
                </a:solidFill>
              </a:rPr>
              <a:t>();</a:t>
            </a:r>
          </a:p>
          <a:p>
            <a:r>
              <a:rPr lang="en-US" sz="2800" dirty="0" err="1" smtClean="0">
                <a:solidFill>
                  <a:srgbClr val="FF00FF"/>
                </a:solidFill>
              </a:rPr>
              <a:t>System.out.println</a:t>
            </a:r>
            <a:r>
              <a:rPr lang="en-US" sz="2800" dirty="0" smtClean="0">
                <a:solidFill>
                  <a:srgbClr val="FF00FF"/>
                </a:solidFill>
              </a:rPr>
              <a:t>("after eating 3 </a:t>
            </a:r>
            <a:r>
              <a:rPr lang="en-US" sz="2800" dirty="0">
                <a:solidFill>
                  <a:srgbClr val="FF00FF"/>
                </a:solidFill>
              </a:rPr>
              <a:t>slices: " + calories);</a:t>
            </a:r>
          </a:p>
        </p:txBody>
      </p:sp>
    </p:spTree>
    <p:extLst>
      <p:ext uri="{BB962C8B-B14F-4D97-AF65-F5344CB8AC3E}">
        <p14:creationId xmlns:p14="http://schemas.microsoft.com/office/powerpoint/2010/main" val="286445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/>
      <p:bldP spid="11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Unique Methods</a:t>
            </a:r>
            <a:endParaRPr 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28600" y="1371600"/>
            <a:ext cx="5638800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Create a list of pizza toppings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Add it to your pizza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2553831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List&lt;String</a:t>
            </a:r>
            <a:r>
              <a:rPr lang="en-US" sz="2800" dirty="0">
                <a:solidFill>
                  <a:schemeClr val="bg2"/>
                </a:solidFill>
              </a:rPr>
              <a:t>&gt; toppings = new </a:t>
            </a:r>
            <a:r>
              <a:rPr lang="en-US" sz="2800" dirty="0" err="1">
                <a:solidFill>
                  <a:schemeClr val="bg2"/>
                </a:solidFill>
              </a:rPr>
              <a:t>ArrayList</a:t>
            </a:r>
            <a:r>
              <a:rPr lang="en-US" sz="2800" dirty="0">
                <a:solidFill>
                  <a:schemeClr val="bg2"/>
                </a:solidFill>
              </a:rPr>
              <a:t>&lt;&gt;();</a:t>
            </a:r>
          </a:p>
          <a:p>
            <a:r>
              <a:rPr lang="en-US" sz="2800" dirty="0" err="1" smtClean="0">
                <a:solidFill>
                  <a:schemeClr val="bg2"/>
                </a:solidFill>
              </a:rPr>
              <a:t>toppings.add</a:t>
            </a:r>
            <a:r>
              <a:rPr lang="en-US" sz="2800" dirty="0">
                <a:solidFill>
                  <a:schemeClr val="bg2"/>
                </a:solidFill>
              </a:rPr>
              <a:t>("spinach");</a:t>
            </a:r>
          </a:p>
          <a:p>
            <a:r>
              <a:rPr lang="en-US" sz="2800" dirty="0" err="1" smtClean="0">
                <a:solidFill>
                  <a:schemeClr val="bg2"/>
                </a:solidFill>
              </a:rPr>
              <a:t>toppings.add</a:t>
            </a:r>
            <a:r>
              <a:rPr lang="en-US" sz="2800" dirty="0">
                <a:solidFill>
                  <a:schemeClr val="bg2"/>
                </a:solidFill>
              </a:rPr>
              <a:t>("mushrooms</a:t>
            </a:r>
            <a:r>
              <a:rPr lang="en-US" sz="2800" dirty="0" smtClean="0">
                <a:solidFill>
                  <a:schemeClr val="bg2"/>
                </a:solidFill>
              </a:rPr>
              <a:t>");</a:t>
            </a:r>
          </a:p>
          <a:p>
            <a:endParaRPr lang="en-US" sz="2800" dirty="0">
              <a:solidFill>
                <a:srgbClr val="FF00FF"/>
              </a:solidFill>
            </a:endParaRPr>
          </a:p>
          <a:p>
            <a:r>
              <a:rPr lang="en-US" sz="2800" dirty="0" smtClean="0">
                <a:solidFill>
                  <a:srgbClr val="FF00FF"/>
                </a:solidFill>
              </a:rPr>
              <a:t>( </a:t>
            </a:r>
            <a:r>
              <a:rPr lang="en-US" sz="2800" dirty="0">
                <a:solidFill>
                  <a:srgbClr val="FF00FF"/>
                </a:solidFill>
              </a:rPr>
              <a:t>(Pizza) pizza)</a:t>
            </a:r>
            <a:r>
              <a:rPr lang="en-US" sz="2800" dirty="0">
                <a:solidFill>
                  <a:schemeClr val="bg2"/>
                </a:solidFill>
              </a:rPr>
              <a:t>.</a:t>
            </a:r>
            <a:r>
              <a:rPr lang="en-US" sz="2800" dirty="0" err="1">
                <a:solidFill>
                  <a:schemeClr val="bg2"/>
                </a:solidFill>
              </a:rPr>
              <a:t>addToppings</a:t>
            </a:r>
            <a:r>
              <a:rPr lang="en-US" sz="2800" dirty="0">
                <a:solidFill>
                  <a:schemeClr val="bg2"/>
                </a:solidFill>
              </a:rPr>
              <a:t>(toppings);</a:t>
            </a:r>
            <a:endParaRPr lang="en-US" sz="2800" dirty="0" smtClean="0">
              <a:solidFill>
                <a:schemeClr val="bg2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52600" y="4827806"/>
            <a:ext cx="7010400" cy="1532334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Edible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 objects do not have this method – must cast to either a </a:t>
            </a:r>
            <a:r>
              <a:rPr lang="en-US" sz="2800" i="1" dirty="0" smtClean="0">
                <a:solidFill>
                  <a:srgbClr val="FF00FF"/>
                </a:solidFill>
                <a:latin typeface="Arial" charset="0"/>
                <a:cs typeface="Arial" charset="0"/>
                <a:sym typeface="Euclid Symbol" pitchFamily="18" charset="2"/>
              </a:rPr>
              <a:t>Pizza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 or </a:t>
            </a:r>
            <a:r>
              <a:rPr lang="en-US" sz="2800" i="1" dirty="0" err="1" smtClean="0">
                <a:solidFill>
                  <a:srgbClr val="FF00FF"/>
                </a:solidFill>
                <a:latin typeface="Arial" charset="0"/>
                <a:cs typeface="Arial" charset="0"/>
                <a:sym typeface="Euclid Symbol" pitchFamily="18" charset="2"/>
              </a:rPr>
              <a:t>NYPizza</a:t>
            </a:r>
            <a:r>
              <a:rPr lang="en-US" sz="2800" dirty="0" smtClean="0">
                <a:solidFill>
                  <a:srgbClr val="FF00FF"/>
                </a:solidFill>
                <a:latin typeface="Arial" charset="0"/>
                <a:cs typeface="Arial" charset="0"/>
                <a:sym typeface="Euclid Symbol" pitchFamily="18" charset="2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object to call </a:t>
            </a:r>
            <a:r>
              <a:rPr lang="en-US" sz="2800" i="1" dirty="0" err="1" smtClean="0">
                <a:solidFill>
                  <a:schemeClr val="bg1"/>
                </a:solidFill>
                <a:latin typeface="Arial" charset="0"/>
                <a:cs typeface="Arial" charset="0"/>
                <a:sym typeface="Euclid Symbol" pitchFamily="18" charset="2"/>
              </a:rPr>
              <a:t>addToppings</a:t>
            </a:r>
            <a:endParaRPr lang="en-US" sz="2800" i="1" dirty="0" smtClean="0">
              <a:solidFill>
                <a:schemeClr val="bg1"/>
              </a:solidFill>
              <a:latin typeface="Arial" charset="0"/>
              <a:cs typeface="Arial" charset="0"/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66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/>
      <p:bldP spid="11" grpId="0" animBg="1"/>
      <p:bldP spid="2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Graphics in Java</a:t>
            </a:r>
          </a:p>
        </p:txBody>
      </p:sp>
      <p:grpSp>
        <p:nvGrpSpPr>
          <p:cNvPr id="297988" name="Group 4"/>
          <p:cNvGrpSpPr>
            <a:grpSpLocks/>
          </p:cNvGrpSpPr>
          <p:nvPr/>
        </p:nvGrpSpPr>
        <p:grpSpPr bwMode="auto">
          <a:xfrm>
            <a:off x="1981200" y="2438400"/>
            <a:ext cx="5257800" cy="3733800"/>
            <a:chOff x="1248" y="1536"/>
            <a:chExt cx="3312" cy="2352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1728" y="1872"/>
              <a:ext cx="2832" cy="201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90" name="Line 6"/>
            <p:cNvSpPr>
              <a:spLocks noChangeShapeType="1"/>
            </p:cNvSpPr>
            <p:nvPr/>
          </p:nvSpPr>
          <p:spPr bwMode="auto">
            <a:xfrm>
              <a:off x="2208" y="1728"/>
              <a:ext cx="1968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297991" name="Line 7"/>
            <p:cNvSpPr>
              <a:spLocks noChangeShapeType="1"/>
            </p:cNvSpPr>
            <p:nvPr/>
          </p:nvSpPr>
          <p:spPr bwMode="auto">
            <a:xfrm>
              <a:off x="1512" y="2256"/>
              <a:ext cx="0" cy="1536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297992" name="Text Box 8"/>
            <p:cNvSpPr txBox="1">
              <a:spLocks noChangeArrowheads="1"/>
            </p:cNvSpPr>
            <p:nvPr/>
          </p:nvSpPr>
          <p:spPr bwMode="auto">
            <a:xfrm>
              <a:off x="1872" y="153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rgbClr val="FF66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97993" name="Text Box 9"/>
            <p:cNvSpPr txBox="1">
              <a:spLocks noChangeArrowheads="1"/>
            </p:cNvSpPr>
            <p:nvPr/>
          </p:nvSpPr>
          <p:spPr bwMode="auto">
            <a:xfrm>
              <a:off x="1392" y="19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rgbClr val="FF66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97994" name="Text Box 10"/>
            <p:cNvSpPr txBox="1">
              <a:spLocks noChangeArrowheads="1"/>
            </p:cNvSpPr>
            <p:nvPr/>
          </p:nvSpPr>
          <p:spPr bwMode="auto">
            <a:xfrm>
              <a:off x="1248" y="16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rgbClr val="FF6600"/>
                  </a:solidFill>
                  <a:latin typeface="Times New Roman" pitchFamily="18" charset="0"/>
                </a:rPr>
                <a:t>(0, 0)</a:t>
              </a:r>
            </a:p>
          </p:txBody>
        </p:sp>
      </p:grpSp>
      <p:sp>
        <p:nvSpPr>
          <p:cNvPr id="297995" name="AutoShape 11"/>
          <p:cNvSpPr>
            <a:spLocks noChangeArrowheads="1"/>
          </p:cNvSpPr>
          <p:nvPr/>
        </p:nvSpPr>
        <p:spPr bwMode="auto">
          <a:xfrm>
            <a:off x="609600" y="1676400"/>
            <a:ext cx="5943600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</a:rPr>
              <a:t>Monitor screen is an (x, y) grid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/>
      <p:bldP spid="29799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GraphicsExample.java</a:t>
            </a:r>
          </a:p>
        </p:txBody>
      </p:sp>
      <p:sp>
        <p:nvSpPr>
          <p:cNvPr id="308227" name="AutoShape 3"/>
          <p:cNvSpPr>
            <a:spLocks noChangeArrowheads="1"/>
          </p:cNvSpPr>
          <p:nvPr/>
        </p:nvSpPr>
        <p:spPr bwMode="auto">
          <a:xfrm>
            <a:off x="215900" y="1600200"/>
            <a:ext cx="8636000" cy="367665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en-US" sz="2400" dirty="0" err="1">
                <a:solidFill>
                  <a:schemeClr val="bg2"/>
                </a:solidFill>
                <a:latin typeface="Verdana" pitchFamily="34" charset="0"/>
              </a:rPr>
              <a:t>JFrame</a:t>
            </a:r>
            <a:r>
              <a:rPr lang="en-US" sz="2400" dirty="0">
                <a:solidFill>
                  <a:schemeClr val="bg2"/>
                </a:solidFill>
                <a:latin typeface="Verdana" pitchFamily="34" charset="0"/>
              </a:rPr>
              <a:t> frame = new </a:t>
            </a:r>
            <a:r>
              <a:rPr lang="en-US" sz="2400" dirty="0" err="1">
                <a:solidFill>
                  <a:schemeClr val="bg2"/>
                </a:solidFill>
                <a:latin typeface="Verdana" pitchFamily="34" charset="0"/>
              </a:rPr>
              <a:t>JFrame</a:t>
            </a:r>
            <a:r>
              <a:rPr lang="en-US" sz="2400" dirty="0">
                <a:solidFill>
                  <a:schemeClr val="bg2"/>
                </a:solidFill>
                <a:latin typeface="Verdana" pitchFamily="34" charset="0"/>
              </a:rPr>
              <a:t>();</a:t>
            </a:r>
          </a:p>
          <a:p>
            <a:endParaRPr lang="en-US" sz="2400" dirty="0">
              <a:solidFill>
                <a:schemeClr val="bg2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chemeClr val="bg2"/>
                </a:solidFill>
                <a:latin typeface="Verdana" pitchFamily="34" charset="0"/>
              </a:rPr>
              <a:t>final </a:t>
            </a:r>
            <a:r>
              <a:rPr lang="en-US" sz="2400" dirty="0" err="1">
                <a:solidFill>
                  <a:schemeClr val="bg2"/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chemeClr val="bg2"/>
                </a:solidFill>
                <a:latin typeface="Verdana" pitchFamily="34" charset="0"/>
              </a:rPr>
              <a:t> FRAME_WIDTH = 500;</a:t>
            </a:r>
          </a:p>
          <a:p>
            <a:r>
              <a:rPr lang="en-US" sz="2400" dirty="0">
                <a:solidFill>
                  <a:schemeClr val="bg2"/>
                </a:solidFill>
                <a:latin typeface="Verdana" pitchFamily="34" charset="0"/>
              </a:rPr>
              <a:t>final </a:t>
            </a:r>
            <a:r>
              <a:rPr lang="en-US" sz="2400" dirty="0" err="1">
                <a:solidFill>
                  <a:schemeClr val="bg2"/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chemeClr val="bg2"/>
                </a:solidFill>
                <a:latin typeface="Verdana" pitchFamily="34" charset="0"/>
              </a:rPr>
              <a:t> FRAME_HEIGHT = 300;</a:t>
            </a:r>
          </a:p>
          <a:p>
            <a:r>
              <a:rPr lang="en-US" sz="2400" dirty="0" err="1">
                <a:solidFill>
                  <a:schemeClr val="bg2"/>
                </a:solidFill>
                <a:latin typeface="Verdana" pitchFamily="34" charset="0"/>
              </a:rPr>
              <a:t>frame.setSize</a:t>
            </a:r>
            <a:r>
              <a:rPr lang="en-US" sz="2400" dirty="0">
                <a:solidFill>
                  <a:schemeClr val="bg2"/>
                </a:solidFill>
                <a:latin typeface="Verdana" pitchFamily="34" charset="0"/>
              </a:rPr>
              <a:t>(FRAME_WIDTH, FRAME_HEIGHT);</a:t>
            </a:r>
          </a:p>
          <a:p>
            <a:endParaRPr lang="en-US" sz="2400" dirty="0">
              <a:solidFill>
                <a:schemeClr val="bg2"/>
              </a:solidFill>
              <a:latin typeface="Verdana" pitchFamily="34" charset="0"/>
            </a:endParaRPr>
          </a:p>
          <a:p>
            <a:r>
              <a:rPr lang="en-US" sz="2400" dirty="0" err="1">
                <a:solidFill>
                  <a:schemeClr val="bg2"/>
                </a:solidFill>
                <a:latin typeface="Verdana" pitchFamily="34" charset="0"/>
              </a:rPr>
              <a:t>frame.setLocation</a:t>
            </a:r>
            <a:r>
              <a:rPr lang="en-US" sz="2400" dirty="0">
                <a:solidFill>
                  <a:schemeClr val="bg2"/>
                </a:solidFill>
                <a:latin typeface="Verdana" pitchFamily="34" charset="0"/>
              </a:rPr>
              <a:t>(5, 5);</a:t>
            </a:r>
          </a:p>
          <a:p>
            <a:r>
              <a:rPr lang="en-US" sz="2400" dirty="0" err="1">
                <a:solidFill>
                  <a:schemeClr val="bg2"/>
                </a:solidFill>
                <a:latin typeface="Verdana" pitchFamily="34" charset="0"/>
              </a:rPr>
              <a:t>frame.setTitle</a:t>
            </a:r>
            <a:r>
              <a:rPr lang="en-US" sz="2400" dirty="0">
                <a:solidFill>
                  <a:schemeClr val="bg2"/>
                </a:solidFill>
                <a:latin typeface="Verdana" pitchFamily="34" charset="0"/>
              </a:rPr>
              <a:t>("Graphics Examples");</a:t>
            </a:r>
          </a:p>
          <a:p>
            <a:r>
              <a:rPr lang="en-US" sz="2000" dirty="0" err="1">
                <a:solidFill>
                  <a:schemeClr val="bg2"/>
                </a:solidFill>
                <a:latin typeface="Verdana" pitchFamily="34" charset="0"/>
              </a:rPr>
              <a:t>frame.setDefaultCloseOperation</a:t>
            </a:r>
            <a:r>
              <a:rPr lang="en-US" sz="2000" dirty="0">
                <a:solidFill>
                  <a:schemeClr val="bg2"/>
                </a:solidFill>
                <a:latin typeface="Verdana" pitchFamily="34" charset="0"/>
              </a:rPr>
              <a:t>(</a:t>
            </a:r>
            <a:r>
              <a:rPr lang="en-US" sz="2000" dirty="0" err="1">
                <a:solidFill>
                  <a:schemeClr val="bg2"/>
                </a:solidFill>
                <a:latin typeface="Verdana" pitchFamily="34" charset="0"/>
              </a:rPr>
              <a:t>JFrame.EXIT_ON_CLOSE</a:t>
            </a:r>
            <a:r>
              <a:rPr lang="en-US" sz="2000" dirty="0">
                <a:solidFill>
                  <a:schemeClr val="bg2"/>
                </a:solidFill>
                <a:latin typeface="Verdana" pitchFamily="34" charset="0"/>
              </a:rPr>
              <a:t>);</a:t>
            </a:r>
          </a:p>
        </p:txBody>
      </p:sp>
      <p:sp>
        <p:nvSpPr>
          <p:cNvPr id="308232" name="AutoShape 8"/>
          <p:cNvSpPr>
            <a:spLocks noChangeArrowheads="1"/>
          </p:cNvSpPr>
          <p:nvPr/>
        </p:nvSpPr>
        <p:spPr bwMode="auto">
          <a:xfrm>
            <a:off x="609600" y="228600"/>
            <a:ext cx="6172200" cy="1309688"/>
          </a:xfrm>
          <a:prstGeom prst="wedgeEllipseCallout">
            <a:avLst>
              <a:gd name="adj1" fmla="val -31894"/>
              <a:gd name="adj2" fmla="val 76546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Instantiate a javax.swing.JFrame object</a:t>
            </a:r>
          </a:p>
        </p:txBody>
      </p:sp>
      <p:sp>
        <p:nvSpPr>
          <p:cNvPr id="308234" name="AutoShape 10"/>
          <p:cNvSpPr>
            <a:spLocks noChangeArrowheads="1"/>
          </p:cNvSpPr>
          <p:nvPr/>
        </p:nvSpPr>
        <p:spPr bwMode="auto">
          <a:xfrm>
            <a:off x="4648200" y="990600"/>
            <a:ext cx="4038600" cy="1309688"/>
          </a:xfrm>
          <a:prstGeom prst="wedgeEllipseCallout">
            <a:avLst>
              <a:gd name="adj1" fmla="val -35144"/>
              <a:gd name="adj2" fmla="val 83093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Set the size of the frame</a:t>
            </a:r>
          </a:p>
        </p:txBody>
      </p:sp>
      <p:sp>
        <p:nvSpPr>
          <p:cNvPr id="308235" name="AutoShape 11"/>
          <p:cNvSpPr>
            <a:spLocks noChangeArrowheads="1"/>
          </p:cNvSpPr>
          <p:nvPr/>
        </p:nvSpPr>
        <p:spPr bwMode="auto">
          <a:xfrm>
            <a:off x="4572000" y="2133600"/>
            <a:ext cx="4341813" cy="1912938"/>
          </a:xfrm>
          <a:prstGeom prst="wedgeEllipseCallout">
            <a:avLst>
              <a:gd name="adj1" fmla="val -57898"/>
              <a:gd name="adj2" fmla="val 47181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Place upper-left corner of frame in monitor window</a:t>
            </a:r>
          </a:p>
        </p:txBody>
      </p:sp>
      <p:sp>
        <p:nvSpPr>
          <p:cNvPr id="308236" name="AutoShape 12"/>
          <p:cNvSpPr>
            <a:spLocks noChangeArrowheads="1"/>
          </p:cNvSpPr>
          <p:nvPr/>
        </p:nvSpPr>
        <p:spPr bwMode="auto">
          <a:xfrm>
            <a:off x="533400" y="5257800"/>
            <a:ext cx="3048000" cy="1309688"/>
          </a:xfrm>
          <a:prstGeom prst="wedgeEllipseCallout">
            <a:avLst>
              <a:gd name="adj1" fmla="val 34792"/>
              <a:gd name="adj2" fmla="val -91819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Set the frame’s title</a:t>
            </a:r>
          </a:p>
        </p:txBody>
      </p:sp>
      <p:sp>
        <p:nvSpPr>
          <p:cNvPr id="308237" name="AutoShape 13"/>
          <p:cNvSpPr>
            <a:spLocks noChangeArrowheads="1"/>
          </p:cNvSpPr>
          <p:nvPr/>
        </p:nvSpPr>
        <p:spPr bwMode="auto">
          <a:xfrm>
            <a:off x="3886200" y="5245100"/>
            <a:ext cx="4645025" cy="1309688"/>
          </a:xfrm>
          <a:prstGeom prst="wedgeEllipseCallout">
            <a:avLst>
              <a:gd name="adj1" fmla="val -45523"/>
              <a:gd name="adj2" fmla="val -67333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Exit program when frame 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/>
      <p:bldP spid="308227" grpId="0" animBg="1"/>
      <p:bldP spid="308232" grpId="0" animBg="1"/>
      <p:bldP spid="308234" grpId="0" animBg="1"/>
      <p:bldP spid="308235" grpId="0" animBg="1"/>
      <p:bldP spid="308236" grpId="0" animBg="1"/>
      <p:bldP spid="3082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GraphicsExample.java</a:t>
            </a:r>
          </a:p>
        </p:txBody>
      </p:sp>
      <p:sp>
        <p:nvSpPr>
          <p:cNvPr id="309251" name="AutoShape 3"/>
          <p:cNvSpPr>
            <a:spLocks noChangeArrowheads="1"/>
          </p:cNvSpPr>
          <p:nvPr/>
        </p:nvSpPr>
        <p:spPr bwMode="auto">
          <a:xfrm>
            <a:off x="252413" y="2222500"/>
            <a:ext cx="7977187" cy="2933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// Draw shapes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GraphicsExampleComponent example;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example = new GraphicsExampleComponent();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frame.add(example);</a:t>
            </a:r>
          </a:p>
          <a:p>
            <a:endParaRPr lang="en-US" sz="2400">
              <a:solidFill>
                <a:schemeClr val="bg2"/>
              </a:solidFill>
              <a:latin typeface="Verdana" pitchFamily="34" charset="0"/>
            </a:endParaRP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// Show it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frame.setVisible(true);</a:t>
            </a:r>
          </a:p>
        </p:txBody>
      </p:sp>
      <p:sp>
        <p:nvSpPr>
          <p:cNvPr id="309256" name="AutoShape 8"/>
          <p:cNvSpPr>
            <a:spLocks noChangeArrowheads="1"/>
          </p:cNvSpPr>
          <p:nvPr/>
        </p:nvSpPr>
        <p:spPr bwMode="auto">
          <a:xfrm>
            <a:off x="3657600" y="612775"/>
            <a:ext cx="4495800" cy="1912938"/>
          </a:xfrm>
          <a:prstGeom prst="wedgeEllipseCallout">
            <a:avLst>
              <a:gd name="adj1" fmla="val -61088"/>
              <a:gd name="adj2" fmla="val 64190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Instantiate any components and add to the frame</a:t>
            </a:r>
          </a:p>
        </p:txBody>
      </p:sp>
      <p:sp>
        <p:nvSpPr>
          <p:cNvPr id="309257" name="AutoShape 9"/>
          <p:cNvSpPr>
            <a:spLocks noChangeArrowheads="1"/>
          </p:cNvSpPr>
          <p:nvPr/>
        </p:nvSpPr>
        <p:spPr bwMode="auto">
          <a:xfrm>
            <a:off x="4343400" y="5029200"/>
            <a:ext cx="2667000" cy="1309688"/>
          </a:xfrm>
          <a:prstGeom prst="wedgeEllipseCallout">
            <a:avLst>
              <a:gd name="adj1" fmla="val -74940"/>
              <a:gd name="adj2" fmla="val -53153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Display the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animBg="1"/>
      <p:bldP spid="309256" grpId="0" animBg="1"/>
      <p:bldP spid="3092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Output of </a:t>
            </a:r>
            <a:r>
              <a:rPr lang="en-US" sz="4000" i="1"/>
              <a:t>GraphicsExample.java</a:t>
            </a:r>
          </a:p>
        </p:txBody>
      </p:sp>
      <p:pic>
        <p:nvPicPr>
          <p:cNvPr id="3010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7488"/>
            <a:ext cx="7391400" cy="43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/>
              <a:t>GraphicsExampleComponent.java</a:t>
            </a:r>
          </a:p>
        </p:txBody>
      </p:sp>
      <p:sp>
        <p:nvSpPr>
          <p:cNvPr id="312323" name="AutoShape 3"/>
          <p:cNvSpPr>
            <a:spLocks noChangeArrowheads="1"/>
          </p:cNvSpPr>
          <p:nvPr/>
        </p:nvSpPr>
        <p:spPr bwMode="auto">
          <a:xfrm>
            <a:off x="228600" y="2133600"/>
            <a:ext cx="8516938" cy="24669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fr-FR" sz="2800">
                <a:solidFill>
                  <a:schemeClr val="bg2"/>
                </a:solidFill>
                <a:latin typeface="Verdana" pitchFamily="34" charset="0"/>
              </a:rPr>
              <a:t>public class GraphicsExampleComponent</a:t>
            </a:r>
            <a:br>
              <a:rPr lang="fr-FR" sz="2800">
                <a:solidFill>
                  <a:schemeClr val="bg2"/>
                </a:solidFill>
                <a:latin typeface="Verdana" pitchFamily="34" charset="0"/>
              </a:rPr>
            </a:br>
            <a:r>
              <a:rPr lang="fr-FR" sz="2800">
                <a:solidFill>
                  <a:schemeClr val="bg2"/>
                </a:solidFill>
                <a:latin typeface="Verdana" pitchFamily="34" charset="0"/>
              </a:rPr>
              <a:t>    extends JComponent</a:t>
            </a:r>
          </a:p>
          <a:p>
            <a:r>
              <a:rPr lang="fr-FR" sz="2800">
                <a:solidFill>
                  <a:schemeClr val="bg2"/>
                </a:solidFill>
                <a:latin typeface="Verdana" pitchFamily="34" charset="0"/>
              </a:rPr>
              <a:t>{</a:t>
            </a:r>
          </a:p>
          <a:p>
            <a:r>
              <a:rPr lang="fr-FR" sz="2800">
                <a:solidFill>
                  <a:schemeClr val="bg2"/>
                </a:solidFill>
                <a:latin typeface="Verdana" pitchFamily="34" charset="0"/>
              </a:rPr>
              <a:t>   public void paintComponent(Graphics g)</a:t>
            </a:r>
          </a:p>
          <a:p>
            <a:r>
              <a:rPr lang="fr-FR" sz="2800">
                <a:solidFill>
                  <a:schemeClr val="bg2"/>
                </a:solidFill>
                <a:latin typeface="Verdana" pitchFamily="34" charset="0"/>
              </a:rPr>
              <a:t>   {       </a:t>
            </a:r>
            <a:endParaRPr lang="en-US" sz="28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312325" name="AutoShape 5"/>
          <p:cNvSpPr>
            <a:spLocks noChangeArrowheads="1"/>
          </p:cNvSpPr>
          <p:nvPr/>
        </p:nvSpPr>
        <p:spPr bwMode="auto">
          <a:xfrm>
            <a:off x="3124200" y="4114800"/>
            <a:ext cx="5791200" cy="1309688"/>
          </a:xfrm>
          <a:prstGeom prst="wedgeEllipseCallout">
            <a:avLst>
              <a:gd name="adj1" fmla="val -46463"/>
              <a:gd name="adj2" fmla="val -54486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Override component’s paintComponent method</a:t>
            </a:r>
          </a:p>
        </p:txBody>
      </p:sp>
      <p:sp>
        <p:nvSpPr>
          <p:cNvPr id="312326" name="AutoShape 6"/>
          <p:cNvSpPr>
            <a:spLocks noChangeArrowheads="1"/>
          </p:cNvSpPr>
          <p:nvPr/>
        </p:nvSpPr>
        <p:spPr bwMode="auto">
          <a:xfrm>
            <a:off x="228600" y="5181600"/>
            <a:ext cx="6770688" cy="1047750"/>
          </a:xfrm>
          <a:prstGeom prst="roundRect">
            <a:avLst>
              <a:gd name="adj" fmla="val 16667"/>
            </a:avLst>
          </a:prstGeom>
          <a:solidFill>
            <a:srgbClr val="FFA7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paintComponent is </a:t>
            </a:r>
            <a:r>
              <a:rPr lang="en-US" sz="2800" i="1">
                <a:solidFill>
                  <a:schemeClr val="bg2"/>
                </a:solidFill>
              </a:rPr>
              <a:t>automatically</a:t>
            </a:r>
            <a:r>
              <a:rPr lang="en-US" sz="2800">
                <a:solidFill>
                  <a:schemeClr val="bg2"/>
                </a:solidFill>
              </a:rPr>
              <a:t> called when frame is re-sized or moved</a:t>
            </a:r>
          </a:p>
        </p:txBody>
      </p:sp>
      <p:sp>
        <p:nvSpPr>
          <p:cNvPr id="312324" name="AutoShape 4"/>
          <p:cNvSpPr>
            <a:spLocks noChangeArrowheads="1"/>
          </p:cNvSpPr>
          <p:nvPr/>
        </p:nvSpPr>
        <p:spPr bwMode="auto">
          <a:xfrm>
            <a:off x="3124200" y="228600"/>
            <a:ext cx="5713413" cy="1912938"/>
          </a:xfrm>
          <a:prstGeom prst="wedgeEllipseCallout">
            <a:avLst>
              <a:gd name="adj1" fmla="val -41356"/>
              <a:gd name="adj2" fmla="val 58301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Define a class that extends the JComponent class (a subclass)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animBg="1"/>
      <p:bldP spid="312325" grpId="0" animBg="1"/>
      <p:bldP spid="312326" grpId="0" animBg="1"/>
      <p:bldP spid="3123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74789" name="AutoShape 5"/>
          <p:cNvSpPr>
            <a:spLocks noChangeArrowheads="1"/>
          </p:cNvSpPr>
          <p:nvPr/>
        </p:nvSpPr>
        <p:spPr bwMode="auto">
          <a:xfrm>
            <a:off x="152400" y="1219200"/>
            <a:ext cx="7140575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</a:rPr>
              <a:t>Class that implements an interface must implement ALL of its methods</a:t>
            </a:r>
          </a:p>
        </p:txBody>
      </p:sp>
      <p:sp>
        <p:nvSpPr>
          <p:cNvPr id="374790" name="Rectangle 6"/>
          <p:cNvSpPr>
            <a:spLocks noChangeArrowheads="1"/>
          </p:cNvSpPr>
          <p:nvPr/>
        </p:nvSpPr>
        <p:spPr bwMode="auto">
          <a:xfrm>
            <a:off x="679174" y="2438400"/>
            <a:ext cx="8458200" cy="528638"/>
          </a:xfrm>
          <a:prstGeom prst="rect">
            <a:avLst/>
          </a:prstGeom>
          <a:solidFill>
            <a:srgbClr val="FFCCFF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/>
        </p:spPr>
        <p:txBody>
          <a:bodyPr anchor="ctr" anchorCtr="1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Arial" charset="0"/>
              </a:rPr>
              <a:t>public class </a:t>
            </a:r>
            <a:r>
              <a:rPr lang="en-US" sz="2800" dirty="0" err="1">
                <a:solidFill>
                  <a:schemeClr val="bg1"/>
                </a:solidFill>
                <a:latin typeface="Arial" charset="0"/>
              </a:rPr>
              <a:t>SomeClass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800" dirty="0">
                <a:solidFill>
                  <a:srgbClr val="FF0066"/>
                </a:solidFill>
                <a:latin typeface="Arial" charset="0"/>
              </a:rPr>
              <a:t>implements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charset="0"/>
              </a:rPr>
              <a:t>SomeInterface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4791" name="AutoShape 7"/>
          <p:cNvSpPr>
            <a:spLocks noChangeArrowheads="1"/>
          </p:cNvSpPr>
          <p:nvPr/>
        </p:nvSpPr>
        <p:spPr bwMode="auto">
          <a:xfrm>
            <a:off x="152399" y="3124200"/>
            <a:ext cx="7140575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</a:rPr>
              <a:t>If leaving some methods for subclass to implement, declare as </a:t>
            </a:r>
            <a:r>
              <a:rPr lang="en-US" sz="2800" dirty="0">
                <a:solidFill>
                  <a:srgbClr val="FF0066"/>
                </a:solidFill>
                <a:latin typeface="Arial" charset="0"/>
              </a:rPr>
              <a:t>abstract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class</a:t>
            </a:r>
          </a:p>
        </p:txBody>
      </p:sp>
      <p:sp>
        <p:nvSpPr>
          <p:cNvPr id="374792" name="Rectangle 8"/>
          <p:cNvSpPr>
            <a:spLocks noChangeArrowheads="1"/>
          </p:cNvSpPr>
          <p:nvPr/>
        </p:nvSpPr>
        <p:spPr bwMode="auto">
          <a:xfrm>
            <a:off x="679174" y="4343400"/>
            <a:ext cx="8458200" cy="466725"/>
          </a:xfrm>
          <a:prstGeom prst="rect">
            <a:avLst/>
          </a:prstGeom>
          <a:solidFill>
            <a:srgbClr val="FFCCFF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/>
        </p:spPr>
        <p:txBody>
          <a:bodyPr anchor="ctr" anchorCtr="1">
            <a:spAutoFit/>
          </a:bodyPr>
          <a:lstStyle/>
          <a:p>
            <a:pPr eaLnBrk="1" hangingPunct="1"/>
            <a:r>
              <a:rPr lang="en-US" sz="2400" dirty="0">
                <a:solidFill>
                  <a:schemeClr val="bg1"/>
                </a:solidFill>
                <a:latin typeface="Arial" charset="0"/>
              </a:rPr>
              <a:t>public </a:t>
            </a:r>
            <a:r>
              <a:rPr lang="en-US" sz="2400" dirty="0">
                <a:solidFill>
                  <a:srgbClr val="FF0066"/>
                </a:solidFill>
                <a:latin typeface="Arial" charset="0"/>
              </a:rPr>
              <a:t>abstract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 class </a:t>
            </a:r>
            <a:r>
              <a:rPr lang="en-US" sz="2400" dirty="0" err="1">
                <a:solidFill>
                  <a:schemeClr val="bg1"/>
                </a:solidFill>
                <a:latin typeface="Arial" charset="0"/>
              </a:rPr>
              <a:t>SomeClass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 implements </a:t>
            </a:r>
            <a:r>
              <a:rPr lang="en-US" sz="2400" dirty="0" err="1">
                <a:solidFill>
                  <a:schemeClr val="bg1"/>
                </a:solidFill>
                <a:latin typeface="Arial" charset="0"/>
              </a:rPr>
              <a:t>SomeInterface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52398" y="5105400"/>
            <a:ext cx="7772402" cy="57888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Can implement as many interfaces as needed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66888" y="5941367"/>
            <a:ext cx="8458200" cy="461665"/>
          </a:xfrm>
          <a:prstGeom prst="rect">
            <a:avLst/>
          </a:prstGeom>
          <a:solidFill>
            <a:srgbClr val="FFCCFF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/>
        </p:spPr>
        <p:txBody>
          <a:bodyPr anchor="ctr" anchorCtr="1">
            <a:spAutoFit/>
          </a:bodyPr>
          <a:lstStyle/>
          <a:p>
            <a:pPr eaLnBrk="1" hangingPunct="1"/>
            <a:r>
              <a:rPr lang="en-US" sz="2400" dirty="0">
                <a:solidFill>
                  <a:schemeClr val="bg1"/>
                </a:solidFill>
                <a:latin typeface="Arial" charset="0"/>
              </a:rPr>
              <a:t>public class </a:t>
            </a:r>
            <a:r>
              <a:rPr lang="en-US" sz="2400" dirty="0" err="1">
                <a:solidFill>
                  <a:schemeClr val="bg1"/>
                </a:solidFill>
                <a:latin typeface="Arial" charset="0"/>
              </a:rPr>
              <a:t>SomeClass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dirty="0" smtClean="0">
                <a:solidFill>
                  <a:srgbClr val="FF0066"/>
                </a:solidFill>
                <a:latin typeface="Arial" charset="0"/>
              </a:rPr>
              <a:t>implements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 Beta, Pi, Phi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/>
      <p:bldP spid="374789" grpId="0" animBg="1"/>
      <p:bldP spid="374790" grpId="0" animBg="1"/>
      <p:bldP spid="374791" grpId="0" animBg="1"/>
      <p:bldP spid="374792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/>
              <a:t>GraphicsExampleComponent.java</a:t>
            </a:r>
          </a:p>
        </p:txBody>
      </p:sp>
      <p:sp>
        <p:nvSpPr>
          <p:cNvPr id="313348" name="AutoShape 4"/>
          <p:cNvSpPr>
            <a:spLocks noChangeArrowheads="1"/>
          </p:cNvSpPr>
          <p:nvPr/>
        </p:nvSpPr>
        <p:spPr bwMode="auto">
          <a:xfrm>
            <a:off x="457200" y="2743200"/>
            <a:ext cx="6513513" cy="19939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fr-FR" sz="2800">
                <a:solidFill>
                  <a:schemeClr val="bg2"/>
                </a:solidFill>
                <a:latin typeface="Verdana" pitchFamily="34" charset="0"/>
              </a:rPr>
              <a:t>Graphics2D g2 = (Graphics2D) g;</a:t>
            </a:r>
          </a:p>
          <a:p>
            <a:endParaRPr lang="fr-FR" sz="2800">
              <a:solidFill>
                <a:schemeClr val="bg2"/>
              </a:solidFill>
              <a:latin typeface="Verdana" pitchFamily="34" charset="0"/>
            </a:endParaRPr>
          </a:p>
          <a:p>
            <a:r>
              <a:rPr lang="en-US" sz="2800">
                <a:solidFill>
                  <a:schemeClr val="bg2"/>
                </a:solidFill>
                <a:latin typeface="Verdana" pitchFamily="34" charset="0"/>
              </a:rPr>
              <a:t>int width = getWidth();</a:t>
            </a:r>
          </a:p>
          <a:p>
            <a:r>
              <a:rPr lang="en-US" sz="2800">
                <a:solidFill>
                  <a:schemeClr val="bg2"/>
                </a:solidFill>
                <a:latin typeface="Verdana" pitchFamily="34" charset="0"/>
              </a:rPr>
              <a:t>int height = getHeight();</a:t>
            </a:r>
            <a:r>
              <a:rPr lang="fr-FR" sz="2800">
                <a:solidFill>
                  <a:schemeClr val="bg2"/>
                </a:solidFill>
                <a:latin typeface="Verdana" pitchFamily="34" charset="0"/>
              </a:rPr>
              <a:t> </a:t>
            </a:r>
            <a:endParaRPr lang="en-US" sz="28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313351" name="AutoShape 7"/>
          <p:cNvSpPr>
            <a:spLocks noChangeArrowheads="1"/>
          </p:cNvSpPr>
          <p:nvPr/>
        </p:nvSpPr>
        <p:spPr bwMode="auto">
          <a:xfrm>
            <a:off x="3429000" y="381000"/>
            <a:ext cx="5487988" cy="1912938"/>
          </a:xfrm>
          <a:prstGeom prst="wedgeEllipseCallout">
            <a:avLst>
              <a:gd name="adj1" fmla="val -38227"/>
              <a:gd name="adj2" fmla="val 89500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Revert Graphics object to its Graphics2D self by casting</a:t>
            </a:r>
          </a:p>
        </p:txBody>
      </p:sp>
      <p:sp>
        <p:nvSpPr>
          <p:cNvPr id="313352" name="AutoShape 8"/>
          <p:cNvSpPr>
            <a:spLocks noChangeArrowheads="1"/>
          </p:cNvSpPr>
          <p:nvPr/>
        </p:nvSpPr>
        <p:spPr bwMode="auto">
          <a:xfrm>
            <a:off x="3656013" y="4948238"/>
            <a:ext cx="5487987" cy="1309687"/>
          </a:xfrm>
          <a:prstGeom prst="wedgeEllipseCallout">
            <a:avLst>
              <a:gd name="adj1" fmla="val -52083"/>
              <a:gd name="adj2" fmla="val -77032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Get the component’s width and height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 animBg="1"/>
      <p:bldP spid="313351" grpId="0" animBg="1"/>
      <p:bldP spid="3133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 a Red Rectangle Outline</a:t>
            </a:r>
          </a:p>
        </p:txBody>
      </p:sp>
      <p:sp>
        <p:nvSpPr>
          <p:cNvPr id="314371" name="AutoShape 3"/>
          <p:cNvSpPr>
            <a:spLocks noChangeArrowheads="1"/>
          </p:cNvSpPr>
          <p:nvPr/>
        </p:nvSpPr>
        <p:spPr bwMode="auto">
          <a:xfrm>
            <a:off x="381000" y="2667000"/>
            <a:ext cx="7848600" cy="19939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Verdana" pitchFamily="34" charset="0"/>
              </a:rPr>
              <a:t>g2.setColor(Color.red);</a:t>
            </a:r>
          </a:p>
          <a:p>
            <a:r>
              <a:rPr lang="en-US" sz="2800">
                <a:solidFill>
                  <a:schemeClr val="bg2"/>
                </a:solidFill>
                <a:latin typeface="Verdana" pitchFamily="34" charset="0"/>
              </a:rPr>
              <a:t>Rectangle rect1 = new Rectangle(5, 10,</a:t>
            </a:r>
          </a:p>
          <a:p>
            <a:r>
              <a:rPr lang="en-US" sz="2800">
                <a:solidFill>
                  <a:schemeClr val="bg2"/>
                </a:solidFill>
                <a:latin typeface="Verdana" pitchFamily="34" charset="0"/>
              </a:rPr>
              <a:t>     30, 50);</a:t>
            </a:r>
          </a:p>
          <a:p>
            <a:r>
              <a:rPr lang="en-US" sz="2800">
                <a:solidFill>
                  <a:schemeClr val="bg2"/>
                </a:solidFill>
                <a:latin typeface="Verdana" pitchFamily="34" charset="0"/>
              </a:rPr>
              <a:t>g2.draw(rect1);</a:t>
            </a:r>
          </a:p>
        </p:txBody>
      </p:sp>
      <p:sp>
        <p:nvSpPr>
          <p:cNvPr id="314372" name="AutoShape 4"/>
          <p:cNvSpPr>
            <a:spLocks noChangeArrowheads="1"/>
          </p:cNvSpPr>
          <p:nvPr/>
        </p:nvSpPr>
        <p:spPr bwMode="auto">
          <a:xfrm>
            <a:off x="228600" y="1295400"/>
            <a:ext cx="4343400" cy="1309688"/>
          </a:xfrm>
          <a:prstGeom prst="wedgeEllipseCallout">
            <a:avLst>
              <a:gd name="adj1" fmla="val 21708"/>
              <a:gd name="adj2" fmla="val 70847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Set the drawing color to red </a:t>
            </a:r>
          </a:p>
        </p:txBody>
      </p:sp>
      <p:sp>
        <p:nvSpPr>
          <p:cNvPr id="314373" name="AutoShape 5"/>
          <p:cNvSpPr>
            <a:spLocks noChangeArrowheads="1"/>
          </p:cNvSpPr>
          <p:nvPr/>
        </p:nvSpPr>
        <p:spPr bwMode="auto">
          <a:xfrm>
            <a:off x="3733800" y="3810000"/>
            <a:ext cx="5257800" cy="2517775"/>
          </a:xfrm>
          <a:prstGeom prst="wedgeEllipseCallout">
            <a:avLst>
              <a:gd name="adj1" fmla="val -50727"/>
              <a:gd name="adj2" fmla="val -54037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Define the upper-left corner at (5, 10), with width of 30 pixels &amp; height of 50 pixels</a:t>
            </a:r>
          </a:p>
        </p:txBody>
      </p:sp>
      <p:sp>
        <p:nvSpPr>
          <p:cNvPr id="314374" name="AutoShape 6"/>
          <p:cNvSpPr>
            <a:spLocks noChangeArrowheads="1"/>
          </p:cNvSpPr>
          <p:nvPr/>
        </p:nvSpPr>
        <p:spPr bwMode="auto">
          <a:xfrm>
            <a:off x="609600" y="5257800"/>
            <a:ext cx="4038600" cy="1309688"/>
          </a:xfrm>
          <a:prstGeom prst="wedgeEllipseCallout">
            <a:avLst>
              <a:gd name="adj1" fmla="val -26417"/>
              <a:gd name="adj2" fmla="val -107940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Draw the outline of the rectangle</a:t>
            </a:r>
          </a:p>
        </p:txBody>
      </p:sp>
      <p:grpSp>
        <p:nvGrpSpPr>
          <p:cNvPr id="314383" name="Group 15"/>
          <p:cNvGrpSpPr>
            <a:grpSpLocks/>
          </p:cNvGrpSpPr>
          <p:nvPr/>
        </p:nvGrpSpPr>
        <p:grpSpPr bwMode="auto">
          <a:xfrm>
            <a:off x="4876800" y="1066800"/>
            <a:ext cx="3581400" cy="1371600"/>
            <a:chOff x="3072" y="672"/>
            <a:chExt cx="2256" cy="864"/>
          </a:xfrm>
        </p:grpSpPr>
        <p:sp>
          <p:nvSpPr>
            <p:cNvPr id="314376" name="Rectangle 8"/>
            <p:cNvSpPr>
              <a:spLocks noChangeArrowheads="1"/>
            </p:cNvSpPr>
            <p:nvPr/>
          </p:nvSpPr>
          <p:spPr bwMode="auto">
            <a:xfrm>
              <a:off x="3792" y="960"/>
              <a:ext cx="1536" cy="576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77" name="Text Box 9"/>
            <p:cNvSpPr txBox="1">
              <a:spLocks noChangeArrowheads="1"/>
            </p:cNvSpPr>
            <p:nvPr/>
          </p:nvSpPr>
          <p:spPr bwMode="auto">
            <a:xfrm>
              <a:off x="3168" y="768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(x, y)</a:t>
              </a:r>
            </a:p>
          </p:txBody>
        </p:sp>
        <p:sp>
          <p:nvSpPr>
            <p:cNvPr id="314381" name="Text Box 13"/>
            <p:cNvSpPr txBox="1">
              <a:spLocks noChangeArrowheads="1"/>
            </p:cNvSpPr>
            <p:nvPr/>
          </p:nvSpPr>
          <p:spPr bwMode="auto">
            <a:xfrm>
              <a:off x="4176" y="67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width</a:t>
              </a:r>
            </a:p>
          </p:txBody>
        </p:sp>
        <p:sp>
          <p:nvSpPr>
            <p:cNvPr id="314382" name="Text Box 14"/>
            <p:cNvSpPr txBox="1">
              <a:spLocks noChangeArrowheads="1"/>
            </p:cNvSpPr>
            <p:nvPr/>
          </p:nvSpPr>
          <p:spPr bwMode="auto">
            <a:xfrm>
              <a:off x="3072" y="1104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height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animBg="1"/>
      <p:bldP spid="314372" grpId="0" animBg="1"/>
      <p:bldP spid="314373" grpId="0" animBg="1"/>
      <p:bldP spid="3143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 a Rounded Rectangle</a:t>
            </a:r>
          </a:p>
        </p:txBody>
      </p:sp>
      <p:sp>
        <p:nvSpPr>
          <p:cNvPr id="316419" name="AutoShape 3"/>
          <p:cNvSpPr>
            <a:spLocks noChangeArrowheads="1"/>
          </p:cNvSpPr>
          <p:nvPr/>
        </p:nvSpPr>
        <p:spPr bwMode="auto">
          <a:xfrm>
            <a:off x="381000" y="2578100"/>
            <a:ext cx="7848600" cy="19939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Verdana" pitchFamily="34" charset="0"/>
              </a:rPr>
              <a:t>RoundRectangle2D rect2 = </a:t>
            </a:r>
            <a:br>
              <a:rPr lang="en-US" sz="2800">
                <a:solidFill>
                  <a:schemeClr val="bg1"/>
                </a:solidFill>
                <a:latin typeface="Verdana" pitchFamily="34" charset="0"/>
              </a:rPr>
            </a:br>
            <a:r>
              <a:rPr lang="en-US" sz="2800">
                <a:solidFill>
                  <a:schemeClr val="bg1"/>
                </a:solidFill>
                <a:latin typeface="Verdana" pitchFamily="34" charset="0"/>
              </a:rPr>
              <a:t>   new RoundRectangle2D.Double(</a:t>
            </a:r>
            <a:br>
              <a:rPr lang="en-US" sz="2800">
                <a:solidFill>
                  <a:schemeClr val="bg1"/>
                </a:solidFill>
                <a:latin typeface="Verdana" pitchFamily="34" charset="0"/>
              </a:rPr>
            </a:br>
            <a:r>
              <a:rPr lang="en-US" sz="2800">
                <a:solidFill>
                  <a:schemeClr val="bg1"/>
                </a:solidFill>
                <a:latin typeface="Verdana" pitchFamily="34" charset="0"/>
              </a:rPr>
              <a:t>   width / 2 + 5, 10, 30, 50, 20, 20);</a:t>
            </a:r>
          </a:p>
          <a:p>
            <a:r>
              <a:rPr lang="en-US" sz="2800">
                <a:solidFill>
                  <a:schemeClr val="bg1"/>
                </a:solidFill>
                <a:latin typeface="Verdana" pitchFamily="34" charset="0"/>
              </a:rPr>
              <a:t>g2.fill(rect2);</a:t>
            </a:r>
          </a:p>
        </p:txBody>
      </p:sp>
      <p:sp>
        <p:nvSpPr>
          <p:cNvPr id="316421" name="AutoShape 5"/>
          <p:cNvSpPr>
            <a:spLocks noChangeArrowheads="1"/>
          </p:cNvSpPr>
          <p:nvPr/>
        </p:nvSpPr>
        <p:spPr bwMode="auto">
          <a:xfrm>
            <a:off x="3962400" y="3962400"/>
            <a:ext cx="4800600" cy="2517775"/>
          </a:xfrm>
          <a:prstGeom prst="wedgeEllipseCallout">
            <a:avLst>
              <a:gd name="adj1" fmla="val -54597"/>
              <a:gd name="adj2" fmla="val -47921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Define the upper-left corner, width, height, arc-width, and arc-height</a:t>
            </a:r>
          </a:p>
        </p:txBody>
      </p:sp>
      <p:sp>
        <p:nvSpPr>
          <p:cNvPr id="316422" name="AutoShape 6"/>
          <p:cNvSpPr>
            <a:spLocks noChangeArrowheads="1"/>
          </p:cNvSpPr>
          <p:nvPr/>
        </p:nvSpPr>
        <p:spPr bwMode="auto">
          <a:xfrm>
            <a:off x="762000" y="5029200"/>
            <a:ext cx="2590800" cy="1309688"/>
          </a:xfrm>
          <a:prstGeom prst="wedgeEllipseCallout">
            <a:avLst>
              <a:gd name="adj1" fmla="val -30884"/>
              <a:gd name="adj2" fmla="val -102120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Draw solid rectangle</a:t>
            </a:r>
          </a:p>
        </p:txBody>
      </p:sp>
      <p:grpSp>
        <p:nvGrpSpPr>
          <p:cNvPr id="316428" name="Group 12"/>
          <p:cNvGrpSpPr>
            <a:grpSpLocks/>
          </p:cNvGrpSpPr>
          <p:nvPr/>
        </p:nvGrpSpPr>
        <p:grpSpPr bwMode="auto">
          <a:xfrm>
            <a:off x="4876800" y="1066800"/>
            <a:ext cx="3581400" cy="1371600"/>
            <a:chOff x="3072" y="672"/>
            <a:chExt cx="2256" cy="864"/>
          </a:xfrm>
        </p:grpSpPr>
        <p:sp>
          <p:nvSpPr>
            <p:cNvPr id="316424" name="AutoShape 8"/>
            <p:cNvSpPr>
              <a:spLocks noChangeArrowheads="1"/>
            </p:cNvSpPr>
            <p:nvPr/>
          </p:nvSpPr>
          <p:spPr bwMode="auto">
            <a:xfrm>
              <a:off x="3792" y="960"/>
              <a:ext cx="1536" cy="57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rgbClr val="00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25" name="Text Box 9"/>
            <p:cNvSpPr txBox="1">
              <a:spLocks noChangeArrowheads="1"/>
            </p:cNvSpPr>
            <p:nvPr/>
          </p:nvSpPr>
          <p:spPr bwMode="auto">
            <a:xfrm>
              <a:off x="3168" y="768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(x, y)</a:t>
              </a:r>
            </a:p>
          </p:txBody>
        </p:sp>
        <p:sp>
          <p:nvSpPr>
            <p:cNvPr id="316426" name="Text Box 10"/>
            <p:cNvSpPr txBox="1">
              <a:spLocks noChangeArrowheads="1"/>
            </p:cNvSpPr>
            <p:nvPr/>
          </p:nvSpPr>
          <p:spPr bwMode="auto">
            <a:xfrm>
              <a:off x="4176" y="67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width</a:t>
              </a:r>
            </a:p>
          </p:txBody>
        </p:sp>
        <p:sp>
          <p:nvSpPr>
            <p:cNvPr id="316427" name="Text Box 11"/>
            <p:cNvSpPr txBox="1">
              <a:spLocks noChangeArrowheads="1"/>
            </p:cNvSpPr>
            <p:nvPr/>
          </p:nvSpPr>
          <p:spPr bwMode="auto">
            <a:xfrm>
              <a:off x="3072" y="1104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height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animBg="1"/>
      <p:bldP spid="316421" grpId="0" animBg="1"/>
      <p:bldP spid="3164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Draw an Ellipse with Gradient Color</a:t>
            </a:r>
          </a:p>
        </p:txBody>
      </p:sp>
      <p:sp>
        <p:nvSpPr>
          <p:cNvPr id="317443" name="AutoShape 3"/>
          <p:cNvSpPr>
            <a:spLocks noChangeArrowheads="1"/>
          </p:cNvSpPr>
          <p:nvPr/>
        </p:nvSpPr>
        <p:spPr bwMode="auto">
          <a:xfrm>
            <a:off x="215900" y="1143000"/>
            <a:ext cx="8602663" cy="53609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Verdana" pitchFamily="34" charset="0"/>
              </a:rPr>
              <a:t>int x = 5;</a:t>
            </a:r>
          </a:p>
          <a:p>
            <a:r>
              <a:rPr lang="en-US" sz="2400">
                <a:solidFill>
                  <a:schemeClr val="bg1"/>
                </a:solidFill>
                <a:latin typeface="Verdana" pitchFamily="34" charset="0"/>
              </a:rPr>
              <a:t>int y = height / 2 + 10;</a:t>
            </a:r>
          </a:p>
          <a:p>
            <a:r>
              <a:rPr lang="en-US" sz="2400">
                <a:solidFill>
                  <a:schemeClr val="bg1"/>
                </a:solidFill>
                <a:latin typeface="Verdana" pitchFamily="34" charset="0"/>
              </a:rPr>
              <a:t>int w = 70;</a:t>
            </a:r>
          </a:p>
          <a:p>
            <a:r>
              <a:rPr lang="en-US" sz="2400">
                <a:solidFill>
                  <a:schemeClr val="bg1"/>
                </a:solidFill>
                <a:latin typeface="Verdana" pitchFamily="34" charset="0"/>
              </a:rPr>
              <a:t>int h = 40;</a:t>
            </a:r>
          </a:p>
          <a:p>
            <a:r>
              <a:rPr lang="en-US" sz="2400">
                <a:solidFill>
                  <a:schemeClr val="bg1"/>
                </a:solidFill>
                <a:latin typeface="Verdana" pitchFamily="34" charset="0"/>
              </a:rPr>
              <a:t>g2.setPaint(new GradientPaint(x, y - h/2,</a:t>
            </a:r>
            <a:br>
              <a:rPr lang="en-US" sz="2400">
                <a:solidFill>
                  <a:schemeClr val="bg1"/>
                </a:solidFill>
                <a:latin typeface="Verdana" pitchFamily="34" charset="0"/>
              </a:rPr>
            </a:br>
            <a:r>
              <a:rPr lang="en-US" sz="2400">
                <a:solidFill>
                  <a:schemeClr val="bg1"/>
                </a:solidFill>
                <a:latin typeface="Verdana" pitchFamily="34" charset="0"/>
              </a:rPr>
              <a:t>   Color.blue, x + w, y - h/2, Color.magenta));</a:t>
            </a:r>
          </a:p>
          <a:p>
            <a:r>
              <a:rPr lang="en-US" sz="2400">
                <a:solidFill>
                  <a:schemeClr val="bg1"/>
                </a:solidFill>
                <a:latin typeface="Verdana" pitchFamily="34" charset="0"/>
              </a:rPr>
              <a:t>Ellipse2D.Double ellipse = new Ellipse2D.Double(</a:t>
            </a:r>
            <a:br>
              <a:rPr lang="en-US" sz="2400">
                <a:solidFill>
                  <a:schemeClr val="bg1"/>
                </a:solidFill>
                <a:latin typeface="Verdana" pitchFamily="34" charset="0"/>
              </a:rPr>
            </a:br>
            <a:r>
              <a:rPr lang="en-US" sz="2400">
                <a:solidFill>
                  <a:schemeClr val="bg1"/>
                </a:solidFill>
                <a:latin typeface="Verdana" pitchFamily="34" charset="0"/>
              </a:rPr>
              <a:t>   x, y, w, h);</a:t>
            </a:r>
          </a:p>
          <a:p>
            <a:r>
              <a:rPr lang="en-US" sz="2400">
                <a:solidFill>
                  <a:schemeClr val="bg1"/>
                </a:solidFill>
                <a:latin typeface="Verdana" pitchFamily="34" charset="0"/>
              </a:rPr>
              <a:t>g2.fill(ellipse);</a:t>
            </a:r>
          </a:p>
          <a:p>
            <a:r>
              <a:rPr lang="en-US" sz="2400">
                <a:solidFill>
                  <a:schemeClr val="bg1"/>
                </a:solidFill>
                <a:latin typeface="Verdana" pitchFamily="34" charset="0"/>
              </a:rPr>
              <a:t>		</a:t>
            </a:r>
          </a:p>
          <a:p>
            <a:r>
              <a:rPr lang="en-US" sz="2400">
                <a:solidFill>
                  <a:schemeClr val="bg1"/>
                </a:solidFill>
                <a:latin typeface="Verdana" pitchFamily="34" charset="0"/>
              </a:rPr>
              <a:t>g2.setPaint(Color.black);</a:t>
            </a:r>
          </a:p>
          <a:p>
            <a:r>
              <a:rPr lang="en-US" sz="2400">
                <a:solidFill>
                  <a:schemeClr val="bg1"/>
                </a:solidFill>
                <a:latin typeface="Verdana" pitchFamily="34" charset="0"/>
              </a:rPr>
              <a:t>g2.setStroke(new BasicStroke(2.0f));</a:t>
            </a:r>
          </a:p>
          <a:p>
            <a:r>
              <a:rPr lang="en-US" sz="2400">
                <a:solidFill>
                  <a:schemeClr val="bg1"/>
                </a:solidFill>
                <a:latin typeface="Verdana" pitchFamily="34" charset="0"/>
              </a:rPr>
              <a:t>g2.draw(ellipse);</a:t>
            </a:r>
          </a:p>
        </p:txBody>
      </p:sp>
      <p:sp>
        <p:nvSpPr>
          <p:cNvPr id="317444" name="AutoShape 4"/>
          <p:cNvSpPr>
            <a:spLocks noChangeArrowheads="1"/>
          </p:cNvSpPr>
          <p:nvPr/>
        </p:nvSpPr>
        <p:spPr bwMode="auto">
          <a:xfrm>
            <a:off x="228600" y="0"/>
            <a:ext cx="4648200" cy="1912938"/>
          </a:xfrm>
          <a:prstGeom prst="wedgeEllipseCallout">
            <a:avLst>
              <a:gd name="adj1" fmla="val 22542"/>
              <a:gd name="adj2" fmla="val 106102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Define start point of 1</a:t>
            </a:r>
            <a:r>
              <a:rPr lang="en-US" sz="2800" baseline="30000">
                <a:solidFill>
                  <a:schemeClr val="bg2"/>
                </a:solidFill>
              </a:rPr>
              <a:t>st</a:t>
            </a:r>
            <a:r>
              <a:rPr lang="en-US" sz="2800">
                <a:solidFill>
                  <a:schemeClr val="bg2"/>
                </a:solidFill>
              </a:rPr>
              <a:t> color and end point of 2</a:t>
            </a:r>
            <a:r>
              <a:rPr lang="en-US" sz="2800" baseline="30000">
                <a:solidFill>
                  <a:schemeClr val="bg2"/>
                </a:solidFill>
              </a:rPr>
              <a:t>nd</a:t>
            </a:r>
            <a:r>
              <a:rPr lang="en-US" sz="2800">
                <a:solidFill>
                  <a:schemeClr val="bg2"/>
                </a:solidFill>
              </a:rPr>
              <a:t> color </a:t>
            </a:r>
          </a:p>
        </p:txBody>
      </p:sp>
      <p:sp>
        <p:nvSpPr>
          <p:cNvPr id="317445" name="AutoShape 5"/>
          <p:cNvSpPr>
            <a:spLocks noChangeArrowheads="1"/>
          </p:cNvSpPr>
          <p:nvPr/>
        </p:nvSpPr>
        <p:spPr bwMode="auto">
          <a:xfrm>
            <a:off x="3352800" y="4038600"/>
            <a:ext cx="5564188" cy="1309688"/>
          </a:xfrm>
          <a:prstGeom prst="wedgeEllipseCallout">
            <a:avLst>
              <a:gd name="adj1" fmla="val -65861"/>
              <a:gd name="adj2" fmla="val -44787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Define the ellipse’s bounding rectangle</a:t>
            </a:r>
          </a:p>
        </p:txBody>
      </p:sp>
      <p:sp>
        <p:nvSpPr>
          <p:cNvPr id="317446" name="AutoShape 6"/>
          <p:cNvSpPr>
            <a:spLocks noChangeArrowheads="1"/>
          </p:cNvSpPr>
          <p:nvPr/>
        </p:nvSpPr>
        <p:spPr bwMode="auto">
          <a:xfrm>
            <a:off x="4648200" y="5851525"/>
            <a:ext cx="4341813" cy="704850"/>
          </a:xfrm>
          <a:prstGeom prst="wedgeEllipseCallout">
            <a:avLst>
              <a:gd name="adj1" fmla="val -75264"/>
              <a:gd name="adj2" fmla="val -46847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Set stroke width</a:t>
            </a:r>
          </a:p>
        </p:txBody>
      </p:sp>
      <p:grpSp>
        <p:nvGrpSpPr>
          <p:cNvPr id="317457" name="Group 17"/>
          <p:cNvGrpSpPr>
            <a:grpSpLocks/>
          </p:cNvGrpSpPr>
          <p:nvPr/>
        </p:nvGrpSpPr>
        <p:grpSpPr bwMode="auto">
          <a:xfrm>
            <a:off x="4648200" y="1143000"/>
            <a:ext cx="3733800" cy="1371600"/>
            <a:chOff x="3024" y="672"/>
            <a:chExt cx="2352" cy="864"/>
          </a:xfrm>
        </p:grpSpPr>
        <p:sp>
          <p:nvSpPr>
            <p:cNvPr id="317450" name="Text Box 10"/>
            <p:cNvSpPr txBox="1">
              <a:spLocks noChangeArrowheads="1"/>
            </p:cNvSpPr>
            <p:nvPr/>
          </p:nvSpPr>
          <p:spPr bwMode="auto">
            <a:xfrm>
              <a:off x="4224" y="67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</a:p>
          </p:txBody>
        </p:sp>
        <p:sp>
          <p:nvSpPr>
            <p:cNvPr id="317451" name="Text Box 11"/>
            <p:cNvSpPr txBox="1">
              <a:spLocks noChangeArrowheads="1"/>
            </p:cNvSpPr>
            <p:nvPr/>
          </p:nvSpPr>
          <p:spPr bwMode="auto">
            <a:xfrm>
              <a:off x="3024" y="1104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height</a:t>
              </a:r>
            </a:p>
          </p:txBody>
        </p:sp>
        <p:sp>
          <p:nvSpPr>
            <p:cNvPr id="317453" name="Oval 13"/>
            <p:cNvSpPr>
              <a:spLocks noChangeArrowheads="1"/>
            </p:cNvSpPr>
            <p:nvPr/>
          </p:nvSpPr>
          <p:spPr bwMode="auto">
            <a:xfrm>
              <a:off x="3840" y="960"/>
              <a:ext cx="1536" cy="576"/>
            </a:xfrm>
            <a:prstGeom prst="ellipse">
              <a:avLst/>
            </a:prstGeom>
            <a:gradFill rotWithShape="1">
              <a:gsLst>
                <a:gs pos="0">
                  <a:srgbClr val="0000FF">
                    <a:alpha val="99001"/>
                  </a:srgbClr>
                </a:gs>
                <a:gs pos="100000">
                  <a:srgbClr val="FF00FF"/>
                </a:gs>
              </a:gsLst>
              <a:lin ang="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54" name="Rectangle 14"/>
            <p:cNvSpPr>
              <a:spLocks noChangeArrowheads="1"/>
            </p:cNvSpPr>
            <p:nvPr/>
          </p:nvSpPr>
          <p:spPr bwMode="auto">
            <a:xfrm>
              <a:off x="3840" y="960"/>
              <a:ext cx="1536" cy="57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55" name="Text Box 15"/>
            <p:cNvSpPr txBox="1">
              <a:spLocks noChangeArrowheads="1"/>
            </p:cNvSpPr>
            <p:nvPr/>
          </p:nvSpPr>
          <p:spPr bwMode="auto">
            <a:xfrm>
              <a:off x="3216" y="768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(x, y)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nimBg="1"/>
      <p:bldP spid="317444" grpId="0" animBg="1"/>
      <p:bldP spid="317445" grpId="0" animBg="1"/>
      <p:bldP spid="3174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Draw Polygon with Dashed Outline</a:t>
            </a:r>
          </a:p>
        </p:txBody>
      </p:sp>
      <p:sp>
        <p:nvSpPr>
          <p:cNvPr id="318467" name="AutoShape 3"/>
          <p:cNvSpPr>
            <a:spLocks noChangeArrowheads="1"/>
          </p:cNvSpPr>
          <p:nvPr/>
        </p:nvSpPr>
        <p:spPr bwMode="auto">
          <a:xfrm>
            <a:off x="304800" y="1828800"/>
            <a:ext cx="8372475" cy="24653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x = width / 2 + 40;</a:t>
            </a:r>
          </a:p>
          <a:p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y = height / 2 + 10;</a:t>
            </a:r>
          </a:p>
          <a:p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int[] xCoord = {x, x + 30, x + 30, x, x - 30, x - 30};</a:t>
            </a:r>
          </a:p>
          <a:p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int[] yCoord = {y, y + 25, y + 50, y + 75, y + 50, y + 25};</a:t>
            </a:r>
          </a:p>
          <a:p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Polygon hexagon = new Polygon(xCoord, yCoord, 6);</a:t>
            </a:r>
          </a:p>
          <a:p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g2.setColor(Color.green);</a:t>
            </a:r>
          </a:p>
          <a:p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g2.fill(hexagon);</a:t>
            </a:r>
          </a:p>
        </p:txBody>
      </p:sp>
      <p:sp>
        <p:nvSpPr>
          <p:cNvPr id="318468" name="AutoShape 4"/>
          <p:cNvSpPr>
            <a:spLocks noChangeArrowheads="1"/>
          </p:cNvSpPr>
          <p:nvPr/>
        </p:nvSpPr>
        <p:spPr bwMode="auto">
          <a:xfrm>
            <a:off x="2590800" y="228600"/>
            <a:ext cx="5867400" cy="1309688"/>
          </a:xfrm>
          <a:prstGeom prst="wedgeEllipseCallout">
            <a:avLst>
              <a:gd name="adj1" fmla="val -37556"/>
              <a:gd name="adj2" fmla="val 132426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Define corresponding x and y coordinate arrays</a:t>
            </a:r>
          </a:p>
        </p:txBody>
      </p:sp>
      <p:sp>
        <p:nvSpPr>
          <p:cNvPr id="318469" name="AutoShape 5"/>
          <p:cNvSpPr>
            <a:spLocks noChangeArrowheads="1"/>
          </p:cNvSpPr>
          <p:nvPr/>
        </p:nvSpPr>
        <p:spPr bwMode="auto">
          <a:xfrm>
            <a:off x="6248400" y="4343400"/>
            <a:ext cx="2362200" cy="1309688"/>
          </a:xfrm>
          <a:prstGeom prst="wedgeEllipseCallout">
            <a:avLst>
              <a:gd name="adj1" fmla="val -18347"/>
              <a:gd name="adj2" fmla="val -116181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Number of points</a:t>
            </a:r>
          </a:p>
        </p:txBody>
      </p:sp>
      <p:sp>
        <p:nvSpPr>
          <p:cNvPr id="318470" name="AutoShape 6"/>
          <p:cNvSpPr>
            <a:spLocks noChangeArrowheads="1"/>
          </p:cNvSpPr>
          <p:nvPr/>
        </p:nvSpPr>
        <p:spPr bwMode="auto">
          <a:xfrm>
            <a:off x="2362200" y="4403616"/>
            <a:ext cx="3046413" cy="1341656"/>
          </a:xfrm>
          <a:prstGeom prst="wedgeEllipseCallout">
            <a:avLst>
              <a:gd name="adj1" fmla="val -89343"/>
              <a:gd name="adj2" fmla="val -74847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Draw solid </a:t>
            </a:r>
            <a:r>
              <a:rPr lang="en-US" sz="2800" dirty="0" smtClean="0">
                <a:solidFill>
                  <a:schemeClr val="bg2"/>
                </a:solidFill>
              </a:rPr>
              <a:t>hexagon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18474" name="AutoShape 10"/>
          <p:cNvSpPr>
            <a:spLocks noChangeArrowheads="1"/>
          </p:cNvSpPr>
          <p:nvPr/>
        </p:nvSpPr>
        <p:spPr bwMode="auto">
          <a:xfrm rot="5400000">
            <a:off x="7543800" y="1143000"/>
            <a:ext cx="1189038" cy="118903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FF00">
              <a:alpha val="99001"/>
            </a:srgbClr>
          </a:solidFill>
          <a:ln w="5715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animBg="1"/>
      <p:bldP spid="318468" grpId="0" animBg="1"/>
      <p:bldP spid="318469" grpId="0" animBg="1"/>
      <p:bldP spid="318470" grpId="0" animBg="1"/>
      <p:bldP spid="31847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72" name="AutoShape 8"/>
          <p:cNvSpPr>
            <a:spLocks noChangeArrowheads="1"/>
          </p:cNvSpPr>
          <p:nvPr/>
        </p:nvSpPr>
        <p:spPr bwMode="auto">
          <a:xfrm>
            <a:off x="228600" y="2362200"/>
            <a:ext cx="8274050" cy="145256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private static final float[] DASHED_ARRAY = {10.0f};</a:t>
            </a:r>
          </a:p>
          <a:p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private static final BasicStroke DASH_STROKE = </a:t>
            </a:r>
          </a:p>
          <a:p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   new BasicStroke(3.0f, BasicStroke.CAP_SQUARE, </a:t>
            </a:r>
          </a:p>
          <a:p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   BasicStroke.JOIN_MITER, 1.0f, DASHED_ARRAY, 0.0f);</a:t>
            </a: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Draw Polygon with Dashed Outline</a:t>
            </a:r>
          </a:p>
        </p:txBody>
      </p:sp>
      <p:sp>
        <p:nvSpPr>
          <p:cNvPr id="369667" name="AutoShape 3"/>
          <p:cNvSpPr>
            <a:spLocks noChangeArrowheads="1"/>
          </p:cNvSpPr>
          <p:nvPr/>
        </p:nvSpPr>
        <p:spPr bwMode="auto">
          <a:xfrm>
            <a:off x="903288" y="4343400"/>
            <a:ext cx="8240712" cy="11144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g2.setStroke(DASH_STROKE);</a:t>
            </a:r>
          </a:p>
          <a:p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g2.setColor(Color.black);</a:t>
            </a:r>
          </a:p>
          <a:p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g2.draw(hexagon);</a:t>
            </a:r>
          </a:p>
        </p:txBody>
      </p:sp>
      <p:sp>
        <p:nvSpPr>
          <p:cNvPr id="369668" name="AutoShape 4"/>
          <p:cNvSpPr>
            <a:spLocks noChangeArrowheads="1"/>
          </p:cNvSpPr>
          <p:nvPr/>
        </p:nvSpPr>
        <p:spPr bwMode="auto">
          <a:xfrm>
            <a:off x="3505200" y="914400"/>
            <a:ext cx="3657600" cy="1309688"/>
          </a:xfrm>
          <a:prstGeom prst="wedgeEllipseCallout">
            <a:avLst>
              <a:gd name="adj1" fmla="val -32074"/>
              <a:gd name="adj2" fmla="val 96546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Define the Stroke object</a:t>
            </a:r>
          </a:p>
        </p:txBody>
      </p:sp>
      <p:sp>
        <p:nvSpPr>
          <p:cNvPr id="369670" name="AutoShape 6"/>
          <p:cNvSpPr>
            <a:spLocks noChangeArrowheads="1"/>
          </p:cNvSpPr>
          <p:nvPr/>
        </p:nvSpPr>
        <p:spPr bwMode="auto">
          <a:xfrm>
            <a:off x="3962400" y="4724400"/>
            <a:ext cx="4876800" cy="1912938"/>
          </a:xfrm>
          <a:prstGeom prst="wedgeEllipseCallout">
            <a:avLst>
              <a:gd name="adj1" fmla="val -56606"/>
              <a:gd name="adj2" fmla="val -32074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Set the stroke and color, then draw the hexagon</a:t>
            </a:r>
          </a:p>
        </p:txBody>
      </p:sp>
      <p:sp>
        <p:nvSpPr>
          <p:cNvPr id="369671" name="AutoShape 7"/>
          <p:cNvSpPr>
            <a:spLocks noChangeArrowheads="1"/>
          </p:cNvSpPr>
          <p:nvPr/>
        </p:nvSpPr>
        <p:spPr bwMode="auto">
          <a:xfrm rot="5400000">
            <a:off x="7543800" y="1143000"/>
            <a:ext cx="1189038" cy="118903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FF00">
              <a:alpha val="99001"/>
            </a:srgbClr>
          </a:solidFill>
          <a:ln w="5715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2" grpId="0" animBg="1"/>
      <p:bldP spid="369667" grpId="0" animBg="1"/>
      <p:bldP spid="369668" grpId="0" animBg="1"/>
      <p:bldP spid="369670" grpId="0" animBg="1"/>
      <p:bldP spid="36967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 Vertical Bisecting Line</a:t>
            </a:r>
          </a:p>
        </p:txBody>
      </p:sp>
      <p:sp>
        <p:nvSpPr>
          <p:cNvPr id="319491" name="AutoShape 3"/>
          <p:cNvSpPr>
            <a:spLocks noChangeArrowheads="1"/>
          </p:cNvSpPr>
          <p:nvPr/>
        </p:nvSpPr>
        <p:spPr bwMode="auto">
          <a:xfrm>
            <a:off x="314325" y="2224088"/>
            <a:ext cx="8550275" cy="33385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Color randomColor = new Color(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   (float) Math.random(), (float) Math.random(),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   (float) Math.random());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g2.setColor(randomColor);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Line2D.Double vertical;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vertical = new Line2D.Double(width / 2, 0,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    width / 2, height);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g2.draw(vertical);</a:t>
            </a:r>
          </a:p>
        </p:txBody>
      </p:sp>
      <p:sp>
        <p:nvSpPr>
          <p:cNvPr id="319492" name="AutoShape 4"/>
          <p:cNvSpPr>
            <a:spLocks noChangeArrowheads="1"/>
          </p:cNvSpPr>
          <p:nvPr/>
        </p:nvSpPr>
        <p:spPr bwMode="auto">
          <a:xfrm>
            <a:off x="228600" y="228600"/>
            <a:ext cx="3581400" cy="1912938"/>
          </a:xfrm>
          <a:prstGeom prst="wedgeEllipseCallout">
            <a:avLst>
              <a:gd name="adj1" fmla="val 48894"/>
              <a:gd name="adj2" fmla="val 62606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Create a random color object </a:t>
            </a:r>
          </a:p>
        </p:txBody>
      </p:sp>
      <p:sp>
        <p:nvSpPr>
          <p:cNvPr id="319493" name="AutoShape 5"/>
          <p:cNvSpPr>
            <a:spLocks noChangeArrowheads="1"/>
          </p:cNvSpPr>
          <p:nvPr/>
        </p:nvSpPr>
        <p:spPr bwMode="auto">
          <a:xfrm>
            <a:off x="4038600" y="4937125"/>
            <a:ext cx="4724400" cy="1309688"/>
          </a:xfrm>
          <a:prstGeom prst="wedgeEllipseCallout">
            <a:avLst>
              <a:gd name="adj1" fmla="val -43111"/>
              <a:gd name="adj2" fmla="val -75093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Go from top center to bottom center</a:t>
            </a:r>
          </a:p>
        </p:txBody>
      </p:sp>
      <p:sp>
        <p:nvSpPr>
          <p:cNvPr id="319494" name="AutoShape 6"/>
          <p:cNvSpPr>
            <a:spLocks noChangeArrowheads="1"/>
          </p:cNvSpPr>
          <p:nvPr/>
        </p:nvSpPr>
        <p:spPr bwMode="auto">
          <a:xfrm>
            <a:off x="1068388" y="5772150"/>
            <a:ext cx="3046412" cy="704850"/>
          </a:xfrm>
          <a:prstGeom prst="wedgeEllipseCallout">
            <a:avLst>
              <a:gd name="adj1" fmla="val -32699"/>
              <a:gd name="adj2" fmla="val -118917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Draw line</a:t>
            </a:r>
          </a:p>
        </p:txBody>
      </p:sp>
      <p:grpSp>
        <p:nvGrpSpPr>
          <p:cNvPr id="319501" name="Group 13"/>
          <p:cNvGrpSpPr>
            <a:grpSpLocks/>
          </p:cNvGrpSpPr>
          <p:nvPr/>
        </p:nvGrpSpPr>
        <p:grpSpPr bwMode="auto">
          <a:xfrm>
            <a:off x="4114800" y="990600"/>
            <a:ext cx="5029200" cy="1143000"/>
            <a:chOff x="1200" y="2688"/>
            <a:chExt cx="3168" cy="720"/>
          </a:xfrm>
        </p:grpSpPr>
        <p:sp>
          <p:nvSpPr>
            <p:cNvPr id="319502" name="Text Box 14"/>
            <p:cNvSpPr txBox="1">
              <a:spLocks noChangeArrowheads="1"/>
            </p:cNvSpPr>
            <p:nvPr/>
          </p:nvSpPr>
          <p:spPr bwMode="auto">
            <a:xfrm>
              <a:off x="1200" y="2688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rgbClr val="FF6600"/>
                  </a:solidFill>
                  <a:latin typeface="Times New Roman" pitchFamily="18" charset="0"/>
                </a:rPr>
                <a:t>(x1, y1)</a:t>
              </a:r>
            </a:p>
          </p:txBody>
        </p:sp>
        <p:sp>
          <p:nvSpPr>
            <p:cNvPr id="319503" name="Text Box 15"/>
            <p:cNvSpPr txBox="1">
              <a:spLocks noChangeArrowheads="1"/>
            </p:cNvSpPr>
            <p:nvPr/>
          </p:nvSpPr>
          <p:spPr bwMode="auto">
            <a:xfrm>
              <a:off x="3552" y="3120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FF6600"/>
                  </a:solidFill>
                  <a:latin typeface="Times New Roman" pitchFamily="18" charset="0"/>
                </a:rPr>
                <a:t>(x2, y2)</a:t>
              </a:r>
            </a:p>
          </p:txBody>
        </p:sp>
        <p:sp>
          <p:nvSpPr>
            <p:cNvPr id="319504" name="Line 16"/>
            <p:cNvSpPr>
              <a:spLocks noChangeShapeType="1"/>
            </p:cNvSpPr>
            <p:nvPr/>
          </p:nvSpPr>
          <p:spPr bwMode="auto">
            <a:xfrm>
              <a:off x="1824" y="3024"/>
              <a:ext cx="1776" cy="24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animBg="1"/>
      <p:bldP spid="319492" grpId="0" animBg="1"/>
      <p:bldP spid="319493" grpId="0" animBg="1"/>
      <p:bldP spid="31949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 Horizontal Bisecting Line</a:t>
            </a:r>
          </a:p>
        </p:txBody>
      </p:sp>
      <p:sp>
        <p:nvSpPr>
          <p:cNvPr id="320515" name="AutoShape 3"/>
          <p:cNvSpPr>
            <a:spLocks noChangeArrowheads="1"/>
          </p:cNvSpPr>
          <p:nvPr/>
        </p:nvSpPr>
        <p:spPr bwMode="auto">
          <a:xfrm>
            <a:off x="295275" y="2022475"/>
            <a:ext cx="8589963" cy="37433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randomColor = new Color(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   (int) (Math.random() * 256), 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   (int) (Math.random() * 256), 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   (int) (Math.random() * 256));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g2.setColor(randomColor);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Line2D.Double horizontal;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horizontal = new Line2D.Double(0, height / 2,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   width, height / 2);</a:t>
            </a:r>
          </a:p>
          <a:p>
            <a:r>
              <a:rPr lang="en-US" sz="2400">
                <a:solidFill>
                  <a:schemeClr val="bg2"/>
                </a:solidFill>
                <a:latin typeface="Verdana" pitchFamily="34" charset="0"/>
              </a:rPr>
              <a:t>g2.draw(horizontal);</a:t>
            </a:r>
          </a:p>
        </p:txBody>
      </p:sp>
      <p:sp>
        <p:nvSpPr>
          <p:cNvPr id="320516" name="AutoShape 4"/>
          <p:cNvSpPr>
            <a:spLocks noChangeArrowheads="1"/>
          </p:cNvSpPr>
          <p:nvPr/>
        </p:nvSpPr>
        <p:spPr bwMode="auto">
          <a:xfrm>
            <a:off x="228600" y="152400"/>
            <a:ext cx="3581400" cy="1912938"/>
          </a:xfrm>
          <a:prstGeom prst="wedgeEllipseCallout">
            <a:avLst>
              <a:gd name="adj1" fmla="val 48894"/>
              <a:gd name="adj2" fmla="val 62606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Create a random color object </a:t>
            </a:r>
          </a:p>
        </p:txBody>
      </p:sp>
      <p:sp>
        <p:nvSpPr>
          <p:cNvPr id="320517" name="AutoShape 5"/>
          <p:cNvSpPr>
            <a:spLocks noChangeArrowheads="1"/>
          </p:cNvSpPr>
          <p:nvPr/>
        </p:nvSpPr>
        <p:spPr bwMode="auto">
          <a:xfrm>
            <a:off x="4038600" y="5165725"/>
            <a:ext cx="4724400" cy="1309688"/>
          </a:xfrm>
          <a:prstGeom prst="wedgeEllipseCallout">
            <a:avLst>
              <a:gd name="adj1" fmla="val -43111"/>
              <a:gd name="adj2" fmla="val -75093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Go from left center to right center</a:t>
            </a:r>
          </a:p>
        </p:txBody>
      </p:sp>
      <p:sp>
        <p:nvSpPr>
          <p:cNvPr id="320518" name="AutoShape 6"/>
          <p:cNvSpPr>
            <a:spLocks noChangeArrowheads="1"/>
          </p:cNvSpPr>
          <p:nvPr/>
        </p:nvSpPr>
        <p:spPr bwMode="auto">
          <a:xfrm>
            <a:off x="1068388" y="6000750"/>
            <a:ext cx="3046412" cy="704850"/>
          </a:xfrm>
          <a:prstGeom prst="wedgeEllipseCallout">
            <a:avLst>
              <a:gd name="adj1" fmla="val -32699"/>
              <a:gd name="adj2" fmla="val -118917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Draw line</a:t>
            </a:r>
          </a:p>
        </p:txBody>
      </p:sp>
      <p:grpSp>
        <p:nvGrpSpPr>
          <p:cNvPr id="320519" name="Group 7"/>
          <p:cNvGrpSpPr>
            <a:grpSpLocks/>
          </p:cNvGrpSpPr>
          <p:nvPr/>
        </p:nvGrpSpPr>
        <p:grpSpPr bwMode="auto">
          <a:xfrm>
            <a:off x="4114800" y="990600"/>
            <a:ext cx="5029200" cy="1143000"/>
            <a:chOff x="1200" y="2688"/>
            <a:chExt cx="3168" cy="720"/>
          </a:xfrm>
        </p:grpSpPr>
        <p:sp>
          <p:nvSpPr>
            <p:cNvPr id="320520" name="Text Box 8"/>
            <p:cNvSpPr txBox="1">
              <a:spLocks noChangeArrowheads="1"/>
            </p:cNvSpPr>
            <p:nvPr/>
          </p:nvSpPr>
          <p:spPr bwMode="auto">
            <a:xfrm>
              <a:off x="1200" y="268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rgbClr val="FF6600"/>
                  </a:solidFill>
                  <a:latin typeface="Times New Roman" pitchFamily="18" charset="0"/>
                </a:rPr>
                <a:t>(x1, y1)</a:t>
              </a:r>
            </a:p>
          </p:txBody>
        </p:sp>
        <p:sp>
          <p:nvSpPr>
            <p:cNvPr id="320521" name="Text Box 9"/>
            <p:cNvSpPr txBox="1">
              <a:spLocks noChangeArrowheads="1"/>
            </p:cNvSpPr>
            <p:nvPr/>
          </p:nvSpPr>
          <p:spPr bwMode="auto">
            <a:xfrm>
              <a:off x="3552" y="3120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FF6600"/>
                  </a:solidFill>
                  <a:latin typeface="Times New Roman" pitchFamily="18" charset="0"/>
                </a:rPr>
                <a:t>(x2, y2)</a:t>
              </a:r>
            </a:p>
          </p:txBody>
        </p:sp>
        <p:sp>
          <p:nvSpPr>
            <p:cNvPr id="320522" name="Line 10"/>
            <p:cNvSpPr>
              <a:spLocks noChangeShapeType="1"/>
            </p:cNvSpPr>
            <p:nvPr/>
          </p:nvSpPr>
          <p:spPr bwMode="auto">
            <a:xfrm>
              <a:off x="1824" y="3024"/>
              <a:ext cx="1776" cy="24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animBg="1"/>
      <p:bldP spid="320516" grpId="0" animBg="1"/>
      <p:bldP spid="320517" grpId="0" animBg="1"/>
      <p:bldP spid="3205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 Text</a:t>
            </a:r>
          </a:p>
        </p:txBody>
      </p:sp>
      <p:sp>
        <p:nvSpPr>
          <p:cNvPr id="321539" name="AutoShape 3"/>
          <p:cNvSpPr>
            <a:spLocks noChangeArrowheads="1"/>
          </p:cNvSpPr>
          <p:nvPr/>
        </p:nvSpPr>
        <p:spPr bwMode="auto">
          <a:xfrm>
            <a:off x="311150" y="2033588"/>
            <a:ext cx="7835900" cy="29416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Font f = new Font(Font.SANS_SERIF, </a:t>
            </a:r>
          </a:p>
          <a:p>
            <a:r>
              <a:rPr lang="en-US" sz="2800">
                <a:solidFill>
                  <a:schemeClr val="bg1"/>
                </a:solidFill>
              </a:rPr>
              <a:t>   Font.BOLD | Font.ITALIC, 24);</a:t>
            </a:r>
          </a:p>
          <a:p>
            <a:r>
              <a:rPr lang="en-US" sz="2800">
                <a:solidFill>
                  <a:schemeClr val="bg1"/>
                </a:solidFill>
              </a:rPr>
              <a:t>g2.setFont(f);</a:t>
            </a:r>
          </a:p>
          <a:p>
            <a:r>
              <a:rPr lang="en-US" sz="2800">
                <a:solidFill>
                  <a:schemeClr val="bg1"/>
                </a:solidFill>
                <a:latin typeface="Verdana" pitchFamily="34" charset="0"/>
              </a:rPr>
              <a:t>g2.setColor(Color.blue);</a:t>
            </a:r>
          </a:p>
          <a:p>
            <a:r>
              <a:rPr lang="en-US" sz="2800">
                <a:solidFill>
                  <a:schemeClr val="bg1"/>
                </a:solidFill>
                <a:latin typeface="Verdana" pitchFamily="34" charset="0"/>
              </a:rPr>
              <a:t>g2.drawString("Plano West Wolves", </a:t>
            </a:r>
          </a:p>
          <a:p>
            <a:r>
              <a:rPr lang="en-US" sz="2800">
                <a:solidFill>
                  <a:schemeClr val="bg1"/>
                </a:solidFill>
                <a:latin typeface="Verdana" pitchFamily="34" charset="0"/>
              </a:rPr>
              <a:t>   100, 50);</a:t>
            </a:r>
          </a:p>
        </p:txBody>
      </p:sp>
      <p:sp>
        <p:nvSpPr>
          <p:cNvPr id="321540" name="AutoShape 4"/>
          <p:cNvSpPr>
            <a:spLocks noChangeArrowheads="1"/>
          </p:cNvSpPr>
          <p:nvPr/>
        </p:nvSpPr>
        <p:spPr bwMode="auto">
          <a:xfrm>
            <a:off x="4267200" y="0"/>
            <a:ext cx="4572000" cy="1912938"/>
          </a:xfrm>
          <a:prstGeom prst="wedgeEllipseCallout">
            <a:avLst>
              <a:gd name="adj1" fmla="val -63194"/>
              <a:gd name="adj2" fmla="val 64940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Set Font</a:t>
            </a:r>
          </a:p>
          <a:p>
            <a:pPr algn="ctr"/>
            <a:r>
              <a:rPr lang="en-US" sz="2800">
                <a:solidFill>
                  <a:schemeClr val="bg2"/>
                </a:solidFill>
              </a:rPr>
              <a:t>Use | to have bold and italic style</a:t>
            </a:r>
          </a:p>
        </p:txBody>
      </p:sp>
      <p:sp>
        <p:nvSpPr>
          <p:cNvPr id="321541" name="AutoShape 5"/>
          <p:cNvSpPr>
            <a:spLocks noChangeArrowheads="1"/>
          </p:cNvSpPr>
          <p:nvPr/>
        </p:nvSpPr>
        <p:spPr bwMode="auto">
          <a:xfrm>
            <a:off x="2362200" y="4724400"/>
            <a:ext cx="6553200" cy="1912938"/>
          </a:xfrm>
          <a:prstGeom prst="wedgeEllipseCallout">
            <a:avLst>
              <a:gd name="adj1" fmla="val -40894"/>
              <a:gd name="adj2" fmla="val -70083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Draw “Plano West Wolves” so that the lower-left corner starts at (100, 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animBg="1"/>
      <p:bldP spid="321540" grpId="0" animBg="1"/>
      <p:bldP spid="3215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Controlled Programs</a:t>
            </a:r>
            <a:endParaRPr lang="en-US" i="1"/>
          </a:p>
        </p:txBody>
      </p:sp>
      <p:sp>
        <p:nvSpPr>
          <p:cNvPr id="367620" name="AutoShape 4"/>
          <p:cNvSpPr>
            <a:spLocks noChangeArrowheads="1"/>
          </p:cNvSpPr>
          <p:nvPr/>
        </p:nvSpPr>
        <p:spPr bwMode="auto">
          <a:xfrm>
            <a:off x="381000" y="1752600"/>
            <a:ext cx="6818313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" charset="0"/>
              </a:rPr>
              <a:t>User Interface Event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– key press, mouse move, button click, menu selection, etc.</a:t>
            </a:r>
          </a:p>
        </p:txBody>
      </p:sp>
      <p:sp>
        <p:nvSpPr>
          <p:cNvPr id="367621" name="AutoShape 5"/>
          <p:cNvSpPr>
            <a:spLocks noChangeArrowheads="1"/>
          </p:cNvSpPr>
          <p:nvPr/>
        </p:nvSpPr>
        <p:spPr bwMode="auto">
          <a:xfrm>
            <a:off x="1828800" y="3429000"/>
            <a:ext cx="6864350" cy="152082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  <a:latin typeface="Arial" charset="0"/>
              </a:rPr>
              <a:t>Event Listener</a:t>
            </a:r>
            <a:r>
              <a:rPr lang="en-US" sz="2800">
                <a:solidFill>
                  <a:schemeClr val="bg1"/>
                </a:solidFill>
                <a:latin typeface="Arial" charset="0"/>
              </a:rPr>
              <a:t> – defines what happens when an event occurs, choosing which events are relevant to the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  <p:bldP spid="3676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523999"/>
            <a:ext cx="7543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public </a:t>
            </a:r>
            <a:r>
              <a:rPr lang="en-US" sz="2800" dirty="0">
                <a:solidFill>
                  <a:srgbClr val="FF00FF"/>
                </a:solidFill>
              </a:rPr>
              <a:t>interface</a:t>
            </a:r>
            <a:r>
              <a:rPr lang="en-US" sz="2800" dirty="0">
                <a:solidFill>
                  <a:schemeClr val="bg1"/>
                </a:solidFill>
              </a:rPr>
              <a:t> Edible </a:t>
            </a:r>
          </a:p>
          <a:p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static </a:t>
            </a:r>
            <a:r>
              <a:rPr lang="en-US" sz="2800" dirty="0">
                <a:solidFill>
                  <a:schemeClr val="bg1"/>
                </a:solidFill>
              </a:rPr>
              <a:t>final 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DEFAULT_SERVING_SIZE = 1;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public </a:t>
            </a:r>
            <a:r>
              <a:rPr lang="en-US" sz="2800" dirty="0">
                <a:solidFill>
                  <a:schemeClr val="bg1"/>
                </a:solidFill>
              </a:rPr>
              <a:t>abstract 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getCalorieCount</a:t>
            </a:r>
            <a:r>
              <a:rPr lang="en-US" sz="2800" dirty="0">
                <a:solidFill>
                  <a:schemeClr val="bg1"/>
                </a:solidFill>
              </a:rPr>
              <a:t>();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double </a:t>
            </a:r>
            <a:r>
              <a:rPr lang="en-US" sz="2800" dirty="0" err="1">
                <a:solidFill>
                  <a:schemeClr val="bg1"/>
                </a:solidFill>
              </a:rPr>
              <a:t>getServingSize</a:t>
            </a:r>
            <a:r>
              <a:rPr lang="en-US" sz="2800" dirty="0">
                <a:solidFill>
                  <a:schemeClr val="bg1"/>
                </a:solidFill>
              </a:rPr>
              <a:t>();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void </a:t>
            </a:r>
            <a:r>
              <a:rPr lang="en-US" sz="2800" dirty="0">
                <a:solidFill>
                  <a:schemeClr val="bg1"/>
                </a:solidFill>
              </a:rPr>
              <a:t>eat(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numServings</a:t>
            </a:r>
            <a:r>
              <a:rPr lang="en-US" sz="2800" dirty="0">
                <a:solidFill>
                  <a:schemeClr val="bg1"/>
                </a:solidFill>
              </a:rPr>
              <a:t>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38200" y="2244634"/>
            <a:ext cx="2209800" cy="864326"/>
          </a:xfrm>
          <a:prstGeom prst="ellipse">
            <a:avLst/>
          </a:prstGeom>
          <a:noFill/>
          <a:ln w="571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2862590"/>
            <a:ext cx="457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Optional – neither required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4648200"/>
            <a:ext cx="397764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No method body or { }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i="1" dirty="0" smtClean="0"/>
              <a:t>Edible.java</a:t>
            </a:r>
            <a:endParaRPr lang="en-US" i="1" dirty="0"/>
          </a:p>
        </p:txBody>
      </p:sp>
      <p:sp>
        <p:nvSpPr>
          <p:cNvPr id="7" name="Oval 6"/>
          <p:cNvSpPr/>
          <p:nvPr/>
        </p:nvSpPr>
        <p:spPr bwMode="auto">
          <a:xfrm>
            <a:off x="4876800" y="3953691"/>
            <a:ext cx="387246" cy="838200"/>
          </a:xfrm>
          <a:prstGeom prst="ellipse">
            <a:avLst/>
          </a:prstGeom>
          <a:noFill/>
          <a:ln w="571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90600" y="3124200"/>
            <a:ext cx="2819400" cy="829491"/>
          </a:xfrm>
          <a:prstGeom prst="ellipse">
            <a:avLst/>
          </a:prstGeom>
          <a:noFill/>
          <a:ln w="571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1905000"/>
            <a:ext cx="457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Optional – neither required</a:t>
            </a:r>
            <a:endParaRPr 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3" grpId="0"/>
      <p:bldP spid="7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990600" y="2438400"/>
            <a:ext cx="7162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>
                <a:solidFill>
                  <a:srgbClr val="7030A0"/>
                </a:solidFill>
              </a:rPr>
              <a:t>Open the </a:t>
            </a:r>
            <a:r>
              <a:rPr lang="en-US" sz="4800" i="1" dirty="0">
                <a:solidFill>
                  <a:srgbClr val="7030A0"/>
                </a:solidFill>
              </a:rPr>
              <a:t>button1</a:t>
            </a:r>
            <a:r>
              <a:rPr lang="en-US" sz="4800" dirty="0">
                <a:solidFill>
                  <a:srgbClr val="7030A0"/>
                </a:solidFill>
              </a:rPr>
              <a:t> Folder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</a:t>
            </a:r>
            <a:r>
              <a:rPr lang="en-US" i="1"/>
              <a:t>ClickListener.java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381000" y="2590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public class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ClickListener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implements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ActionListener</a:t>
            </a:r>
            <a:endParaRPr lang="en-US" sz="2400" dirty="0">
              <a:solidFill>
                <a:srgbClr val="7030A0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public void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actionPerformed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(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ActionEvent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event)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{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   </a:t>
            </a:r>
            <a:r>
              <a:rPr lang="en-US" sz="2400" dirty="0" err="1">
                <a:solidFill>
                  <a:srgbClr val="7030A0"/>
                </a:solidFill>
                <a:latin typeface="Verdana" pitchFamily="34" charset="0"/>
              </a:rPr>
              <a:t>System.out.println</a:t>
            </a:r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("I was clicked.");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   }            </a:t>
            </a:r>
          </a:p>
          <a:p>
            <a:r>
              <a:rPr lang="en-US" sz="2400" dirty="0">
                <a:solidFill>
                  <a:srgbClr val="7030A0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364551" name="AutoShape 7"/>
          <p:cNvSpPr>
            <a:spLocks noChangeArrowheads="1"/>
          </p:cNvSpPr>
          <p:nvPr/>
        </p:nvSpPr>
        <p:spPr bwMode="auto">
          <a:xfrm>
            <a:off x="304800" y="1371600"/>
            <a:ext cx="8283575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ActionListener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– interface defining a single method (</a:t>
            </a:r>
            <a:r>
              <a:rPr lang="en-US" sz="2800" dirty="0" err="1">
                <a:solidFill>
                  <a:srgbClr val="009900"/>
                </a:solidFill>
                <a:latin typeface="Arial" charset="0"/>
              </a:rPr>
              <a:t>actionPerformed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) for reacting to an event</a:t>
            </a:r>
          </a:p>
        </p:txBody>
      </p:sp>
      <p:sp>
        <p:nvSpPr>
          <p:cNvPr id="364552" name="AutoShape 8"/>
          <p:cNvSpPr>
            <a:spLocks noChangeArrowheads="1"/>
          </p:cNvSpPr>
          <p:nvPr/>
        </p:nvSpPr>
        <p:spPr bwMode="auto">
          <a:xfrm>
            <a:off x="3810000" y="4744581"/>
            <a:ext cx="4953000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  <a:latin typeface="Arial" charset="0"/>
              </a:rPr>
              <a:t>ActionEvent</a:t>
            </a:r>
            <a:r>
              <a:rPr lang="en-US" sz="2800">
                <a:solidFill>
                  <a:schemeClr val="bg1"/>
                </a:solidFill>
                <a:latin typeface="Arial" charset="0"/>
              </a:rPr>
              <a:t> – contains information about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9" grpId="0"/>
      <p:bldP spid="364551" grpId="0" animBg="1"/>
      <p:bldP spid="36455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</a:t>
            </a:r>
            <a:r>
              <a:rPr lang="en-US" i="1"/>
              <a:t>ButtonViewer.java</a:t>
            </a:r>
          </a:p>
        </p:txBody>
      </p:sp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228600" y="2286000"/>
            <a:ext cx="8382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JFrame</a:t>
            </a:r>
            <a:r>
              <a:rPr lang="en-US" sz="2400" dirty="0">
                <a:solidFill>
                  <a:srgbClr val="7030A0"/>
                </a:solidFill>
              </a:rPr>
              <a:t> frame = new </a:t>
            </a:r>
            <a:r>
              <a:rPr lang="en-US" sz="2400" dirty="0" err="1">
                <a:solidFill>
                  <a:srgbClr val="7030A0"/>
                </a:solidFill>
              </a:rPr>
              <a:t>JFrame</a:t>
            </a:r>
            <a:r>
              <a:rPr lang="en-US" sz="2400" dirty="0">
                <a:solidFill>
                  <a:srgbClr val="7030A0"/>
                </a:solidFill>
              </a:rPr>
              <a:t>();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JButton</a:t>
            </a:r>
            <a:r>
              <a:rPr lang="en-US" sz="2400" dirty="0">
                <a:solidFill>
                  <a:srgbClr val="7030A0"/>
                </a:solidFill>
              </a:rPr>
              <a:t> button = new </a:t>
            </a:r>
            <a:r>
              <a:rPr lang="en-US" sz="2400" dirty="0" err="1">
                <a:solidFill>
                  <a:srgbClr val="7030A0"/>
                </a:solidFill>
              </a:rPr>
              <a:t>JButton</a:t>
            </a:r>
            <a:r>
              <a:rPr lang="en-US" sz="2400" dirty="0">
                <a:solidFill>
                  <a:srgbClr val="7030A0"/>
                </a:solidFill>
              </a:rPr>
              <a:t>("Click me!");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frame.add</a:t>
            </a:r>
            <a:r>
              <a:rPr lang="en-US" sz="2400" dirty="0">
                <a:solidFill>
                  <a:srgbClr val="7030A0"/>
                </a:solidFill>
              </a:rPr>
              <a:t>(button);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ActionListener</a:t>
            </a:r>
            <a:r>
              <a:rPr lang="en-US" sz="2400" dirty="0">
                <a:solidFill>
                  <a:srgbClr val="7030A0"/>
                </a:solidFill>
              </a:rPr>
              <a:t> listener = new </a:t>
            </a:r>
            <a:r>
              <a:rPr lang="en-US" sz="2400" dirty="0" err="1">
                <a:solidFill>
                  <a:srgbClr val="7030A0"/>
                </a:solidFill>
              </a:rPr>
              <a:t>ClickListener</a:t>
            </a:r>
            <a:r>
              <a:rPr lang="en-US" sz="2400" dirty="0">
                <a:solidFill>
                  <a:srgbClr val="7030A0"/>
                </a:solidFill>
              </a:rPr>
              <a:t>();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button.addActionListener</a:t>
            </a:r>
            <a:r>
              <a:rPr lang="en-US" sz="2400" dirty="0">
                <a:solidFill>
                  <a:srgbClr val="7030A0"/>
                </a:solidFill>
              </a:rPr>
              <a:t>(listener);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frame.setSize</a:t>
            </a:r>
            <a:r>
              <a:rPr lang="en-US" sz="2400" dirty="0">
                <a:solidFill>
                  <a:srgbClr val="7030A0"/>
                </a:solidFill>
              </a:rPr>
              <a:t>(FRAME_WIDTH, FRAME_HEIGHT);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frame.setDefaultCloseOperation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JFrame.EXIT_ON_CLOSE</a:t>
            </a:r>
            <a:r>
              <a:rPr lang="en-US" sz="2400" dirty="0">
                <a:solidFill>
                  <a:srgbClr val="7030A0"/>
                </a:solidFill>
              </a:rPr>
              <a:t>);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frame.setVisible</a:t>
            </a:r>
            <a:r>
              <a:rPr lang="en-US" sz="2400" dirty="0">
                <a:solidFill>
                  <a:srgbClr val="7030A0"/>
                </a:solidFill>
              </a:rPr>
              <a:t>(true);</a:t>
            </a:r>
          </a:p>
        </p:txBody>
      </p:sp>
      <p:sp>
        <p:nvSpPr>
          <p:cNvPr id="366596" name="AutoShape 4"/>
          <p:cNvSpPr>
            <a:spLocks noChangeArrowheads="1"/>
          </p:cNvSpPr>
          <p:nvPr/>
        </p:nvSpPr>
        <p:spPr bwMode="auto">
          <a:xfrm>
            <a:off x="2971800" y="1524000"/>
            <a:ext cx="5727700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JButton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– defines a menu button</a:t>
            </a:r>
          </a:p>
        </p:txBody>
      </p:sp>
      <p:sp>
        <p:nvSpPr>
          <p:cNvPr id="366597" name="AutoShape 5"/>
          <p:cNvSpPr>
            <a:spLocks noChangeArrowheads="1"/>
          </p:cNvSpPr>
          <p:nvPr/>
        </p:nvSpPr>
        <p:spPr bwMode="auto">
          <a:xfrm>
            <a:off x="2971800" y="5024438"/>
            <a:ext cx="5908675" cy="1309687"/>
          </a:xfrm>
          <a:prstGeom prst="wedgeEllipseCallout">
            <a:avLst>
              <a:gd name="adj1" fmla="val -75389"/>
              <a:gd name="adj2" fmla="val -85153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charset="0"/>
              </a:rPr>
              <a:t>Create a listener to attach to the button</a:t>
            </a:r>
          </a:p>
        </p:txBody>
      </p:sp>
      <p:sp>
        <p:nvSpPr>
          <p:cNvPr id="366599" name="AutoShape 7"/>
          <p:cNvSpPr>
            <a:spLocks noChangeArrowheads="1"/>
          </p:cNvSpPr>
          <p:nvPr/>
        </p:nvSpPr>
        <p:spPr bwMode="auto">
          <a:xfrm>
            <a:off x="3235325" y="3429000"/>
            <a:ext cx="5908675" cy="1309688"/>
          </a:xfrm>
          <a:prstGeom prst="wedgeEllipseCallout">
            <a:avLst>
              <a:gd name="adj1" fmla="val -53921"/>
              <a:gd name="adj2" fmla="val -71333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charset="0"/>
              </a:rPr>
              <a:t>Define the button’s text and add to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/>
      <p:bldP spid="366596" grpId="0" animBg="1"/>
      <p:bldP spid="366597" grpId="0" animBg="1"/>
      <p:bldP spid="36659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990600" y="2438400"/>
            <a:ext cx="7162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>
                <a:solidFill>
                  <a:srgbClr val="7030A0"/>
                </a:solidFill>
              </a:rPr>
              <a:t>Open the </a:t>
            </a:r>
            <a:r>
              <a:rPr lang="en-US" sz="4800" i="1">
                <a:solidFill>
                  <a:srgbClr val="7030A0"/>
                </a:solidFill>
              </a:rPr>
              <a:t>button2</a:t>
            </a:r>
            <a:r>
              <a:rPr lang="en-US" sz="4800">
                <a:solidFill>
                  <a:srgbClr val="7030A0"/>
                </a:solidFill>
              </a:rPr>
              <a:t> Folder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i="1" dirty="0"/>
              <a:t>InvestmentViewer1.java</a:t>
            </a: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228600" y="1066800"/>
            <a:ext cx="8382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final </a:t>
            </a:r>
            <a:r>
              <a:rPr lang="en-US" sz="2400" dirty="0" err="1">
                <a:solidFill>
                  <a:srgbClr val="FF00FF"/>
                </a:solidFill>
              </a:rPr>
              <a:t>BankAccount</a:t>
            </a:r>
            <a:r>
              <a:rPr lang="en-US" sz="2400" dirty="0">
                <a:solidFill>
                  <a:srgbClr val="FF00FF"/>
                </a:solidFill>
              </a:rPr>
              <a:t> account </a:t>
            </a:r>
            <a:br>
              <a:rPr lang="en-US" sz="2400" dirty="0">
                <a:solidFill>
                  <a:srgbClr val="FF00FF"/>
                </a:solidFill>
              </a:rPr>
            </a:br>
            <a:r>
              <a:rPr lang="en-US" sz="2400" dirty="0">
                <a:solidFill>
                  <a:srgbClr val="FF00FF"/>
                </a:solidFill>
              </a:rPr>
              <a:t>         = new </a:t>
            </a:r>
            <a:r>
              <a:rPr lang="en-US" sz="2400" dirty="0" err="1">
                <a:solidFill>
                  <a:srgbClr val="FF00FF"/>
                </a:solidFill>
              </a:rPr>
              <a:t>BankAccount</a:t>
            </a:r>
            <a:r>
              <a:rPr lang="en-US" sz="2400" dirty="0">
                <a:solidFill>
                  <a:srgbClr val="FF00FF"/>
                </a:solidFill>
              </a:rPr>
              <a:t>(INITIAL_BALANCE);</a:t>
            </a:r>
          </a:p>
          <a:p>
            <a:r>
              <a:rPr lang="en-US" sz="2400" dirty="0">
                <a:solidFill>
                  <a:srgbClr val="66FFFF"/>
                </a:solidFill>
              </a:rPr>
              <a:t>     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class </a:t>
            </a:r>
            <a:r>
              <a:rPr lang="en-US" sz="2400" dirty="0" err="1">
                <a:solidFill>
                  <a:srgbClr val="7030A0"/>
                </a:solidFill>
              </a:rPr>
              <a:t>AddInterestListener</a:t>
            </a:r>
            <a:r>
              <a:rPr lang="en-US" sz="2400" dirty="0">
                <a:solidFill>
                  <a:srgbClr val="7030A0"/>
                </a:solidFill>
              </a:rPr>
              <a:t> implements </a:t>
            </a:r>
            <a:r>
              <a:rPr lang="en-US" sz="2400" dirty="0" err="1">
                <a:solidFill>
                  <a:srgbClr val="7030A0"/>
                </a:solidFill>
              </a:rPr>
              <a:t>ActionListener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{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public void </a:t>
            </a:r>
            <a:r>
              <a:rPr lang="en-US" sz="2400" dirty="0" err="1">
                <a:solidFill>
                  <a:srgbClr val="7030A0"/>
                </a:solidFill>
              </a:rPr>
              <a:t>actionPerformed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ActionEvent</a:t>
            </a:r>
            <a:r>
              <a:rPr lang="en-US" sz="2400" dirty="0">
                <a:solidFill>
                  <a:srgbClr val="7030A0"/>
                </a:solidFill>
              </a:rPr>
              <a:t> event)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{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// The listener method accesses the account variable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// from the surrounding block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double interest = </a:t>
            </a:r>
            <a:r>
              <a:rPr lang="en-US" sz="2400" dirty="0" err="1">
                <a:solidFill>
                  <a:srgbClr val="7030A0"/>
                </a:solidFill>
              </a:rPr>
              <a:t>account.getBalance</a:t>
            </a:r>
            <a:r>
              <a:rPr lang="en-US" sz="2400" dirty="0">
                <a:solidFill>
                  <a:srgbClr val="7030A0"/>
                </a:solidFill>
              </a:rPr>
              <a:t>()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            * INTEREST_RATE / 100;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</a:t>
            </a:r>
            <a:r>
              <a:rPr lang="en-US" sz="2400" dirty="0" err="1">
                <a:solidFill>
                  <a:srgbClr val="7030A0"/>
                </a:solidFill>
              </a:rPr>
              <a:t>account.deposit</a:t>
            </a:r>
            <a:r>
              <a:rPr lang="en-US" sz="2400" dirty="0">
                <a:solidFill>
                  <a:srgbClr val="7030A0"/>
                </a:solidFill>
              </a:rPr>
              <a:t>(interest);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</a:t>
            </a:r>
            <a:r>
              <a:rPr lang="en-US" sz="2400" dirty="0" err="1">
                <a:solidFill>
                  <a:srgbClr val="7030A0"/>
                </a:solidFill>
              </a:rPr>
              <a:t>System.out.println</a:t>
            </a:r>
            <a:r>
              <a:rPr lang="en-US" sz="2400" dirty="0">
                <a:solidFill>
                  <a:srgbClr val="7030A0"/>
                </a:solidFill>
              </a:rPr>
              <a:t>("balance: " + </a:t>
            </a:r>
            <a:r>
              <a:rPr lang="en-US" sz="2400" dirty="0" err="1">
                <a:solidFill>
                  <a:srgbClr val="7030A0"/>
                </a:solidFill>
              </a:rPr>
              <a:t>account.getBalance</a:t>
            </a:r>
            <a:r>
              <a:rPr lang="en-US" sz="2400" dirty="0">
                <a:solidFill>
                  <a:srgbClr val="7030A0"/>
                </a:solidFill>
              </a:rPr>
              <a:t>());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}           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}</a:t>
            </a:r>
            <a:endParaRPr lang="en-US" sz="3200" dirty="0">
              <a:solidFill>
                <a:srgbClr val="7030A0"/>
              </a:solidFill>
              <a:latin typeface="Verdana" pitchFamily="34" charset="0"/>
            </a:endParaRPr>
          </a:p>
        </p:txBody>
      </p:sp>
      <p:sp>
        <p:nvSpPr>
          <p:cNvPr id="372742" name="AutoShape 6"/>
          <p:cNvSpPr>
            <a:spLocks noChangeArrowheads="1"/>
          </p:cNvSpPr>
          <p:nvPr/>
        </p:nvSpPr>
        <p:spPr bwMode="auto">
          <a:xfrm>
            <a:off x="0" y="152400"/>
            <a:ext cx="5908675" cy="1309688"/>
          </a:xfrm>
          <a:prstGeom prst="wedgeEllipseCallout">
            <a:avLst>
              <a:gd name="adj1" fmla="val 13781"/>
              <a:gd name="adj2" fmla="val 118606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</a:rPr>
              <a:t>Define the listener as an INNER class</a:t>
            </a:r>
          </a:p>
        </p:txBody>
      </p:sp>
      <p:sp>
        <p:nvSpPr>
          <p:cNvPr id="372743" name="AutoShape 7"/>
          <p:cNvSpPr>
            <a:spLocks noChangeArrowheads="1"/>
          </p:cNvSpPr>
          <p:nvPr/>
        </p:nvSpPr>
        <p:spPr bwMode="auto">
          <a:xfrm>
            <a:off x="4650581" y="963544"/>
            <a:ext cx="4343400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  <a:latin typeface="Arial" charset="0"/>
              </a:rPr>
              <a:t>Inner Class</a:t>
            </a:r>
            <a:r>
              <a:rPr lang="en-US" sz="2800">
                <a:solidFill>
                  <a:schemeClr val="bg1"/>
                </a:solidFill>
                <a:latin typeface="Arial" charset="0"/>
              </a:rPr>
              <a:t> – declared inside another class</a:t>
            </a:r>
          </a:p>
        </p:txBody>
      </p:sp>
      <p:sp>
        <p:nvSpPr>
          <p:cNvPr id="372744" name="AutoShape 8"/>
          <p:cNvSpPr>
            <a:spLocks noChangeArrowheads="1"/>
          </p:cNvSpPr>
          <p:nvPr/>
        </p:nvSpPr>
        <p:spPr bwMode="auto">
          <a:xfrm>
            <a:off x="2031206" y="2548265"/>
            <a:ext cx="7000875" cy="1532334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</a:rPr>
              <a:t>Can access local 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FINAL variables from 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surrounding 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method (or effectively final – variables that are never re-assigned)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2745" name="AutoShape 9"/>
          <p:cNvSpPr>
            <a:spLocks noChangeArrowheads="1"/>
          </p:cNvSpPr>
          <p:nvPr/>
        </p:nvSpPr>
        <p:spPr bwMode="auto">
          <a:xfrm>
            <a:off x="2588419" y="5103276"/>
            <a:ext cx="6443662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charset="0"/>
              </a:rPr>
              <a:t>Can access variables from outer class (only static if in static method)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/>
      <p:bldP spid="372742" grpId="0" animBg="1"/>
      <p:bldP spid="372743" grpId="0" animBg="1"/>
      <p:bldP spid="372744" grpId="0" animBg="1"/>
      <p:bldP spid="37274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990600" y="2438400"/>
            <a:ext cx="7162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>
                <a:solidFill>
                  <a:srgbClr val="7030A0"/>
                </a:solidFill>
              </a:rPr>
              <a:t>Open the </a:t>
            </a:r>
            <a:r>
              <a:rPr lang="en-US" sz="4800" i="1" dirty="0">
                <a:solidFill>
                  <a:srgbClr val="7030A0"/>
                </a:solidFill>
              </a:rPr>
              <a:t>button3</a:t>
            </a:r>
            <a:r>
              <a:rPr lang="en-US" sz="4800" dirty="0">
                <a:solidFill>
                  <a:srgbClr val="7030A0"/>
                </a:solidFill>
              </a:rPr>
              <a:t> Folder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i="1" dirty="0"/>
              <a:t>InvestmentViewer2.java</a:t>
            </a:r>
          </a:p>
        </p:txBody>
      </p:sp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13855" y="1164997"/>
            <a:ext cx="932757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JFrame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frame = new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JFrame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();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FF"/>
                </a:solidFill>
              </a:rPr>
              <a:t>// The button to trigger the calculation</a:t>
            </a:r>
          </a:p>
          <a:p>
            <a:r>
              <a:rPr lang="en-US" sz="2000" dirty="0" err="1">
                <a:solidFill>
                  <a:srgbClr val="FF00FF"/>
                </a:solidFill>
              </a:rPr>
              <a:t>JButton</a:t>
            </a:r>
            <a:r>
              <a:rPr lang="en-US" sz="2000" dirty="0">
                <a:solidFill>
                  <a:srgbClr val="FF00FF"/>
                </a:solidFill>
              </a:rPr>
              <a:t> button = new </a:t>
            </a:r>
            <a:r>
              <a:rPr lang="en-US" sz="2000" dirty="0" err="1">
                <a:solidFill>
                  <a:srgbClr val="FF00FF"/>
                </a:solidFill>
              </a:rPr>
              <a:t>JButton</a:t>
            </a:r>
            <a:r>
              <a:rPr lang="en-US" sz="2000" dirty="0">
                <a:solidFill>
                  <a:srgbClr val="FF00FF"/>
                </a:solidFill>
              </a:rPr>
              <a:t>("Add Interest");</a:t>
            </a:r>
          </a:p>
          <a:p>
            <a:endParaRPr lang="en-US" sz="2000" dirty="0">
              <a:solidFill>
                <a:srgbClr val="FF7DFF"/>
              </a:solidFill>
            </a:endParaRP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// The application adds interest to this bank account</a:t>
            </a:r>
          </a:p>
          <a:p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BankAccount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account = new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BankAccount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(INITIAL_BALANCE);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// The label for displaying the results</a:t>
            </a:r>
          </a:p>
          <a:p>
            <a:r>
              <a:rPr lang="en-US" sz="2000" dirty="0" err="1" smtClean="0">
                <a:solidFill>
                  <a:schemeClr val="accent1"/>
                </a:solidFill>
              </a:rPr>
              <a:t>JLabel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label = new </a:t>
            </a:r>
            <a:r>
              <a:rPr lang="en-US" sz="2000" dirty="0" err="1" smtClean="0">
                <a:solidFill>
                  <a:schemeClr val="accent1"/>
                </a:solidFill>
              </a:rPr>
              <a:t>Jlabel</a:t>
            </a:r>
            <a:r>
              <a:rPr lang="en-US" sz="2000" dirty="0" smtClean="0">
                <a:solidFill>
                  <a:schemeClr val="accent1"/>
                </a:solidFill>
              </a:rPr>
              <a:t>(</a:t>
            </a:r>
            <a:r>
              <a:rPr lang="en-US" sz="2000" dirty="0" err="1" smtClean="0">
                <a:solidFill>
                  <a:schemeClr val="accent1"/>
                </a:solidFill>
              </a:rPr>
              <a:t>String.format</a:t>
            </a:r>
            <a:r>
              <a:rPr lang="en-US" sz="2000" dirty="0">
                <a:solidFill>
                  <a:schemeClr val="accent1"/>
                </a:solidFill>
              </a:rPr>
              <a:t>("balance: %.2f", </a:t>
            </a:r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                                                                        </a:t>
            </a:r>
            <a:r>
              <a:rPr lang="en-US" sz="2000" dirty="0" err="1" smtClean="0">
                <a:solidFill>
                  <a:schemeClr val="accent1"/>
                </a:solidFill>
              </a:rPr>
              <a:t>account.getBalance</a:t>
            </a:r>
            <a:r>
              <a:rPr lang="en-US" sz="2000" dirty="0">
                <a:solidFill>
                  <a:schemeClr val="accent1"/>
                </a:solidFill>
              </a:rPr>
              <a:t>()));</a:t>
            </a:r>
            <a:endParaRPr lang="en-US" sz="2000" dirty="0">
              <a:solidFill>
                <a:srgbClr val="66FFFF"/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// The panel that holds the user interface components</a:t>
            </a:r>
          </a:p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JPanel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panel = new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JPanel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r>
              <a:rPr lang="en-US" sz="2000" dirty="0" err="1">
                <a:solidFill>
                  <a:srgbClr val="FF00FF"/>
                </a:solidFill>
              </a:rPr>
              <a:t>panel.add</a:t>
            </a:r>
            <a:r>
              <a:rPr lang="en-US" sz="2000" dirty="0">
                <a:solidFill>
                  <a:srgbClr val="FF00FF"/>
                </a:solidFill>
              </a:rPr>
              <a:t>(button);</a:t>
            </a:r>
          </a:p>
          <a:p>
            <a:r>
              <a:rPr lang="en-US" sz="2000" dirty="0" err="1">
                <a:solidFill>
                  <a:schemeClr val="accent1"/>
                </a:solidFill>
              </a:rPr>
              <a:t>panel.add</a:t>
            </a:r>
            <a:r>
              <a:rPr lang="en-US" sz="2000" dirty="0">
                <a:solidFill>
                  <a:schemeClr val="accent1"/>
                </a:solidFill>
              </a:rPr>
              <a:t>(label);      </a:t>
            </a:r>
          </a:p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frame.add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(panel);</a:t>
            </a:r>
          </a:p>
        </p:txBody>
      </p:sp>
      <p:sp>
        <p:nvSpPr>
          <p:cNvPr id="377860" name="AutoShape 4"/>
          <p:cNvSpPr>
            <a:spLocks noChangeArrowheads="1"/>
          </p:cNvSpPr>
          <p:nvPr/>
        </p:nvSpPr>
        <p:spPr bwMode="auto">
          <a:xfrm>
            <a:off x="4158960" y="1247657"/>
            <a:ext cx="4985039" cy="578882"/>
          </a:xfrm>
          <a:prstGeom prst="roundRect">
            <a:avLst/>
          </a:prstGeom>
          <a:gradFill flip="none" rotWithShape="1">
            <a:gsLst>
              <a:gs pos="0">
                <a:srgbClr val="FF7DFF">
                  <a:tint val="66000"/>
                  <a:satMod val="160000"/>
                </a:srgbClr>
              </a:gs>
              <a:gs pos="50000">
                <a:srgbClr val="FF7DFF">
                  <a:tint val="44500"/>
                  <a:satMod val="160000"/>
                </a:srgbClr>
              </a:gs>
              <a:gs pos="100000">
                <a:srgbClr val="FF7D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</a:rPr>
              <a:t>Create 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button 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with 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listener 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7862" name="AutoShape 6"/>
          <p:cNvSpPr>
            <a:spLocks noChangeArrowheads="1"/>
          </p:cNvSpPr>
          <p:nvPr/>
        </p:nvSpPr>
        <p:spPr bwMode="auto">
          <a:xfrm>
            <a:off x="4158961" y="3336978"/>
            <a:ext cx="4981575" cy="578882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</a:rPr>
              <a:t>Create 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label 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to go with 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button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792681" y="4847417"/>
            <a:ext cx="5334000" cy="57888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</a:rPr>
              <a:t>Create 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panel 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for 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button &amp; 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label 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286000" y="5640082"/>
            <a:ext cx="4572000" cy="919401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charset="0"/>
              </a:rPr>
              <a:t>Add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button &amp; label 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to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panel, then 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add panel to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/>
      <p:bldP spid="377860" grpId="0" animBg="1"/>
      <p:bldP spid="377862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</a:t>
            </a:r>
            <a:r>
              <a:rPr lang="en-US" i="1"/>
              <a:t>InvestmentViewer2.java</a:t>
            </a:r>
          </a:p>
        </p:txBody>
      </p:sp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-91787" y="1534921"/>
            <a:ext cx="932757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//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Add listener to button</a:t>
            </a:r>
          </a:p>
          <a:p>
            <a:r>
              <a:rPr lang="en-US" sz="2400" dirty="0" err="1" smtClean="0">
                <a:solidFill>
                  <a:srgbClr val="FF00FF"/>
                </a:solidFill>
              </a:rPr>
              <a:t>ActionListener</a:t>
            </a:r>
            <a:r>
              <a:rPr lang="en-US" sz="2400" dirty="0" smtClean="0">
                <a:solidFill>
                  <a:srgbClr val="FF00FF"/>
                </a:solidFill>
              </a:rPr>
              <a:t> </a:t>
            </a:r>
            <a:r>
              <a:rPr lang="en-US" sz="2400" dirty="0">
                <a:solidFill>
                  <a:srgbClr val="FF00FF"/>
                </a:solidFill>
              </a:rPr>
              <a:t>listener = new </a:t>
            </a:r>
            <a:r>
              <a:rPr lang="en-US" sz="2400" dirty="0" err="1">
                <a:solidFill>
                  <a:srgbClr val="FF00FF"/>
                </a:solidFill>
              </a:rPr>
              <a:t>AddInterestListener</a:t>
            </a:r>
            <a:r>
              <a:rPr lang="en-US" sz="2400" dirty="0">
                <a:solidFill>
                  <a:srgbClr val="FF00FF"/>
                </a:solidFill>
              </a:rPr>
              <a:t>(account, label);</a:t>
            </a:r>
          </a:p>
          <a:p>
            <a:r>
              <a:rPr lang="en-US" sz="2400" dirty="0" err="1" smtClean="0">
                <a:solidFill>
                  <a:srgbClr val="FF00FF"/>
                </a:solidFill>
              </a:rPr>
              <a:t>button.addActionListener</a:t>
            </a:r>
            <a:r>
              <a:rPr lang="en-US" sz="2400" dirty="0" smtClean="0">
                <a:solidFill>
                  <a:srgbClr val="FF00FF"/>
                </a:solidFill>
              </a:rPr>
              <a:t>(listener</a:t>
            </a:r>
            <a:r>
              <a:rPr lang="en-US" sz="2400" dirty="0">
                <a:solidFill>
                  <a:srgbClr val="FF00FF"/>
                </a:solidFill>
              </a:rPr>
              <a:t>);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//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Finish setting up the frame</a:t>
            </a:r>
          </a:p>
          <a:p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frame.setSize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(FRAME_WIDTH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, FRAME_HEIGHT);</a:t>
            </a:r>
          </a:p>
          <a:p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frame.setDefaultCloseOperation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JFrame.EXIT_ON_CLOSE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);</a:t>
            </a:r>
          </a:p>
          <a:p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frame.setVisible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(true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);</a:t>
            </a:r>
          </a:p>
        </p:txBody>
      </p:sp>
      <p:sp>
        <p:nvSpPr>
          <p:cNvPr id="377860" name="AutoShape 4"/>
          <p:cNvSpPr>
            <a:spLocks noChangeArrowheads="1"/>
          </p:cNvSpPr>
          <p:nvPr/>
        </p:nvSpPr>
        <p:spPr bwMode="auto">
          <a:xfrm>
            <a:off x="3810000" y="1534920"/>
            <a:ext cx="4985039" cy="578882"/>
          </a:xfrm>
          <a:prstGeom prst="roundRect">
            <a:avLst/>
          </a:prstGeom>
          <a:gradFill flip="none" rotWithShape="1">
            <a:gsLst>
              <a:gs pos="0">
                <a:srgbClr val="FF7DFF">
                  <a:tint val="66000"/>
                  <a:satMod val="160000"/>
                </a:srgbClr>
              </a:gs>
              <a:gs pos="50000">
                <a:srgbClr val="FF7DFF">
                  <a:tint val="44500"/>
                  <a:satMod val="160000"/>
                </a:srgbClr>
              </a:gs>
              <a:gs pos="100000">
                <a:srgbClr val="FF7D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Create listener for button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645659" y="3269274"/>
            <a:ext cx="4985039" cy="1055608"/>
          </a:xfrm>
          <a:prstGeom prst="roundRect">
            <a:avLst/>
          </a:prstGeom>
          <a:gradFill flip="none" rotWithShape="1">
            <a:gsLst>
              <a:gs pos="0">
                <a:srgbClr val="FF7DFF">
                  <a:tint val="66000"/>
                  <a:satMod val="160000"/>
                </a:srgbClr>
              </a:gs>
              <a:gs pos="50000">
                <a:srgbClr val="FF7DFF">
                  <a:tint val="44500"/>
                  <a:satMod val="160000"/>
                </a:srgbClr>
              </a:gs>
              <a:gs pos="100000">
                <a:srgbClr val="FF7D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Pass constructor the </a:t>
            </a:r>
            <a:r>
              <a:rPr lang="en-US" sz="2800" dirty="0" err="1" smtClean="0">
                <a:solidFill>
                  <a:schemeClr val="bg1"/>
                </a:solidFill>
                <a:latin typeface="Arial" charset="0"/>
              </a:rPr>
              <a:t>BankAccount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 and </a:t>
            </a:r>
            <a:r>
              <a:rPr lang="en-US" sz="2800" dirty="0" err="1" smtClean="0">
                <a:solidFill>
                  <a:schemeClr val="bg1"/>
                </a:solidFill>
                <a:latin typeface="Arial" charset="0"/>
              </a:rPr>
              <a:t>JLabel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6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/>
      <p:bldP spid="377860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47800"/>
            <a:ext cx="8229600" cy="1143000"/>
          </a:xfrm>
        </p:spPr>
        <p:txBody>
          <a:bodyPr/>
          <a:lstStyle/>
          <a:p>
            <a:r>
              <a:rPr lang="en-US" i="1"/>
              <a:t>InvestmentViewer2.java</a:t>
            </a:r>
          </a:p>
        </p:txBody>
      </p:sp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304800" y="152400"/>
            <a:ext cx="83820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public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class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AddInterestListener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implements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ActionListener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  private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static final double INTEREST_RATE = 10;</a:t>
            </a:r>
          </a:p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  private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BankAccount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acct;</a:t>
            </a:r>
          </a:p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  private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JLabel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label;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	</a:t>
            </a:r>
          </a:p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  public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AddInterestListener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6600FF"/>
                </a:solidFill>
              </a:rPr>
              <a:t>BankAccount</a:t>
            </a:r>
            <a:r>
              <a:rPr lang="en-US" sz="2000" dirty="0" smtClean="0">
                <a:solidFill>
                  <a:srgbClr val="6600FF"/>
                </a:solidFill>
              </a:rPr>
              <a:t> </a:t>
            </a:r>
            <a:r>
              <a:rPr lang="en-US" sz="2000" dirty="0">
                <a:solidFill>
                  <a:srgbClr val="6600FF"/>
                </a:solidFill>
              </a:rPr>
              <a:t>acct, </a:t>
            </a:r>
            <a:r>
              <a:rPr lang="en-US" sz="2000" dirty="0" err="1">
                <a:solidFill>
                  <a:srgbClr val="6600FF"/>
                </a:solidFill>
              </a:rPr>
              <a:t>JLabel</a:t>
            </a:r>
            <a:r>
              <a:rPr lang="en-US" sz="2000" dirty="0">
                <a:solidFill>
                  <a:srgbClr val="6600FF"/>
                </a:solidFill>
              </a:rPr>
              <a:t> label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  {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this.acct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= acct;</a:t>
            </a:r>
          </a:p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this.label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= label;</a:t>
            </a:r>
          </a:p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  }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	</a:t>
            </a:r>
          </a:p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  public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void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actionPerformed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ActionEvent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event)</a:t>
            </a:r>
          </a:p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  {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     double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interest =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acct.getBalance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() * INTEREST_RATE / 100;</a:t>
            </a:r>
          </a:p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acct.deposit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(interest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);</a:t>
            </a:r>
          </a:p>
          <a:p>
            <a:r>
              <a:rPr lang="en-US" sz="2000" dirty="0" smtClean="0">
                <a:solidFill>
                  <a:srgbClr val="6600FF"/>
                </a:solidFill>
              </a:rPr>
              <a:t>      </a:t>
            </a:r>
            <a:r>
              <a:rPr lang="en-US" sz="2000" dirty="0" err="1" smtClean="0">
                <a:solidFill>
                  <a:srgbClr val="6600FF"/>
                </a:solidFill>
              </a:rPr>
              <a:t>label.setText</a:t>
            </a:r>
            <a:r>
              <a:rPr lang="en-US" sz="2000" dirty="0" smtClean="0">
                <a:solidFill>
                  <a:srgbClr val="6600FF"/>
                </a:solidFill>
              </a:rPr>
              <a:t>(</a:t>
            </a:r>
            <a:r>
              <a:rPr lang="en-US" sz="2000" dirty="0" err="1" smtClean="0">
                <a:solidFill>
                  <a:srgbClr val="6600FF"/>
                </a:solidFill>
              </a:rPr>
              <a:t>String.format</a:t>
            </a:r>
            <a:r>
              <a:rPr lang="en-US" sz="2000" dirty="0">
                <a:solidFill>
                  <a:srgbClr val="6600FF"/>
                </a:solidFill>
              </a:rPr>
              <a:t>("balance: %.2f", </a:t>
            </a:r>
            <a:r>
              <a:rPr lang="en-US" sz="2000" dirty="0" err="1">
                <a:solidFill>
                  <a:srgbClr val="6600FF"/>
                </a:solidFill>
              </a:rPr>
              <a:t>acct.getBalance</a:t>
            </a:r>
            <a:r>
              <a:rPr lang="en-US" sz="2000" dirty="0">
                <a:solidFill>
                  <a:srgbClr val="6600FF"/>
                </a:solidFill>
              </a:rPr>
              <a:t>()));</a:t>
            </a:r>
          </a:p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  }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  <a:p>
            <a:endParaRPr lang="en-US" sz="2000" dirty="0"/>
          </a:p>
        </p:txBody>
      </p:sp>
      <p:sp>
        <p:nvSpPr>
          <p:cNvPr id="378884" name="AutoShape 4"/>
          <p:cNvSpPr>
            <a:spLocks noChangeArrowheads="1"/>
          </p:cNvSpPr>
          <p:nvPr/>
        </p:nvSpPr>
        <p:spPr bwMode="auto">
          <a:xfrm>
            <a:off x="4495800" y="617890"/>
            <a:ext cx="4491038" cy="57888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Listener in External Class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8885" name="AutoShape 5"/>
          <p:cNvSpPr>
            <a:spLocks noChangeArrowheads="1"/>
          </p:cNvSpPr>
          <p:nvPr/>
        </p:nvSpPr>
        <p:spPr bwMode="auto">
          <a:xfrm>
            <a:off x="3352800" y="2374612"/>
            <a:ext cx="5059363" cy="1055608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Provide </a:t>
            </a:r>
            <a:r>
              <a:rPr lang="en-US" sz="2800" dirty="0" err="1" smtClean="0">
                <a:solidFill>
                  <a:schemeClr val="bg1"/>
                </a:solidFill>
                <a:latin typeface="Arial" charset="0"/>
              </a:rPr>
              <a:t>BankAccount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 &amp; </a:t>
            </a:r>
            <a:r>
              <a:rPr lang="en-US" sz="2800" dirty="0" err="1" smtClean="0">
                <a:solidFill>
                  <a:schemeClr val="bg1"/>
                </a:solidFill>
                <a:latin typeface="Arial" charset="0"/>
              </a:rPr>
              <a:t>Jlabel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 at construction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8886" name="AutoShape 6"/>
          <p:cNvSpPr>
            <a:spLocks noChangeArrowheads="1"/>
          </p:cNvSpPr>
          <p:nvPr/>
        </p:nvSpPr>
        <p:spPr bwMode="auto">
          <a:xfrm>
            <a:off x="2863345" y="5486400"/>
            <a:ext cx="5973474" cy="578882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</a:rPr>
              <a:t>Call </a:t>
            </a:r>
            <a:r>
              <a:rPr lang="en-US" sz="2800" dirty="0" err="1">
                <a:solidFill>
                  <a:srgbClr val="FF0066"/>
                </a:solidFill>
                <a:latin typeface="Arial" charset="0"/>
              </a:rPr>
              <a:t>setText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to change the label</a:t>
            </a:r>
          </a:p>
        </p:txBody>
      </p:sp>
    </p:spTree>
    <p:extLst>
      <p:ext uri="{BB962C8B-B14F-4D97-AF65-F5344CB8AC3E}">
        <p14:creationId xmlns:p14="http://schemas.microsoft.com/office/powerpoint/2010/main" val="157826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/>
      <p:bldP spid="378884" grpId="0" animBg="1"/>
      <p:bldP spid="378885" grpId="0" animBg="1"/>
      <p:bldP spid="37888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990600" y="1905000"/>
            <a:ext cx="7162800" cy="30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>
                <a:solidFill>
                  <a:srgbClr val="7030A0"/>
                </a:solidFill>
              </a:rPr>
              <a:t>Creating Event Timers</a:t>
            </a:r>
          </a:p>
          <a:p>
            <a:pPr algn="ctr">
              <a:spcBef>
                <a:spcPct val="50000"/>
              </a:spcBef>
            </a:pPr>
            <a:endParaRPr lang="en-US" sz="4800" dirty="0">
              <a:solidFill>
                <a:srgbClr val="7030A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4800" dirty="0">
                <a:solidFill>
                  <a:srgbClr val="7030A0"/>
                </a:solidFill>
              </a:rPr>
              <a:t>Open the </a:t>
            </a:r>
            <a:r>
              <a:rPr lang="en-US" sz="4800" i="1" dirty="0">
                <a:solidFill>
                  <a:srgbClr val="7030A0"/>
                </a:solidFill>
              </a:rPr>
              <a:t>timer</a:t>
            </a:r>
            <a:r>
              <a:rPr lang="en-US" sz="4800" dirty="0">
                <a:solidFill>
                  <a:srgbClr val="7030A0"/>
                </a:solidFill>
              </a:rPr>
              <a:t> Folder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524000"/>
            <a:ext cx="861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public </a:t>
            </a:r>
            <a:r>
              <a:rPr lang="en-US" sz="2800" dirty="0" smtClean="0">
                <a:solidFill>
                  <a:srgbClr val="FF00FF"/>
                </a:solidFill>
              </a:rPr>
              <a:t>class </a:t>
            </a:r>
            <a:r>
              <a:rPr lang="en-US" sz="2800" dirty="0">
                <a:solidFill>
                  <a:schemeClr val="bg1"/>
                </a:solidFill>
              </a:rPr>
              <a:t>Pizza </a:t>
            </a:r>
            <a:r>
              <a:rPr lang="en-US" sz="2800" dirty="0">
                <a:solidFill>
                  <a:srgbClr val="FF00FF"/>
                </a:solidFill>
              </a:rPr>
              <a:t>implements</a:t>
            </a:r>
            <a:r>
              <a:rPr lang="en-US" sz="2800" dirty="0">
                <a:solidFill>
                  <a:schemeClr val="bg1"/>
                </a:solidFill>
              </a:rPr>
              <a:t> Edible</a:t>
            </a:r>
          </a:p>
          <a:p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public </a:t>
            </a:r>
            <a:r>
              <a:rPr lang="en-US" sz="2800" dirty="0">
                <a:solidFill>
                  <a:schemeClr val="bg1"/>
                </a:solidFill>
              </a:rPr>
              <a:t>static final 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CALORIES_PER_SLICE = 378;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private 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numSlices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public </a:t>
            </a:r>
            <a:r>
              <a:rPr lang="en-US" sz="2800" dirty="0">
                <a:solidFill>
                  <a:schemeClr val="bg1"/>
                </a:solidFill>
              </a:rPr>
              <a:t>Pizza()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{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  }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0380" y="4109739"/>
            <a:ext cx="564642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Update constructor to accept the number of slices on this pizza as a parameter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i="1" dirty="0" smtClean="0"/>
              <a:t>Pizza.java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427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i="1" dirty="0" smtClean="0"/>
              <a:t>TimerListener.java</a:t>
            </a:r>
            <a:endParaRPr lang="en-US" i="1" dirty="0"/>
          </a:p>
        </p:txBody>
      </p:sp>
      <p:sp>
        <p:nvSpPr>
          <p:cNvPr id="380931" name="Rectangle 3"/>
          <p:cNvSpPr>
            <a:spLocks noChangeArrowheads="1"/>
          </p:cNvSpPr>
          <p:nvPr/>
        </p:nvSpPr>
        <p:spPr bwMode="auto">
          <a:xfrm>
            <a:off x="464127" y="1281380"/>
            <a:ext cx="8382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public class </a:t>
            </a:r>
            <a:r>
              <a:rPr lang="en-US" sz="2400" dirty="0" err="1">
                <a:solidFill>
                  <a:srgbClr val="FF00FF"/>
                </a:solidFill>
              </a:rPr>
              <a:t>TimerListener</a:t>
            </a:r>
            <a:r>
              <a:rPr lang="en-US" sz="2400" dirty="0">
                <a:solidFill>
                  <a:srgbClr val="FF00FF"/>
                </a:solidFill>
              </a:rPr>
              <a:t> implements </a:t>
            </a:r>
            <a:r>
              <a:rPr lang="en-US" sz="2400" dirty="0" err="1">
                <a:solidFill>
                  <a:srgbClr val="FF00FF"/>
                </a:solidFill>
              </a:rPr>
              <a:t>ActionListener</a:t>
            </a:r>
            <a:endParaRPr lang="en-US" sz="2400" dirty="0">
              <a:solidFill>
                <a:srgbClr val="FF00FF"/>
              </a:solidFill>
            </a:endParaRPr>
          </a:p>
          <a:p>
            <a:r>
              <a:rPr lang="en-US" sz="2400" dirty="0">
                <a:solidFill>
                  <a:srgbClr val="FF00FF"/>
                </a:solidFill>
              </a:rPr>
              <a:t>{</a:t>
            </a:r>
          </a:p>
          <a:p>
            <a:r>
              <a:rPr lang="en-US" sz="2400" dirty="0" smtClean="0">
                <a:solidFill>
                  <a:srgbClr val="FF00FF"/>
                </a:solidFill>
              </a:rPr>
              <a:t>   private </a:t>
            </a:r>
            <a:r>
              <a:rPr lang="en-US" sz="2400" dirty="0" err="1">
                <a:solidFill>
                  <a:srgbClr val="FF00FF"/>
                </a:solidFill>
              </a:rPr>
              <a:t>RectangleComponent</a:t>
            </a:r>
            <a:r>
              <a:rPr lang="en-US" sz="2400" dirty="0">
                <a:solidFill>
                  <a:srgbClr val="FF00FF"/>
                </a:solidFill>
              </a:rPr>
              <a:t> box;</a:t>
            </a:r>
          </a:p>
          <a:p>
            <a:r>
              <a:rPr lang="en-US" sz="2400" dirty="0">
                <a:solidFill>
                  <a:srgbClr val="FF00FF"/>
                </a:solidFill>
              </a:rPr>
              <a:t>	</a:t>
            </a:r>
          </a:p>
          <a:p>
            <a:r>
              <a:rPr lang="en-US" sz="2400" dirty="0" smtClean="0">
                <a:solidFill>
                  <a:srgbClr val="FF00FF"/>
                </a:solidFill>
              </a:rPr>
              <a:t>   public </a:t>
            </a:r>
            <a:r>
              <a:rPr lang="en-US" sz="2400" dirty="0" err="1">
                <a:solidFill>
                  <a:srgbClr val="FF00FF"/>
                </a:solidFill>
              </a:rPr>
              <a:t>TimerListener</a:t>
            </a:r>
            <a:r>
              <a:rPr lang="en-US" sz="2400" dirty="0">
                <a:solidFill>
                  <a:srgbClr val="FF00FF"/>
                </a:solidFill>
              </a:rPr>
              <a:t>(</a:t>
            </a:r>
            <a:r>
              <a:rPr lang="en-US" sz="2400" dirty="0" err="1">
                <a:solidFill>
                  <a:srgbClr val="FF00FF"/>
                </a:solidFill>
              </a:rPr>
              <a:t>RectangleComponent</a:t>
            </a:r>
            <a:r>
              <a:rPr lang="en-US" sz="2400" dirty="0">
                <a:solidFill>
                  <a:srgbClr val="FF00FF"/>
                </a:solidFill>
              </a:rPr>
              <a:t> component)</a:t>
            </a:r>
          </a:p>
          <a:p>
            <a:r>
              <a:rPr lang="en-US" sz="2400" dirty="0" smtClean="0">
                <a:solidFill>
                  <a:srgbClr val="FF00FF"/>
                </a:solidFill>
              </a:rPr>
              <a:t>   {</a:t>
            </a:r>
            <a:endParaRPr lang="en-US" sz="2400" dirty="0">
              <a:solidFill>
                <a:srgbClr val="FF00FF"/>
              </a:solidFill>
            </a:endParaRPr>
          </a:p>
          <a:p>
            <a:r>
              <a:rPr lang="en-US" sz="2400" dirty="0" smtClean="0">
                <a:solidFill>
                  <a:srgbClr val="FF00FF"/>
                </a:solidFill>
              </a:rPr>
              <a:t>      box </a:t>
            </a:r>
            <a:r>
              <a:rPr lang="en-US" sz="2400" dirty="0">
                <a:solidFill>
                  <a:srgbClr val="FF00FF"/>
                </a:solidFill>
              </a:rPr>
              <a:t>= component;</a:t>
            </a:r>
          </a:p>
          <a:p>
            <a:r>
              <a:rPr lang="en-US" sz="2400" dirty="0" smtClean="0">
                <a:solidFill>
                  <a:srgbClr val="FF00FF"/>
                </a:solidFill>
              </a:rPr>
              <a:t>   }</a:t>
            </a:r>
            <a:endParaRPr lang="en-US" sz="2400" dirty="0">
              <a:solidFill>
                <a:srgbClr val="FF00FF"/>
              </a:solidFill>
            </a:endParaRPr>
          </a:p>
          <a:p>
            <a:r>
              <a:rPr lang="en-US" sz="2400" dirty="0">
                <a:solidFill>
                  <a:srgbClr val="FF00FF"/>
                </a:solidFill>
              </a:rPr>
              <a:t>	</a:t>
            </a:r>
          </a:p>
          <a:p>
            <a:r>
              <a:rPr lang="en-US" sz="2400" dirty="0" smtClean="0">
                <a:solidFill>
                  <a:srgbClr val="FF00FF"/>
                </a:solidFill>
              </a:rPr>
              <a:t>   public </a:t>
            </a:r>
            <a:r>
              <a:rPr lang="en-US" sz="2400" dirty="0">
                <a:solidFill>
                  <a:srgbClr val="FF00FF"/>
                </a:solidFill>
              </a:rPr>
              <a:t>void </a:t>
            </a:r>
            <a:r>
              <a:rPr lang="en-US" sz="2400" dirty="0" err="1">
                <a:solidFill>
                  <a:srgbClr val="FF00FF"/>
                </a:solidFill>
              </a:rPr>
              <a:t>actionPerformed</a:t>
            </a:r>
            <a:r>
              <a:rPr lang="en-US" sz="2400" dirty="0">
                <a:solidFill>
                  <a:srgbClr val="FF00FF"/>
                </a:solidFill>
              </a:rPr>
              <a:t>(</a:t>
            </a:r>
            <a:r>
              <a:rPr lang="en-US" sz="2400" dirty="0" err="1">
                <a:solidFill>
                  <a:srgbClr val="FF00FF"/>
                </a:solidFill>
              </a:rPr>
              <a:t>ActionEvent</a:t>
            </a:r>
            <a:r>
              <a:rPr lang="en-US" sz="2400" dirty="0">
                <a:solidFill>
                  <a:srgbClr val="FF00FF"/>
                </a:solidFill>
              </a:rPr>
              <a:t> event)</a:t>
            </a:r>
          </a:p>
          <a:p>
            <a:r>
              <a:rPr lang="en-US" sz="2400" dirty="0" smtClean="0">
                <a:solidFill>
                  <a:srgbClr val="FF00FF"/>
                </a:solidFill>
              </a:rPr>
              <a:t>   {</a:t>
            </a:r>
            <a:endParaRPr lang="en-US" sz="2400" dirty="0">
              <a:solidFill>
                <a:srgbClr val="FF00FF"/>
              </a:solidFill>
            </a:endParaRPr>
          </a:p>
          <a:p>
            <a:r>
              <a:rPr lang="en-US" sz="2400" dirty="0" smtClean="0">
                <a:solidFill>
                  <a:srgbClr val="FF00FF"/>
                </a:solidFill>
              </a:rPr>
              <a:t>      </a:t>
            </a:r>
            <a:r>
              <a:rPr lang="en-US" sz="2400" dirty="0" err="1" smtClean="0">
                <a:solidFill>
                  <a:srgbClr val="FF00FF"/>
                </a:solidFill>
              </a:rPr>
              <a:t>box.moveBy</a:t>
            </a:r>
            <a:r>
              <a:rPr lang="en-US" sz="2400" dirty="0" smtClean="0">
                <a:solidFill>
                  <a:srgbClr val="FF00FF"/>
                </a:solidFill>
              </a:rPr>
              <a:t>(1</a:t>
            </a:r>
            <a:r>
              <a:rPr lang="en-US" sz="2400" dirty="0">
                <a:solidFill>
                  <a:srgbClr val="FF00FF"/>
                </a:solidFill>
              </a:rPr>
              <a:t>, 1</a:t>
            </a:r>
            <a:r>
              <a:rPr lang="en-US" sz="24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2400" dirty="0" smtClean="0">
                <a:solidFill>
                  <a:srgbClr val="FF00FF"/>
                </a:solidFill>
              </a:rPr>
              <a:t>  }</a:t>
            </a:r>
            <a:endParaRPr lang="en-US" sz="2400" dirty="0">
              <a:solidFill>
                <a:srgbClr val="FF00FF"/>
              </a:solidFill>
            </a:endParaRPr>
          </a:p>
          <a:p>
            <a:r>
              <a:rPr lang="en-US" sz="2400" dirty="0" smtClean="0">
                <a:solidFill>
                  <a:srgbClr val="FF00FF"/>
                </a:solidFill>
              </a:rPr>
              <a:t>}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80932" name="AutoShape 4"/>
          <p:cNvSpPr>
            <a:spLocks noChangeArrowheads="1"/>
          </p:cNvSpPr>
          <p:nvPr/>
        </p:nvSpPr>
        <p:spPr bwMode="auto">
          <a:xfrm>
            <a:off x="4572000" y="3200400"/>
            <a:ext cx="4192588" cy="1055608"/>
          </a:xfrm>
          <a:prstGeom prst="roundRect">
            <a:avLst/>
          </a:prstGeom>
          <a:gradFill flip="none" rotWithShape="1">
            <a:gsLst>
              <a:gs pos="0">
                <a:srgbClr val="FF7DFF">
                  <a:tint val="66000"/>
                  <a:satMod val="160000"/>
                </a:srgbClr>
              </a:gs>
              <a:gs pos="50000">
                <a:srgbClr val="FF7DFF">
                  <a:tint val="44500"/>
                  <a:satMod val="160000"/>
                </a:srgbClr>
              </a:gs>
              <a:gs pos="100000">
                <a:srgbClr val="FF7D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</a:rPr>
              <a:t>Define a listener for the timer 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in separate class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80934" name="AutoShape 6"/>
          <p:cNvSpPr>
            <a:spLocks noChangeArrowheads="1"/>
          </p:cNvSpPr>
          <p:nvPr/>
        </p:nvSpPr>
        <p:spPr bwMode="auto">
          <a:xfrm>
            <a:off x="3886200" y="5119419"/>
            <a:ext cx="4448175" cy="1055608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Move the box every time the timer goes off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  <p:bldP spid="380932" grpId="0" animBg="1"/>
      <p:bldP spid="3809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</a:t>
            </a:r>
            <a:r>
              <a:rPr lang="en-US" i="1"/>
              <a:t>RectangleMover.java</a:t>
            </a:r>
          </a:p>
        </p:txBody>
      </p:sp>
      <p:sp>
        <p:nvSpPr>
          <p:cNvPr id="380931" name="Rectangle 3"/>
          <p:cNvSpPr>
            <a:spLocks noChangeArrowheads="1"/>
          </p:cNvSpPr>
          <p:nvPr/>
        </p:nvSpPr>
        <p:spPr bwMode="auto">
          <a:xfrm>
            <a:off x="481445" y="2586605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400" dirty="0" smtClean="0">
              <a:solidFill>
                <a:srgbClr val="FF00FF"/>
              </a:solidFill>
            </a:endParaRPr>
          </a:p>
          <a:p>
            <a:endParaRPr lang="en-US" sz="2400" dirty="0">
              <a:solidFill>
                <a:srgbClr val="FF00FF"/>
              </a:solidFill>
            </a:endParaRPr>
          </a:p>
          <a:p>
            <a:r>
              <a:rPr lang="en-US" sz="2400" dirty="0" err="1">
                <a:solidFill>
                  <a:srgbClr val="FF00FF"/>
                </a:solidFill>
              </a:rPr>
              <a:t>ActionListener</a:t>
            </a:r>
            <a:r>
              <a:rPr lang="en-US" sz="2400" dirty="0">
                <a:solidFill>
                  <a:srgbClr val="FF00FF"/>
                </a:solidFill>
              </a:rPr>
              <a:t> listener = new </a:t>
            </a:r>
            <a:r>
              <a:rPr lang="en-US" sz="2400" dirty="0" err="1">
                <a:solidFill>
                  <a:srgbClr val="FF00FF"/>
                </a:solidFill>
              </a:rPr>
              <a:t>TimerListener</a:t>
            </a:r>
            <a:r>
              <a:rPr lang="en-US" sz="2400" dirty="0">
                <a:solidFill>
                  <a:srgbClr val="FF00FF"/>
                </a:solidFill>
              </a:rPr>
              <a:t>(component);</a:t>
            </a:r>
          </a:p>
          <a:p>
            <a:endParaRPr lang="en-US" sz="2400" dirty="0" smtClean="0">
              <a:solidFill>
                <a:srgbClr val="FF7DFF"/>
              </a:solidFill>
            </a:endParaRPr>
          </a:p>
          <a:p>
            <a:endParaRPr lang="en-US" sz="2400" dirty="0">
              <a:solidFill>
                <a:srgbClr val="FF7DFF"/>
              </a:solidFill>
            </a:endParaRPr>
          </a:p>
          <a:p>
            <a:r>
              <a:rPr lang="en-US" sz="2400" dirty="0" smtClean="0">
                <a:solidFill>
                  <a:srgbClr val="6600FF"/>
                </a:solidFill>
              </a:rPr>
              <a:t>Timer </a:t>
            </a:r>
            <a:r>
              <a:rPr lang="en-US" sz="2400" dirty="0">
                <a:solidFill>
                  <a:srgbClr val="6600FF"/>
                </a:solidFill>
              </a:rPr>
              <a:t>t = new Timer(DELAY, listener);</a:t>
            </a:r>
          </a:p>
          <a:p>
            <a:r>
              <a:rPr lang="en-US" sz="2400" dirty="0" err="1">
                <a:solidFill>
                  <a:srgbClr val="6600FF"/>
                </a:solidFill>
              </a:rPr>
              <a:t>t.start</a:t>
            </a:r>
            <a:r>
              <a:rPr lang="en-US" sz="2400" dirty="0">
                <a:solidFill>
                  <a:srgbClr val="6600FF"/>
                </a:solidFill>
              </a:rPr>
              <a:t>();      </a:t>
            </a:r>
          </a:p>
        </p:txBody>
      </p:sp>
      <p:sp>
        <p:nvSpPr>
          <p:cNvPr id="380932" name="AutoShape 4"/>
          <p:cNvSpPr>
            <a:spLocks noChangeArrowheads="1"/>
          </p:cNvSpPr>
          <p:nvPr/>
        </p:nvSpPr>
        <p:spPr bwMode="auto">
          <a:xfrm>
            <a:off x="4800600" y="2586605"/>
            <a:ext cx="4192588" cy="578882"/>
          </a:xfrm>
          <a:prstGeom prst="roundRect">
            <a:avLst/>
          </a:prstGeom>
          <a:gradFill flip="none" rotWithShape="1">
            <a:gsLst>
              <a:gs pos="0">
                <a:srgbClr val="FF7DFF">
                  <a:tint val="66000"/>
                  <a:satMod val="160000"/>
                </a:srgbClr>
              </a:gs>
              <a:gs pos="50000">
                <a:srgbClr val="FF7DFF">
                  <a:tint val="44500"/>
                  <a:satMod val="160000"/>
                </a:srgbClr>
              </a:gs>
              <a:gs pos="100000">
                <a:srgbClr val="FF7D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Create the listener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80934" name="AutoShape 6"/>
          <p:cNvSpPr>
            <a:spLocks noChangeArrowheads="1"/>
          </p:cNvSpPr>
          <p:nvPr/>
        </p:nvSpPr>
        <p:spPr bwMode="auto">
          <a:xfrm>
            <a:off x="2295957" y="5016424"/>
            <a:ext cx="4752975" cy="1055608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charset="0"/>
              </a:rPr>
              <a:t>Define the timer to fire every 100 ms and start it</a:t>
            </a:r>
          </a:p>
        </p:txBody>
      </p:sp>
      <p:sp>
        <p:nvSpPr>
          <p:cNvPr id="380935" name="AutoShape 7"/>
          <p:cNvSpPr>
            <a:spLocks noChangeArrowheads="1"/>
          </p:cNvSpPr>
          <p:nvPr/>
        </p:nvSpPr>
        <p:spPr bwMode="auto">
          <a:xfrm>
            <a:off x="152400" y="1258888"/>
            <a:ext cx="5311775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  <a:latin typeface="Arial" charset="0"/>
              </a:rPr>
              <a:t>javax.swing.Timer</a:t>
            </a:r>
            <a:r>
              <a:rPr lang="en-US" sz="2800">
                <a:solidFill>
                  <a:schemeClr val="bg1"/>
                </a:solidFill>
                <a:latin typeface="Arial" charset="0"/>
              </a:rPr>
              <a:t> – fires timer events at even intervals of time</a:t>
            </a:r>
          </a:p>
        </p:txBody>
      </p:sp>
    </p:spTree>
    <p:extLst>
      <p:ext uri="{BB962C8B-B14F-4D97-AF65-F5344CB8AC3E}">
        <p14:creationId xmlns:p14="http://schemas.microsoft.com/office/powerpoint/2010/main" val="375251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  <p:bldP spid="380932" grpId="0" animBg="1"/>
      <p:bldP spid="380934" grpId="0" animBg="1"/>
      <p:bldP spid="38093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</a:t>
            </a:r>
            <a:r>
              <a:rPr lang="en-US" i="1"/>
              <a:t>RectangleComponent.java</a:t>
            </a:r>
          </a:p>
        </p:txBody>
      </p:sp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304800" y="1828800"/>
            <a:ext cx="83820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public void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moveBy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dx,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dy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{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  </a:t>
            </a:r>
            <a:r>
              <a:rPr lang="en-US" sz="2800" dirty="0" err="1">
                <a:solidFill>
                  <a:schemeClr val="accent6"/>
                </a:solidFill>
              </a:rPr>
              <a:t>box.translate</a:t>
            </a:r>
            <a:r>
              <a:rPr lang="en-US" sz="2800" dirty="0">
                <a:solidFill>
                  <a:schemeClr val="accent6"/>
                </a:solidFill>
              </a:rPr>
              <a:t>(dx, </a:t>
            </a:r>
            <a:r>
              <a:rPr lang="en-US" sz="2800" dirty="0" err="1">
                <a:solidFill>
                  <a:schemeClr val="accent6"/>
                </a:solidFill>
              </a:rPr>
              <a:t>dy</a:t>
            </a:r>
            <a:r>
              <a:rPr lang="en-US" sz="2800" dirty="0">
                <a:solidFill>
                  <a:schemeClr val="accent6"/>
                </a:solidFill>
              </a:rPr>
              <a:t>);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repaint();      </a:t>
            </a:r>
          </a:p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82981" name="AutoShape 5"/>
          <p:cNvSpPr>
            <a:spLocks noChangeArrowheads="1"/>
          </p:cNvSpPr>
          <p:nvPr/>
        </p:nvSpPr>
        <p:spPr bwMode="auto">
          <a:xfrm>
            <a:off x="609600" y="4648200"/>
            <a:ext cx="5181600" cy="1309688"/>
          </a:xfrm>
          <a:prstGeom prst="wedgeEllipseCallout">
            <a:avLst>
              <a:gd name="adj1" fmla="val -34958"/>
              <a:gd name="adj2" fmla="val -13484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charset="0"/>
              </a:rPr>
              <a:t>Force a component to be repainted</a:t>
            </a:r>
          </a:p>
        </p:txBody>
      </p:sp>
      <p:sp>
        <p:nvSpPr>
          <p:cNvPr id="382983" name="AutoShape 7"/>
          <p:cNvSpPr>
            <a:spLocks noChangeArrowheads="1"/>
          </p:cNvSpPr>
          <p:nvPr/>
        </p:nvSpPr>
        <p:spPr bwMode="auto">
          <a:xfrm>
            <a:off x="2995613" y="3276600"/>
            <a:ext cx="5767387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charset="0"/>
              </a:rPr>
              <a:t>Not available for </a:t>
            </a:r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java.awt.geom.Shape</a:t>
            </a:r>
            <a:r>
              <a:rPr lang="en-US" sz="2800">
                <a:solidFill>
                  <a:schemeClr val="bg1"/>
                </a:solidFill>
                <a:latin typeface="Arial" charset="0"/>
              </a:rPr>
              <a:t> classes</a:t>
            </a:r>
          </a:p>
        </p:txBody>
      </p:sp>
      <p:sp>
        <p:nvSpPr>
          <p:cNvPr id="382984" name="AutoShape 8"/>
          <p:cNvSpPr>
            <a:spLocks noChangeArrowheads="1"/>
          </p:cNvSpPr>
          <p:nvPr/>
        </p:nvSpPr>
        <p:spPr bwMode="auto">
          <a:xfrm>
            <a:off x="1600200" y="609600"/>
            <a:ext cx="7008813" cy="1309688"/>
          </a:xfrm>
          <a:prstGeom prst="wedgeEllipseCallout">
            <a:avLst>
              <a:gd name="adj1" fmla="val -34981"/>
              <a:gd name="adj2" fmla="val 118000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Rectangle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objects can be moved by some x and y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/>
      <p:bldP spid="382981" grpId="0" animBg="1"/>
      <p:bldP spid="382983" grpId="0" animBg="1"/>
      <p:bldP spid="38298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990600" y="1905000"/>
            <a:ext cx="7162800" cy="30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>
                <a:solidFill>
                  <a:srgbClr val="7030A0"/>
                </a:solidFill>
              </a:rPr>
              <a:t>Mouse Events</a:t>
            </a:r>
          </a:p>
          <a:p>
            <a:pPr algn="ctr">
              <a:spcBef>
                <a:spcPct val="50000"/>
              </a:spcBef>
            </a:pPr>
            <a:endParaRPr lang="en-US" sz="4800" dirty="0">
              <a:solidFill>
                <a:srgbClr val="7030A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4800" dirty="0">
                <a:solidFill>
                  <a:srgbClr val="7030A0"/>
                </a:solidFill>
              </a:rPr>
              <a:t>Open the </a:t>
            </a:r>
            <a:r>
              <a:rPr lang="en-US" sz="4800" i="1" dirty="0">
                <a:solidFill>
                  <a:srgbClr val="7030A0"/>
                </a:solidFill>
              </a:rPr>
              <a:t>mouse</a:t>
            </a:r>
            <a:r>
              <a:rPr lang="en-US" sz="4800" dirty="0">
                <a:solidFill>
                  <a:srgbClr val="7030A0"/>
                </a:solidFill>
              </a:rPr>
              <a:t> Folder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Open </a:t>
            </a:r>
            <a:r>
              <a:rPr lang="en-US" sz="3600" i="1" dirty="0"/>
              <a:t>RectangleComponentViewer.java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57200" y="1454507"/>
            <a:ext cx="8229600" cy="51077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Need a mouse listener to detect mouse events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946618" y="2286000"/>
            <a:ext cx="7698048" cy="919401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Our listener is implemented as a </a:t>
            </a:r>
            <a:r>
              <a:rPr lang="en-US" sz="2400" i="1" dirty="0" smtClean="0">
                <a:solidFill>
                  <a:srgbClr val="FF00FF"/>
                </a:solidFill>
                <a:latin typeface="Arial" charset="0"/>
              </a:rPr>
              <a:t>static inner class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– a class that is inside another, but not within a method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88752" y="3526116"/>
            <a:ext cx="7698048" cy="51077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  <a:latin typeface="Arial" charset="0"/>
              </a:rPr>
              <a:t>static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 – because it’s working with a </a:t>
            </a:r>
            <a:r>
              <a:rPr lang="en-US" sz="2400" i="1" dirty="0" smtClean="0">
                <a:solidFill>
                  <a:schemeClr val="bg1"/>
                </a:solidFill>
                <a:latin typeface="Arial" charset="0"/>
              </a:rPr>
              <a:t>static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 method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88752" y="4357609"/>
            <a:ext cx="7698048" cy="51077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Can only access </a:t>
            </a:r>
            <a:r>
              <a:rPr lang="en-US" sz="2400" dirty="0" smtClean="0">
                <a:solidFill>
                  <a:srgbClr val="FF00FF"/>
                </a:solidFill>
                <a:latin typeface="Arial" charset="0"/>
              </a:rPr>
              <a:t>static variables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of the class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03992" y="5193018"/>
            <a:ext cx="7698048" cy="919401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If inside an instantiable class, working with instance variables, would not be a non-static inner class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4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Open </a:t>
            </a:r>
            <a:r>
              <a:rPr lang="en-US" sz="3600" i="1" dirty="0"/>
              <a:t>RectangleComponentViewer.java</a:t>
            </a:r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278802" y="1149489"/>
            <a:ext cx="8382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private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static final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FRAME_WIDTH = 300;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private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static final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FRAME_HEIGHT = 400;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Component needed by main and mouse listener</a:t>
            </a:r>
          </a:p>
          <a:p>
            <a:r>
              <a:rPr lang="en-US" sz="2000" dirty="0" smtClean="0">
                <a:solidFill>
                  <a:srgbClr val="FF00FF"/>
                </a:solidFill>
              </a:rPr>
              <a:t>private </a:t>
            </a:r>
            <a:r>
              <a:rPr lang="en-US" sz="2000" dirty="0">
                <a:solidFill>
                  <a:srgbClr val="FF00FF"/>
                </a:solidFill>
              </a:rPr>
              <a:t>static final </a:t>
            </a:r>
            <a:r>
              <a:rPr lang="en-US" sz="2000" dirty="0" err="1">
                <a:solidFill>
                  <a:srgbClr val="FF00FF"/>
                </a:solidFill>
              </a:rPr>
              <a:t>RectangleComponent</a:t>
            </a:r>
            <a:r>
              <a:rPr lang="en-US" sz="2000" dirty="0">
                <a:solidFill>
                  <a:srgbClr val="FF00FF"/>
                </a:solidFill>
              </a:rPr>
              <a:t> component = null;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static void main(String[]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{        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rgbClr val="FF00FF"/>
                </a:solidFill>
              </a:rPr>
              <a:t>   component </a:t>
            </a:r>
            <a:r>
              <a:rPr lang="en-US" sz="2000" dirty="0">
                <a:solidFill>
                  <a:srgbClr val="FF00FF"/>
                </a:solidFill>
              </a:rPr>
              <a:t>= new </a:t>
            </a:r>
            <a:r>
              <a:rPr lang="en-US" sz="2000" dirty="0" err="1">
                <a:solidFill>
                  <a:srgbClr val="FF00FF"/>
                </a:solidFill>
              </a:rPr>
              <a:t>RaceComponent</a:t>
            </a:r>
            <a:r>
              <a:rPr lang="en-US" sz="2000" dirty="0">
                <a:solidFill>
                  <a:srgbClr val="FF00FF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FF00FF"/>
                </a:solidFill>
              </a:rPr>
              <a:t>   </a:t>
            </a:r>
            <a:r>
              <a:rPr lang="en-US" sz="2000" dirty="0" err="1" smtClean="0">
                <a:solidFill>
                  <a:srgbClr val="FF00FF"/>
                </a:solidFill>
              </a:rPr>
              <a:t>MouseListener</a:t>
            </a:r>
            <a:r>
              <a:rPr lang="en-US" sz="2000" dirty="0" smtClean="0">
                <a:solidFill>
                  <a:srgbClr val="FF00FF"/>
                </a:solidFill>
              </a:rPr>
              <a:t> </a:t>
            </a:r>
            <a:r>
              <a:rPr lang="en-US" sz="2000" dirty="0">
                <a:solidFill>
                  <a:srgbClr val="FF00FF"/>
                </a:solidFill>
              </a:rPr>
              <a:t>listener = new </a:t>
            </a:r>
            <a:r>
              <a:rPr lang="en-US" sz="2000" dirty="0" err="1">
                <a:solidFill>
                  <a:srgbClr val="FF00FF"/>
                </a:solidFill>
              </a:rPr>
              <a:t>MousePressListener</a:t>
            </a:r>
            <a:r>
              <a:rPr lang="en-US" sz="2000" dirty="0">
                <a:solidFill>
                  <a:srgbClr val="FF00FF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FF00FF"/>
                </a:solidFill>
              </a:rPr>
              <a:t>   </a:t>
            </a:r>
            <a:r>
              <a:rPr lang="en-US" sz="2000" dirty="0" err="1" smtClean="0">
                <a:solidFill>
                  <a:srgbClr val="FF00FF"/>
                </a:solidFill>
              </a:rPr>
              <a:t>component.addMouseListener</a:t>
            </a:r>
            <a:r>
              <a:rPr lang="en-US" sz="2000" dirty="0" smtClean="0">
                <a:solidFill>
                  <a:srgbClr val="FF00FF"/>
                </a:solidFill>
              </a:rPr>
              <a:t>(listener</a:t>
            </a:r>
            <a:r>
              <a:rPr lang="en-US" sz="2000" dirty="0">
                <a:solidFill>
                  <a:srgbClr val="FF00FF"/>
                </a:solidFill>
              </a:rPr>
              <a:t>);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JFrame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frame = new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JFrame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frame.add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(component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frame.setSize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(FRAME_WIDTH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, FRAME_HEIGHT);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frame.setDefaultCloseOperation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JFrame.EXIT_ON_CLOSE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frame.setVisible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(true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5028" name="AutoShape 4"/>
          <p:cNvSpPr>
            <a:spLocks noChangeArrowheads="1"/>
          </p:cNvSpPr>
          <p:nvPr/>
        </p:nvSpPr>
        <p:spPr bwMode="auto">
          <a:xfrm>
            <a:off x="536294" y="1851422"/>
            <a:ext cx="8154988" cy="510778"/>
          </a:xfrm>
          <a:prstGeom prst="roundRect">
            <a:avLst/>
          </a:prstGeom>
          <a:solidFill>
            <a:srgbClr val="FFE5FF"/>
          </a:solidFill>
          <a:ln w="9525">
            <a:solidFill>
              <a:srgbClr val="FF99FF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Declare component object as </a:t>
            </a:r>
            <a:r>
              <a:rPr lang="en-US" sz="2400" i="1" dirty="0" smtClean="0">
                <a:solidFill>
                  <a:srgbClr val="FF00FF"/>
                </a:solidFill>
                <a:latin typeface="Arial" charset="0"/>
              </a:rPr>
              <a:t>static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 so listener can access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2514600" y="3126099"/>
            <a:ext cx="6172200" cy="510778"/>
          </a:xfrm>
          <a:prstGeom prst="roundRect">
            <a:avLst/>
          </a:prstGeom>
          <a:solidFill>
            <a:srgbClr val="FFE5FF"/>
          </a:solidFill>
          <a:ln w="9525">
            <a:solidFill>
              <a:srgbClr val="FF99FF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Create listener object &amp; add to component 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85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/>
      <p:bldP spid="38502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 smtClean="0"/>
              <a:t>RectangleComponentViewer.java</a:t>
            </a:r>
            <a:endParaRPr lang="en-US" sz="3600" i="1" dirty="0"/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304800" y="990600"/>
            <a:ext cx="83820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Inner Static Class listens for the mouse presses to move the rectangle         </a:t>
            </a:r>
          </a:p>
          <a:p>
            <a:r>
              <a:rPr lang="en-US" sz="2000" dirty="0" smtClean="0">
                <a:solidFill>
                  <a:srgbClr val="FF00FF"/>
                </a:solidFill>
              </a:rPr>
              <a:t>static </a:t>
            </a:r>
            <a:r>
              <a:rPr lang="en-US" sz="2000" dirty="0">
                <a:solidFill>
                  <a:srgbClr val="FF00FF"/>
                </a:solidFill>
              </a:rPr>
              <a:t>class </a:t>
            </a:r>
            <a:r>
              <a:rPr lang="en-US" sz="2000" dirty="0" err="1">
                <a:solidFill>
                  <a:srgbClr val="FF00FF"/>
                </a:solidFill>
              </a:rPr>
              <a:t>MousePressListener</a:t>
            </a:r>
            <a:r>
              <a:rPr lang="en-US" sz="2000" dirty="0">
                <a:solidFill>
                  <a:srgbClr val="FF00FF"/>
                </a:solidFill>
              </a:rPr>
              <a:t> implements </a:t>
            </a:r>
            <a:r>
              <a:rPr lang="en-US" sz="2000" dirty="0" err="1">
                <a:solidFill>
                  <a:srgbClr val="FF00FF"/>
                </a:solidFill>
              </a:rPr>
              <a:t>MouseListener</a:t>
            </a:r>
            <a:endParaRPr lang="en-US" sz="2000" dirty="0">
              <a:solidFill>
                <a:srgbClr val="FF00FF"/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{  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/**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Moves the rectangle to wherever the mouse is located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*  @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param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event the mouse event that occurred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*/</a:t>
            </a:r>
          </a:p>
          <a:p>
            <a:r>
              <a:rPr lang="en-US" sz="2000" dirty="0" smtClean="0">
                <a:solidFill>
                  <a:srgbClr val="FF00FF"/>
                </a:solidFill>
              </a:rPr>
              <a:t>   public </a:t>
            </a:r>
            <a:r>
              <a:rPr lang="en-US" sz="2000" dirty="0">
                <a:solidFill>
                  <a:srgbClr val="FF00FF"/>
                </a:solidFill>
              </a:rPr>
              <a:t>void </a:t>
            </a:r>
            <a:r>
              <a:rPr lang="en-US" sz="2000" dirty="0" err="1">
                <a:solidFill>
                  <a:srgbClr val="FF00FF"/>
                </a:solidFill>
              </a:rPr>
              <a:t>mousePressed</a:t>
            </a:r>
            <a:r>
              <a:rPr lang="en-US" sz="2000" dirty="0">
                <a:solidFill>
                  <a:srgbClr val="FF00FF"/>
                </a:solidFill>
              </a:rPr>
              <a:t>(</a:t>
            </a:r>
            <a:r>
              <a:rPr lang="en-US" sz="2000" dirty="0" err="1">
                <a:solidFill>
                  <a:srgbClr val="FF00FF"/>
                </a:solidFill>
              </a:rPr>
              <a:t>MouseEvent</a:t>
            </a:r>
            <a:r>
              <a:rPr lang="en-US" sz="2000" dirty="0">
                <a:solidFill>
                  <a:srgbClr val="FF00FF"/>
                </a:solidFill>
              </a:rPr>
              <a:t> event)</a:t>
            </a:r>
          </a:p>
          <a:p>
            <a:r>
              <a:rPr lang="en-US" sz="2000" dirty="0" smtClean="0">
                <a:solidFill>
                  <a:srgbClr val="FF00FF"/>
                </a:solidFill>
              </a:rPr>
              <a:t>   {  </a:t>
            </a:r>
            <a:endParaRPr lang="en-US" sz="2000" dirty="0">
              <a:solidFill>
                <a:srgbClr val="FF00FF"/>
              </a:solidFill>
            </a:endParaRPr>
          </a:p>
          <a:p>
            <a:r>
              <a:rPr lang="en-US" sz="2000" dirty="0" smtClean="0">
                <a:solidFill>
                  <a:srgbClr val="FF00FF"/>
                </a:solidFill>
              </a:rPr>
              <a:t>      </a:t>
            </a:r>
            <a:r>
              <a:rPr lang="en-US" sz="2000" dirty="0" err="1" smtClean="0">
                <a:solidFill>
                  <a:srgbClr val="FF00FF"/>
                </a:solidFill>
              </a:rPr>
              <a:t>int</a:t>
            </a:r>
            <a:r>
              <a:rPr lang="en-US" sz="2000" dirty="0" smtClean="0">
                <a:solidFill>
                  <a:srgbClr val="FF00FF"/>
                </a:solidFill>
              </a:rPr>
              <a:t> </a:t>
            </a:r>
            <a:r>
              <a:rPr lang="en-US" sz="2000" dirty="0">
                <a:solidFill>
                  <a:srgbClr val="FF00FF"/>
                </a:solidFill>
              </a:rPr>
              <a:t>x = </a:t>
            </a:r>
            <a:r>
              <a:rPr lang="en-US" sz="2000" dirty="0" err="1">
                <a:solidFill>
                  <a:srgbClr val="FF00FF"/>
                </a:solidFill>
              </a:rPr>
              <a:t>event.getX</a:t>
            </a:r>
            <a:r>
              <a:rPr lang="en-US" sz="2000" dirty="0">
                <a:solidFill>
                  <a:srgbClr val="FF00FF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FF00FF"/>
                </a:solidFill>
              </a:rPr>
              <a:t>      </a:t>
            </a:r>
            <a:r>
              <a:rPr lang="en-US" sz="2000" dirty="0" err="1" smtClean="0">
                <a:solidFill>
                  <a:srgbClr val="FF00FF"/>
                </a:solidFill>
              </a:rPr>
              <a:t>int</a:t>
            </a:r>
            <a:r>
              <a:rPr lang="en-US" sz="2000" dirty="0" smtClean="0">
                <a:solidFill>
                  <a:srgbClr val="FF00FF"/>
                </a:solidFill>
              </a:rPr>
              <a:t> </a:t>
            </a:r>
            <a:r>
              <a:rPr lang="en-US" sz="2000" dirty="0">
                <a:solidFill>
                  <a:srgbClr val="FF00FF"/>
                </a:solidFill>
              </a:rPr>
              <a:t>y = </a:t>
            </a:r>
            <a:r>
              <a:rPr lang="en-US" sz="2000" dirty="0" err="1">
                <a:solidFill>
                  <a:srgbClr val="FF00FF"/>
                </a:solidFill>
              </a:rPr>
              <a:t>event.getY</a:t>
            </a:r>
            <a:r>
              <a:rPr lang="en-US" sz="2000" dirty="0">
                <a:solidFill>
                  <a:srgbClr val="FF00FF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FF00FF"/>
                </a:solidFill>
              </a:rPr>
              <a:t>      </a:t>
            </a:r>
            <a:r>
              <a:rPr lang="en-US" sz="2000" dirty="0" err="1" smtClean="0">
                <a:solidFill>
                  <a:srgbClr val="FF00FF"/>
                </a:solidFill>
              </a:rPr>
              <a:t>component.moveTo</a:t>
            </a:r>
            <a:r>
              <a:rPr lang="en-US" sz="2000" dirty="0" smtClean="0">
                <a:solidFill>
                  <a:srgbClr val="FF00FF"/>
                </a:solidFill>
              </a:rPr>
              <a:t>(x</a:t>
            </a:r>
            <a:r>
              <a:rPr lang="en-US" sz="2000" dirty="0">
                <a:solidFill>
                  <a:srgbClr val="FF00FF"/>
                </a:solidFill>
              </a:rPr>
              <a:t>, y);</a:t>
            </a:r>
          </a:p>
          <a:p>
            <a:r>
              <a:rPr lang="en-US" sz="2000" dirty="0" smtClean="0">
                <a:solidFill>
                  <a:srgbClr val="FF00FF"/>
                </a:solidFill>
              </a:rPr>
              <a:t>   }</a:t>
            </a:r>
            <a:endParaRPr lang="en-US" sz="2000" dirty="0">
              <a:solidFill>
                <a:srgbClr val="FF00FF"/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// Methods for actions we're not responding to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public void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mouseReleased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MouseEvent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event) {}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public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mouseClicked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MouseEvent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event) {}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public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mouseEntered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MouseEvent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event) {}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public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mouseExited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MouseEvent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event) {}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5029" name="AutoShape 5"/>
          <p:cNvSpPr>
            <a:spLocks noChangeArrowheads="1"/>
          </p:cNvSpPr>
          <p:nvPr/>
        </p:nvSpPr>
        <p:spPr bwMode="auto">
          <a:xfrm>
            <a:off x="2358614" y="2196604"/>
            <a:ext cx="5899066" cy="510778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Detects 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when a mouse button is pressed</a:t>
            </a:r>
          </a:p>
        </p:txBody>
      </p:sp>
      <p:sp>
        <p:nvSpPr>
          <p:cNvPr id="385030" name="AutoShape 6"/>
          <p:cNvSpPr>
            <a:spLocks noChangeArrowheads="1"/>
          </p:cNvSpPr>
          <p:nvPr/>
        </p:nvSpPr>
        <p:spPr bwMode="auto">
          <a:xfrm>
            <a:off x="228600" y="228600"/>
            <a:ext cx="75739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  <a:latin typeface="Arial" charset="0"/>
              </a:rPr>
              <a:t>MouseListener</a:t>
            </a:r>
            <a:r>
              <a:rPr lang="en-US" sz="2800">
                <a:solidFill>
                  <a:schemeClr val="bg1"/>
                </a:solidFill>
                <a:latin typeface="Arial" charset="0"/>
              </a:rPr>
              <a:t> – interface with 5 methods</a:t>
            </a:r>
          </a:p>
        </p:txBody>
      </p:sp>
      <p:sp>
        <p:nvSpPr>
          <p:cNvPr id="385031" name="AutoShape 7"/>
          <p:cNvSpPr>
            <a:spLocks noChangeArrowheads="1"/>
          </p:cNvSpPr>
          <p:nvPr/>
        </p:nvSpPr>
        <p:spPr bwMode="auto">
          <a:xfrm>
            <a:off x="3200400" y="3486348"/>
            <a:ext cx="5057280" cy="510778"/>
          </a:xfrm>
          <a:prstGeom prst="roundRect">
            <a:avLst/>
          </a:prstGeom>
          <a:solidFill>
            <a:srgbClr val="FFE5FF"/>
          </a:solidFill>
          <a:ln>
            <a:solidFill>
              <a:srgbClr val="FF99FF"/>
            </a:solidFill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" charset="0"/>
              </a:rPr>
              <a:t>Get the (x, y) location of the mouse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828800" y="4457699"/>
            <a:ext cx="5057280" cy="510778"/>
          </a:xfrm>
          <a:prstGeom prst="roundRect">
            <a:avLst/>
          </a:prstGeom>
          <a:solidFill>
            <a:srgbClr val="FFE5FF"/>
          </a:solidFill>
          <a:ln>
            <a:solidFill>
              <a:srgbClr val="FF99FF"/>
            </a:solidFill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Tell the component to move the box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/>
      <p:bldP spid="385029" grpId="0" animBg="1"/>
      <p:bldP spid="385030" grpId="0" animBg="1"/>
      <p:bldP spid="385031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 smtClean="0"/>
              <a:t>RectangleComponentViewer.java</a:t>
            </a:r>
            <a:endParaRPr lang="en-US" sz="3600" i="1" dirty="0"/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304800" y="1143000"/>
            <a:ext cx="8382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// Methods for actions we're not responding to</a:t>
            </a:r>
          </a:p>
          <a:p>
            <a:r>
              <a:rPr lang="en-US" sz="2000" dirty="0" smtClean="0">
                <a:solidFill>
                  <a:srgbClr val="FF00FF"/>
                </a:solidFill>
              </a:rPr>
              <a:t>   public </a:t>
            </a:r>
            <a:r>
              <a:rPr lang="en-US" sz="2000" dirty="0">
                <a:solidFill>
                  <a:srgbClr val="FF00FF"/>
                </a:solidFill>
              </a:rPr>
              <a:t>void </a:t>
            </a:r>
            <a:r>
              <a:rPr lang="en-US" sz="2000" dirty="0" err="1">
                <a:solidFill>
                  <a:srgbClr val="FF00FF"/>
                </a:solidFill>
              </a:rPr>
              <a:t>mouseReleased</a:t>
            </a:r>
            <a:r>
              <a:rPr lang="en-US" sz="2000" dirty="0">
                <a:solidFill>
                  <a:srgbClr val="FF00FF"/>
                </a:solidFill>
              </a:rPr>
              <a:t>(</a:t>
            </a:r>
            <a:r>
              <a:rPr lang="en-US" sz="2000" dirty="0" err="1">
                <a:solidFill>
                  <a:srgbClr val="FF00FF"/>
                </a:solidFill>
              </a:rPr>
              <a:t>MouseEvent</a:t>
            </a:r>
            <a:r>
              <a:rPr lang="en-US" sz="2000" dirty="0">
                <a:solidFill>
                  <a:srgbClr val="FF00FF"/>
                </a:solidFill>
              </a:rPr>
              <a:t> event) </a:t>
            </a:r>
            <a:r>
              <a:rPr lang="en-US" sz="2000" dirty="0" smtClean="0">
                <a:solidFill>
                  <a:srgbClr val="FF00FF"/>
                </a:solidFill>
              </a:rPr>
              <a:t>{}</a:t>
            </a:r>
          </a:p>
          <a:p>
            <a:endParaRPr lang="en-US" sz="2000" dirty="0" smtClean="0">
              <a:solidFill>
                <a:srgbClr val="FF00FF"/>
              </a:solidFill>
            </a:endParaRPr>
          </a:p>
          <a:p>
            <a:endParaRPr lang="en-US" sz="2000" dirty="0">
              <a:solidFill>
                <a:srgbClr val="FF00FF"/>
              </a:solidFill>
            </a:endParaRPr>
          </a:p>
          <a:p>
            <a:endParaRPr lang="en-US" sz="2000" dirty="0">
              <a:solidFill>
                <a:srgbClr val="FF00FF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   public </a:t>
            </a:r>
            <a:r>
              <a:rPr lang="en-US" sz="2000" dirty="0">
                <a:solidFill>
                  <a:schemeClr val="bg2"/>
                </a:solidFill>
              </a:rPr>
              <a:t>void </a:t>
            </a:r>
            <a:r>
              <a:rPr lang="en-US" sz="2000" dirty="0" err="1">
                <a:solidFill>
                  <a:schemeClr val="bg2"/>
                </a:solidFill>
              </a:rPr>
              <a:t>mouseClicked</a:t>
            </a:r>
            <a:r>
              <a:rPr lang="en-US" sz="2000" dirty="0">
                <a:solidFill>
                  <a:schemeClr val="bg2"/>
                </a:solidFill>
              </a:rPr>
              <a:t>(</a:t>
            </a:r>
            <a:r>
              <a:rPr lang="en-US" sz="2000" dirty="0" err="1">
                <a:solidFill>
                  <a:schemeClr val="bg2"/>
                </a:solidFill>
              </a:rPr>
              <a:t>MouseEvent</a:t>
            </a:r>
            <a:r>
              <a:rPr lang="en-US" sz="2000" dirty="0">
                <a:solidFill>
                  <a:schemeClr val="bg2"/>
                </a:solidFill>
              </a:rPr>
              <a:t> event) </a:t>
            </a:r>
            <a:r>
              <a:rPr lang="en-US" sz="2000" dirty="0" smtClean="0">
                <a:solidFill>
                  <a:schemeClr val="bg2"/>
                </a:solidFill>
              </a:rPr>
              <a:t>{}</a:t>
            </a: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rgbClr val="FF00FF"/>
                </a:solidFill>
              </a:rPr>
              <a:t>   </a:t>
            </a:r>
            <a:r>
              <a:rPr lang="en-US" sz="2000" dirty="0" smtClean="0">
                <a:solidFill>
                  <a:srgbClr val="FF7C80"/>
                </a:solidFill>
              </a:rPr>
              <a:t>public </a:t>
            </a:r>
            <a:r>
              <a:rPr lang="en-US" sz="2000" dirty="0">
                <a:solidFill>
                  <a:srgbClr val="FF7C80"/>
                </a:solidFill>
              </a:rPr>
              <a:t>void </a:t>
            </a:r>
            <a:r>
              <a:rPr lang="en-US" sz="2000" dirty="0" err="1">
                <a:solidFill>
                  <a:srgbClr val="FF7C80"/>
                </a:solidFill>
              </a:rPr>
              <a:t>mouseEntered</a:t>
            </a:r>
            <a:r>
              <a:rPr lang="en-US" sz="2000" dirty="0">
                <a:solidFill>
                  <a:srgbClr val="FF7C80"/>
                </a:solidFill>
              </a:rPr>
              <a:t>(</a:t>
            </a:r>
            <a:r>
              <a:rPr lang="en-US" sz="2000" dirty="0" err="1">
                <a:solidFill>
                  <a:srgbClr val="FF7C80"/>
                </a:solidFill>
              </a:rPr>
              <a:t>MouseEvent</a:t>
            </a:r>
            <a:r>
              <a:rPr lang="en-US" sz="2000" dirty="0">
                <a:solidFill>
                  <a:srgbClr val="FF7C80"/>
                </a:solidFill>
              </a:rPr>
              <a:t> event) </a:t>
            </a:r>
            <a:r>
              <a:rPr lang="en-US" sz="2000" dirty="0" smtClean="0">
                <a:solidFill>
                  <a:srgbClr val="FF7C80"/>
                </a:solidFill>
              </a:rPr>
              <a:t>{}</a:t>
            </a:r>
          </a:p>
          <a:p>
            <a:r>
              <a:rPr lang="en-US" sz="2000" dirty="0" smtClean="0">
                <a:solidFill>
                  <a:srgbClr val="FF7C80"/>
                </a:solidFill>
              </a:rPr>
              <a:t>   public </a:t>
            </a:r>
            <a:r>
              <a:rPr lang="en-US" sz="2000" dirty="0">
                <a:solidFill>
                  <a:srgbClr val="FF7C80"/>
                </a:solidFill>
              </a:rPr>
              <a:t>void </a:t>
            </a:r>
            <a:r>
              <a:rPr lang="en-US" sz="2000" dirty="0" err="1">
                <a:solidFill>
                  <a:srgbClr val="FF7C80"/>
                </a:solidFill>
              </a:rPr>
              <a:t>mouseExited</a:t>
            </a:r>
            <a:r>
              <a:rPr lang="en-US" sz="2000" dirty="0">
                <a:solidFill>
                  <a:srgbClr val="FF7C80"/>
                </a:solidFill>
              </a:rPr>
              <a:t>(</a:t>
            </a:r>
            <a:r>
              <a:rPr lang="en-US" sz="2000" dirty="0" err="1">
                <a:solidFill>
                  <a:srgbClr val="FF7C80"/>
                </a:solidFill>
              </a:rPr>
              <a:t>MouseEvent</a:t>
            </a:r>
            <a:r>
              <a:rPr lang="en-US" sz="2000" dirty="0">
                <a:solidFill>
                  <a:srgbClr val="FF7C80"/>
                </a:solidFill>
              </a:rPr>
              <a:t> event) {}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5029" name="AutoShape 5"/>
          <p:cNvSpPr>
            <a:spLocks noChangeArrowheads="1"/>
          </p:cNvSpPr>
          <p:nvPr/>
        </p:nvSpPr>
        <p:spPr bwMode="auto">
          <a:xfrm>
            <a:off x="609600" y="1264841"/>
            <a:ext cx="7772400" cy="510778"/>
          </a:xfrm>
          <a:prstGeom prst="roundRect">
            <a:avLst/>
          </a:prstGeom>
          <a:solidFill>
            <a:srgbClr val="FFE5FF"/>
          </a:solidFill>
          <a:ln>
            <a:solidFill>
              <a:srgbClr val="FF99FF"/>
            </a:solidFill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Detects 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when a mouse button is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released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5256" y="2469321"/>
            <a:ext cx="7862944" cy="510778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Detects 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when a mouse button is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pressed but not moved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95256" y="3673802"/>
            <a:ext cx="7862944" cy="510778"/>
          </a:xfrm>
          <a:prstGeom prst="roundRect">
            <a:avLst/>
          </a:prstGeom>
          <a:solidFill>
            <a:srgbClr val="FFDFC9"/>
          </a:solidFill>
          <a:ln>
            <a:solidFill>
              <a:srgbClr val="FF6600"/>
            </a:solidFill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Detects 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when a mouse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enters or exits the component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5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/>
      <p:bldP spid="385029" grpId="0" animBg="1"/>
      <p:bldP spid="8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 err="1" smtClean="0"/>
              <a:t>java.awt.event.MouseAdapter</a:t>
            </a:r>
            <a:r>
              <a:rPr lang="en-US" sz="3600" dirty="0" smtClean="0"/>
              <a:t> </a:t>
            </a:r>
            <a:r>
              <a:rPr lang="en-US" sz="3600" dirty="0"/>
              <a:t>Class</a:t>
            </a:r>
            <a:endParaRPr lang="en-US" sz="3600" i="1" dirty="0"/>
          </a:p>
        </p:txBody>
      </p:sp>
      <p:sp>
        <p:nvSpPr>
          <p:cNvPr id="389123" name="Rectangle 3"/>
          <p:cNvSpPr>
            <a:spLocks noChangeArrowheads="1"/>
          </p:cNvSpPr>
          <p:nvPr/>
        </p:nvSpPr>
        <p:spPr bwMode="auto">
          <a:xfrm>
            <a:off x="304800" y="1600200"/>
            <a:ext cx="83820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class </a:t>
            </a:r>
            <a:r>
              <a:rPr lang="en-US" sz="2800" dirty="0" err="1">
                <a:solidFill>
                  <a:srgbClr val="C00000"/>
                </a:solidFill>
              </a:rPr>
              <a:t>MouseClickListener</a:t>
            </a:r>
            <a:r>
              <a:rPr lang="en-US" sz="2800" dirty="0">
                <a:solidFill>
                  <a:srgbClr val="C00000"/>
                </a:solidFill>
              </a:rPr>
              <a:t> extends </a:t>
            </a:r>
            <a:r>
              <a:rPr lang="en-US" sz="2800" dirty="0" err="1">
                <a:solidFill>
                  <a:srgbClr val="C00000"/>
                </a:solidFill>
              </a:rPr>
              <a:t>MouseAdapter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{ 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public void </a:t>
            </a:r>
            <a:r>
              <a:rPr lang="en-US" sz="2800" dirty="0" err="1">
                <a:solidFill>
                  <a:srgbClr val="C00000"/>
                </a:solidFill>
              </a:rPr>
              <a:t>mouseClicked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dirty="0" err="1">
                <a:solidFill>
                  <a:srgbClr val="C00000"/>
                </a:solidFill>
              </a:rPr>
              <a:t>MouseEvent</a:t>
            </a:r>
            <a:r>
              <a:rPr lang="en-US" sz="2800" dirty="0">
                <a:solidFill>
                  <a:srgbClr val="C00000"/>
                </a:solidFill>
              </a:rPr>
              <a:t> event)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{ 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   // good stuff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}</a:t>
            </a:r>
          </a:p>
          <a:p>
            <a:r>
              <a:rPr lang="en-US" sz="2800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389125" name="AutoShape 5"/>
          <p:cNvSpPr>
            <a:spLocks noChangeArrowheads="1"/>
          </p:cNvSpPr>
          <p:nvPr/>
        </p:nvSpPr>
        <p:spPr bwMode="auto">
          <a:xfrm>
            <a:off x="3679825" y="3287505"/>
            <a:ext cx="5006975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</a:rPr>
              <a:t>Implements </a:t>
            </a:r>
            <a:r>
              <a:rPr lang="en-US" sz="2800" dirty="0" err="1">
                <a:solidFill>
                  <a:schemeClr val="bg1"/>
                </a:solidFill>
                <a:latin typeface="Arial" charset="0"/>
              </a:rPr>
              <a:t>MouseListener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with empty method bodies</a:t>
            </a:r>
          </a:p>
        </p:txBody>
      </p:sp>
      <p:sp>
        <p:nvSpPr>
          <p:cNvPr id="389126" name="AutoShape 6"/>
          <p:cNvSpPr>
            <a:spLocks noChangeArrowheads="1"/>
          </p:cNvSpPr>
          <p:nvPr/>
        </p:nvSpPr>
        <p:spPr bwMode="auto">
          <a:xfrm>
            <a:off x="304800" y="4813007"/>
            <a:ext cx="4960938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charset="0"/>
              </a:rPr>
              <a:t>Only override method desired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/>
      <p:bldP spid="389125" grpId="0" animBg="1"/>
      <p:bldP spid="3891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524000"/>
            <a:ext cx="8610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public </a:t>
            </a:r>
            <a:r>
              <a:rPr lang="en-US" sz="2800" dirty="0" smtClean="0">
                <a:solidFill>
                  <a:schemeClr val="bg1"/>
                </a:solidFill>
              </a:rPr>
              <a:t>class </a:t>
            </a:r>
            <a:r>
              <a:rPr lang="en-US" sz="2800" dirty="0">
                <a:solidFill>
                  <a:schemeClr val="bg1"/>
                </a:solidFill>
              </a:rPr>
              <a:t>Pizza implements Edible</a:t>
            </a:r>
          </a:p>
          <a:p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public </a:t>
            </a:r>
            <a:r>
              <a:rPr lang="en-US" sz="2800" dirty="0">
                <a:solidFill>
                  <a:schemeClr val="bg1"/>
                </a:solidFill>
              </a:rPr>
              <a:t>static final 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CALORIES_PER_SLICE = 378;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private 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numSlices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en-US" sz="2800" dirty="0" smtClean="0">
                <a:solidFill>
                  <a:srgbClr val="FF00FF"/>
                </a:solidFill>
              </a:rPr>
              <a:t>public </a:t>
            </a:r>
            <a:r>
              <a:rPr lang="en-US" sz="2800" dirty="0">
                <a:solidFill>
                  <a:srgbClr val="FF00FF"/>
                </a:solidFill>
              </a:rPr>
              <a:t>Pizza(</a:t>
            </a:r>
            <a:r>
              <a:rPr lang="en-US" sz="2800" dirty="0" err="1">
                <a:solidFill>
                  <a:srgbClr val="FF00FF"/>
                </a:solidFill>
              </a:rPr>
              <a:t>int</a:t>
            </a:r>
            <a:r>
              <a:rPr lang="en-US" sz="2800" dirty="0">
                <a:solidFill>
                  <a:srgbClr val="FF00FF"/>
                </a:solidFill>
              </a:rPr>
              <a:t> </a:t>
            </a:r>
            <a:r>
              <a:rPr lang="en-US" sz="2800" dirty="0" err="1">
                <a:solidFill>
                  <a:srgbClr val="FF00FF"/>
                </a:solidFill>
              </a:rPr>
              <a:t>numSlices</a:t>
            </a:r>
            <a:r>
              <a:rPr lang="en-US" sz="2800" dirty="0">
                <a:solidFill>
                  <a:srgbClr val="FF00FF"/>
                </a:solidFill>
              </a:rPr>
              <a:t>) </a:t>
            </a:r>
          </a:p>
          <a:p>
            <a:r>
              <a:rPr lang="en-US" sz="2800" dirty="0" smtClean="0">
                <a:solidFill>
                  <a:srgbClr val="FF00FF"/>
                </a:solidFill>
              </a:rPr>
              <a:t>   {</a:t>
            </a:r>
            <a:endParaRPr lang="en-US" sz="2800" dirty="0">
              <a:solidFill>
                <a:srgbClr val="FF00FF"/>
              </a:solidFill>
            </a:endParaRPr>
          </a:p>
          <a:p>
            <a:r>
              <a:rPr lang="en-US" sz="2800" dirty="0">
                <a:solidFill>
                  <a:srgbClr val="FF00FF"/>
                </a:solidFill>
              </a:rPr>
              <a:t>   </a:t>
            </a:r>
            <a:r>
              <a:rPr lang="en-US" sz="2800" dirty="0" smtClean="0">
                <a:solidFill>
                  <a:srgbClr val="FF00FF"/>
                </a:solidFill>
              </a:rPr>
              <a:t>   </a:t>
            </a:r>
            <a:r>
              <a:rPr lang="en-US" sz="2800" dirty="0" err="1" smtClean="0">
                <a:solidFill>
                  <a:srgbClr val="FF00FF"/>
                </a:solidFill>
              </a:rPr>
              <a:t>this.numSlices</a:t>
            </a:r>
            <a:r>
              <a:rPr lang="en-US" sz="2800" dirty="0" smtClean="0">
                <a:solidFill>
                  <a:srgbClr val="FF00FF"/>
                </a:solidFill>
              </a:rPr>
              <a:t> </a:t>
            </a:r>
            <a:r>
              <a:rPr lang="en-US" sz="2800" dirty="0">
                <a:solidFill>
                  <a:srgbClr val="FF00FF"/>
                </a:solidFill>
              </a:rPr>
              <a:t>= </a:t>
            </a:r>
            <a:r>
              <a:rPr lang="en-US" sz="2800" dirty="0" err="1">
                <a:solidFill>
                  <a:srgbClr val="FF00FF"/>
                </a:solidFill>
              </a:rPr>
              <a:t>numSlices</a:t>
            </a:r>
            <a:r>
              <a:rPr lang="en-US" sz="2800" dirty="0">
                <a:solidFill>
                  <a:srgbClr val="FF00FF"/>
                </a:solidFill>
              </a:rPr>
              <a:t>;</a:t>
            </a:r>
          </a:p>
          <a:p>
            <a:r>
              <a:rPr lang="en-US" sz="2800" dirty="0">
                <a:solidFill>
                  <a:srgbClr val="FF00FF"/>
                </a:solidFill>
              </a:rPr>
              <a:t>   </a:t>
            </a:r>
            <a:r>
              <a:rPr lang="en-US" sz="2800" dirty="0" smtClean="0">
                <a:solidFill>
                  <a:srgbClr val="FF00FF"/>
                </a:solidFill>
              </a:rPr>
              <a:t>}</a:t>
            </a:r>
            <a:endParaRPr lang="en-US" sz="2800" dirty="0">
              <a:solidFill>
                <a:srgbClr val="FF00FF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Pizza.java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965302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Pizza.java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88324" y="1417638"/>
            <a:ext cx="564642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Implement the 3 Edible methods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426483"/>
            <a:ext cx="8229600" cy="35394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FF"/>
                </a:solidFill>
              </a:rPr>
              <a:t>getCalorieCount</a:t>
            </a:r>
            <a:r>
              <a:rPr lang="en-US" sz="2800" dirty="0" smtClean="0">
                <a:solidFill>
                  <a:srgbClr val="FF00FF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– returns number of calories in remaining number of slices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rgbClr val="FF00FF"/>
                </a:solidFill>
              </a:rPr>
              <a:t>getServingSize</a:t>
            </a:r>
            <a:r>
              <a:rPr lang="en-US" sz="2800" dirty="0" smtClean="0">
                <a:solidFill>
                  <a:srgbClr val="FF00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– returns </a:t>
            </a:r>
            <a:r>
              <a:rPr lang="en-US" sz="2800" dirty="0" smtClean="0">
                <a:solidFill>
                  <a:schemeClr val="bg1"/>
                </a:solidFill>
              </a:rPr>
              <a:t>constant from Edible interface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rgbClr val="FF00FF"/>
                </a:solidFill>
              </a:rPr>
              <a:t>eat </a:t>
            </a:r>
            <a:r>
              <a:rPr lang="en-US" sz="2800" dirty="0">
                <a:solidFill>
                  <a:schemeClr val="bg1"/>
                </a:solidFill>
              </a:rPr>
              <a:t>– </a:t>
            </a:r>
            <a:r>
              <a:rPr lang="en-US" sz="2800" dirty="0" smtClean="0">
                <a:solidFill>
                  <a:schemeClr val="bg1"/>
                </a:solidFill>
              </a:rPr>
              <a:t>reduces number </a:t>
            </a:r>
            <a:r>
              <a:rPr lang="en-US" sz="2800" dirty="0">
                <a:solidFill>
                  <a:schemeClr val="bg1"/>
                </a:solidFill>
              </a:rPr>
              <a:t>of </a:t>
            </a:r>
            <a:r>
              <a:rPr lang="en-US" sz="2800" dirty="0" smtClean="0">
                <a:solidFill>
                  <a:schemeClr val="bg1"/>
                </a:solidFill>
              </a:rPr>
              <a:t>slices by </a:t>
            </a:r>
            <a:r>
              <a:rPr lang="en-US" sz="2800" dirty="0" err="1" smtClean="0">
                <a:solidFill>
                  <a:schemeClr val="bg1"/>
                </a:solidFill>
              </a:rPr>
              <a:t>numServings</a:t>
            </a:r>
            <a:r>
              <a:rPr lang="en-US" sz="2800" dirty="0" smtClean="0">
                <a:solidFill>
                  <a:schemeClr val="bg1"/>
                </a:solidFill>
              </a:rPr>
              <a:t>, never going below 0 slices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47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749" y="152400"/>
            <a:ext cx="8610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public </a:t>
            </a:r>
            <a:r>
              <a:rPr lang="en-US" sz="2400" dirty="0" err="1">
                <a:solidFill>
                  <a:srgbClr val="FF00FF"/>
                </a:solidFill>
              </a:rPr>
              <a:t>int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2400" dirty="0" err="1">
                <a:solidFill>
                  <a:srgbClr val="FF00FF"/>
                </a:solidFill>
              </a:rPr>
              <a:t>getCalorieCount</a:t>
            </a:r>
            <a:r>
              <a:rPr lang="en-US" sz="2400" dirty="0">
                <a:solidFill>
                  <a:srgbClr val="FF00FF"/>
                </a:solidFill>
              </a:rPr>
              <a:t>()</a:t>
            </a:r>
          </a:p>
          <a:p>
            <a:r>
              <a:rPr lang="en-US" sz="2400" dirty="0" smtClean="0">
                <a:solidFill>
                  <a:srgbClr val="FF00FF"/>
                </a:solidFill>
              </a:rPr>
              <a:t>{</a:t>
            </a:r>
            <a:endParaRPr lang="en-US" sz="2400" dirty="0">
              <a:solidFill>
                <a:srgbClr val="FF00FF"/>
              </a:solidFill>
            </a:endParaRPr>
          </a:p>
          <a:p>
            <a:r>
              <a:rPr lang="en-US" sz="2400" dirty="0" smtClean="0">
                <a:solidFill>
                  <a:srgbClr val="FF00FF"/>
                </a:solidFill>
              </a:rPr>
              <a:t>   return </a:t>
            </a:r>
            <a:r>
              <a:rPr lang="en-US" sz="2400" dirty="0" err="1">
                <a:solidFill>
                  <a:srgbClr val="FF00FF"/>
                </a:solidFill>
              </a:rPr>
              <a:t>numSlices</a:t>
            </a:r>
            <a:r>
              <a:rPr lang="en-US" sz="2400" dirty="0">
                <a:solidFill>
                  <a:srgbClr val="FF00FF"/>
                </a:solidFill>
              </a:rPr>
              <a:t> * CALORIES_PER_SLICE;</a:t>
            </a:r>
          </a:p>
          <a:p>
            <a:r>
              <a:rPr lang="en-US" sz="2400" dirty="0" smtClean="0">
                <a:solidFill>
                  <a:srgbClr val="FF00FF"/>
                </a:solidFill>
              </a:rPr>
              <a:t>}</a:t>
            </a:r>
            <a:endParaRPr lang="en-US" sz="2400" dirty="0">
              <a:solidFill>
                <a:srgbClr val="FF00FF"/>
              </a:solidFill>
            </a:endParaRPr>
          </a:p>
          <a:p>
            <a:r>
              <a:rPr lang="en-US" sz="2400" dirty="0">
                <a:solidFill>
                  <a:srgbClr val="FF00FF"/>
                </a:solidFill>
              </a:rPr>
              <a:t>    </a:t>
            </a:r>
          </a:p>
          <a:p>
            <a:r>
              <a:rPr lang="en-US" sz="2400" dirty="0" smtClean="0">
                <a:solidFill>
                  <a:srgbClr val="FF00FF"/>
                </a:solidFill>
              </a:rPr>
              <a:t>public </a:t>
            </a:r>
            <a:r>
              <a:rPr lang="en-US" sz="2400" dirty="0">
                <a:solidFill>
                  <a:srgbClr val="FF00FF"/>
                </a:solidFill>
              </a:rPr>
              <a:t>double </a:t>
            </a:r>
            <a:r>
              <a:rPr lang="en-US" sz="2400" dirty="0" err="1">
                <a:solidFill>
                  <a:srgbClr val="FF00FF"/>
                </a:solidFill>
              </a:rPr>
              <a:t>getServingSize</a:t>
            </a:r>
            <a:r>
              <a:rPr lang="en-US" sz="2400" dirty="0">
                <a:solidFill>
                  <a:srgbClr val="FF00FF"/>
                </a:solidFill>
              </a:rPr>
              <a:t>()</a:t>
            </a:r>
          </a:p>
          <a:p>
            <a:r>
              <a:rPr lang="en-US" sz="2400" dirty="0" smtClean="0">
                <a:solidFill>
                  <a:srgbClr val="FF00FF"/>
                </a:solidFill>
              </a:rPr>
              <a:t>{</a:t>
            </a:r>
            <a:endParaRPr lang="en-US" sz="2400" dirty="0">
              <a:solidFill>
                <a:srgbClr val="FF00FF"/>
              </a:solidFill>
            </a:endParaRPr>
          </a:p>
          <a:p>
            <a:r>
              <a:rPr lang="en-US" sz="2400" dirty="0">
                <a:solidFill>
                  <a:srgbClr val="FF00FF"/>
                </a:solidFill>
              </a:rPr>
              <a:t>   </a:t>
            </a:r>
            <a:r>
              <a:rPr lang="en-US" sz="2400" dirty="0" smtClean="0">
                <a:solidFill>
                  <a:srgbClr val="FF00FF"/>
                </a:solidFill>
              </a:rPr>
              <a:t>return </a:t>
            </a:r>
            <a:r>
              <a:rPr lang="en-US" sz="2400" dirty="0">
                <a:solidFill>
                  <a:srgbClr val="FF00FF"/>
                </a:solidFill>
              </a:rPr>
              <a:t>DEFAULT_SERVING_SIZE;</a:t>
            </a:r>
          </a:p>
          <a:p>
            <a:r>
              <a:rPr lang="en-US" sz="2400" dirty="0" smtClean="0">
                <a:solidFill>
                  <a:srgbClr val="FF00FF"/>
                </a:solidFill>
              </a:rPr>
              <a:t>}</a:t>
            </a:r>
            <a:endParaRPr lang="en-US" sz="2400" dirty="0">
              <a:solidFill>
                <a:srgbClr val="FF00FF"/>
              </a:solidFill>
            </a:endParaRPr>
          </a:p>
          <a:p>
            <a:r>
              <a:rPr lang="en-US" sz="2400" dirty="0">
                <a:solidFill>
                  <a:srgbClr val="FF00FF"/>
                </a:solidFill>
              </a:rPr>
              <a:t>    </a:t>
            </a:r>
          </a:p>
          <a:p>
            <a:r>
              <a:rPr lang="en-US" sz="2400" dirty="0" smtClean="0">
                <a:solidFill>
                  <a:srgbClr val="FF00FF"/>
                </a:solidFill>
              </a:rPr>
              <a:t>public </a:t>
            </a:r>
            <a:r>
              <a:rPr lang="en-US" sz="2400" dirty="0">
                <a:solidFill>
                  <a:srgbClr val="FF00FF"/>
                </a:solidFill>
              </a:rPr>
              <a:t>void eat(</a:t>
            </a:r>
            <a:r>
              <a:rPr lang="en-US" sz="2400" dirty="0" err="1">
                <a:solidFill>
                  <a:srgbClr val="FF00FF"/>
                </a:solidFill>
              </a:rPr>
              <a:t>int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2400" dirty="0" err="1">
                <a:solidFill>
                  <a:srgbClr val="FF00FF"/>
                </a:solidFill>
              </a:rPr>
              <a:t>numServings</a:t>
            </a:r>
            <a:r>
              <a:rPr lang="en-US" sz="2400" dirty="0">
                <a:solidFill>
                  <a:srgbClr val="FF00FF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FF00FF"/>
                </a:solidFill>
              </a:rPr>
              <a:t>{</a:t>
            </a:r>
            <a:endParaRPr lang="en-US" sz="2400" dirty="0">
              <a:solidFill>
                <a:srgbClr val="FF00FF"/>
              </a:solidFill>
            </a:endParaRPr>
          </a:p>
          <a:p>
            <a:r>
              <a:rPr lang="en-US" sz="2400" dirty="0">
                <a:solidFill>
                  <a:srgbClr val="FF00FF"/>
                </a:solidFill>
              </a:rPr>
              <a:t>   </a:t>
            </a:r>
            <a:r>
              <a:rPr lang="en-US" sz="2400" dirty="0" smtClean="0">
                <a:solidFill>
                  <a:srgbClr val="FF00FF"/>
                </a:solidFill>
              </a:rPr>
              <a:t>if </a:t>
            </a:r>
            <a:r>
              <a:rPr lang="en-US" sz="2400" dirty="0">
                <a:solidFill>
                  <a:srgbClr val="FF00FF"/>
                </a:solidFill>
              </a:rPr>
              <a:t>(</a:t>
            </a:r>
            <a:r>
              <a:rPr lang="en-US" sz="2400" dirty="0" err="1">
                <a:solidFill>
                  <a:srgbClr val="FF00FF"/>
                </a:solidFill>
              </a:rPr>
              <a:t>numServings</a:t>
            </a:r>
            <a:r>
              <a:rPr lang="en-US" sz="2400" dirty="0">
                <a:solidFill>
                  <a:srgbClr val="FF00FF"/>
                </a:solidFill>
              </a:rPr>
              <a:t> &lt;= </a:t>
            </a:r>
            <a:r>
              <a:rPr lang="en-US" sz="2400" dirty="0" err="1">
                <a:solidFill>
                  <a:srgbClr val="FF00FF"/>
                </a:solidFill>
              </a:rPr>
              <a:t>numSlices</a:t>
            </a:r>
            <a:r>
              <a:rPr lang="en-US" sz="2400" dirty="0">
                <a:solidFill>
                  <a:srgbClr val="FF00FF"/>
                </a:solidFill>
              </a:rPr>
              <a:t>)</a:t>
            </a:r>
          </a:p>
          <a:p>
            <a:r>
              <a:rPr lang="en-US" sz="2400" dirty="0">
                <a:solidFill>
                  <a:srgbClr val="FF00FF"/>
                </a:solidFill>
              </a:rPr>
              <a:t>    </a:t>
            </a:r>
            <a:r>
              <a:rPr lang="en-US" sz="2400" dirty="0" smtClean="0">
                <a:solidFill>
                  <a:srgbClr val="FF00FF"/>
                </a:solidFill>
              </a:rPr>
              <a:t>  </a:t>
            </a:r>
            <a:r>
              <a:rPr lang="en-US" sz="2400" dirty="0" err="1" smtClean="0">
                <a:solidFill>
                  <a:srgbClr val="FF00FF"/>
                </a:solidFill>
              </a:rPr>
              <a:t>numSlices</a:t>
            </a:r>
            <a:r>
              <a:rPr lang="en-US" sz="2400" dirty="0" smtClean="0">
                <a:solidFill>
                  <a:srgbClr val="FF00FF"/>
                </a:solidFill>
              </a:rPr>
              <a:t> </a:t>
            </a:r>
            <a:r>
              <a:rPr lang="en-US" sz="2400" dirty="0">
                <a:solidFill>
                  <a:srgbClr val="FF00FF"/>
                </a:solidFill>
              </a:rPr>
              <a:t>-= </a:t>
            </a:r>
            <a:r>
              <a:rPr lang="en-US" sz="2400" dirty="0" err="1">
                <a:solidFill>
                  <a:srgbClr val="FF00FF"/>
                </a:solidFill>
              </a:rPr>
              <a:t>numServings</a:t>
            </a:r>
            <a:r>
              <a:rPr lang="en-US" sz="2400" dirty="0">
                <a:solidFill>
                  <a:srgbClr val="FF00FF"/>
                </a:solidFill>
              </a:rPr>
              <a:t>;</a:t>
            </a:r>
          </a:p>
          <a:p>
            <a:r>
              <a:rPr lang="en-US" sz="2400" dirty="0">
                <a:solidFill>
                  <a:srgbClr val="FF00FF"/>
                </a:solidFill>
              </a:rPr>
              <a:t>   </a:t>
            </a:r>
            <a:r>
              <a:rPr lang="en-US" sz="2400" dirty="0" smtClean="0">
                <a:solidFill>
                  <a:srgbClr val="FF00FF"/>
                </a:solidFill>
              </a:rPr>
              <a:t>else</a:t>
            </a:r>
            <a:endParaRPr lang="en-US" sz="2400" dirty="0">
              <a:solidFill>
                <a:srgbClr val="FF00FF"/>
              </a:solidFill>
            </a:endParaRPr>
          </a:p>
          <a:p>
            <a:r>
              <a:rPr lang="en-US" sz="2400" dirty="0">
                <a:solidFill>
                  <a:srgbClr val="FF00FF"/>
                </a:solidFill>
              </a:rPr>
              <a:t>   </a:t>
            </a:r>
            <a:r>
              <a:rPr lang="en-US" sz="2400" dirty="0" smtClean="0">
                <a:solidFill>
                  <a:srgbClr val="FF00FF"/>
                </a:solidFill>
              </a:rPr>
              <a:t>   </a:t>
            </a:r>
            <a:r>
              <a:rPr lang="en-US" sz="2400" dirty="0" err="1" smtClean="0">
                <a:solidFill>
                  <a:srgbClr val="FF00FF"/>
                </a:solidFill>
              </a:rPr>
              <a:t>numSlices</a:t>
            </a:r>
            <a:r>
              <a:rPr lang="en-US" sz="2400" dirty="0" smtClean="0">
                <a:solidFill>
                  <a:srgbClr val="FF00FF"/>
                </a:solidFill>
              </a:rPr>
              <a:t> </a:t>
            </a:r>
            <a:r>
              <a:rPr lang="en-US" sz="2400" dirty="0">
                <a:solidFill>
                  <a:srgbClr val="FF00FF"/>
                </a:solidFill>
              </a:rPr>
              <a:t>= 0;</a:t>
            </a:r>
          </a:p>
          <a:p>
            <a:r>
              <a:rPr lang="en-US" sz="2400" dirty="0" smtClean="0">
                <a:solidFill>
                  <a:srgbClr val="FF00FF"/>
                </a:solidFill>
              </a:rPr>
              <a:t>}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8971" y="-1143000"/>
            <a:ext cx="8229600" cy="1143000"/>
          </a:xfrm>
        </p:spPr>
        <p:txBody>
          <a:bodyPr/>
          <a:lstStyle/>
          <a:p>
            <a:r>
              <a:rPr lang="en-US" i="1" dirty="0" smtClean="0"/>
              <a:t>Pizza.java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161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48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public </a:t>
            </a:r>
            <a:r>
              <a:rPr lang="en-US" sz="2400" dirty="0" smtClean="0">
                <a:solidFill>
                  <a:schemeClr val="bg1"/>
                </a:solidFill>
              </a:rPr>
              <a:t>class </a:t>
            </a:r>
            <a:r>
              <a:rPr lang="en-US" sz="2400" dirty="0">
                <a:solidFill>
                  <a:schemeClr val="bg1"/>
                </a:solidFill>
              </a:rPr>
              <a:t>Pizza implements Edible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public </a:t>
            </a:r>
            <a:r>
              <a:rPr lang="en-US" sz="2400" dirty="0">
                <a:solidFill>
                  <a:schemeClr val="bg1"/>
                </a:solidFill>
              </a:rPr>
              <a:t>static final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CALORIES_PER_SLICE = 378;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private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numSlices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public </a:t>
            </a:r>
            <a:r>
              <a:rPr lang="en-US" sz="2400" dirty="0">
                <a:solidFill>
                  <a:schemeClr val="bg1"/>
                </a:solidFill>
              </a:rPr>
              <a:t>Pizza(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numSlices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{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  </a:t>
            </a:r>
            <a:r>
              <a:rPr lang="en-US" sz="2400" dirty="0" smtClean="0">
                <a:solidFill>
                  <a:schemeClr val="bg1"/>
                </a:solidFill>
              </a:rPr>
              <a:t>   </a:t>
            </a:r>
            <a:r>
              <a:rPr lang="en-US" sz="2400" dirty="0" err="1" smtClean="0">
                <a:solidFill>
                  <a:schemeClr val="bg1"/>
                </a:solidFill>
              </a:rPr>
              <a:t>this.numSlices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 </a:t>
            </a:r>
            <a:r>
              <a:rPr lang="en-US" sz="2400" dirty="0" err="1">
                <a:solidFill>
                  <a:schemeClr val="bg1"/>
                </a:solidFill>
              </a:rPr>
              <a:t>numSlices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  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219200"/>
            <a:ext cx="8229600" cy="1143000"/>
          </a:xfrm>
        </p:spPr>
        <p:txBody>
          <a:bodyPr/>
          <a:lstStyle/>
          <a:p>
            <a:r>
              <a:rPr lang="en-US" i="1" dirty="0" smtClean="0"/>
              <a:t>Pizza.java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1656546"/>
            <a:ext cx="67818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Add the abstract method </a:t>
            </a:r>
            <a:r>
              <a:rPr lang="en-US" sz="2800" dirty="0" err="1" smtClean="0">
                <a:solidFill>
                  <a:srgbClr val="FF00FF"/>
                </a:solidFill>
              </a:rPr>
              <a:t>addToppings</a:t>
            </a:r>
            <a:endParaRPr lang="en-US" sz="2800" dirty="0" smtClean="0">
              <a:solidFill>
                <a:srgbClr val="FF00FF"/>
              </a:solidFill>
            </a:endParaRPr>
          </a:p>
          <a:p>
            <a:r>
              <a:rPr lang="en-US" sz="2800" dirty="0" smtClean="0">
                <a:solidFill>
                  <a:srgbClr val="FF00FF"/>
                </a:solidFill>
              </a:rPr>
              <a:t>It takes a List of Strings as a parameter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22895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   </a:t>
            </a:r>
            <a:r>
              <a:rPr lang="en-US" sz="2400" dirty="0">
                <a:solidFill>
                  <a:srgbClr val="FF00FF"/>
                </a:solidFill>
              </a:rPr>
              <a:t>public abstract void </a:t>
            </a:r>
            <a:r>
              <a:rPr lang="en-US" sz="2400" dirty="0" err="1">
                <a:solidFill>
                  <a:srgbClr val="FF00FF"/>
                </a:solidFill>
              </a:rPr>
              <a:t>addToppings</a:t>
            </a:r>
            <a:r>
              <a:rPr lang="en-US" sz="2400" dirty="0">
                <a:solidFill>
                  <a:srgbClr val="FF00FF"/>
                </a:solidFill>
              </a:rPr>
              <a:t>(List&lt;String&gt; </a:t>
            </a:r>
            <a:r>
              <a:rPr lang="en-US" sz="2400" dirty="0" err="1" smtClean="0">
                <a:solidFill>
                  <a:srgbClr val="FF00FF"/>
                </a:solidFill>
              </a:rPr>
              <a:t>moreToppings</a:t>
            </a:r>
            <a:r>
              <a:rPr lang="en-US" sz="2400" dirty="0" smtClean="0">
                <a:solidFill>
                  <a:srgbClr val="FF00FF"/>
                </a:solidFill>
              </a:rPr>
              <a:t>); 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5053157"/>
            <a:ext cx="6781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Now must make class </a:t>
            </a:r>
            <a:r>
              <a:rPr lang="en-US" sz="2800" i="1" dirty="0" smtClean="0">
                <a:solidFill>
                  <a:srgbClr val="FF00FF"/>
                </a:solidFill>
              </a:rPr>
              <a:t>abstract</a:t>
            </a:r>
            <a:endParaRPr lang="en-US" sz="2800" i="1" dirty="0">
              <a:solidFill>
                <a:srgbClr val="FF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46809" y="267789"/>
            <a:ext cx="6600009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 public abstract class Pizza implements Edible</a:t>
            </a:r>
            <a:endParaRPr lang="en-US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 animBg="1"/>
      <p:bldP spid="2" grpId="0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lit">
  <a:themeElements>
    <a:clrScheme name="Slit 6">
      <a:dk1>
        <a:srgbClr val="0000AC"/>
      </a:dk1>
      <a:lt1>
        <a:srgbClr val="FFFFFF"/>
      </a:lt1>
      <a:dk2>
        <a:srgbClr val="000086"/>
      </a:dk2>
      <a:lt2>
        <a:srgbClr val="CCFFFF"/>
      </a:lt2>
      <a:accent1>
        <a:srgbClr val="0099FF"/>
      </a:accent1>
      <a:accent2>
        <a:srgbClr val="00B000"/>
      </a:accent2>
      <a:accent3>
        <a:srgbClr val="AAAAC3"/>
      </a:accent3>
      <a:accent4>
        <a:srgbClr val="DADADA"/>
      </a:accent4>
      <a:accent5>
        <a:srgbClr val="AACAFF"/>
      </a:accent5>
      <a:accent6>
        <a:srgbClr val="009F00"/>
      </a:accent6>
      <a:hlink>
        <a:srgbClr val="FFE701"/>
      </a:hlink>
      <a:folHlink>
        <a:srgbClr val="FF9900"/>
      </a:folHlink>
    </a:clrScheme>
    <a:fontScheme name="Sl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10163</TotalTime>
  <Words>2345</Words>
  <Application>Microsoft Office PowerPoint</Application>
  <PresentationFormat>On-screen Show (4:3)</PresentationFormat>
  <Paragraphs>580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Courier New</vt:lpstr>
      <vt:lpstr>Euclid Symbol</vt:lpstr>
      <vt:lpstr>Tahoma</vt:lpstr>
      <vt:lpstr>Times New Roman</vt:lpstr>
      <vt:lpstr>Verdana</vt:lpstr>
      <vt:lpstr>Wingdings</vt:lpstr>
      <vt:lpstr>Slit</vt:lpstr>
      <vt:lpstr>OOP Review</vt:lpstr>
      <vt:lpstr>Interfaces</vt:lpstr>
      <vt:lpstr>Interfaces</vt:lpstr>
      <vt:lpstr>Open Edible.java</vt:lpstr>
      <vt:lpstr>Open Pizza.java</vt:lpstr>
      <vt:lpstr>Pizza.java</vt:lpstr>
      <vt:lpstr>Pizza.java</vt:lpstr>
      <vt:lpstr>Pizza.java</vt:lpstr>
      <vt:lpstr>Pizza.java</vt:lpstr>
      <vt:lpstr>Abstract Classes</vt:lpstr>
      <vt:lpstr>Abstract Class vs. Interface</vt:lpstr>
      <vt:lpstr>Inheritance</vt:lpstr>
      <vt:lpstr>Inheritance</vt:lpstr>
      <vt:lpstr>Inheritance Hierarchy</vt:lpstr>
      <vt:lpstr>Subclass Constructors</vt:lpstr>
      <vt:lpstr>Subclass Constructor</vt:lpstr>
      <vt:lpstr>Subclass of Abstract Class</vt:lpstr>
      <vt:lpstr>Implementing Inherited  Abstract Method</vt:lpstr>
      <vt:lpstr>Overriding vs. Overloading</vt:lpstr>
      <vt:lpstr>Overriding vs. Overloading</vt:lpstr>
      <vt:lpstr>Polymorphism</vt:lpstr>
      <vt:lpstr>Open PizzaTester.java</vt:lpstr>
      <vt:lpstr>Call Edible Methods</vt:lpstr>
      <vt:lpstr>Calling Unique Methods</vt:lpstr>
      <vt:lpstr>Simple Graphics in Java</vt:lpstr>
      <vt:lpstr>GraphicsExample.java</vt:lpstr>
      <vt:lpstr>GraphicsExample.java</vt:lpstr>
      <vt:lpstr>Output of GraphicsExample.java</vt:lpstr>
      <vt:lpstr>GraphicsExampleComponent.java</vt:lpstr>
      <vt:lpstr>GraphicsExampleComponent.java</vt:lpstr>
      <vt:lpstr>Draw a Red Rectangle Outline</vt:lpstr>
      <vt:lpstr>Draw a Rounded Rectangle</vt:lpstr>
      <vt:lpstr>Draw an Ellipse with Gradient Color</vt:lpstr>
      <vt:lpstr>Draw Polygon with Dashed Outline</vt:lpstr>
      <vt:lpstr>Draw Polygon with Dashed Outline</vt:lpstr>
      <vt:lpstr>Draw Vertical Bisecting Line</vt:lpstr>
      <vt:lpstr>Draw Horizontal Bisecting Line</vt:lpstr>
      <vt:lpstr>Draw Text</vt:lpstr>
      <vt:lpstr>User Controlled Programs</vt:lpstr>
      <vt:lpstr>PowerPoint Presentation</vt:lpstr>
      <vt:lpstr>Open ClickListener.java</vt:lpstr>
      <vt:lpstr>Open ButtonViewer.java</vt:lpstr>
      <vt:lpstr>PowerPoint Presentation</vt:lpstr>
      <vt:lpstr>Open InvestmentViewer1.java</vt:lpstr>
      <vt:lpstr>PowerPoint Presentation</vt:lpstr>
      <vt:lpstr>Open InvestmentViewer2.java</vt:lpstr>
      <vt:lpstr>Open InvestmentViewer2.java</vt:lpstr>
      <vt:lpstr>InvestmentViewer2.java</vt:lpstr>
      <vt:lpstr>PowerPoint Presentation</vt:lpstr>
      <vt:lpstr>Open TimerListener.java</vt:lpstr>
      <vt:lpstr>Open RectangleMover.java</vt:lpstr>
      <vt:lpstr>Open RectangleComponent.java</vt:lpstr>
      <vt:lpstr>PowerPoint Presentation</vt:lpstr>
      <vt:lpstr>Open RectangleComponentViewer.java</vt:lpstr>
      <vt:lpstr>Open RectangleComponentViewer.java</vt:lpstr>
      <vt:lpstr>RectangleComponentViewer.java</vt:lpstr>
      <vt:lpstr>RectangleComponentViewer.java</vt:lpstr>
      <vt:lpstr>java.awt.event.MouseAdapter Class</vt:lpstr>
    </vt:vector>
  </TitlesOfParts>
  <Company>Plano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Plano ISD</dc:creator>
  <cp:lastModifiedBy>Tracy Ishman</cp:lastModifiedBy>
  <cp:revision>218</cp:revision>
  <cp:lastPrinted>2012-09-19T21:10:20Z</cp:lastPrinted>
  <dcterms:created xsi:type="dcterms:W3CDTF">2004-11-02T19:28:05Z</dcterms:created>
  <dcterms:modified xsi:type="dcterms:W3CDTF">2019-09-25T18:37:37Z</dcterms:modified>
</cp:coreProperties>
</file>