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51"/>
  </p:notesMasterIdLst>
  <p:handoutMasterIdLst>
    <p:handoutMasterId r:id="rId52"/>
  </p:handoutMasterIdLst>
  <p:sldIdLst>
    <p:sldId id="256" r:id="rId2"/>
    <p:sldId id="355" r:id="rId3"/>
    <p:sldId id="356" r:id="rId4"/>
    <p:sldId id="357" r:id="rId5"/>
    <p:sldId id="381" r:id="rId6"/>
    <p:sldId id="318" r:id="rId7"/>
    <p:sldId id="320" r:id="rId8"/>
    <p:sldId id="380" r:id="rId9"/>
    <p:sldId id="369" r:id="rId10"/>
    <p:sldId id="385" r:id="rId11"/>
    <p:sldId id="384" r:id="rId12"/>
    <p:sldId id="370" r:id="rId13"/>
    <p:sldId id="378" r:id="rId14"/>
    <p:sldId id="373" r:id="rId15"/>
    <p:sldId id="379" r:id="rId16"/>
    <p:sldId id="374" r:id="rId17"/>
    <p:sldId id="371" r:id="rId18"/>
    <p:sldId id="372" r:id="rId19"/>
    <p:sldId id="389" r:id="rId20"/>
    <p:sldId id="375" r:id="rId21"/>
    <p:sldId id="383" r:id="rId22"/>
    <p:sldId id="388" r:id="rId23"/>
    <p:sldId id="382" r:id="rId24"/>
    <p:sldId id="365" r:id="rId25"/>
    <p:sldId id="322" r:id="rId26"/>
    <p:sldId id="366" r:id="rId27"/>
    <p:sldId id="323" r:id="rId28"/>
    <p:sldId id="324" r:id="rId29"/>
    <p:sldId id="325" r:id="rId30"/>
    <p:sldId id="331" r:id="rId31"/>
    <p:sldId id="359" r:id="rId32"/>
    <p:sldId id="360" r:id="rId33"/>
    <p:sldId id="326" r:id="rId34"/>
    <p:sldId id="361" r:id="rId35"/>
    <p:sldId id="362" r:id="rId36"/>
    <p:sldId id="327" r:id="rId37"/>
    <p:sldId id="376" r:id="rId38"/>
    <p:sldId id="367" r:id="rId39"/>
    <p:sldId id="368" r:id="rId40"/>
    <p:sldId id="329" r:id="rId41"/>
    <p:sldId id="377" r:id="rId42"/>
    <p:sldId id="340" r:id="rId43"/>
    <p:sldId id="341" r:id="rId44"/>
    <p:sldId id="343" r:id="rId45"/>
    <p:sldId id="386" r:id="rId46"/>
    <p:sldId id="345" r:id="rId47"/>
    <p:sldId id="346" r:id="rId48"/>
    <p:sldId id="330" r:id="rId49"/>
    <p:sldId id="387" r:id="rId50"/>
  </p:sldIdLst>
  <p:sldSz cx="9144000" cy="6858000" type="screen4x3"/>
  <p:notesSz cx="700405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FC"/>
    <a:srgbClr val="DFE2F9"/>
    <a:srgbClr val="BDC4F5"/>
    <a:srgbClr val="33CC33"/>
    <a:srgbClr val="FF00FF"/>
    <a:srgbClr val="CC99FF"/>
    <a:srgbClr val="FF65FF"/>
    <a:srgbClr val="66FFFF"/>
    <a:srgbClr val="FFFF5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48" autoAdjust="0"/>
  </p:normalViewPr>
  <p:slideViewPr>
    <p:cSldViewPr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7" d="100"/>
          <a:sy n="67" d="100"/>
        </p:scale>
        <p:origin x="-1062" y="-96"/>
      </p:cViewPr>
      <p:guideLst>
        <p:guide orient="horz" pos="2928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341" y="0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341" y="8829967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C9B1150-CE67-4330-B4E2-50AE09314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341" y="0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05" y="4415790"/>
            <a:ext cx="560324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341" y="8829967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572A226-E5E3-4F5E-9AA9-2223909F7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1CCBE-3080-4422-B167-D43D63DCFC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6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E7CFC-CB3A-474D-9645-4E3F80B55C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0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56A18-9FDB-46D0-92AD-7B8C391E26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D2D8E-EED8-47E6-BF04-19F493704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D6C7D-1657-4863-962E-EAD40B0BC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FAC19-AAAB-49D5-A657-30871228EF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9CB6A-A5D9-4B4D-B877-50CCFD814D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1412C-5B4C-4C36-BEA2-0D65B9F9BB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FFCB0-F2A3-4587-83C4-5FF9B6DE69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ADD0E-6FDC-46E1-A9C9-00A2B7DE4A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D3AF0-7EC1-4CC2-8683-E13154A3E9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0856A0-5BD7-469C-AC56-4EB2F8BBE7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9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968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996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996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9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9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9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9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accent3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Algorithmic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Unit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racy.ishman\AppData\Local\Microsoft\Windows\Temporary Internet Files\Content.IE5\1JPEW7HR\MP900442320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0" b="21825"/>
          <a:stretch/>
        </p:blipFill>
        <p:spPr bwMode="auto">
          <a:xfrm>
            <a:off x="-228600" y="1"/>
            <a:ext cx="952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8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 of Big-Oh</a:t>
            </a:r>
          </a:p>
        </p:txBody>
      </p:sp>
      <p:sp>
        <p:nvSpPr>
          <p:cNvPr id="202758" name="AutoShape 6"/>
          <p:cNvSpPr>
            <a:spLocks noChangeArrowheads="1"/>
          </p:cNvSpPr>
          <p:nvPr/>
        </p:nvSpPr>
        <p:spPr bwMode="auto">
          <a:xfrm>
            <a:off x="762000" y="1820394"/>
            <a:ext cx="7527925" cy="184561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dirty="0">
                <a:solidFill>
                  <a:schemeClr val="accent5"/>
                </a:solidFill>
              </a:rPr>
              <a:t>T(N) is O( f(n) ) if there are positive constants </a:t>
            </a:r>
            <a:r>
              <a:rPr lang="en-US" sz="3200" i="1" dirty="0">
                <a:solidFill>
                  <a:schemeClr val="accent5"/>
                </a:solidFill>
              </a:rPr>
              <a:t>c</a:t>
            </a:r>
            <a:r>
              <a:rPr lang="en-US" sz="3200" dirty="0">
                <a:solidFill>
                  <a:schemeClr val="accent5"/>
                </a:solidFill>
              </a:rPr>
              <a:t> and N</a:t>
            </a:r>
            <a:r>
              <a:rPr lang="en-US" sz="3200" baseline="-25000" dirty="0">
                <a:solidFill>
                  <a:schemeClr val="accent5"/>
                </a:solidFill>
              </a:rPr>
              <a:t>0</a:t>
            </a:r>
            <a:r>
              <a:rPr lang="en-US" sz="3200" dirty="0">
                <a:solidFill>
                  <a:schemeClr val="accent5"/>
                </a:solidFill>
              </a:rPr>
              <a:t> such that </a:t>
            </a:r>
          </a:p>
          <a:p>
            <a:pPr algn="ctr">
              <a:spcBef>
                <a:spcPct val="20000"/>
              </a:spcBef>
            </a:pPr>
            <a:r>
              <a:rPr lang="en-US" sz="3200" dirty="0">
                <a:solidFill>
                  <a:schemeClr val="accent5"/>
                </a:solidFill>
              </a:rPr>
              <a:t>T(N) ≤ </a:t>
            </a:r>
            <a:r>
              <a:rPr lang="en-US" sz="3200" i="1" dirty="0" err="1">
                <a:solidFill>
                  <a:schemeClr val="accent5"/>
                </a:solidFill>
              </a:rPr>
              <a:t>c</a:t>
            </a:r>
            <a:r>
              <a:rPr lang="en-US" sz="3200" dirty="0" err="1">
                <a:solidFill>
                  <a:schemeClr val="accent5"/>
                </a:solidFill>
              </a:rPr>
              <a:t>F</a:t>
            </a:r>
            <a:r>
              <a:rPr lang="en-US" sz="3200" dirty="0">
                <a:solidFill>
                  <a:schemeClr val="accent5"/>
                </a:solidFill>
              </a:rPr>
              <a:t>(N) when N ≥ N</a:t>
            </a:r>
            <a:r>
              <a:rPr lang="en-US" sz="3200" baseline="-25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02759" name="AutoShape 7"/>
          <p:cNvSpPr>
            <a:spLocks noChangeArrowheads="1"/>
          </p:cNvSpPr>
          <p:nvPr/>
        </p:nvSpPr>
        <p:spPr bwMode="auto">
          <a:xfrm>
            <a:off x="4191000" y="746016"/>
            <a:ext cx="3048000" cy="1341656"/>
          </a:xfrm>
          <a:prstGeom prst="wedgeEllipseCallout">
            <a:avLst>
              <a:gd name="adj1" fmla="val -122606"/>
              <a:gd name="adj2" fmla="val 53032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 = size of data set</a:t>
            </a:r>
          </a:p>
        </p:txBody>
      </p:sp>
      <p:sp>
        <p:nvSpPr>
          <p:cNvPr id="202760" name="AutoShape 8"/>
          <p:cNvSpPr>
            <a:spLocks noChangeArrowheads="1"/>
          </p:cNvSpPr>
          <p:nvPr/>
        </p:nvSpPr>
        <p:spPr bwMode="auto">
          <a:xfrm>
            <a:off x="452438" y="4707087"/>
            <a:ext cx="4729162" cy="1947565"/>
          </a:xfrm>
          <a:prstGeom prst="wedgeEllipseCallout">
            <a:avLst>
              <a:gd name="adj1" fmla="val -21142"/>
              <a:gd name="adj2" fmla="val -163526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T(N) characterizes the algorithm’s actual running time</a:t>
            </a:r>
          </a:p>
        </p:txBody>
      </p:sp>
      <p:sp>
        <p:nvSpPr>
          <p:cNvPr id="202761" name="AutoShape 9"/>
          <p:cNvSpPr>
            <a:spLocks noChangeArrowheads="1"/>
          </p:cNvSpPr>
          <p:nvPr/>
        </p:nvSpPr>
        <p:spPr bwMode="auto">
          <a:xfrm>
            <a:off x="3657600" y="5010040"/>
            <a:ext cx="5262563" cy="1341656"/>
          </a:xfrm>
          <a:prstGeom prst="wedgeEllipseCallout">
            <a:avLst>
              <a:gd name="adj1" fmla="val -44960"/>
              <a:gd name="adj2" fmla="val -160960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F(N) characterizes an upper bounds on T(N)</a:t>
            </a:r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457200" y="3657600"/>
            <a:ext cx="3759200" cy="955675"/>
          </a:xfrm>
          <a:prstGeom prst="rect">
            <a:avLst/>
          </a:prstGeom>
          <a:solidFill>
            <a:srgbClr val="FF65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T(N) is the algorithm’s actual growth rate</a:t>
            </a:r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4530725" y="4038600"/>
            <a:ext cx="4156075" cy="955675"/>
          </a:xfrm>
          <a:prstGeom prst="rect">
            <a:avLst/>
          </a:prstGeom>
          <a:solidFill>
            <a:srgbClr val="FF65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F(N) is the function that bounds the growth rate</a:t>
            </a:r>
          </a:p>
        </p:txBody>
      </p:sp>
    </p:spTree>
    <p:extLst>
      <p:ext uri="{BB962C8B-B14F-4D97-AF65-F5344CB8AC3E}">
        <p14:creationId xmlns:p14="http://schemas.microsoft.com/office/powerpoint/2010/main" val="21327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8" grpId="0" animBg="1"/>
      <p:bldP spid="202759" grpId="0" animBg="1"/>
      <p:bldP spid="202759" grpId="1" animBg="1"/>
      <p:bldP spid="202760" grpId="0" animBg="1"/>
      <p:bldP spid="202760" grpId="1" animBg="1"/>
      <p:bldP spid="202761" grpId="0" animBg="1"/>
      <p:bldP spid="202761" grpId="1" animBg="1"/>
      <p:bldP spid="202763" grpId="0" animBg="1"/>
      <p:bldP spid="2027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the Following 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1143000" y="1916113"/>
            <a:ext cx="7162800" cy="372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Verdana" pitchFamily="34" charset="0"/>
              </a:rPr>
              <a:t>public int calcSum(int[] arr)</a:t>
            </a:r>
          </a:p>
          <a:p>
            <a:r>
              <a:rPr lang="en-US" sz="2800">
                <a:latin typeface="Verdana" pitchFamily="34" charset="0"/>
              </a:rPr>
              <a:t>{</a:t>
            </a:r>
          </a:p>
          <a:p>
            <a:r>
              <a:rPr lang="en-US" sz="2800">
                <a:latin typeface="Verdana" pitchFamily="34" charset="0"/>
              </a:rPr>
              <a:t>   int sum = 0;</a:t>
            </a:r>
          </a:p>
          <a:p>
            <a:r>
              <a:rPr lang="en-US" sz="2800">
                <a:latin typeface="Verdana" pitchFamily="34" charset="0"/>
              </a:rPr>
              <a:t>   for (int k = 0; k &lt; arr.length; k++)</a:t>
            </a:r>
          </a:p>
          <a:p>
            <a:r>
              <a:rPr lang="en-US" sz="2800">
                <a:latin typeface="Verdana" pitchFamily="34" charset="0"/>
              </a:rPr>
              <a:t>      sum += arr[k];</a:t>
            </a:r>
          </a:p>
          <a:p>
            <a:r>
              <a:rPr lang="en-US" sz="2800">
                <a:latin typeface="Verdana" pitchFamily="34" charset="0"/>
              </a:rPr>
              <a:t>   return sum;</a:t>
            </a:r>
          </a:p>
          <a:p>
            <a:r>
              <a:rPr lang="en-US" sz="2800">
                <a:latin typeface="Verdana" pitchFamily="34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2800">
              <a:latin typeface="Verdana" pitchFamily="34" charset="0"/>
            </a:endParaRPr>
          </a:p>
        </p:txBody>
      </p:sp>
      <p:sp>
        <p:nvSpPr>
          <p:cNvPr id="206856" name="AutoShape 8"/>
          <p:cNvSpPr>
            <a:spLocks noChangeArrowheads="1"/>
          </p:cNvSpPr>
          <p:nvPr/>
        </p:nvSpPr>
        <p:spPr bwMode="auto">
          <a:xfrm>
            <a:off x="228600" y="866785"/>
            <a:ext cx="3062288" cy="822305"/>
          </a:xfrm>
          <a:prstGeom prst="wedgeEllipseCallout">
            <a:avLst>
              <a:gd name="adj1" fmla="val 31491"/>
              <a:gd name="adj2" fmla="val 207630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latin typeface="Arial" pitchFamily="34" charset="0"/>
                <a:cs typeface="Arial" pitchFamily="34" charset="0"/>
              </a:rPr>
              <a:t>1 time</a:t>
            </a:r>
          </a:p>
        </p:txBody>
      </p:sp>
      <p:sp>
        <p:nvSpPr>
          <p:cNvPr id="206857" name="AutoShape 9"/>
          <p:cNvSpPr>
            <a:spLocks noChangeArrowheads="1"/>
          </p:cNvSpPr>
          <p:nvPr/>
        </p:nvSpPr>
        <p:spPr bwMode="auto">
          <a:xfrm>
            <a:off x="2971800" y="1262073"/>
            <a:ext cx="3062288" cy="822305"/>
          </a:xfrm>
          <a:prstGeom prst="wedgeEllipseCallout">
            <a:avLst>
              <a:gd name="adj1" fmla="val -38856"/>
              <a:gd name="adj2" fmla="val 216065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latin typeface="Arial" pitchFamily="34" charset="0"/>
                <a:cs typeface="Arial" pitchFamily="34" charset="0"/>
              </a:rPr>
              <a:t>1 time</a:t>
            </a:r>
          </a:p>
        </p:txBody>
      </p:sp>
      <p:sp>
        <p:nvSpPr>
          <p:cNvPr id="206858" name="AutoShape 10"/>
          <p:cNvSpPr>
            <a:spLocks noChangeArrowheads="1"/>
          </p:cNvSpPr>
          <p:nvPr/>
        </p:nvSpPr>
        <p:spPr bwMode="auto">
          <a:xfrm>
            <a:off x="5168900" y="471498"/>
            <a:ext cx="3517900" cy="822305"/>
          </a:xfrm>
          <a:prstGeom prst="wedgeEllipseCallout">
            <a:avLst>
              <a:gd name="adj1" fmla="val -61551"/>
              <a:gd name="adj2" fmla="val 305620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latin typeface="Arial" pitchFamily="34" charset="0"/>
                <a:cs typeface="Arial" pitchFamily="34" charset="0"/>
              </a:rPr>
              <a:t>N + 1 times</a:t>
            </a:r>
          </a:p>
        </p:txBody>
      </p:sp>
      <p:sp>
        <p:nvSpPr>
          <p:cNvPr id="206859" name="AutoShape 11"/>
          <p:cNvSpPr>
            <a:spLocks noChangeArrowheads="1"/>
          </p:cNvSpPr>
          <p:nvPr/>
        </p:nvSpPr>
        <p:spPr bwMode="auto">
          <a:xfrm>
            <a:off x="5624513" y="4437073"/>
            <a:ext cx="3062287" cy="822305"/>
          </a:xfrm>
          <a:prstGeom prst="wedgeEllipseCallout">
            <a:avLst>
              <a:gd name="adj1" fmla="val -78875"/>
              <a:gd name="adj2" fmla="val -96384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latin typeface="Arial" pitchFamily="34" charset="0"/>
                <a:cs typeface="Arial" pitchFamily="34" charset="0"/>
              </a:rPr>
              <a:t>N times</a:t>
            </a:r>
          </a:p>
        </p:txBody>
      </p:sp>
      <p:sp>
        <p:nvSpPr>
          <p:cNvPr id="206860" name="AutoShape 12"/>
          <p:cNvSpPr>
            <a:spLocks noChangeArrowheads="1"/>
          </p:cNvSpPr>
          <p:nvPr/>
        </p:nvSpPr>
        <p:spPr bwMode="auto">
          <a:xfrm>
            <a:off x="2971800" y="4832360"/>
            <a:ext cx="3062288" cy="822305"/>
          </a:xfrm>
          <a:prstGeom prst="wedgeEllipseCallout">
            <a:avLst>
              <a:gd name="adj1" fmla="val -45282"/>
              <a:gd name="adj2" fmla="val -93375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latin typeface="Arial" pitchFamily="34" charset="0"/>
                <a:cs typeface="Arial" pitchFamily="34" charset="0"/>
              </a:rPr>
              <a:t>1 time</a:t>
            </a: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auto">
          <a:xfrm>
            <a:off x="5624513" y="1900248"/>
            <a:ext cx="3062287" cy="822305"/>
          </a:xfrm>
          <a:prstGeom prst="wedgeEllipseCallout">
            <a:avLst>
              <a:gd name="adj1" fmla="val -907"/>
              <a:gd name="adj2" fmla="val 117069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latin typeface="Arial" pitchFamily="34" charset="0"/>
                <a:cs typeface="Arial" pitchFamily="34" charset="0"/>
              </a:rPr>
              <a:t>N times</a:t>
            </a:r>
          </a:p>
        </p:txBody>
      </p:sp>
      <p:sp>
        <p:nvSpPr>
          <p:cNvPr id="206864" name="Rectangle 16"/>
          <p:cNvSpPr>
            <a:spLocks noChangeArrowheads="1"/>
          </p:cNvSpPr>
          <p:nvPr/>
        </p:nvSpPr>
        <p:spPr bwMode="auto">
          <a:xfrm>
            <a:off x="457200" y="2895600"/>
            <a:ext cx="3759200" cy="528638"/>
          </a:xfrm>
          <a:prstGeom prst="rect">
            <a:avLst/>
          </a:prstGeom>
          <a:solidFill>
            <a:srgbClr val="FF65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T(N) = 3N + 4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 animBg="1"/>
      <p:bldP spid="206856" grpId="1" animBg="1"/>
      <p:bldP spid="206857" grpId="0" animBg="1"/>
      <p:bldP spid="206857" grpId="1" animBg="1"/>
      <p:bldP spid="206858" grpId="0" animBg="1"/>
      <p:bldP spid="206858" grpId="1" animBg="1"/>
      <p:bldP spid="206859" grpId="0" animBg="1"/>
      <p:bldP spid="206859" grpId="1" animBg="1"/>
      <p:bldP spid="206860" grpId="0" animBg="1"/>
      <p:bldP spid="206860" grpId="1" animBg="1"/>
      <p:bldP spid="206861" grpId="0" animBg="1"/>
      <p:bldP spid="206861" grpId="1" animBg="1"/>
      <p:bldP spid="2068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96" name="Group 8"/>
          <p:cNvGrpSpPr>
            <a:grpSpLocks/>
          </p:cNvGrpSpPr>
          <p:nvPr/>
        </p:nvGrpSpPr>
        <p:grpSpPr bwMode="auto">
          <a:xfrm>
            <a:off x="609600" y="609600"/>
            <a:ext cx="5562600" cy="5562600"/>
            <a:chOff x="1152" y="384"/>
            <a:chExt cx="3504" cy="3504"/>
          </a:xfrm>
        </p:grpSpPr>
        <p:pic>
          <p:nvPicPr>
            <p:cNvPr id="217092" name="Picture 4" descr="graph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384"/>
              <a:ext cx="3504" cy="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7093" name="Text Box 5"/>
            <p:cNvSpPr txBox="1">
              <a:spLocks noChangeArrowheads="1"/>
            </p:cNvSpPr>
            <p:nvPr/>
          </p:nvSpPr>
          <p:spPr bwMode="auto">
            <a:xfrm>
              <a:off x="2252" y="3236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N</a:t>
              </a:r>
              <a:r>
                <a:rPr lang="en-US" b="1" baseline="-25000">
                  <a:solidFill>
                    <a:srgbClr val="FF6600"/>
                  </a:solidFill>
                </a:rPr>
                <a:t>0</a:t>
              </a:r>
              <a:r>
                <a:rPr lang="en-US" b="1">
                  <a:solidFill>
                    <a:srgbClr val="FF6600"/>
                  </a:solidFill>
                </a:rPr>
                <a:t> = 5</a:t>
              </a:r>
            </a:p>
          </p:txBody>
        </p:sp>
        <p:sp>
          <p:nvSpPr>
            <p:cNvPr id="217094" name="Text Box 6"/>
            <p:cNvSpPr txBox="1">
              <a:spLocks noChangeArrowheads="1"/>
            </p:cNvSpPr>
            <p:nvPr/>
          </p:nvSpPr>
          <p:spPr bwMode="auto">
            <a:xfrm>
              <a:off x="3068" y="999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8000"/>
                  </a:solidFill>
                </a:rPr>
                <a:t>c = 4, c * F(N) = 4N</a:t>
              </a:r>
            </a:p>
          </p:txBody>
        </p:sp>
      </p:grp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746500" y="4941888"/>
            <a:ext cx="4851400" cy="1382712"/>
          </a:xfrm>
          <a:prstGeom prst="rect">
            <a:avLst/>
          </a:prstGeom>
          <a:solidFill>
            <a:srgbClr val="FF65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F(N) = N</a:t>
            </a:r>
          </a:p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Because if c=4, then </a:t>
            </a:r>
          </a:p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4N &gt;= T(N) when N &gt;= 5</a:t>
            </a:r>
          </a:p>
        </p:txBody>
      </p:sp>
      <p:sp>
        <p:nvSpPr>
          <p:cNvPr id="217097" name="AutoShape 9"/>
          <p:cNvSpPr>
            <a:spLocks noChangeArrowheads="1"/>
          </p:cNvSpPr>
          <p:nvPr/>
        </p:nvSpPr>
        <p:spPr bwMode="auto">
          <a:xfrm>
            <a:off x="5638800" y="2194352"/>
            <a:ext cx="2667000" cy="735747"/>
          </a:xfrm>
          <a:prstGeom prst="octagon">
            <a:avLst>
              <a:gd name="adj" fmla="val 2928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5" grpId="0" animBg="1"/>
      <p:bldP spid="2170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8458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Verdana" pitchFamily="34" charset="0"/>
              </a:rPr>
              <a:t>public void stuff(ArrayList&lt;Integer&gt; nums, int n)</a:t>
            </a:r>
          </a:p>
          <a:p>
            <a:r>
              <a:rPr lang="en-US" sz="2400">
                <a:latin typeface="Verdana" pitchFamily="34" charset="0"/>
              </a:rPr>
              <a:t>{</a:t>
            </a:r>
          </a:p>
          <a:p>
            <a:r>
              <a:rPr lang="en-US" sz="2400">
                <a:latin typeface="Verdana" pitchFamily="34" charset="0"/>
              </a:rPr>
              <a:t>   for (int k = 1; k &lt;= n; k++)</a:t>
            </a:r>
          </a:p>
          <a:p>
            <a:r>
              <a:rPr lang="en-US" sz="2400">
                <a:latin typeface="Verdana" pitchFamily="34" charset="0"/>
              </a:rPr>
              <a:t>   {</a:t>
            </a:r>
          </a:p>
          <a:p>
            <a:r>
              <a:rPr lang="en-US" sz="2400">
                <a:latin typeface="Verdana" pitchFamily="34" charset="0"/>
              </a:rPr>
              <a:t>      int rand = (int) (Math.random() * 6) + 1;</a:t>
            </a:r>
          </a:p>
          <a:p>
            <a:r>
              <a:rPr lang="en-US" sz="2400">
                <a:latin typeface="Verdana" pitchFamily="34" charset="0"/>
              </a:rPr>
              <a:t>      nums.add(0, rand);</a:t>
            </a:r>
          </a:p>
          <a:p>
            <a:r>
              <a:rPr lang="en-US" sz="2400">
                <a:latin typeface="Verdana" pitchFamily="34" charset="0"/>
              </a:rPr>
              <a:t>   }</a:t>
            </a:r>
          </a:p>
          <a:p>
            <a:r>
              <a:rPr lang="en-US" sz="2400">
                <a:latin typeface="Verdana" pitchFamily="34" charset="0"/>
              </a:rPr>
              <a:t>}</a:t>
            </a:r>
          </a:p>
        </p:txBody>
      </p:sp>
      <p:sp>
        <p:nvSpPr>
          <p:cNvPr id="211981" name="AutoShape 13"/>
          <p:cNvSpPr>
            <a:spLocks noChangeArrowheads="1"/>
          </p:cNvSpPr>
          <p:nvPr/>
        </p:nvSpPr>
        <p:spPr bwMode="auto">
          <a:xfrm>
            <a:off x="228600" y="866785"/>
            <a:ext cx="3062288" cy="822305"/>
          </a:xfrm>
          <a:prstGeom prst="wedgeEllipseCallout">
            <a:avLst>
              <a:gd name="adj1" fmla="val 25843"/>
              <a:gd name="adj2" fmla="val 188755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time</a:t>
            </a:r>
          </a:p>
        </p:txBody>
      </p:sp>
      <p:sp>
        <p:nvSpPr>
          <p:cNvPr id="211982" name="AutoShape 14"/>
          <p:cNvSpPr>
            <a:spLocks noChangeArrowheads="1"/>
          </p:cNvSpPr>
          <p:nvPr/>
        </p:nvSpPr>
        <p:spPr bwMode="auto">
          <a:xfrm>
            <a:off x="2362200" y="611198"/>
            <a:ext cx="3276600" cy="822305"/>
          </a:xfrm>
          <a:prstGeom prst="wedgeEllipseCallout">
            <a:avLst>
              <a:gd name="adj1" fmla="val -18653"/>
              <a:gd name="adj2" fmla="val 215259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 + 1 times</a:t>
            </a:r>
          </a:p>
        </p:txBody>
      </p:sp>
      <p:sp>
        <p:nvSpPr>
          <p:cNvPr id="211983" name="AutoShape 15"/>
          <p:cNvSpPr>
            <a:spLocks noChangeArrowheads="1"/>
          </p:cNvSpPr>
          <p:nvPr/>
        </p:nvSpPr>
        <p:spPr bwMode="auto">
          <a:xfrm>
            <a:off x="5334000" y="763598"/>
            <a:ext cx="2895600" cy="822305"/>
          </a:xfrm>
          <a:prstGeom prst="wedgeEllipseCallout">
            <a:avLst>
              <a:gd name="adj1" fmla="val -64639"/>
              <a:gd name="adj2" fmla="val 187750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 times</a:t>
            </a:r>
          </a:p>
        </p:txBody>
      </p:sp>
      <p:sp>
        <p:nvSpPr>
          <p:cNvPr id="211984" name="AutoShape 16"/>
          <p:cNvSpPr>
            <a:spLocks noChangeArrowheads="1"/>
          </p:cNvSpPr>
          <p:nvPr/>
        </p:nvSpPr>
        <p:spPr bwMode="auto">
          <a:xfrm>
            <a:off x="5853113" y="2422535"/>
            <a:ext cx="3062287" cy="822305"/>
          </a:xfrm>
          <a:prstGeom prst="wedgeEllipseCallout">
            <a:avLst>
              <a:gd name="adj1" fmla="val -65139"/>
              <a:gd name="adj2" fmla="val 60241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 times</a:t>
            </a:r>
          </a:p>
        </p:txBody>
      </p:sp>
      <p:sp>
        <p:nvSpPr>
          <p:cNvPr id="211985" name="AutoShape 17"/>
          <p:cNvSpPr>
            <a:spLocks noChangeArrowheads="1"/>
          </p:cNvSpPr>
          <p:nvPr/>
        </p:nvSpPr>
        <p:spPr bwMode="auto">
          <a:xfrm>
            <a:off x="1981200" y="4324043"/>
            <a:ext cx="6705600" cy="2207240"/>
          </a:xfrm>
          <a:prstGeom prst="wedgeEllipseCallout">
            <a:avLst>
              <a:gd name="adj1" fmla="val -50639"/>
              <a:gd name="adj2" fmla="val -65079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Inserting at front is O(N) and is called N times</a:t>
            </a:r>
          </a:p>
          <a:p>
            <a:pPr algn="ctr" eaLnBrk="0" hangingPunct="0"/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– N * N total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57200" y="2895600"/>
            <a:ext cx="3759200" cy="528638"/>
          </a:xfrm>
          <a:prstGeom prst="rect">
            <a:avLst/>
          </a:prstGeom>
          <a:solidFill>
            <a:srgbClr val="FF65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T(N) = N</a:t>
            </a:r>
            <a:r>
              <a:rPr lang="en-US" sz="28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+ 3N + 2</a:t>
            </a:r>
          </a:p>
        </p:txBody>
      </p:sp>
      <p:sp>
        <p:nvSpPr>
          <p:cNvPr id="211987" name="Rectangle 19"/>
          <p:cNvSpPr>
            <a:spLocks noChangeArrowheads="1"/>
          </p:cNvSpPr>
          <p:nvPr/>
        </p:nvSpPr>
        <p:spPr bwMode="auto">
          <a:xfrm>
            <a:off x="3427413" y="3814763"/>
            <a:ext cx="2768600" cy="528637"/>
          </a:xfrm>
          <a:prstGeom prst="rect">
            <a:avLst/>
          </a:prstGeom>
          <a:solidFill>
            <a:srgbClr val="FF65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F(N) = N</a:t>
            </a:r>
            <a:r>
              <a:rPr lang="en-US" sz="28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1" grpId="0" animBg="1"/>
      <p:bldP spid="211981" grpId="1" animBg="1"/>
      <p:bldP spid="211982" grpId="0" animBg="1"/>
      <p:bldP spid="211982" grpId="1" animBg="1"/>
      <p:bldP spid="211983" grpId="0" animBg="1"/>
      <p:bldP spid="211983" grpId="1" animBg="1"/>
      <p:bldP spid="211984" grpId="0" animBg="1"/>
      <p:bldP spid="211984" grpId="1" animBg="1"/>
      <p:bldP spid="211985" grpId="0" animBg="1"/>
      <p:bldP spid="211985" grpId="1" animBg="1"/>
      <p:bldP spid="211986" grpId="0" animBg="1"/>
      <p:bldP spid="2119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123" name="Group 11"/>
          <p:cNvGrpSpPr>
            <a:grpSpLocks/>
          </p:cNvGrpSpPr>
          <p:nvPr/>
        </p:nvGrpSpPr>
        <p:grpSpPr bwMode="auto">
          <a:xfrm>
            <a:off x="762000" y="571500"/>
            <a:ext cx="5562600" cy="5562600"/>
            <a:chOff x="480" y="360"/>
            <a:chExt cx="3504" cy="3504"/>
          </a:xfrm>
        </p:grpSpPr>
        <p:pic>
          <p:nvPicPr>
            <p:cNvPr id="218116" name="Picture 4" descr="GRAPH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60"/>
              <a:ext cx="3504" cy="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118" name="Text Box 6"/>
            <p:cNvSpPr txBox="1">
              <a:spLocks noChangeArrowheads="1"/>
            </p:cNvSpPr>
            <p:nvPr/>
          </p:nvSpPr>
          <p:spPr bwMode="auto">
            <a:xfrm>
              <a:off x="2784" y="1200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F(N) = N</a:t>
              </a:r>
              <a:r>
                <a:rPr lang="en-US" b="1" baseline="30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8119" name="Text Box 7"/>
            <p:cNvSpPr txBox="1">
              <a:spLocks noChangeArrowheads="1"/>
            </p:cNvSpPr>
            <p:nvPr/>
          </p:nvSpPr>
          <p:spPr bwMode="auto">
            <a:xfrm>
              <a:off x="2176" y="1728"/>
              <a:ext cx="1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T(N) = N</a:t>
              </a:r>
              <a:r>
                <a:rPr lang="en-US" b="1" baseline="30000">
                  <a:solidFill>
                    <a:srgbClr val="0000FF"/>
                  </a:solidFill>
                </a:rPr>
                <a:t>2</a:t>
              </a:r>
              <a:r>
                <a:rPr lang="en-US" b="1">
                  <a:solidFill>
                    <a:srgbClr val="0000FF"/>
                  </a:solidFill>
                </a:rPr>
                <a:t> + 3N + 2</a:t>
              </a:r>
              <a:r>
                <a:rPr lang="en-US" b="1" baseline="30000">
                  <a:solidFill>
                    <a:srgbClr val="0000FF"/>
                  </a:solidFill>
                </a:rPr>
                <a:t> </a:t>
              </a:r>
            </a:p>
          </p:txBody>
        </p:sp>
        <p:sp>
          <p:nvSpPr>
            <p:cNvPr id="218120" name="Text Box 8"/>
            <p:cNvSpPr txBox="1">
              <a:spLocks noChangeArrowheads="1"/>
            </p:cNvSpPr>
            <p:nvPr/>
          </p:nvSpPr>
          <p:spPr bwMode="auto">
            <a:xfrm>
              <a:off x="2064" y="3120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N</a:t>
              </a:r>
              <a:r>
                <a:rPr lang="en-US" b="1" baseline="-25000">
                  <a:solidFill>
                    <a:srgbClr val="FF6600"/>
                  </a:solidFill>
                </a:rPr>
                <a:t>0</a:t>
              </a:r>
              <a:r>
                <a:rPr lang="en-US" b="1">
                  <a:solidFill>
                    <a:srgbClr val="FF6600"/>
                  </a:solidFill>
                </a:rPr>
                <a:t> = 4</a:t>
              </a:r>
            </a:p>
          </p:txBody>
        </p:sp>
        <p:sp>
          <p:nvSpPr>
            <p:cNvPr id="218121" name="Text Box 9"/>
            <p:cNvSpPr txBox="1">
              <a:spLocks noChangeArrowheads="1"/>
            </p:cNvSpPr>
            <p:nvPr/>
          </p:nvSpPr>
          <p:spPr bwMode="auto">
            <a:xfrm>
              <a:off x="1680" y="816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8000"/>
                  </a:solidFill>
                </a:rPr>
                <a:t>c * F(N)</a:t>
              </a:r>
              <a:endParaRPr lang="en-US" b="1" baseline="30000">
                <a:solidFill>
                  <a:srgbClr val="008000"/>
                </a:solidFill>
              </a:endParaRPr>
            </a:p>
          </p:txBody>
        </p:sp>
      </p:grpSp>
      <p:sp>
        <p:nvSpPr>
          <p:cNvPr id="218122" name="AutoShape 10"/>
          <p:cNvSpPr>
            <a:spLocks noChangeArrowheads="1"/>
          </p:cNvSpPr>
          <p:nvPr/>
        </p:nvSpPr>
        <p:spPr bwMode="auto">
          <a:xfrm>
            <a:off x="5791200" y="941815"/>
            <a:ext cx="2743200" cy="735747"/>
          </a:xfrm>
          <a:prstGeom prst="octagon">
            <a:avLst>
              <a:gd name="adj" fmla="val 2928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O(N</a:t>
            </a:r>
            <a:r>
              <a:rPr lang="en-US" sz="2800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4292600" y="3276600"/>
            <a:ext cx="4851400" cy="1382713"/>
          </a:xfrm>
          <a:prstGeom prst="rect">
            <a:avLst/>
          </a:prstGeom>
          <a:solidFill>
            <a:srgbClr val="FF65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F(N) = N</a:t>
            </a:r>
            <a:r>
              <a:rPr lang="en-US" sz="28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Because if c=2, then </a:t>
            </a:r>
          </a:p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2N</a:t>
            </a:r>
            <a:r>
              <a:rPr lang="en-US" sz="28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&gt;= T(N) when N &gt;=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2" grpId="0" animBg="1"/>
      <p:bldP spid="218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457200" y="1916113"/>
            <a:ext cx="8458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Verdana" pitchFamily="34" charset="0"/>
              </a:rPr>
              <a:t>public void stuff(int[] arr)</a:t>
            </a:r>
          </a:p>
          <a:p>
            <a:r>
              <a:rPr lang="en-US" sz="2400">
                <a:latin typeface="Verdana" pitchFamily="34" charset="0"/>
              </a:rPr>
              <a:t>{</a:t>
            </a:r>
          </a:p>
          <a:p>
            <a:r>
              <a:rPr lang="en-US" sz="2400">
                <a:latin typeface="Verdana" pitchFamily="34" charset="0"/>
              </a:rPr>
              <a:t>   for (int k = 1; k &lt; arr.length; k *= 2)</a:t>
            </a:r>
          </a:p>
          <a:p>
            <a:r>
              <a:rPr lang="en-US" sz="2400">
                <a:latin typeface="Verdana" pitchFamily="34" charset="0"/>
              </a:rPr>
              <a:t>   {</a:t>
            </a:r>
          </a:p>
          <a:p>
            <a:r>
              <a:rPr lang="en-US" sz="2400">
                <a:latin typeface="Verdana" pitchFamily="34" charset="0"/>
              </a:rPr>
              <a:t>      arr[k] = k * k;</a:t>
            </a:r>
          </a:p>
          <a:p>
            <a:r>
              <a:rPr lang="en-US" sz="2400">
                <a:latin typeface="Verdana" pitchFamily="34" charset="0"/>
              </a:rPr>
              <a:t>   }</a:t>
            </a:r>
          </a:p>
          <a:p>
            <a:r>
              <a:rPr lang="en-US" sz="2400">
                <a:latin typeface="Verdana" pitchFamily="34" charset="0"/>
              </a:rPr>
              <a:t>}</a:t>
            </a:r>
          </a:p>
        </p:txBody>
      </p:sp>
      <p:sp>
        <p:nvSpPr>
          <p:cNvPr id="212996" name="AutoShape 4"/>
          <p:cNvSpPr>
            <a:spLocks noChangeArrowheads="1"/>
          </p:cNvSpPr>
          <p:nvPr/>
        </p:nvSpPr>
        <p:spPr bwMode="auto">
          <a:xfrm>
            <a:off x="6172200" y="1195815"/>
            <a:ext cx="2743200" cy="735747"/>
          </a:xfrm>
          <a:prstGeom prst="octagon">
            <a:avLst>
              <a:gd name="adj" fmla="val 2928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O(log N)</a:t>
            </a:r>
            <a:endParaRPr lang="en-US" sz="2800" baseline="30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997" name="AutoShape 5"/>
          <p:cNvSpPr>
            <a:spLocks noChangeArrowheads="1"/>
          </p:cNvSpPr>
          <p:nvPr/>
        </p:nvSpPr>
        <p:spPr bwMode="auto">
          <a:xfrm>
            <a:off x="457200" y="4249887"/>
            <a:ext cx="7085013" cy="1947565"/>
          </a:xfrm>
          <a:prstGeom prst="wedgeEllipseCallout">
            <a:avLst>
              <a:gd name="adj1" fmla="val 30236"/>
              <a:gd name="adj2" fmla="val -107843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Doubling (or tripling or halving) each time through loop causes logarithmic effect</a:t>
            </a:r>
          </a:p>
        </p:txBody>
      </p:sp>
      <p:sp>
        <p:nvSpPr>
          <p:cNvPr id="212998" name="AutoShape 6"/>
          <p:cNvSpPr>
            <a:spLocks noChangeArrowheads="1"/>
          </p:cNvSpPr>
          <p:nvPr/>
        </p:nvSpPr>
        <p:spPr bwMode="auto">
          <a:xfrm>
            <a:off x="457200" y="274638"/>
            <a:ext cx="38608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How many iterations when N = 100?</a:t>
            </a:r>
          </a:p>
        </p:txBody>
      </p:sp>
      <p:sp>
        <p:nvSpPr>
          <p:cNvPr id="213000" name="AutoShape 8"/>
          <p:cNvSpPr>
            <a:spLocks noChangeArrowheads="1"/>
          </p:cNvSpPr>
          <p:nvPr/>
        </p:nvSpPr>
        <p:spPr bwMode="auto">
          <a:xfrm>
            <a:off x="633413" y="1557338"/>
            <a:ext cx="1881187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 = 200?</a:t>
            </a:r>
          </a:p>
        </p:txBody>
      </p:sp>
      <p:sp>
        <p:nvSpPr>
          <p:cNvPr id="213004" name="AutoShape 12"/>
          <p:cNvSpPr>
            <a:spLocks noChangeArrowheads="1"/>
          </p:cNvSpPr>
          <p:nvPr/>
        </p:nvSpPr>
        <p:spPr bwMode="auto">
          <a:xfrm>
            <a:off x="4038600" y="1557338"/>
            <a:ext cx="188118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 = 400?</a:t>
            </a:r>
          </a:p>
        </p:txBody>
      </p:sp>
      <p:sp>
        <p:nvSpPr>
          <p:cNvPr id="213006" name="AutoShape 14"/>
          <p:cNvSpPr>
            <a:spLocks noChangeArrowheads="1"/>
          </p:cNvSpPr>
          <p:nvPr/>
        </p:nvSpPr>
        <p:spPr bwMode="auto">
          <a:xfrm>
            <a:off x="1366838" y="2478088"/>
            <a:ext cx="6416675" cy="152082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If doubling the data set causes the statements to increase by a constant amount, it’s logarithmic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nimBg="1"/>
      <p:bldP spid="212997" grpId="0" animBg="1"/>
      <p:bldP spid="212998" grpId="0" animBg="1"/>
      <p:bldP spid="212998" grpId="1" animBg="1"/>
      <p:bldP spid="213000" grpId="0" animBg="1"/>
      <p:bldP spid="213000" grpId="1" animBg="1"/>
      <p:bldP spid="213004" grpId="0" animBg="1"/>
      <p:bldP spid="213004" grpId="1" animBg="1"/>
      <p:bldP spid="213006" grpId="0" animBg="1"/>
      <p:bldP spid="21300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Nested Loops? </a:t>
            </a:r>
            <a:endParaRPr lang="en-US" dirty="0"/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24581" y="1524000"/>
            <a:ext cx="8915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latin typeface="Verdana" pitchFamily="34" charset="0"/>
              </a:rPr>
              <a:t>public </a:t>
            </a:r>
            <a:r>
              <a:rPr lang="en-US" sz="2800" dirty="0" err="1">
                <a:latin typeface="Verdana" pitchFamily="34" charset="0"/>
              </a:rPr>
              <a:t>int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calcSum</a:t>
            </a:r>
            <a:r>
              <a:rPr lang="en-US" sz="2800" dirty="0">
                <a:latin typeface="Verdana" pitchFamily="34" charset="0"/>
              </a:rPr>
              <a:t>(</a:t>
            </a:r>
            <a:r>
              <a:rPr lang="en-US" sz="2800" dirty="0" err="1">
                <a:latin typeface="Verdana" pitchFamily="34" charset="0"/>
              </a:rPr>
              <a:t>int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num</a:t>
            </a:r>
            <a:r>
              <a:rPr lang="en-US" sz="2800" dirty="0">
                <a:latin typeface="Verdana" pitchFamily="34" charset="0"/>
              </a:rPr>
              <a:t>)</a:t>
            </a:r>
          </a:p>
          <a:p>
            <a:r>
              <a:rPr lang="en-US" sz="2800" dirty="0">
                <a:latin typeface="Verdana" pitchFamily="34" charset="0"/>
              </a:rPr>
              <a:t>{</a:t>
            </a:r>
          </a:p>
          <a:p>
            <a:r>
              <a:rPr lang="en-US" sz="2800" dirty="0">
                <a:latin typeface="Verdana" pitchFamily="34" charset="0"/>
              </a:rPr>
              <a:t>   </a:t>
            </a:r>
            <a:r>
              <a:rPr lang="en-US" sz="2800" dirty="0" err="1">
                <a:latin typeface="Verdana" pitchFamily="34" charset="0"/>
              </a:rPr>
              <a:t>int</a:t>
            </a:r>
            <a:r>
              <a:rPr lang="en-US" sz="2800" dirty="0">
                <a:latin typeface="Verdana" pitchFamily="34" charset="0"/>
              </a:rPr>
              <a:t> sum = 0;</a:t>
            </a:r>
          </a:p>
          <a:p>
            <a:r>
              <a:rPr lang="en-US" sz="2800" dirty="0">
                <a:latin typeface="Verdana" pitchFamily="34" charset="0"/>
              </a:rPr>
              <a:t>   for (</a:t>
            </a:r>
            <a:r>
              <a:rPr lang="en-US" sz="2800" dirty="0" err="1">
                <a:latin typeface="Verdana" pitchFamily="34" charset="0"/>
              </a:rPr>
              <a:t>int</a:t>
            </a:r>
            <a:r>
              <a:rPr lang="en-US" sz="2800" dirty="0">
                <a:latin typeface="Verdana" pitchFamily="34" charset="0"/>
              </a:rPr>
              <a:t> x = 0; x &lt; </a:t>
            </a:r>
            <a:r>
              <a:rPr lang="en-US" sz="2800" dirty="0" err="1">
                <a:latin typeface="Verdana" pitchFamily="34" charset="0"/>
              </a:rPr>
              <a:t>num</a:t>
            </a:r>
            <a:r>
              <a:rPr lang="en-US" sz="2800" dirty="0">
                <a:latin typeface="Verdana" pitchFamily="34" charset="0"/>
              </a:rPr>
              <a:t>; x++)</a:t>
            </a:r>
          </a:p>
          <a:p>
            <a:r>
              <a:rPr lang="en-US" sz="2800" dirty="0">
                <a:latin typeface="Verdana" pitchFamily="34" charset="0"/>
              </a:rPr>
              <a:t>      for (</a:t>
            </a:r>
            <a:r>
              <a:rPr lang="en-US" sz="2800" dirty="0" err="1">
                <a:latin typeface="Verdana" pitchFamily="34" charset="0"/>
              </a:rPr>
              <a:t>int</a:t>
            </a:r>
            <a:r>
              <a:rPr lang="en-US" sz="2800" dirty="0">
                <a:latin typeface="Verdana" pitchFamily="34" charset="0"/>
              </a:rPr>
              <a:t> y = 0; y &lt; </a:t>
            </a:r>
            <a:r>
              <a:rPr lang="en-US" sz="2800" dirty="0" err="1">
                <a:latin typeface="Verdana" pitchFamily="34" charset="0"/>
              </a:rPr>
              <a:t>num</a:t>
            </a:r>
            <a:r>
              <a:rPr lang="en-US" sz="2800" dirty="0">
                <a:latin typeface="Verdana" pitchFamily="34" charset="0"/>
              </a:rPr>
              <a:t>; y++)</a:t>
            </a:r>
          </a:p>
          <a:p>
            <a:r>
              <a:rPr lang="en-US" sz="2800" dirty="0">
                <a:latin typeface="Verdana" pitchFamily="34" charset="0"/>
              </a:rPr>
              <a:t>      {</a:t>
            </a:r>
          </a:p>
          <a:p>
            <a:r>
              <a:rPr lang="en-US" sz="2800" dirty="0">
                <a:latin typeface="Verdana" pitchFamily="34" charset="0"/>
              </a:rPr>
              <a:t>         sum += (x * y);</a:t>
            </a:r>
          </a:p>
          <a:p>
            <a:r>
              <a:rPr lang="en-US" sz="2800" dirty="0">
                <a:latin typeface="Verdana" pitchFamily="34" charset="0"/>
              </a:rPr>
              <a:t>      }</a:t>
            </a:r>
          </a:p>
          <a:p>
            <a:r>
              <a:rPr lang="en-US" sz="2800" dirty="0">
                <a:latin typeface="Verdana" pitchFamily="34" charset="0"/>
              </a:rPr>
              <a:t>   return sum;</a:t>
            </a:r>
          </a:p>
          <a:p>
            <a:r>
              <a:rPr lang="en-US" sz="2800" dirty="0">
                <a:latin typeface="Verdana" pitchFamily="34" charset="0"/>
              </a:rPr>
              <a:t>}</a:t>
            </a:r>
          </a:p>
        </p:txBody>
      </p:sp>
      <p:sp>
        <p:nvSpPr>
          <p:cNvPr id="209924" name="AutoShape 4"/>
          <p:cNvSpPr>
            <a:spLocks noChangeArrowheads="1"/>
          </p:cNvSpPr>
          <p:nvPr/>
        </p:nvSpPr>
        <p:spPr bwMode="auto">
          <a:xfrm>
            <a:off x="5867400" y="1417638"/>
            <a:ext cx="2462212" cy="735747"/>
          </a:xfrm>
          <a:prstGeom prst="octagon">
            <a:avLst>
              <a:gd name="adj" fmla="val 2928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O(N</a:t>
            </a:r>
            <a:r>
              <a:rPr lang="en-US" sz="2800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3302769" y="4583549"/>
            <a:ext cx="5637212" cy="1341656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Nested loops typically quadratic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nimBg="1"/>
      <p:bldP spid="2099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Nested Loops… 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49225" y="1757363"/>
            <a:ext cx="8915400" cy="49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Verdana" pitchFamily="34" charset="0"/>
              </a:rPr>
              <a:t>public int calcSum(int[][] matrix, int row, int col)</a:t>
            </a:r>
          </a:p>
          <a:p>
            <a:r>
              <a:rPr lang="en-US" sz="2800">
                <a:latin typeface="Verdana" pitchFamily="34" charset="0"/>
              </a:rPr>
              <a:t>{</a:t>
            </a:r>
          </a:p>
          <a:p>
            <a:r>
              <a:rPr lang="en-US" sz="2800">
                <a:latin typeface="Verdana" pitchFamily="34" charset="0"/>
              </a:rPr>
              <a:t>   int sum = 0;</a:t>
            </a:r>
          </a:p>
          <a:p>
            <a:r>
              <a:rPr lang="en-US" sz="2800">
                <a:latin typeface="Verdana" pitchFamily="34" charset="0"/>
              </a:rPr>
              <a:t>   for (int r = row - 1; r &lt;= row + 1; r++)</a:t>
            </a:r>
          </a:p>
          <a:p>
            <a:r>
              <a:rPr lang="en-US" sz="2800">
                <a:latin typeface="Verdana" pitchFamily="34" charset="0"/>
              </a:rPr>
              <a:t>      for (int c = col - 1; c &lt;= col + 1; c++)</a:t>
            </a:r>
          </a:p>
          <a:p>
            <a:r>
              <a:rPr lang="en-US" sz="2800">
                <a:latin typeface="Verdana" pitchFamily="34" charset="0"/>
              </a:rPr>
              <a:t>         if (r &gt;= 0 &amp;&amp; r &lt; matrix.length &amp;&amp;</a:t>
            </a:r>
          </a:p>
          <a:p>
            <a:r>
              <a:rPr lang="en-US" sz="2800">
                <a:latin typeface="Verdana" pitchFamily="34" charset="0"/>
              </a:rPr>
              <a:t>               c &gt;= 0 &amp;&amp; c &lt; matrix[0].length)</a:t>
            </a:r>
          </a:p>
          <a:p>
            <a:r>
              <a:rPr lang="en-US" sz="2800">
                <a:latin typeface="Verdana" pitchFamily="34" charset="0"/>
              </a:rPr>
              <a:t>            sum += matrix[r][c];</a:t>
            </a:r>
          </a:p>
          <a:p>
            <a:r>
              <a:rPr lang="en-US" sz="2800">
                <a:latin typeface="Verdana" pitchFamily="34" charset="0"/>
              </a:rPr>
              <a:t>   return sum;</a:t>
            </a:r>
          </a:p>
          <a:p>
            <a:r>
              <a:rPr lang="en-US" sz="2800">
                <a:latin typeface="Verdana" pitchFamily="34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2800">
              <a:latin typeface="Verdana" pitchFamily="34" charset="0"/>
            </a:endParaRPr>
          </a:p>
        </p:txBody>
      </p:sp>
      <p:sp>
        <p:nvSpPr>
          <p:cNvPr id="210948" name="AutoShape 4"/>
          <p:cNvSpPr>
            <a:spLocks noChangeArrowheads="1"/>
          </p:cNvSpPr>
          <p:nvPr/>
        </p:nvSpPr>
        <p:spPr bwMode="auto">
          <a:xfrm>
            <a:off x="5462588" y="1389490"/>
            <a:ext cx="2538412" cy="735747"/>
          </a:xfrm>
          <a:prstGeom prst="octagon">
            <a:avLst>
              <a:gd name="adj" fmla="val 2928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O(1)</a:t>
            </a:r>
            <a:endParaRPr lang="en-US" sz="2800" baseline="30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0949" name="Oval 5"/>
          <p:cNvSpPr>
            <a:spLocks noChangeArrowheads="1"/>
          </p:cNvSpPr>
          <p:nvPr/>
        </p:nvSpPr>
        <p:spPr bwMode="auto">
          <a:xfrm>
            <a:off x="3278188" y="4932254"/>
            <a:ext cx="5637212" cy="1341656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Always makes at most 9 addition statements!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nimBg="1"/>
      <p:bldP spid="2109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T(N) to Big-Oh O(n)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04800" y="1423009"/>
            <a:ext cx="8382000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2880" anchor="ctr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accent6"/>
                </a:solidFill>
              </a:rPr>
              <a:t>Identify which part of the function has the biggest impact. </a:t>
            </a:r>
            <a:endParaRPr lang="en-US" sz="3200" baseline="-25000" dirty="0">
              <a:solidFill>
                <a:schemeClr val="accent6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447801" y="2743200"/>
            <a:ext cx="7239000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2880" anchor="ctr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accent6"/>
                </a:solidFill>
              </a:rPr>
              <a:t>Not sure? Let n = 1,000,000 and see which part has the biggest value</a:t>
            </a:r>
            <a:endParaRPr lang="en-US" sz="3200" baseline="-25000" dirty="0">
              <a:solidFill>
                <a:schemeClr val="accent6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04799" y="4292322"/>
            <a:ext cx="8382001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2880" anchor="ctr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accent6"/>
                </a:solidFill>
              </a:rPr>
              <a:t>Eliminate any constant:  4N</a:t>
            </a:r>
            <a:r>
              <a:rPr lang="en-US" sz="3200" baseline="30000" dirty="0">
                <a:solidFill>
                  <a:schemeClr val="accent6"/>
                </a:solidFill>
              </a:rPr>
              <a:t>2</a:t>
            </a:r>
            <a:r>
              <a:rPr lang="en-US" sz="3200" dirty="0">
                <a:solidFill>
                  <a:schemeClr val="accent6"/>
                </a:solidFill>
              </a:rPr>
              <a:t> becomes N</a:t>
            </a:r>
            <a:r>
              <a:rPr lang="en-US" sz="3200" baseline="30000" dirty="0">
                <a:solidFill>
                  <a:schemeClr val="accent6"/>
                </a:solidFill>
              </a:rPr>
              <a:t>2</a:t>
            </a:r>
            <a:endParaRPr lang="en-US" sz="3200" baseline="-25000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1" y="5105400"/>
            <a:ext cx="701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25n</a:t>
            </a:r>
            <a:r>
              <a:rPr lang="en-US" sz="3200" baseline="30000" dirty="0">
                <a:solidFill>
                  <a:schemeClr val="accent4"/>
                </a:solidFill>
              </a:rPr>
              <a:t>2</a:t>
            </a:r>
            <a:r>
              <a:rPr lang="en-US" sz="3200" dirty="0">
                <a:solidFill>
                  <a:schemeClr val="accent4"/>
                </a:solidFill>
              </a:rPr>
              <a:t> + 87n + 17 </a:t>
            </a:r>
            <a:r>
              <a:rPr lang="en-US" sz="3200" dirty="0"/>
              <a:t>→</a:t>
            </a:r>
            <a:r>
              <a:rPr lang="en-US" sz="3200" dirty="0">
                <a:solidFill>
                  <a:schemeClr val="accent4"/>
                </a:solidFill>
              </a:rPr>
              <a:t> 25n</a:t>
            </a:r>
            <a:r>
              <a:rPr lang="en-US" sz="3200" baseline="30000" dirty="0">
                <a:solidFill>
                  <a:schemeClr val="accent4"/>
                </a:solidFill>
              </a:rPr>
              <a:t>2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/>
              <a:t>→</a:t>
            </a:r>
            <a:r>
              <a:rPr lang="en-US" sz="3200" dirty="0">
                <a:solidFill>
                  <a:schemeClr val="accent4"/>
                </a:solidFill>
              </a:rPr>
              <a:t> O(n</a:t>
            </a:r>
            <a:r>
              <a:rPr lang="en-US" sz="3200" baseline="30000" dirty="0">
                <a:solidFill>
                  <a:schemeClr val="accent4"/>
                </a:solidFill>
              </a:rPr>
              <a:t>2</a:t>
            </a:r>
            <a:r>
              <a:rPr lang="en-US" sz="3200" dirty="0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5766375"/>
            <a:ext cx="701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10n + 3n</a:t>
            </a:r>
            <a:r>
              <a:rPr lang="en-US" sz="3200" baseline="30000" dirty="0">
                <a:solidFill>
                  <a:schemeClr val="accent4"/>
                </a:solidFill>
              </a:rPr>
              <a:t>5</a:t>
            </a:r>
            <a:r>
              <a:rPr lang="en-US" sz="3200" dirty="0">
                <a:solidFill>
                  <a:schemeClr val="accent4"/>
                </a:solidFill>
              </a:rPr>
              <a:t> + 2n</a:t>
            </a:r>
            <a:r>
              <a:rPr lang="en-US" sz="3200" baseline="30000" dirty="0">
                <a:solidFill>
                  <a:schemeClr val="accent4"/>
                </a:solidFill>
              </a:rPr>
              <a:t>2</a:t>
            </a:r>
            <a:r>
              <a:rPr lang="en-US" sz="3200" dirty="0">
                <a:solidFill>
                  <a:schemeClr val="accent4"/>
                </a:solidFill>
              </a:rPr>
              <a:t> + 95 </a:t>
            </a:r>
            <a:r>
              <a:rPr lang="en-US" sz="3200" dirty="0"/>
              <a:t>→</a:t>
            </a:r>
            <a:r>
              <a:rPr lang="en-US" sz="3200" dirty="0">
                <a:solidFill>
                  <a:schemeClr val="accent4"/>
                </a:solidFill>
              </a:rPr>
              <a:t> 3n</a:t>
            </a:r>
            <a:r>
              <a:rPr lang="en-US" sz="3200" baseline="30000" dirty="0">
                <a:solidFill>
                  <a:schemeClr val="accent4"/>
                </a:solidFill>
              </a:rPr>
              <a:t>5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/>
              <a:t>→</a:t>
            </a:r>
            <a:r>
              <a:rPr lang="en-US" sz="3200" dirty="0">
                <a:solidFill>
                  <a:schemeClr val="accent4"/>
                </a:solidFill>
              </a:rPr>
              <a:t> O(n</a:t>
            </a:r>
            <a:r>
              <a:rPr lang="en-US" sz="3200" baseline="30000" dirty="0">
                <a:solidFill>
                  <a:schemeClr val="accent4"/>
                </a:solidFill>
              </a:rPr>
              <a:t>5</a:t>
            </a:r>
            <a:r>
              <a:rPr lang="en-US" sz="3200" dirty="0">
                <a:solidFill>
                  <a:schemeClr val="accent4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74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Best Algorithm</a:t>
            </a:r>
          </a:p>
        </p:txBody>
      </p:sp>
      <p:pic>
        <p:nvPicPr>
          <p:cNvPr id="175109" name="Picture 5" descr="MCj015015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7000" y="3870325"/>
            <a:ext cx="2332038" cy="213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111" name="AutoShape 7"/>
          <p:cNvSpPr>
            <a:spLocks noChangeArrowheads="1"/>
          </p:cNvSpPr>
          <p:nvPr/>
        </p:nvSpPr>
        <p:spPr bwMode="auto">
          <a:xfrm>
            <a:off x="403225" y="1717675"/>
            <a:ext cx="7497763" cy="152082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6"/>
                </a:solidFill>
              </a:rPr>
              <a:t>Suppose you are running experiments on people riding roller coasters in terms of gender, age, time of day, and weather</a:t>
            </a:r>
          </a:p>
        </p:txBody>
      </p:sp>
      <p:sp>
        <p:nvSpPr>
          <p:cNvPr id="175112" name="AutoShape 8"/>
          <p:cNvSpPr>
            <a:spLocks noChangeArrowheads="1"/>
          </p:cNvSpPr>
          <p:nvPr/>
        </p:nvSpPr>
        <p:spPr bwMode="auto">
          <a:xfrm>
            <a:off x="427038" y="3475038"/>
            <a:ext cx="577532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6"/>
                </a:solidFill>
              </a:rPr>
              <a:t>You want to be able to sort the data by any of the factors</a:t>
            </a:r>
          </a:p>
        </p:txBody>
      </p:sp>
      <p:sp>
        <p:nvSpPr>
          <p:cNvPr id="175113" name="AutoShape 9"/>
          <p:cNvSpPr>
            <a:spLocks noChangeArrowheads="1"/>
          </p:cNvSpPr>
          <p:nvPr/>
        </p:nvSpPr>
        <p:spPr bwMode="auto">
          <a:xfrm>
            <a:off x="2286000" y="4778375"/>
            <a:ext cx="3916363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6"/>
                </a:solidFill>
              </a:rPr>
              <a:t>What is the best sort algorithm to use?</a:t>
            </a:r>
          </a:p>
        </p:txBody>
      </p:sp>
      <p:sp>
        <p:nvSpPr>
          <p:cNvPr id="175110" name="AutoShape 6"/>
          <p:cNvSpPr>
            <a:spLocks noChangeArrowheads="1"/>
          </p:cNvSpPr>
          <p:nvPr/>
        </p:nvSpPr>
        <p:spPr bwMode="auto">
          <a:xfrm>
            <a:off x="5068888" y="3063885"/>
            <a:ext cx="3740150" cy="822305"/>
          </a:xfrm>
          <a:prstGeom prst="wedgeEllipseCallout">
            <a:avLst>
              <a:gd name="adj1" fmla="val -42995"/>
              <a:gd name="adj2" fmla="val 183134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accent2"/>
                </a:solidFill>
                <a:latin typeface="Jokerman" pitchFamily="82" charset="0"/>
              </a:rPr>
              <a:t>It depends!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1" grpId="0" animBg="1"/>
      <p:bldP spid="175112" grpId="0" animBg="1"/>
      <p:bldP spid="175113" grpId="0" animBg="1"/>
      <p:bldP spid="1751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Summations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019" name="AutoShape 3"/>
              <p:cNvSpPr>
                <a:spLocks noChangeArrowheads="1"/>
              </p:cNvSpPr>
              <p:nvPr/>
            </p:nvSpPr>
            <p:spPr bwMode="auto">
              <a:xfrm>
                <a:off x="364273" y="1417638"/>
                <a:ext cx="6934199" cy="1609164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anchor="ctr" anchorCtr="1">
                <a:spAutoFit/>
              </a:bodyPr>
              <a:lstStyle/>
              <a:p>
                <a:pPr algn="ctr" eaLnBrk="0" hangingPunct="0"/>
                <a:r>
                  <a:rPr lang="en-US" sz="3600" dirty="0">
                    <a:solidFill>
                      <a:schemeClr val="accent2"/>
                    </a:solidFill>
                  </a:rPr>
                  <a:t>T(N) = 1 + 2 + 3 + 4 + … + N </a:t>
                </a:r>
              </a:p>
              <a:p>
                <a:pPr algn="ctr" eaLnBrk="0" hangingPunct="0"/>
                <a14:m>
                  <m:oMath xmlns:m="http://schemas.openxmlformats.org/officeDocument/2006/math">
                    <m:r>
                      <a:rPr lang="en-US" sz="36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6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3600" dirty="0">
                    <a:solidFill>
                      <a:schemeClr val="accent2"/>
                    </a:solidFill>
                  </a:rPr>
                  <a:t>O(n</a:t>
                </a:r>
                <a:r>
                  <a:rPr lang="en-US" sz="36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3600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4019" name="Auto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273" y="1417638"/>
                <a:ext cx="6934199" cy="1609164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024" name="AutoShape 8"/>
              <p:cNvSpPr>
                <a:spLocks noChangeArrowheads="1"/>
              </p:cNvSpPr>
              <p:nvPr/>
            </p:nvSpPr>
            <p:spPr bwMode="auto">
              <a:xfrm>
                <a:off x="1828800" y="3429000"/>
                <a:ext cx="7086600" cy="132802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anchor="ctr" anchorCtr="1">
                <a:spAutoFit/>
              </a:bodyPr>
              <a:lstStyle/>
              <a:p>
                <a:pPr algn="ctr" eaLnBrk="0" hangingPunct="0"/>
                <a:r>
                  <a:rPr lang="en-US" sz="3600">
                    <a:solidFill>
                      <a:schemeClr val="accent2"/>
                    </a:solidFill>
                  </a:rPr>
                  <a:t>T(N) = 1 </a:t>
                </a:r>
                <a:r>
                  <a:rPr lang="en-US" sz="3600" dirty="0">
                    <a:solidFill>
                      <a:schemeClr val="accent2"/>
                    </a:solidFill>
                  </a:rPr>
                  <a:t>+ 2 + 4 + 8 + … + 2</a:t>
                </a:r>
                <a:r>
                  <a:rPr lang="en-US" sz="3600" baseline="30000" dirty="0">
                    <a:solidFill>
                      <a:schemeClr val="accent2"/>
                    </a:solidFill>
                  </a:rPr>
                  <a:t>N</a:t>
                </a:r>
              </a:p>
              <a:p>
                <a:pPr algn="ctr" eaLnBrk="0" hangingPunct="0"/>
                <a14:m>
                  <m:oMath xmlns:m="http://schemas.openxmlformats.org/officeDocument/2006/math">
                    <m:r>
                      <a:rPr lang="en-US" sz="360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−1=2∗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−1=</m:t>
                    </m:r>
                  </m:oMath>
                </a14:m>
                <a:r>
                  <a:rPr lang="en-US" sz="36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3600" dirty="0">
                    <a:solidFill>
                      <a:schemeClr val="accent2"/>
                    </a:solidFill>
                  </a:rPr>
                  <a:t>O(2</a:t>
                </a:r>
                <a:r>
                  <a:rPr lang="en-US" sz="3600" baseline="30000" dirty="0">
                    <a:solidFill>
                      <a:schemeClr val="accent2"/>
                    </a:solidFill>
                  </a:rPr>
                  <a:t>n</a:t>
                </a:r>
                <a:r>
                  <a:rPr lang="en-US" sz="3600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4024" name="AutoShap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3429000"/>
                <a:ext cx="7086600" cy="1328023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nimBg="1"/>
      <p:bldP spid="2140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oops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algorithm takes </a:t>
            </a:r>
            <a:r>
              <a:rPr lang="en-US" sz="2800" dirty="0">
                <a:solidFill>
                  <a:schemeClr val="accent2"/>
                </a:solidFill>
              </a:rPr>
              <a:t>50 </a:t>
            </a:r>
            <a:r>
              <a:rPr lang="en-US" sz="2800" dirty="0"/>
              <a:t>milliseconds to process a data set with </a:t>
            </a:r>
            <a:r>
              <a:rPr lang="en-US" sz="2800" dirty="0">
                <a:solidFill>
                  <a:schemeClr val="accent2"/>
                </a:solidFill>
              </a:rPr>
              <a:t>5,000 </a:t>
            </a:r>
            <a:r>
              <a:rPr lang="en-US" sz="2800" dirty="0"/>
              <a:t>elements.</a:t>
            </a:r>
          </a:p>
        </p:txBody>
      </p:sp>
      <p:sp>
        <p:nvSpPr>
          <p:cNvPr id="2232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371600" y="2842022"/>
            <a:ext cx="4419600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How do we set this up?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43200" y="3908822"/>
                <a:ext cx="3568669" cy="1360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4000" b="1" i="1" smtClean="0">
                                  <a:latin typeface="Cambria Math"/>
                                </a:rPr>
                                <m:t>𝒊𝒎𝒆</m:t>
                              </m:r>
                            </m:e>
                            <m:sub>
                              <m:r>
                                <a:rPr lang="en-US" sz="40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sz="4000" b="1" i="1">
                              <a:latin typeface="Cambria Math"/>
                            </a:rPr>
                            <m:t>𝑶</m:t>
                          </m:r>
                          <m:r>
                            <a:rPr lang="en-US" sz="40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40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40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>
                              <a:latin typeface="Cambria Math"/>
                            </a:rPr>
                            <m:t>𝒕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𝒊𝒎𝒆</m:t>
                          </m:r>
                        </m:num>
                        <m:den>
                          <m:r>
                            <a:rPr lang="en-US" sz="4000" b="1" i="1">
                              <a:latin typeface="Cambria Math"/>
                            </a:rPr>
                            <m:t>𝑶</m:t>
                          </m:r>
                          <m:r>
                            <a:rPr lang="en-US" sz="4000" b="1" i="1">
                              <a:latin typeface="Cambria Math"/>
                            </a:rPr>
                            <m:t>(</m:t>
                          </m:r>
                          <m:r>
                            <a:rPr lang="en-US" sz="40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4000" b="1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908822"/>
                <a:ext cx="3568669" cy="13605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533400" y="3958234"/>
            <a:ext cx="2209800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Given time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1000" y="4899422"/>
            <a:ext cx="2481943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O( Given Size 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0600" y="16764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How long will </a:t>
            </a:r>
            <a:r>
              <a:rPr lang="en-US" sz="2800" dirty="0"/>
              <a:t>oops</a:t>
            </a:r>
            <a:r>
              <a:rPr lang="en-US" sz="2800" dirty="0">
                <a:solidFill>
                  <a:srgbClr val="CCFF66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take to process a data set with</a:t>
            </a:r>
            <a:r>
              <a:rPr lang="en-US" sz="2800" dirty="0">
                <a:solidFill>
                  <a:srgbClr val="CCFF66"/>
                </a:solidFill>
              </a:rPr>
              <a:t> </a:t>
            </a:r>
            <a:r>
              <a:rPr lang="en-US" sz="2800" dirty="0"/>
              <a:t>7,500</a:t>
            </a:r>
            <a:r>
              <a:rPr lang="en-US" sz="2800" dirty="0">
                <a:solidFill>
                  <a:srgbClr val="CCFF66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elements, if the Big-Oh is…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73078" y="3958234"/>
            <a:ext cx="2209800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Target 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73078" y="4899422"/>
            <a:ext cx="2481943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O( Target Size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/>
      <p:bldP spid="14" grpId="0" animBg="1"/>
      <p:bldP spid="2" grpId="0"/>
      <p:bldP spid="3" grpId="0" animBg="1"/>
      <p:bldP spid="18" grpId="0" animBg="1"/>
      <p:bldP spid="8" grpId="0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oops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algorithm takes </a:t>
            </a:r>
            <a:r>
              <a:rPr lang="en-US" sz="2800" dirty="0">
                <a:solidFill>
                  <a:schemeClr val="accent2"/>
                </a:solidFill>
              </a:rPr>
              <a:t>50 </a:t>
            </a:r>
            <a:r>
              <a:rPr lang="en-US" sz="2800" dirty="0"/>
              <a:t>milliseconds to process a data set with </a:t>
            </a:r>
            <a:r>
              <a:rPr lang="en-US" sz="2800" dirty="0">
                <a:solidFill>
                  <a:schemeClr val="accent2"/>
                </a:solidFill>
              </a:rPr>
              <a:t>5,000 </a:t>
            </a:r>
            <a:r>
              <a:rPr lang="en-US" sz="2800" dirty="0"/>
              <a:t>elements.</a:t>
            </a: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990600" y="16764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How long will </a:t>
            </a:r>
            <a:r>
              <a:rPr lang="en-US" sz="2800" dirty="0"/>
              <a:t>oops</a:t>
            </a:r>
            <a:r>
              <a:rPr lang="en-US" sz="2800" dirty="0">
                <a:solidFill>
                  <a:srgbClr val="CCFF66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take to process a data set with</a:t>
            </a:r>
            <a:r>
              <a:rPr lang="en-US" sz="2800" dirty="0">
                <a:solidFill>
                  <a:srgbClr val="CCFF66"/>
                </a:solidFill>
              </a:rPr>
              <a:t> </a:t>
            </a:r>
            <a:r>
              <a:rPr lang="en-US" sz="2800" dirty="0"/>
              <a:t>7,500</a:t>
            </a:r>
            <a:r>
              <a:rPr lang="en-US" sz="2800" dirty="0">
                <a:solidFill>
                  <a:srgbClr val="CCFF66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elements, if the Big-Oh is…</a:t>
            </a: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1600200" y="29718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accent5"/>
                </a:solidFill>
              </a:rPr>
              <a:t>O(n)</a:t>
            </a: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1600200" y="37623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5"/>
                </a:solidFill>
              </a:rPr>
              <a:t>O(n</a:t>
            </a:r>
            <a:r>
              <a:rPr lang="en-US" sz="2800" baseline="30000">
                <a:solidFill>
                  <a:schemeClr val="accent5"/>
                </a:solidFill>
              </a:rPr>
              <a:t>2</a:t>
            </a:r>
            <a:r>
              <a:rPr lang="en-US" sz="280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1600200" y="452437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5"/>
                </a:solidFill>
              </a:rPr>
              <a:t>O(log n)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3581400" y="29718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5"/>
                </a:solidFill>
              </a:rPr>
              <a:t>75 ms</a:t>
            </a: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3581400" y="376237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5"/>
                </a:solidFill>
              </a:rPr>
              <a:t>112.5 ms</a:t>
            </a:r>
          </a:p>
        </p:txBody>
      </p:sp>
      <p:sp>
        <p:nvSpPr>
          <p:cNvPr id="223244" name="Text Box 12"/>
          <p:cNvSpPr txBox="1">
            <a:spLocks noChangeArrowheads="1"/>
          </p:cNvSpPr>
          <p:nvPr/>
        </p:nvSpPr>
        <p:spPr bwMode="auto">
          <a:xfrm>
            <a:off x="3581400" y="452437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5"/>
                </a:solidFill>
              </a:rPr>
              <a:t>52.38 ms</a:t>
            </a:r>
          </a:p>
        </p:txBody>
      </p:sp>
      <p:sp>
        <p:nvSpPr>
          <p:cNvPr id="2232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254" name="AutoShape 22"/>
              <p:cNvSpPr>
                <a:spLocks noChangeArrowheads="1"/>
              </p:cNvSpPr>
              <p:nvPr/>
            </p:nvSpPr>
            <p:spPr bwMode="auto">
              <a:xfrm>
                <a:off x="5943600" y="2581843"/>
                <a:ext cx="2286000" cy="878113"/>
              </a:xfrm>
              <a:prstGeom prst="wedgeRoundRectCallout">
                <a:avLst>
                  <a:gd name="adj1" fmla="val -104533"/>
                  <a:gd name="adj2" fmla="val 23715"/>
                  <a:gd name="adj3" fmla="val 16667"/>
                </a:avLst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5000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∗7500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3254" name="AutoShap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2581843"/>
                <a:ext cx="2286000" cy="878113"/>
              </a:xfrm>
              <a:prstGeom prst="wedgeRoundRectCallout">
                <a:avLst>
                  <a:gd name="adj1" fmla="val -104533"/>
                  <a:gd name="adj2" fmla="val 23715"/>
                  <a:gd name="adj3" fmla="val 16667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utoShape 22"/>
              <p:cNvSpPr>
                <a:spLocks noChangeArrowheads="1"/>
              </p:cNvSpPr>
              <p:nvPr/>
            </p:nvSpPr>
            <p:spPr bwMode="auto">
              <a:xfrm>
                <a:off x="5943600" y="3631975"/>
                <a:ext cx="2286000" cy="878113"/>
              </a:xfrm>
              <a:prstGeom prst="wedgeRoundRectCallout">
                <a:avLst>
                  <a:gd name="adj1" fmla="val -84267"/>
                  <a:gd name="adj2" fmla="val -4054"/>
                  <a:gd name="adj3" fmla="val 16667"/>
                </a:avLst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5000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7500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AutoShap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3631975"/>
                <a:ext cx="2286000" cy="878113"/>
              </a:xfrm>
              <a:prstGeom prst="wedgeRoundRectCallout">
                <a:avLst>
                  <a:gd name="adj1" fmla="val -84267"/>
                  <a:gd name="adj2" fmla="val -4054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utoShape 22"/>
              <p:cNvSpPr>
                <a:spLocks noChangeArrowheads="1"/>
              </p:cNvSpPr>
              <p:nvPr/>
            </p:nvSpPr>
            <p:spPr bwMode="auto">
              <a:xfrm>
                <a:off x="6025896" y="4748070"/>
                <a:ext cx="2889504" cy="949835"/>
              </a:xfrm>
              <a:prstGeom prst="wedgeRoundRectCallout">
                <a:avLst>
                  <a:gd name="adj1" fmla="val -80382"/>
                  <a:gd name="adj2" fmla="val -44004"/>
                  <a:gd name="adj3" fmla="val 16667"/>
                </a:avLst>
              </a:prstGeom>
              <a:solidFill>
                <a:srgbClr val="CCFF66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50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5000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7500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AutoShap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5896" y="4748070"/>
                <a:ext cx="2889504" cy="949835"/>
              </a:xfrm>
              <a:prstGeom prst="wedgeRoundRectCallout">
                <a:avLst>
                  <a:gd name="adj1" fmla="val -80382"/>
                  <a:gd name="adj2" fmla="val -44004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2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/>
      <p:bldP spid="223237" grpId="0"/>
      <p:bldP spid="223239" grpId="0"/>
      <p:bldP spid="223240" grpId="0"/>
      <p:bldP spid="223241" grpId="0"/>
      <p:bldP spid="223242" grpId="0"/>
      <p:bldP spid="223243" grpId="0"/>
      <p:bldP spid="223244" grpId="0"/>
      <p:bldP spid="223254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221187" name="AutoShape 3"/>
          <p:cNvSpPr>
            <a:spLocks noChangeArrowheads="1"/>
          </p:cNvSpPr>
          <p:nvPr/>
        </p:nvSpPr>
        <p:spPr bwMode="auto">
          <a:xfrm>
            <a:off x="381000" y="1524000"/>
            <a:ext cx="745172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3"/>
                </a:solidFill>
              </a:rPr>
              <a:t>Best Case – properties of the data set that causes the fewest steps in the algorithm </a:t>
            </a:r>
          </a:p>
        </p:txBody>
      </p:sp>
      <p:sp>
        <p:nvSpPr>
          <p:cNvPr id="221188" name="AutoShape 4"/>
          <p:cNvSpPr>
            <a:spLocks noChangeArrowheads="1"/>
          </p:cNvSpPr>
          <p:nvPr/>
        </p:nvSpPr>
        <p:spPr bwMode="auto">
          <a:xfrm>
            <a:off x="1447800" y="4724400"/>
            <a:ext cx="745172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3"/>
                </a:solidFill>
              </a:rPr>
              <a:t>Average Case – typically means the data in the data set is randomly distributed </a:t>
            </a:r>
          </a:p>
        </p:txBody>
      </p:sp>
      <p:sp>
        <p:nvSpPr>
          <p:cNvPr id="221189" name="AutoShape 5"/>
          <p:cNvSpPr>
            <a:spLocks noChangeArrowheads="1"/>
          </p:cNvSpPr>
          <p:nvPr/>
        </p:nvSpPr>
        <p:spPr bwMode="auto">
          <a:xfrm>
            <a:off x="762000" y="3095625"/>
            <a:ext cx="745172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3"/>
                </a:solidFill>
              </a:rPr>
              <a:t>Worst Case – properties of the data set that causes the most steps in the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nimBg="1"/>
      <p:bldP spid="221188" grpId="0" animBg="1"/>
      <p:bldP spid="2211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6002338" y="3206496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3600">
              <a:solidFill>
                <a:srgbClr val="33CC33"/>
              </a:solidFill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Inserting in a Sorted Array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1811338" y="3200400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accent5"/>
                </a:solidFill>
              </a:rPr>
              <a:t>20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2649538" y="3200400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solidFill>
                  <a:schemeClr val="accent5"/>
                </a:solidFill>
              </a:rPr>
              <a:t>35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4325938" y="3206496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solidFill>
                  <a:schemeClr val="accent5"/>
                </a:solidFill>
              </a:rPr>
              <a:t>65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3487738" y="3206496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accent5"/>
                </a:solidFill>
              </a:rPr>
              <a:t>50</a:t>
            </a:r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5164138" y="3206496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solidFill>
                  <a:schemeClr val="accent5"/>
                </a:solidFill>
              </a:rPr>
              <a:t>80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6002338" y="3206496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accent2"/>
                </a:solidFill>
              </a:rPr>
              <a:t>80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5164138" y="3206496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65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4325938" y="3206496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50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3487738" y="3206496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188430" name="AutoShape 14"/>
          <p:cNvSpPr>
            <a:spLocks noChangeArrowheads="1"/>
          </p:cNvSpPr>
          <p:nvPr/>
        </p:nvSpPr>
        <p:spPr bwMode="auto">
          <a:xfrm>
            <a:off x="425450" y="1952625"/>
            <a:ext cx="5594350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2"/>
                </a:solidFill>
              </a:rPr>
              <a:t>Insert 40 into the following array:</a:t>
            </a:r>
          </a:p>
        </p:txBody>
      </p:sp>
      <p:sp>
        <p:nvSpPr>
          <p:cNvPr id="188431" name="AutoShape 15"/>
          <p:cNvSpPr>
            <a:spLocks noChangeArrowheads="1"/>
          </p:cNvSpPr>
          <p:nvPr/>
        </p:nvSpPr>
        <p:spPr bwMode="auto">
          <a:xfrm>
            <a:off x="5334000" y="3940214"/>
            <a:ext cx="3511550" cy="1341656"/>
          </a:xfrm>
          <a:prstGeom prst="wedgeEllipseCallout">
            <a:avLst>
              <a:gd name="adj1" fmla="val -40778"/>
              <a:gd name="adj2" fmla="val -68671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40 &lt; 80</a:t>
            </a:r>
            <a:b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slide 80 over</a:t>
            </a:r>
          </a:p>
        </p:txBody>
      </p:sp>
      <p:sp>
        <p:nvSpPr>
          <p:cNvPr id="188432" name="AutoShape 16"/>
          <p:cNvSpPr>
            <a:spLocks noChangeArrowheads="1"/>
          </p:cNvSpPr>
          <p:nvPr/>
        </p:nvSpPr>
        <p:spPr bwMode="auto">
          <a:xfrm>
            <a:off x="4246563" y="4679989"/>
            <a:ext cx="3511550" cy="1341656"/>
          </a:xfrm>
          <a:prstGeom prst="wedgeEllipseCallout">
            <a:avLst>
              <a:gd name="adj1" fmla="val -36801"/>
              <a:gd name="adj2" fmla="val -120384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40 &lt; 65</a:t>
            </a:r>
            <a:b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slide 65 over</a:t>
            </a:r>
          </a:p>
        </p:txBody>
      </p:sp>
      <p:sp>
        <p:nvSpPr>
          <p:cNvPr id="188433" name="AutoShape 17"/>
          <p:cNvSpPr>
            <a:spLocks noChangeArrowheads="1"/>
          </p:cNvSpPr>
          <p:nvPr/>
        </p:nvSpPr>
        <p:spPr bwMode="auto">
          <a:xfrm>
            <a:off x="3048000" y="4397414"/>
            <a:ext cx="3511550" cy="1341656"/>
          </a:xfrm>
          <a:prstGeom prst="wedgeEllipseCallout">
            <a:avLst>
              <a:gd name="adj1" fmla="val -22019"/>
              <a:gd name="adj2" fmla="val -100213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40 &lt; 50</a:t>
            </a:r>
            <a:b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slide 50 over</a:t>
            </a:r>
          </a:p>
        </p:txBody>
      </p:sp>
      <p:sp>
        <p:nvSpPr>
          <p:cNvPr id="188434" name="AutoShape 18"/>
          <p:cNvSpPr>
            <a:spLocks noChangeArrowheads="1"/>
          </p:cNvSpPr>
          <p:nvPr/>
        </p:nvSpPr>
        <p:spPr bwMode="auto">
          <a:xfrm>
            <a:off x="425450" y="4377035"/>
            <a:ext cx="3062288" cy="1947565"/>
          </a:xfrm>
          <a:prstGeom prst="wedgeEllipseCallout">
            <a:avLst>
              <a:gd name="adj1" fmla="val 54769"/>
              <a:gd name="adj2" fmla="val -80819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Insert 40 &amp; increment the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nimBg="1"/>
      <p:bldP spid="188421" grpId="0" animBg="1"/>
      <p:bldP spid="188422" grpId="0" animBg="1"/>
      <p:bldP spid="188423" grpId="0" animBg="1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 animBg="1"/>
      <p:bldP spid="188430" grpId="0" animBg="1"/>
      <p:bldP spid="188431" grpId="0" animBg="1"/>
      <p:bldP spid="188431" grpId="1" animBg="1"/>
      <p:bldP spid="188432" grpId="0" animBg="1"/>
      <p:bldP spid="188432" grpId="1" animBg="1"/>
      <p:bldP spid="188433" grpId="0" animBg="1"/>
      <p:bldP spid="188433" grpId="1" animBg="1"/>
      <p:bldP spid="1884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Sorted Array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Working backwards from next available index until insertion point found</a:t>
            </a:r>
          </a:p>
          <a:p>
            <a:pPr lvl="1">
              <a:lnSpc>
                <a:spcPct val="90000"/>
              </a:lnSpc>
            </a:pPr>
            <a:r>
              <a:rPr lang="en-US"/>
              <a:t>If item to insert is </a:t>
            </a:r>
            <a:r>
              <a:rPr lang="en-US" i="1"/>
              <a:t>less than</a:t>
            </a:r>
            <a:r>
              <a:rPr lang="en-US"/>
              <a:t> next element to left, shift element to current location</a:t>
            </a:r>
          </a:p>
          <a:p>
            <a:pPr lvl="1">
              <a:lnSpc>
                <a:spcPct val="90000"/>
              </a:lnSpc>
            </a:pPr>
            <a:r>
              <a:rPr lang="en-US"/>
              <a:t>Otherwise, insertion point found</a:t>
            </a:r>
          </a:p>
          <a:p>
            <a:pPr>
              <a:lnSpc>
                <a:spcPct val="90000"/>
              </a:lnSpc>
            </a:pPr>
            <a:r>
              <a:rPr lang="en-US"/>
              <a:t>Store insertion item at insertion point</a:t>
            </a:r>
          </a:p>
          <a:p>
            <a:pPr>
              <a:lnSpc>
                <a:spcPct val="90000"/>
              </a:lnSpc>
            </a:pPr>
            <a:r>
              <a:rPr lang="en-US"/>
              <a:t>Increase number of elements counter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6477000" y="76200"/>
            <a:ext cx="2590800" cy="1524000"/>
          </a:xfrm>
          <a:prstGeom prst="plaque">
            <a:avLst>
              <a:gd name="adj" fmla="val 16667"/>
            </a:avLst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Complexity:</a:t>
            </a:r>
          </a:p>
          <a:p>
            <a:pPr algn="ctr" eaLnBrk="0" hangingPunct="0"/>
            <a:r>
              <a:rPr lang="en-US" sz="2800" i="1">
                <a:solidFill>
                  <a:schemeClr val="bg1"/>
                </a:solidFill>
              </a:rPr>
              <a:t>O</a:t>
            </a:r>
            <a:r>
              <a:rPr lang="en-US" sz="2800">
                <a:solidFill>
                  <a:schemeClr val="bg1"/>
                </a:solidFill>
              </a:rPr>
              <a:t>(</a:t>
            </a:r>
            <a:r>
              <a:rPr lang="en-US" sz="2800" i="1">
                <a:solidFill>
                  <a:schemeClr val="bg1"/>
                </a:solidFill>
              </a:rPr>
              <a:t>n</a:t>
            </a:r>
            <a:r>
              <a:rPr lang="en-US" sz="280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172200" y="3124200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accent5"/>
                </a:solidFill>
              </a:rPr>
              <a:t>80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Deleting From Array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981200" y="3124200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solidFill>
                  <a:schemeClr val="accent5"/>
                </a:solidFill>
              </a:rPr>
              <a:t>20</a:t>
            </a: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2819400" y="3124200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solidFill>
                  <a:schemeClr val="accent5"/>
                </a:solidFill>
              </a:rPr>
              <a:t>35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4495800" y="3124200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solidFill>
                  <a:schemeClr val="accent5"/>
                </a:solidFill>
              </a:rPr>
              <a:t>50</a:t>
            </a: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3657600" y="3124200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solidFill>
                  <a:schemeClr val="accent5"/>
                </a:solidFill>
              </a:rPr>
              <a:t>40</a:t>
            </a:r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5334000" y="3124200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accent5"/>
                </a:solidFill>
              </a:rPr>
              <a:t>65</a:t>
            </a: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5334000" y="3124200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accent2"/>
                </a:solidFill>
              </a:rPr>
              <a:t>80</a:t>
            </a:r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4495800" y="3124200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65</a:t>
            </a:r>
          </a:p>
        </p:txBody>
      </p:sp>
      <p:sp>
        <p:nvSpPr>
          <p:cNvPr id="189452" name="Text Box 12"/>
          <p:cNvSpPr txBox="1">
            <a:spLocks noChangeArrowheads="1"/>
          </p:cNvSpPr>
          <p:nvPr/>
        </p:nvSpPr>
        <p:spPr bwMode="auto">
          <a:xfrm>
            <a:off x="3657600" y="3124200"/>
            <a:ext cx="838200" cy="66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accent2"/>
                </a:solidFill>
              </a:rPr>
              <a:t>50</a:t>
            </a:r>
          </a:p>
        </p:txBody>
      </p:sp>
      <p:sp>
        <p:nvSpPr>
          <p:cNvPr id="189454" name="AutoShape 14"/>
          <p:cNvSpPr>
            <a:spLocks noChangeArrowheads="1"/>
          </p:cNvSpPr>
          <p:nvPr/>
        </p:nvSpPr>
        <p:spPr bwMode="auto">
          <a:xfrm>
            <a:off x="425450" y="1952625"/>
            <a:ext cx="625633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2"/>
                </a:solidFill>
              </a:rPr>
              <a:t>Delete 40 from the following array:</a:t>
            </a:r>
          </a:p>
        </p:txBody>
      </p:sp>
      <p:sp>
        <p:nvSpPr>
          <p:cNvPr id="189455" name="AutoShape 15"/>
          <p:cNvSpPr>
            <a:spLocks noChangeArrowheads="1"/>
          </p:cNvSpPr>
          <p:nvPr/>
        </p:nvSpPr>
        <p:spPr bwMode="auto">
          <a:xfrm>
            <a:off x="425450" y="4180046"/>
            <a:ext cx="3511550" cy="822305"/>
          </a:xfrm>
          <a:prstGeom prst="wedgeEllipseCallout">
            <a:avLst>
              <a:gd name="adj1" fmla="val 49954"/>
              <a:gd name="adj2" fmla="val -114056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accent2"/>
                </a:solidFill>
                <a:latin typeface="+mn-lt"/>
              </a:rPr>
              <a:t>Find the 40</a:t>
            </a:r>
          </a:p>
        </p:txBody>
      </p:sp>
      <p:sp>
        <p:nvSpPr>
          <p:cNvPr id="189457" name="AutoShape 17"/>
          <p:cNvSpPr>
            <a:spLocks noChangeArrowheads="1"/>
          </p:cNvSpPr>
          <p:nvPr/>
        </p:nvSpPr>
        <p:spPr bwMode="auto">
          <a:xfrm>
            <a:off x="1524000" y="4625975"/>
            <a:ext cx="3511550" cy="1514773"/>
          </a:xfrm>
          <a:prstGeom prst="wedgeEllipseCallout">
            <a:avLst>
              <a:gd name="adj1" fmla="val 44713"/>
              <a:gd name="adj2" fmla="val -118671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+mn-lt"/>
              </a:rPr>
              <a:t>Slide over the 50</a:t>
            </a:r>
          </a:p>
        </p:txBody>
      </p:sp>
      <p:sp>
        <p:nvSpPr>
          <p:cNvPr id="189458" name="AutoShape 18"/>
          <p:cNvSpPr>
            <a:spLocks noChangeArrowheads="1"/>
          </p:cNvSpPr>
          <p:nvPr/>
        </p:nvSpPr>
        <p:spPr bwMode="auto">
          <a:xfrm>
            <a:off x="3938588" y="4625975"/>
            <a:ext cx="3071812" cy="1514773"/>
          </a:xfrm>
          <a:prstGeom prst="wedgeEllipseCallout">
            <a:avLst>
              <a:gd name="adj1" fmla="val 7468"/>
              <a:gd name="adj2" fmla="val -115593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+mn-lt"/>
              </a:rPr>
              <a:t>Slide over the 65</a:t>
            </a:r>
          </a:p>
        </p:txBody>
      </p:sp>
      <p:sp>
        <p:nvSpPr>
          <p:cNvPr id="189459" name="AutoShape 19"/>
          <p:cNvSpPr>
            <a:spLocks noChangeArrowheads="1"/>
          </p:cNvSpPr>
          <p:nvPr/>
        </p:nvSpPr>
        <p:spPr bwMode="auto">
          <a:xfrm>
            <a:off x="5997575" y="3886200"/>
            <a:ext cx="2901950" cy="1514773"/>
          </a:xfrm>
          <a:prstGeom prst="wedgeEllipseCallout">
            <a:avLst>
              <a:gd name="adj1" fmla="val -35722"/>
              <a:gd name="adj2" fmla="val -64486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+mn-lt"/>
              </a:rPr>
              <a:t>Slide over the 80</a:t>
            </a:r>
          </a:p>
        </p:txBody>
      </p:sp>
      <p:sp>
        <p:nvSpPr>
          <p:cNvPr id="189460" name="AutoShape 20"/>
          <p:cNvSpPr>
            <a:spLocks noChangeArrowheads="1"/>
          </p:cNvSpPr>
          <p:nvPr/>
        </p:nvSpPr>
        <p:spPr bwMode="auto">
          <a:xfrm>
            <a:off x="4384675" y="4981128"/>
            <a:ext cx="4514850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2"/>
                </a:solidFill>
                <a:latin typeface="+mn-lt"/>
              </a:rPr>
              <a:t>Reduce the number of elements by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nimBg="1"/>
      <p:bldP spid="189445" grpId="0" animBg="1"/>
      <p:bldP spid="189446" grpId="0" animBg="1"/>
      <p:bldP spid="189447" grpId="0" animBg="1"/>
      <p:bldP spid="189448" grpId="0" animBg="1"/>
      <p:bldP spid="189449" grpId="0" animBg="1"/>
      <p:bldP spid="189450" grpId="0" animBg="1"/>
      <p:bldP spid="189451" grpId="0" animBg="1"/>
      <p:bldP spid="189452" grpId="0" animBg="1"/>
      <p:bldP spid="189454" grpId="0" animBg="1"/>
      <p:bldP spid="189455" grpId="0" animBg="1"/>
      <p:bldP spid="189455" grpId="1" animBg="1"/>
      <p:bldP spid="189457" grpId="0" animBg="1"/>
      <p:bldP spid="189457" grpId="1" animBg="1"/>
      <p:bldP spid="189458" grpId="0" animBg="1"/>
      <p:bldP spid="189458" grpId="1" animBg="1"/>
      <p:bldP spid="189459" grpId="0" animBg="1"/>
      <p:bldP spid="189459" grpId="1" animBg="1"/>
      <p:bldP spid="1894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From Array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Search for item to delete</a:t>
            </a:r>
          </a:p>
          <a:p>
            <a:r>
              <a:rPr lang="en-US"/>
              <a:t>If found</a:t>
            </a:r>
          </a:p>
          <a:p>
            <a:pPr lvl="1"/>
            <a:r>
              <a:rPr lang="en-US"/>
              <a:t>Traverse array from match location to end</a:t>
            </a:r>
          </a:p>
          <a:p>
            <a:pPr lvl="2"/>
            <a:r>
              <a:rPr lang="en-US"/>
              <a:t>Shift each element to previous location</a:t>
            </a:r>
          </a:p>
          <a:p>
            <a:pPr lvl="1"/>
            <a:r>
              <a:rPr lang="en-US"/>
              <a:t>Reduce number of elements count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5791200" y="1219200"/>
            <a:ext cx="2590800" cy="1524000"/>
          </a:xfrm>
          <a:prstGeom prst="plaque">
            <a:avLst>
              <a:gd name="adj" fmla="val 16667"/>
            </a:avLst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Complexity:</a:t>
            </a:r>
          </a:p>
          <a:p>
            <a:pPr algn="ctr" eaLnBrk="0" hangingPunct="0"/>
            <a:r>
              <a:rPr lang="en-US" sz="2800" i="1">
                <a:solidFill>
                  <a:schemeClr val="bg1"/>
                </a:solidFill>
              </a:rPr>
              <a:t>O</a:t>
            </a:r>
            <a:r>
              <a:rPr lang="en-US" sz="2800">
                <a:solidFill>
                  <a:schemeClr val="bg1"/>
                </a:solidFill>
              </a:rPr>
              <a:t>(</a:t>
            </a:r>
            <a:r>
              <a:rPr lang="en-US" sz="2800" i="1">
                <a:solidFill>
                  <a:schemeClr val="bg1"/>
                </a:solidFill>
              </a:rPr>
              <a:t>n</a:t>
            </a:r>
            <a:r>
              <a:rPr lang="en-US" sz="280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known as sequential search</a:t>
            </a:r>
          </a:p>
          <a:p>
            <a:r>
              <a:rPr lang="en-US"/>
              <a:t>Search sequentially through a list starting at the beginning until the target value is found or the end is reached</a:t>
            </a:r>
          </a:p>
          <a:p>
            <a:r>
              <a:rPr lang="en-US"/>
              <a:t>No specific order of values is required</a:t>
            </a:r>
          </a:p>
          <a:p>
            <a:r>
              <a:rPr lang="en-US"/>
              <a:t>Max comparisons: </a:t>
            </a:r>
            <a:r>
              <a:rPr lang="en-US" i="1"/>
              <a:t>n</a:t>
            </a:r>
            <a:r>
              <a:rPr lang="en-US"/>
              <a:t> (</a:t>
            </a:r>
            <a:r>
              <a:rPr lang="en-US" i="1"/>
              <a:t>n</a:t>
            </a:r>
            <a:r>
              <a:rPr lang="en-US"/>
              <a:t> is size of list)</a:t>
            </a:r>
          </a:p>
        </p:txBody>
      </p:sp>
      <p:sp>
        <p:nvSpPr>
          <p:cNvPr id="130052" name="AutoShape 4"/>
          <p:cNvSpPr>
            <a:spLocks noChangeArrowheads="1"/>
          </p:cNvSpPr>
          <p:nvPr/>
        </p:nvSpPr>
        <p:spPr bwMode="auto">
          <a:xfrm>
            <a:off x="6477000" y="87745"/>
            <a:ext cx="2590800" cy="1524000"/>
          </a:xfrm>
          <a:prstGeom prst="round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Complexity:</a:t>
            </a:r>
          </a:p>
          <a:p>
            <a:pPr algn="ctr" eaLnBrk="0" hangingPunct="0"/>
            <a:r>
              <a:rPr lang="en-US" sz="3200" i="1">
                <a:solidFill>
                  <a:schemeClr val="bg1"/>
                </a:solidFill>
              </a:rPr>
              <a:t>O</a:t>
            </a:r>
            <a:r>
              <a:rPr lang="en-US" sz="3200">
                <a:solidFill>
                  <a:schemeClr val="bg1"/>
                </a:solidFill>
              </a:rPr>
              <a:t>(</a:t>
            </a:r>
            <a:r>
              <a:rPr lang="en-US" sz="3200" i="1">
                <a:solidFill>
                  <a:schemeClr val="bg1"/>
                </a:solidFill>
              </a:rPr>
              <a:t>n</a:t>
            </a:r>
            <a:r>
              <a:rPr lang="en-US" sz="320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While the target value is not found and the list has not been exhausted</a:t>
            </a:r>
          </a:p>
          <a:p>
            <a:pPr lvl="1"/>
            <a:r>
              <a:rPr lang="en-US" sz="2400"/>
              <a:t>Find the middle value of the list portion being searched</a:t>
            </a:r>
          </a:p>
          <a:p>
            <a:pPr lvl="1"/>
            <a:r>
              <a:rPr lang="en-US" sz="2400"/>
              <a:t>If it matches the target value, search is done</a:t>
            </a:r>
          </a:p>
          <a:p>
            <a:pPr lvl="1"/>
            <a:r>
              <a:rPr lang="en-US" sz="2400"/>
              <a:t>Otherwise, if target value is less than middle value, continue searching to left of middle value</a:t>
            </a:r>
          </a:p>
          <a:p>
            <a:pPr lvl="1"/>
            <a:r>
              <a:rPr lang="en-US" sz="2400"/>
              <a:t>Otherwise, continue searching to right of middle value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Algorithmic Analysis</a:t>
            </a:r>
          </a:p>
        </p:txBody>
      </p:sp>
      <p:sp>
        <p:nvSpPr>
          <p:cNvPr id="177156" name="AutoShape 4"/>
          <p:cNvSpPr>
            <a:spLocks noChangeArrowheads="1"/>
          </p:cNvSpPr>
          <p:nvPr/>
        </p:nvSpPr>
        <p:spPr bwMode="auto">
          <a:xfrm>
            <a:off x="228600" y="1600200"/>
            <a:ext cx="630237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6"/>
                </a:solidFill>
              </a:rPr>
              <a:t>Determining effect of increasing the size of the data set on an algorithm</a:t>
            </a:r>
          </a:p>
        </p:txBody>
      </p:sp>
      <p:sp>
        <p:nvSpPr>
          <p:cNvPr id="177157" name="AutoShape 5"/>
          <p:cNvSpPr>
            <a:spLocks noChangeArrowheads="1"/>
          </p:cNvSpPr>
          <p:nvPr/>
        </p:nvSpPr>
        <p:spPr bwMode="auto">
          <a:xfrm>
            <a:off x="914401" y="2974472"/>
            <a:ext cx="7239000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6"/>
                </a:solidFill>
              </a:rPr>
              <a:t>Independent of computer platforms &amp; execution speed of computer platforms</a:t>
            </a:r>
          </a:p>
        </p:txBody>
      </p:sp>
      <p:sp>
        <p:nvSpPr>
          <p:cNvPr id="177158" name="AutoShape 6"/>
          <p:cNvSpPr>
            <a:spLocks noChangeArrowheads="1"/>
          </p:cNvSpPr>
          <p:nvPr/>
        </p:nvSpPr>
        <p:spPr bwMode="auto">
          <a:xfrm>
            <a:off x="2033588" y="4356602"/>
            <a:ext cx="58213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6"/>
                </a:solidFill>
              </a:rPr>
              <a:t>Can analyze time or space effect</a:t>
            </a:r>
          </a:p>
        </p:txBody>
      </p:sp>
      <p:sp>
        <p:nvSpPr>
          <p:cNvPr id="177160" name="AutoShape 8"/>
          <p:cNvSpPr>
            <a:spLocks noChangeArrowheads="1"/>
          </p:cNvSpPr>
          <p:nvPr/>
        </p:nvSpPr>
        <p:spPr bwMode="auto">
          <a:xfrm>
            <a:off x="2777836" y="5257800"/>
            <a:ext cx="6073775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accent6"/>
                </a:solidFill>
              </a:rPr>
              <a:t>a.k.a. Complexity Analysis or Asymptotic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7" grpId="0" animBg="1"/>
      <p:bldP spid="177158" grpId="0" animBg="1"/>
      <p:bldP spid="1771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92350" algn="l"/>
                <a:tab pos="3479800" algn="l"/>
              </a:tabLst>
            </a:pPr>
            <a:r>
              <a:rPr lang="en-US" sz="2800"/>
              <a:t>Requires that the list be IN ORDER</a:t>
            </a:r>
          </a:p>
          <a:p>
            <a:pPr>
              <a:tabLst>
                <a:tab pos="2292350" algn="l"/>
                <a:tab pos="3479800" algn="l"/>
              </a:tabLst>
            </a:pPr>
            <a:r>
              <a:rPr lang="en-US" sz="2800"/>
              <a:t>Max comparisons for list of size </a:t>
            </a:r>
            <a:r>
              <a:rPr lang="en-US" sz="2800" i="1"/>
              <a:t>n</a:t>
            </a:r>
            <a:r>
              <a:rPr lang="en-US" sz="2800"/>
              <a:t>:</a:t>
            </a:r>
          </a:p>
          <a:p>
            <a:pPr lvl="1">
              <a:tabLst>
                <a:tab pos="2292350" algn="l"/>
                <a:tab pos="3479800" algn="l"/>
              </a:tabLst>
            </a:pPr>
            <a:r>
              <a:rPr lang="en-US" sz="2400"/>
              <a:t>Find lowest power of 2 that </a:t>
            </a:r>
            <a:r>
              <a:rPr lang="en-US" sz="2400" i="1"/>
              <a:t>n</a:t>
            </a:r>
            <a:r>
              <a:rPr lang="en-US" sz="2400"/>
              <a:t> is </a:t>
            </a:r>
            <a:r>
              <a:rPr lang="en-US" sz="2400" i="1"/>
              <a:t>less than</a:t>
            </a:r>
          </a:p>
          <a:p>
            <a:pPr lvl="1">
              <a:tabLst>
                <a:tab pos="2292350" algn="l"/>
                <a:tab pos="3479800" algn="l"/>
              </a:tabLst>
            </a:pPr>
            <a:r>
              <a:rPr lang="en-US" sz="2400"/>
              <a:t>That power is the maximum number of comparisons</a:t>
            </a:r>
          </a:p>
          <a:p>
            <a:pPr lvl="1">
              <a:tabLst>
                <a:tab pos="2292350" algn="l"/>
                <a:tab pos="3479800" algn="l"/>
              </a:tabLst>
            </a:pPr>
            <a:r>
              <a:rPr lang="en-US" sz="2400"/>
              <a:t>Examples:</a:t>
            </a:r>
          </a:p>
          <a:p>
            <a:pPr lvl="2">
              <a:tabLst>
                <a:tab pos="2292350" algn="l"/>
                <a:tab pos="3479800" algn="l"/>
              </a:tabLst>
            </a:pPr>
            <a:r>
              <a:rPr lang="en-US" sz="2000" i="1"/>
              <a:t>n</a:t>
            </a:r>
            <a:r>
              <a:rPr lang="en-US" sz="2000"/>
              <a:t> =</a:t>
            </a:r>
            <a:r>
              <a:rPr lang="en-US" sz="2000" i="1"/>
              <a:t>55</a:t>
            </a:r>
            <a:r>
              <a:rPr lang="en-US" sz="2000"/>
              <a:t>	Max: </a:t>
            </a:r>
            <a:r>
              <a:rPr lang="en-US" sz="2000" i="1"/>
              <a:t>6</a:t>
            </a:r>
            <a:r>
              <a:rPr lang="en-US" sz="2000"/>
              <a:t>	32 (2</a:t>
            </a:r>
            <a:r>
              <a:rPr lang="en-US" sz="2000" baseline="30000"/>
              <a:t>5</a:t>
            </a:r>
            <a:r>
              <a:rPr lang="en-US" sz="2000"/>
              <a:t>) &lt;= 55 &lt; 64 (2</a:t>
            </a:r>
            <a:r>
              <a:rPr lang="en-US" sz="2000" baseline="30000"/>
              <a:t>6</a:t>
            </a:r>
            <a:r>
              <a:rPr lang="en-US" sz="2000"/>
              <a:t>)</a:t>
            </a:r>
          </a:p>
          <a:p>
            <a:pPr lvl="2">
              <a:tabLst>
                <a:tab pos="2292350" algn="l"/>
                <a:tab pos="3479800" algn="l"/>
              </a:tabLst>
            </a:pPr>
            <a:r>
              <a:rPr lang="en-US" sz="2000" i="1"/>
              <a:t>n</a:t>
            </a:r>
            <a:r>
              <a:rPr lang="en-US" sz="2000"/>
              <a:t> =</a:t>
            </a:r>
            <a:r>
              <a:rPr lang="en-US" sz="2000" i="1"/>
              <a:t>512</a:t>
            </a:r>
            <a:r>
              <a:rPr lang="en-US" sz="2000"/>
              <a:t>	Max: </a:t>
            </a:r>
            <a:r>
              <a:rPr lang="en-US" sz="2000" i="1"/>
              <a:t>10</a:t>
            </a:r>
            <a:r>
              <a:rPr lang="en-US" sz="2000"/>
              <a:t>	512 (2</a:t>
            </a:r>
            <a:r>
              <a:rPr lang="en-US" sz="2000" baseline="30000"/>
              <a:t>9</a:t>
            </a:r>
            <a:r>
              <a:rPr lang="en-US" sz="2000"/>
              <a:t>) &lt;= 512 &lt; 1024 (2</a:t>
            </a:r>
            <a:r>
              <a:rPr lang="en-US" sz="2000" baseline="30000"/>
              <a:t>10</a:t>
            </a:r>
            <a:r>
              <a:rPr lang="en-US" sz="2000"/>
              <a:t>)</a:t>
            </a: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6553200" y="1066800"/>
            <a:ext cx="2590800" cy="1524000"/>
          </a:xfrm>
          <a:prstGeom prst="round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Complexity:</a:t>
            </a:r>
          </a:p>
          <a:p>
            <a:pPr algn="ctr" eaLnBrk="0" hangingPunct="0"/>
            <a:r>
              <a:rPr lang="en-US" sz="3200" i="1">
                <a:solidFill>
                  <a:schemeClr val="bg1"/>
                </a:solidFill>
              </a:rPr>
              <a:t>O</a:t>
            </a:r>
            <a:r>
              <a:rPr lang="en-US" sz="3200">
                <a:solidFill>
                  <a:schemeClr val="bg1"/>
                </a:solidFill>
              </a:rPr>
              <a:t>(log </a:t>
            </a:r>
            <a:r>
              <a:rPr lang="en-US" sz="3200" i="1">
                <a:solidFill>
                  <a:schemeClr val="bg1"/>
                </a:solidFill>
              </a:rPr>
              <a:t>n</a:t>
            </a:r>
            <a:r>
              <a:rPr lang="en-US" sz="320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54" name="Group 30"/>
          <p:cNvGrpSpPr>
            <a:grpSpLocks/>
          </p:cNvGrpSpPr>
          <p:nvPr/>
        </p:nvGrpSpPr>
        <p:grpSpPr bwMode="auto">
          <a:xfrm>
            <a:off x="2881313" y="2519363"/>
            <a:ext cx="838200" cy="949325"/>
            <a:chOff x="1421" y="2420"/>
            <a:chExt cx="528" cy="598"/>
          </a:xfrm>
        </p:grpSpPr>
        <p:sp>
          <p:nvSpPr>
            <p:cNvPr id="180255" name="Text Box 31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min</a:t>
              </a:r>
            </a:p>
          </p:txBody>
        </p:sp>
        <p:sp>
          <p:nvSpPr>
            <p:cNvPr id="180256" name="Line 32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26" name="Group 2"/>
          <p:cNvGrpSpPr>
            <a:grpSpLocks/>
          </p:cNvGrpSpPr>
          <p:nvPr/>
        </p:nvGrpSpPr>
        <p:grpSpPr bwMode="auto">
          <a:xfrm>
            <a:off x="1524000" y="1752600"/>
            <a:ext cx="5854700" cy="731838"/>
            <a:chOff x="960" y="1082"/>
            <a:chExt cx="3688" cy="461"/>
          </a:xfrm>
        </p:grpSpPr>
        <p:sp>
          <p:nvSpPr>
            <p:cNvPr id="180227" name="Text Box 3"/>
            <p:cNvSpPr txBox="1">
              <a:spLocks noChangeArrowheads="1"/>
            </p:cNvSpPr>
            <p:nvPr/>
          </p:nvSpPr>
          <p:spPr bwMode="auto">
            <a:xfrm>
              <a:off x="960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0228" name="Text Box 4"/>
            <p:cNvSpPr txBox="1">
              <a:spLocks noChangeArrowheads="1"/>
            </p:cNvSpPr>
            <p:nvPr/>
          </p:nvSpPr>
          <p:spPr bwMode="auto">
            <a:xfrm>
              <a:off x="1421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0229" name="Text Box 5"/>
            <p:cNvSpPr txBox="1">
              <a:spLocks noChangeArrowheads="1"/>
            </p:cNvSpPr>
            <p:nvPr/>
          </p:nvSpPr>
          <p:spPr bwMode="auto">
            <a:xfrm>
              <a:off x="1882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0230" name="Text Box 6"/>
            <p:cNvSpPr txBox="1">
              <a:spLocks noChangeArrowheads="1"/>
            </p:cNvSpPr>
            <p:nvPr/>
          </p:nvSpPr>
          <p:spPr bwMode="auto">
            <a:xfrm>
              <a:off x="2343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0231" name="Text Box 7"/>
            <p:cNvSpPr txBox="1">
              <a:spLocks noChangeArrowheads="1"/>
            </p:cNvSpPr>
            <p:nvPr/>
          </p:nvSpPr>
          <p:spPr bwMode="auto">
            <a:xfrm>
              <a:off x="2804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0232" name="Text Box 8"/>
            <p:cNvSpPr txBox="1">
              <a:spLocks noChangeArrowheads="1"/>
            </p:cNvSpPr>
            <p:nvPr/>
          </p:nvSpPr>
          <p:spPr bwMode="auto">
            <a:xfrm>
              <a:off x="3265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0233" name="Text Box 9"/>
            <p:cNvSpPr txBox="1">
              <a:spLocks noChangeArrowheads="1"/>
            </p:cNvSpPr>
            <p:nvPr/>
          </p:nvSpPr>
          <p:spPr bwMode="auto">
            <a:xfrm>
              <a:off x="3726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4187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sp>
        <p:nvSpPr>
          <p:cNvPr id="1802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pSp>
        <p:nvGrpSpPr>
          <p:cNvPr id="180236" name="Group 12"/>
          <p:cNvGrpSpPr>
            <a:grpSpLocks/>
          </p:cNvGrpSpPr>
          <p:nvPr/>
        </p:nvGrpSpPr>
        <p:grpSpPr bwMode="auto">
          <a:xfrm>
            <a:off x="1524000" y="3352800"/>
            <a:ext cx="5854700" cy="731838"/>
            <a:chOff x="960" y="2285"/>
            <a:chExt cx="3688" cy="461"/>
          </a:xfrm>
        </p:grpSpPr>
        <p:sp>
          <p:nvSpPr>
            <p:cNvPr id="180237" name="Text Box 13"/>
            <p:cNvSpPr txBox="1">
              <a:spLocks noChangeArrowheads="1"/>
            </p:cNvSpPr>
            <p:nvPr/>
          </p:nvSpPr>
          <p:spPr bwMode="auto">
            <a:xfrm>
              <a:off x="960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0238" name="Text Box 14"/>
            <p:cNvSpPr txBox="1">
              <a:spLocks noChangeArrowheads="1"/>
            </p:cNvSpPr>
            <p:nvPr/>
          </p:nvSpPr>
          <p:spPr bwMode="auto">
            <a:xfrm>
              <a:off x="1421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0239" name="Text Box 15"/>
            <p:cNvSpPr txBox="1">
              <a:spLocks noChangeArrowheads="1"/>
            </p:cNvSpPr>
            <p:nvPr/>
          </p:nvSpPr>
          <p:spPr bwMode="auto">
            <a:xfrm>
              <a:off x="1882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0240" name="Text Box 16"/>
            <p:cNvSpPr txBox="1">
              <a:spLocks noChangeArrowheads="1"/>
            </p:cNvSpPr>
            <p:nvPr/>
          </p:nvSpPr>
          <p:spPr bwMode="auto">
            <a:xfrm>
              <a:off x="2343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0241" name="Text Box 17"/>
            <p:cNvSpPr txBox="1">
              <a:spLocks noChangeArrowheads="1"/>
            </p:cNvSpPr>
            <p:nvPr/>
          </p:nvSpPr>
          <p:spPr bwMode="auto">
            <a:xfrm>
              <a:off x="2804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0242" name="Text Box 18"/>
            <p:cNvSpPr txBox="1">
              <a:spLocks noChangeArrowheads="1"/>
            </p:cNvSpPr>
            <p:nvPr/>
          </p:nvSpPr>
          <p:spPr bwMode="auto">
            <a:xfrm>
              <a:off x="3265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0243" name="Text Box 19"/>
            <p:cNvSpPr txBox="1">
              <a:spLocks noChangeArrowheads="1"/>
            </p:cNvSpPr>
            <p:nvPr/>
          </p:nvSpPr>
          <p:spPr bwMode="auto">
            <a:xfrm>
              <a:off x="3726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0244" name="Text Box 20"/>
            <p:cNvSpPr txBox="1">
              <a:spLocks noChangeArrowheads="1"/>
            </p:cNvSpPr>
            <p:nvPr/>
          </p:nvSpPr>
          <p:spPr bwMode="auto">
            <a:xfrm>
              <a:off x="4187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grpSp>
        <p:nvGrpSpPr>
          <p:cNvPr id="180245" name="Group 21"/>
          <p:cNvGrpSpPr>
            <a:grpSpLocks/>
          </p:cNvGrpSpPr>
          <p:nvPr/>
        </p:nvGrpSpPr>
        <p:grpSpPr bwMode="auto">
          <a:xfrm>
            <a:off x="1508125" y="2519363"/>
            <a:ext cx="838200" cy="949325"/>
            <a:chOff x="1421" y="2420"/>
            <a:chExt cx="528" cy="598"/>
          </a:xfrm>
        </p:grpSpPr>
        <p:sp>
          <p:nvSpPr>
            <p:cNvPr id="180246" name="Text Box 22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min</a:t>
              </a:r>
            </a:p>
          </p:txBody>
        </p:sp>
        <p:sp>
          <p:nvSpPr>
            <p:cNvPr id="180247" name="Line 23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248" name="Group 24"/>
          <p:cNvGrpSpPr>
            <a:grpSpLocks/>
          </p:cNvGrpSpPr>
          <p:nvPr/>
        </p:nvGrpSpPr>
        <p:grpSpPr bwMode="auto">
          <a:xfrm>
            <a:off x="2255838" y="2519363"/>
            <a:ext cx="838200" cy="949325"/>
            <a:chOff x="1421" y="2420"/>
            <a:chExt cx="528" cy="598"/>
          </a:xfrm>
        </p:grpSpPr>
        <p:sp>
          <p:nvSpPr>
            <p:cNvPr id="180249" name="Text Box 25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50" name="Line 26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51" name="Group 27"/>
          <p:cNvGrpSpPr>
            <a:grpSpLocks/>
          </p:cNvGrpSpPr>
          <p:nvPr/>
        </p:nvGrpSpPr>
        <p:grpSpPr bwMode="auto">
          <a:xfrm>
            <a:off x="2987675" y="2519363"/>
            <a:ext cx="838200" cy="949325"/>
            <a:chOff x="1421" y="2420"/>
            <a:chExt cx="528" cy="598"/>
          </a:xfrm>
        </p:grpSpPr>
        <p:sp>
          <p:nvSpPr>
            <p:cNvPr id="180252" name="Text Box 28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53" name="Line 29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57" name="Group 33"/>
          <p:cNvGrpSpPr>
            <a:grpSpLocks/>
          </p:cNvGrpSpPr>
          <p:nvPr/>
        </p:nvGrpSpPr>
        <p:grpSpPr bwMode="auto">
          <a:xfrm>
            <a:off x="3719513" y="2519363"/>
            <a:ext cx="838200" cy="949325"/>
            <a:chOff x="1421" y="2420"/>
            <a:chExt cx="528" cy="598"/>
          </a:xfrm>
        </p:grpSpPr>
        <p:sp>
          <p:nvSpPr>
            <p:cNvPr id="180258" name="Text Box 34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59" name="Line 35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60" name="Group 36"/>
          <p:cNvGrpSpPr>
            <a:grpSpLocks/>
          </p:cNvGrpSpPr>
          <p:nvPr/>
        </p:nvGrpSpPr>
        <p:grpSpPr bwMode="auto">
          <a:xfrm>
            <a:off x="4451350" y="2519363"/>
            <a:ext cx="838200" cy="949325"/>
            <a:chOff x="1421" y="2420"/>
            <a:chExt cx="528" cy="598"/>
          </a:xfrm>
        </p:grpSpPr>
        <p:sp>
          <p:nvSpPr>
            <p:cNvPr id="180261" name="Text Box 37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62" name="Line 38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63" name="Group 39"/>
          <p:cNvGrpSpPr>
            <a:grpSpLocks/>
          </p:cNvGrpSpPr>
          <p:nvPr/>
        </p:nvGrpSpPr>
        <p:grpSpPr bwMode="auto">
          <a:xfrm>
            <a:off x="5183188" y="2519363"/>
            <a:ext cx="838200" cy="949325"/>
            <a:chOff x="1421" y="2420"/>
            <a:chExt cx="528" cy="598"/>
          </a:xfrm>
        </p:grpSpPr>
        <p:sp>
          <p:nvSpPr>
            <p:cNvPr id="180264" name="Text Box 40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65" name="Line 41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66" name="Group 42"/>
          <p:cNvGrpSpPr>
            <a:grpSpLocks/>
          </p:cNvGrpSpPr>
          <p:nvPr/>
        </p:nvGrpSpPr>
        <p:grpSpPr bwMode="auto">
          <a:xfrm>
            <a:off x="5915025" y="2519363"/>
            <a:ext cx="838200" cy="949325"/>
            <a:chOff x="1421" y="2420"/>
            <a:chExt cx="528" cy="598"/>
          </a:xfrm>
        </p:grpSpPr>
        <p:sp>
          <p:nvSpPr>
            <p:cNvPr id="180267" name="Text Box 43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68" name="Line 44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69" name="Group 45"/>
          <p:cNvGrpSpPr>
            <a:grpSpLocks/>
          </p:cNvGrpSpPr>
          <p:nvPr/>
        </p:nvGrpSpPr>
        <p:grpSpPr bwMode="auto">
          <a:xfrm>
            <a:off x="6646863" y="2519363"/>
            <a:ext cx="838200" cy="949325"/>
            <a:chOff x="1421" y="2420"/>
            <a:chExt cx="528" cy="598"/>
          </a:xfrm>
        </p:grpSpPr>
        <p:sp>
          <p:nvSpPr>
            <p:cNvPr id="180270" name="Text Box 46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71" name="Line 47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2987675" y="1752600"/>
            <a:ext cx="731838" cy="73183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58</a:t>
            </a:r>
          </a:p>
        </p:txBody>
      </p:sp>
      <p:sp>
        <p:nvSpPr>
          <p:cNvPr id="180273" name="Text Box 49"/>
          <p:cNvSpPr txBox="1">
            <a:spLocks noChangeArrowheads="1"/>
          </p:cNvSpPr>
          <p:nvPr/>
        </p:nvSpPr>
        <p:spPr bwMode="auto">
          <a:xfrm>
            <a:off x="1524000" y="1752600"/>
            <a:ext cx="731838" cy="73183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14</a:t>
            </a:r>
          </a:p>
        </p:txBody>
      </p:sp>
      <p:grpSp>
        <p:nvGrpSpPr>
          <p:cNvPr id="180274" name="Group 50"/>
          <p:cNvGrpSpPr>
            <a:grpSpLocks/>
          </p:cNvGrpSpPr>
          <p:nvPr/>
        </p:nvGrpSpPr>
        <p:grpSpPr bwMode="auto">
          <a:xfrm>
            <a:off x="2149475" y="4084638"/>
            <a:ext cx="838200" cy="949325"/>
            <a:chOff x="1421" y="2420"/>
            <a:chExt cx="528" cy="598"/>
          </a:xfrm>
        </p:grpSpPr>
        <p:sp>
          <p:nvSpPr>
            <p:cNvPr id="180275" name="Text Box 51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min</a:t>
              </a:r>
            </a:p>
          </p:txBody>
        </p:sp>
        <p:sp>
          <p:nvSpPr>
            <p:cNvPr id="180276" name="Line 52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280" name="Group 56"/>
          <p:cNvGrpSpPr>
            <a:grpSpLocks/>
          </p:cNvGrpSpPr>
          <p:nvPr/>
        </p:nvGrpSpPr>
        <p:grpSpPr bwMode="auto">
          <a:xfrm>
            <a:off x="2897188" y="4084638"/>
            <a:ext cx="838200" cy="949325"/>
            <a:chOff x="1421" y="2420"/>
            <a:chExt cx="528" cy="598"/>
          </a:xfrm>
        </p:grpSpPr>
        <p:sp>
          <p:nvSpPr>
            <p:cNvPr id="180281" name="Text Box 57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min</a:t>
              </a:r>
            </a:p>
          </p:txBody>
        </p:sp>
        <p:sp>
          <p:nvSpPr>
            <p:cNvPr id="180282" name="Line 58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277" name="Group 53"/>
          <p:cNvGrpSpPr>
            <a:grpSpLocks/>
          </p:cNvGrpSpPr>
          <p:nvPr/>
        </p:nvGrpSpPr>
        <p:grpSpPr bwMode="auto">
          <a:xfrm>
            <a:off x="3003550" y="4084638"/>
            <a:ext cx="838200" cy="949325"/>
            <a:chOff x="1421" y="2420"/>
            <a:chExt cx="528" cy="598"/>
          </a:xfrm>
        </p:grpSpPr>
        <p:sp>
          <p:nvSpPr>
            <p:cNvPr id="180278" name="Text Box 54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79" name="Line 55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83" name="Group 59"/>
          <p:cNvGrpSpPr>
            <a:grpSpLocks/>
          </p:cNvGrpSpPr>
          <p:nvPr/>
        </p:nvGrpSpPr>
        <p:grpSpPr bwMode="auto">
          <a:xfrm>
            <a:off x="3735388" y="4084638"/>
            <a:ext cx="838200" cy="949325"/>
            <a:chOff x="1421" y="2420"/>
            <a:chExt cx="528" cy="598"/>
          </a:xfrm>
        </p:grpSpPr>
        <p:sp>
          <p:nvSpPr>
            <p:cNvPr id="180284" name="Text Box 60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85" name="Line 61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86" name="Group 62"/>
          <p:cNvGrpSpPr>
            <a:grpSpLocks/>
          </p:cNvGrpSpPr>
          <p:nvPr/>
        </p:nvGrpSpPr>
        <p:grpSpPr bwMode="auto">
          <a:xfrm>
            <a:off x="4467225" y="4084638"/>
            <a:ext cx="838200" cy="949325"/>
            <a:chOff x="1421" y="2420"/>
            <a:chExt cx="528" cy="598"/>
          </a:xfrm>
        </p:grpSpPr>
        <p:sp>
          <p:nvSpPr>
            <p:cNvPr id="180287" name="Text Box 63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88" name="Line 64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89" name="Group 65"/>
          <p:cNvGrpSpPr>
            <a:grpSpLocks/>
          </p:cNvGrpSpPr>
          <p:nvPr/>
        </p:nvGrpSpPr>
        <p:grpSpPr bwMode="auto">
          <a:xfrm>
            <a:off x="5199063" y="4084638"/>
            <a:ext cx="838200" cy="949325"/>
            <a:chOff x="1421" y="2420"/>
            <a:chExt cx="528" cy="598"/>
          </a:xfrm>
        </p:grpSpPr>
        <p:sp>
          <p:nvSpPr>
            <p:cNvPr id="180290" name="Text Box 66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91" name="Line 67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92" name="Group 68"/>
          <p:cNvGrpSpPr>
            <a:grpSpLocks/>
          </p:cNvGrpSpPr>
          <p:nvPr/>
        </p:nvGrpSpPr>
        <p:grpSpPr bwMode="auto">
          <a:xfrm>
            <a:off x="5930900" y="4084638"/>
            <a:ext cx="838200" cy="949325"/>
            <a:chOff x="1421" y="2420"/>
            <a:chExt cx="528" cy="598"/>
          </a:xfrm>
        </p:grpSpPr>
        <p:sp>
          <p:nvSpPr>
            <p:cNvPr id="180293" name="Text Box 69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94" name="Line 70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95" name="Group 71"/>
          <p:cNvGrpSpPr>
            <a:grpSpLocks/>
          </p:cNvGrpSpPr>
          <p:nvPr/>
        </p:nvGrpSpPr>
        <p:grpSpPr bwMode="auto">
          <a:xfrm>
            <a:off x="6662738" y="4084638"/>
            <a:ext cx="838200" cy="949325"/>
            <a:chOff x="1421" y="2420"/>
            <a:chExt cx="528" cy="598"/>
          </a:xfrm>
        </p:grpSpPr>
        <p:sp>
          <p:nvSpPr>
            <p:cNvPr id="180296" name="Text Box 72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297" name="Line 73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298" name="Group 74"/>
          <p:cNvGrpSpPr>
            <a:grpSpLocks/>
          </p:cNvGrpSpPr>
          <p:nvPr/>
        </p:nvGrpSpPr>
        <p:grpSpPr bwMode="auto">
          <a:xfrm>
            <a:off x="3629025" y="4102100"/>
            <a:ext cx="838200" cy="949325"/>
            <a:chOff x="1421" y="2420"/>
            <a:chExt cx="528" cy="598"/>
          </a:xfrm>
        </p:grpSpPr>
        <p:sp>
          <p:nvSpPr>
            <p:cNvPr id="180299" name="Text Box 75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min</a:t>
              </a:r>
            </a:p>
          </p:txBody>
        </p:sp>
        <p:sp>
          <p:nvSpPr>
            <p:cNvPr id="180300" name="Line 76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0301" name="Text Box 77"/>
          <p:cNvSpPr txBox="1">
            <a:spLocks noChangeArrowheads="1"/>
          </p:cNvSpPr>
          <p:nvPr/>
        </p:nvSpPr>
        <p:spPr bwMode="auto">
          <a:xfrm>
            <a:off x="3719513" y="3352800"/>
            <a:ext cx="731837" cy="73183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79</a:t>
            </a:r>
          </a:p>
        </p:txBody>
      </p:sp>
      <p:sp>
        <p:nvSpPr>
          <p:cNvPr id="180302" name="Text Box 78"/>
          <p:cNvSpPr txBox="1">
            <a:spLocks noChangeArrowheads="1"/>
          </p:cNvSpPr>
          <p:nvPr/>
        </p:nvSpPr>
        <p:spPr bwMode="auto">
          <a:xfrm>
            <a:off x="2255838" y="3352800"/>
            <a:ext cx="731837" cy="73183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23</a:t>
            </a:r>
          </a:p>
        </p:txBody>
      </p:sp>
      <p:grpSp>
        <p:nvGrpSpPr>
          <p:cNvPr id="180303" name="Group 79"/>
          <p:cNvGrpSpPr>
            <a:grpSpLocks/>
          </p:cNvGrpSpPr>
          <p:nvPr/>
        </p:nvGrpSpPr>
        <p:grpSpPr bwMode="auto">
          <a:xfrm>
            <a:off x="1508125" y="4783138"/>
            <a:ext cx="5854700" cy="731837"/>
            <a:chOff x="960" y="2285"/>
            <a:chExt cx="3688" cy="461"/>
          </a:xfrm>
        </p:grpSpPr>
        <p:sp>
          <p:nvSpPr>
            <p:cNvPr id="180304" name="Text Box 80"/>
            <p:cNvSpPr txBox="1">
              <a:spLocks noChangeArrowheads="1"/>
            </p:cNvSpPr>
            <p:nvPr/>
          </p:nvSpPr>
          <p:spPr bwMode="auto">
            <a:xfrm>
              <a:off x="960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0305" name="Text Box 81"/>
            <p:cNvSpPr txBox="1">
              <a:spLocks noChangeArrowheads="1"/>
            </p:cNvSpPr>
            <p:nvPr/>
          </p:nvSpPr>
          <p:spPr bwMode="auto">
            <a:xfrm>
              <a:off x="1421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0306" name="Text Box 82"/>
            <p:cNvSpPr txBox="1">
              <a:spLocks noChangeArrowheads="1"/>
            </p:cNvSpPr>
            <p:nvPr/>
          </p:nvSpPr>
          <p:spPr bwMode="auto">
            <a:xfrm>
              <a:off x="1882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0307" name="Text Box 83"/>
            <p:cNvSpPr txBox="1">
              <a:spLocks noChangeArrowheads="1"/>
            </p:cNvSpPr>
            <p:nvPr/>
          </p:nvSpPr>
          <p:spPr bwMode="auto">
            <a:xfrm>
              <a:off x="2343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0308" name="Text Box 84"/>
            <p:cNvSpPr txBox="1">
              <a:spLocks noChangeArrowheads="1"/>
            </p:cNvSpPr>
            <p:nvPr/>
          </p:nvSpPr>
          <p:spPr bwMode="auto">
            <a:xfrm>
              <a:off x="2804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0309" name="Text Box 85"/>
            <p:cNvSpPr txBox="1">
              <a:spLocks noChangeArrowheads="1"/>
            </p:cNvSpPr>
            <p:nvPr/>
          </p:nvSpPr>
          <p:spPr bwMode="auto">
            <a:xfrm>
              <a:off x="3265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0310" name="Text Box 86"/>
            <p:cNvSpPr txBox="1">
              <a:spLocks noChangeArrowheads="1"/>
            </p:cNvSpPr>
            <p:nvPr/>
          </p:nvSpPr>
          <p:spPr bwMode="auto">
            <a:xfrm>
              <a:off x="3726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0311" name="Text Box 87"/>
            <p:cNvSpPr txBox="1">
              <a:spLocks noChangeArrowheads="1"/>
            </p:cNvSpPr>
            <p:nvPr/>
          </p:nvSpPr>
          <p:spPr bwMode="auto">
            <a:xfrm>
              <a:off x="4187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grpSp>
        <p:nvGrpSpPr>
          <p:cNvPr id="180312" name="Group 88"/>
          <p:cNvGrpSpPr>
            <a:grpSpLocks/>
          </p:cNvGrpSpPr>
          <p:nvPr/>
        </p:nvGrpSpPr>
        <p:grpSpPr bwMode="auto">
          <a:xfrm>
            <a:off x="3719513" y="5514975"/>
            <a:ext cx="838200" cy="949325"/>
            <a:chOff x="1421" y="2420"/>
            <a:chExt cx="528" cy="598"/>
          </a:xfrm>
        </p:grpSpPr>
        <p:sp>
          <p:nvSpPr>
            <p:cNvPr id="180313" name="Text Box 89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314" name="Line 90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315" name="Group 91"/>
          <p:cNvGrpSpPr>
            <a:grpSpLocks/>
          </p:cNvGrpSpPr>
          <p:nvPr/>
        </p:nvGrpSpPr>
        <p:grpSpPr bwMode="auto">
          <a:xfrm>
            <a:off x="4451350" y="5514975"/>
            <a:ext cx="838200" cy="949325"/>
            <a:chOff x="1421" y="2420"/>
            <a:chExt cx="528" cy="598"/>
          </a:xfrm>
        </p:grpSpPr>
        <p:sp>
          <p:nvSpPr>
            <p:cNvPr id="180316" name="Text Box 92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317" name="Line 93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318" name="Group 94"/>
          <p:cNvGrpSpPr>
            <a:grpSpLocks/>
          </p:cNvGrpSpPr>
          <p:nvPr/>
        </p:nvGrpSpPr>
        <p:grpSpPr bwMode="auto">
          <a:xfrm>
            <a:off x="5183188" y="5514975"/>
            <a:ext cx="838200" cy="949325"/>
            <a:chOff x="1421" y="2420"/>
            <a:chExt cx="528" cy="598"/>
          </a:xfrm>
        </p:grpSpPr>
        <p:sp>
          <p:nvSpPr>
            <p:cNvPr id="180319" name="Text Box 95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320" name="Line 96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321" name="Group 97"/>
          <p:cNvGrpSpPr>
            <a:grpSpLocks/>
          </p:cNvGrpSpPr>
          <p:nvPr/>
        </p:nvGrpSpPr>
        <p:grpSpPr bwMode="auto">
          <a:xfrm>
            <a:off x="5915025" y="5514975"/>
            <a:ext cx="838200" cy="949325"/>
            <a:chOff x="1421" y="2420"/>
            <a:chExt cx="528" cy="598"/>
          </a:xfrm>
        </p:grpSpPr>
        <p:sp>
          <p:nvSpPr>
            <p:cNvPr id="180322" name="Text Box 98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323" name="Line 99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324" name="Group 100"/>
          <p:cNvGrpSpPr>
            <a:grpSpLocks/>
          </p:cNvGrpSpPr>
          <p:nvPr/>
        </p:nvGrpSpPr>
        <p:grpSpPr bwMode="auto">
          <a:xfrm>
            <a:off x="6646863" y="5514975"/>
            <a:ext cx="838200" cy="949325"/>
            <a:chOff x="1421" y="2420"/>
            <a:chExt cx="528" cy="598"/>
          </a:xfrm>
        </p:grpSpPr>
        <p:sp>
          <p:nvSpPr>
            <p:cNvPr id="180325" name="Text Box 101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2D050"/>
                  </a:solidFill>
                </a:rPr>
                <a:t>i</a:t>
              </a:r>
            </a:p>
          </p:txBody>
        </p:sp>
        <p:sp>
          <p:nvSpPr>
            <p:cNvPr id="180326" name="Line 102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80327" name="Group 103"/>
          <p:cNvGrpSpPr>
            <a:grpSpLocks/>
          </p:cNvGrpSpPr>
          <p:nvPr/>
        </p:nvGrpSpPr>
        <p:grpSpPr bwMode="auto">
          <a:xfrm>
            <a:off x="2873375" y="5549900"/>
            <a:ext cx="838200" cy="949325"/>
            <a:chOff x="1421" y="2420"/>
            <a:chExt cx="528" cy="598"/>
          </a:xfrm>
        </p:grpSpPr>
        <p:sp>
          <p:nvSpPr>
            <p:cNvPr id="180328" name="Text Box 104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min</a:t>
              </a:r>
            </a:p>
          </p:txBody>
        </p:sp>
        <p:sp>
          <p:nvSpPr>
            <p:cNvPr id="180329" name="Line 105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0330" name="Text Box 106"/>
          <p:cNvSpPr txBox="1">
            <a:spLocks noChangeArrowheads="1"/>
          </p:cNvSpPr>
          <p:nvPr/>
        </p:nvSpPr>
        <p:spPr bwMode="auto">
          <a:xfrm>
            <a:off x="2971800" y="4783138"/>
            <a:ext cx="731838" cy="73183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58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80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180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180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301" grpId="0" animBg="1"/>
      <p:bldP spid="180302" grpId="0" animBg="1"/>
      <p:bldP spid="1803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pSp>
        <p:nvGrpSpPr>
          <p:cNvPr id="181251" name="Group 3"/>
          <p:cNvGrpSpPr>
            <a:grpSpLocks/>
          </p:cNvGrpSpPr>
          <p:nvPr/>
        </p:nvGrpSpPr>
        <p:grpSpPr bwMode="auto">
          <a:xfrm>
            <a:off x="1752600" y="1717675"/>
            <a:ext cx="5854700" cy="731838"/>
            <a:chOff x="960" y="2285"/>
            <a:chExt cx="3688" cy="461"/>
          </a:xfrm>
        </p:grpSpPr>
        <p:sp>
          <p:nvSpPr>
            <p:cNvPr id="181252" name="Text Box 4"/>
            <p:cNvSpPr txBox="1">
              <a:spLocks noChangeArrowheads="1"/>
            </p:cNvSpPr>
            <p:nvPr/>
          </p:nvSpPr>
          <p:spPr bwMode="auto">
            <a:xfrm>
              <a:off x="960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1253" name="Text Box 5"/>
            <p:cNvSpPr txBox="1">
              <a:spLocks noChangeArrowheads="1"/>
            </p:cNvSpPr>
            <p:nvPr/>
          </p:nvSpPr>
          <p:spPr bwMode="auto">
            <a:xfrm>
              <a:off x="1421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1254" name="Text Box 6"/>
            <p:cNvSpPr txBox="1">
              <a:spLocks noChangeArrowheads="1"/>
            </p:cNvSpPr>
            <p:nvPr/>
          </p:nvSpPr>
          <p:spPr bwMode="auto">
            <a:xfrm>
              <a:off x="1882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1255" name="Text Box 7"/>
            <p:cNvSpPr txBox="1">
              <a:spLocks noChangeArrowheads="1"/>
            </p:cNvSpPr>
            <p:nvPr/>
          </p:nvSpPr>
          <p:spPr bwMode="auto">
            <a:xfrm>
              <a:off x="2343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1256" name="Text Box 8"/>
            <p:cNvSpPr txBox="1">
              <a:spLocks noChangeArrowheads="1"/>
            </p:cNvSpPr>
            <p:nvPr/>
          </p:nvSpPr>
          <p:spPr bwMode="auto">
            <a:xfrm>
              <a:off x="2804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1257" name="Text Box 9"/>
            <p:cNvSpPr txBox="1">
              <a:spLocks noChangeArrowheads="1"/>
            </p:cNvSpPr>
            <p:nvPr/>
          </p:nvSpPr>
          <p:spPr bwMode="auto">
            <a:xfrm>
              <a:off x="3265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1258" name="Text Box 10"/>
            <p:cNvSpPr txBox="1">
              <a:spLocks noChangeArrowheads="1"/>
            </p:cNvSpPr>
            <p:nvPr/>
          </p:nvSpPr>
          <p:spPr bwMode="auto">
            <a:xfrm>
              <a:off x="3726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1259" name="Text Box 11"/>
            <p:cNvSpPr txBox="1">
              <a:spLocks noChangeArrowheads="1"/>
            </p:cNvSpPr>
            <p:nvPr/>
          </p:nvSpPr>
          <p:spPr bwMode="auto">
            <a:xfrm>
              <a:off x="4187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6143625" y="1717675"/>
            <a:ext cx="731838" cy="73183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79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3948113" y="1717675"/>
            <a:ext cx="731837" cy="73183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66</a:t>
            </a:r>
          </a:p>
        </p:txBody>
      </p:sp>
      <p:grpSp>
        <p:nvGrpSpPr>
          <p:cNvPr id="181262" name="Group 14"/>
          <p:cNvGrpSpPr>
            <a:grpSpLocks/>
          </p:cNvGrpSpPr>
          <p:nvPr/>
        </p:nvGrpSpPr>
        <p:grpSpPr bwMode="auto">
          <a:xfrm>
            <a:off x="1752600" y="2925763"/>
            <a:ext cx="5854700" cy="731837"/>
            <a:chOff x="960" y="2285"/>
            <a:chExt cx="3688" cy="461"/>
          </a:xfrm>
        </p:grpSpPr>
        <p:sp>
          <p:nvSpPr>
            <p:cNvPr id="181263" name="Text Box 15"/>
            <p:cNvSpPr txBox="1">
              <a:spLocks noChangeArrowheads="1"/>
            </p:cNvSpPr>
            <p:nvPr/>
          </p:nvSpPr>
          <p:spPr bwMode="auto">
            <a:xfrm>
              <a:off x="960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1264" name="Text Box 16"/>
            <p:cNvSpPr txBox="1">
              <a:spLocks noChangeArrowheads="1"/>
            </p:cNvSpPr>
            <p:nvPr/>
          </p:nvSpPr>
          <p:spPr bwMode="auto">
            <a:xfrm>
              <a:off x="1421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1265" name="Text Box 17"/>
            <p:cNvSpPr txBox="1">
              <a:spLocks noChangeArrowheads="1"/>
            </p:cNvSpPr>
            <p:nvPr/>
          </p:nvSpPr>
          <p:spPr bwMode="auto">
            <a:xfrm>
              <a:off x="1882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1266" name="Text Box 18"/>
            <p:cNvSpPr txBox="1">
              <a:spLocks noChangeArrowheads="1"/>
            </p:cNvSpPr>
            <p:nvPr/>
          </p:nvSpPr>
          <p:spPr bwMode="auto">
            <a:xfrm>
              <a:off x="2343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1267" name="Text Box 19"/>
            <p:cNvSpPr txBox="1">
              <a:spLocks noChangeArrowheads="1"/>
            </p:cNvSpPr>
            <p:nvPr/>
          </p:nvSpPr>
          <p:spPr bwMode="auto">
            <a:xfrm>
              <a:off x="2804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1268" name="Text Box 20"/>
            <p:cNvSpPr txBox="1">
              <a:spLocks noChangeArrowheads="1"/>
            </p:cNvSpPr>
            <p:nvPr/>
          </p:nvSpPr>
          <p:spPr bwMode="auto">
            <a:xfrm>
              <a:off x="3265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1269" name="Text Box 21"/>
            <p:cNvSpPr txBox="1">
              <a:spLocks noChangeArrowheads="1"/>
            </p:cNvSpPr>
            <p:nvPr/>
          </p:nvSpPr>
          <p:spPr bwMode="auto">
            <a:xfrm>
              <a:off x="3726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1270" name="Text Box 22"/>
            <p:cNvSpPr txBox="1">
              <a:spLocks noChangeArrowheads="1"/>
            </p:cNvSpPr>
            <p:nvPr/>
          </p:nvSpPr>
          <p:spPr bwMode="auto">
            <a:xfrm>
              <a:off x="4187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sp>
        <p:nvSpPr>
          <p:cNvPr id="181271" name="Text Box 23"/>
          <p:cNvSpPr txBox="1">
            <a:spLocks noChangeArrowheads="1"/>
          </p:cNvSpPr>
          <p:nvPr/>
        </p:nvSpPr>
        <p:spPr bwMode="auto">
          <a:xfrm>
            <a:off x="6875463" y="2925763"/>
            <a:ext cx="731837" cy="73183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94</a:t>
            </a:r>
          </a:p>
        </p:txBody>
      </p:sp>
      <p:sp>
        <p:nvSpPr>
          <p:cNvPr id="181272" name="Text Box 24"/>
          <p:cNvSpPr txBox="1">
            <a:spLocks noChangeArrowheads="1"/>
          </p:cNvSpPr>
          <p:nvPr/>
        </p:nvSpPr>
        <p:spPr bwMode="auto">
          <a:xfrm>
            <a:off x="4679950" y="2925763"/>
            <a:ext cx="731838" cy="73183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75</a:t>
            </a:r>
          </a:p>
        </p:txBody>
      </p:sp>
      <p:grpSp>
        <p:nvGrpSpPr>
          <p:cNvPr id="181273" name="Group 25"/>
          <p:cNvGrpSpPr>
            <a:grpSpLocks/>
          </p:cNvGrpSpPr>
          <p:nvPr/>
        </p:nvGrpSpPr>
        <p:grpSpPr bwMode="auto">
          <a:xfrm>
            <a:off x="1752600" y="4114800"/>
            <a:ext cx="5854700" cy="731838"/>
            <a:chOff x="960" y="2285"/>
            <a:chExt cx="3688" cy="461"/>
          </a:xfrm>
        </p:grpSpPr>
        <p:sp>
          <p:nvSpPr>
            <p:cNvPr id="181274" name="Text Box 26"/>
            <p:cNvSpPr txBox="1">
              <a:spLocks noChangeArrowheads="1"/>
            </p:cNvSpPr>
            <p:nvPr/>
          </p:nvSpPr>
          <p:spPr bwMode="auto">
            <a:xfrm>
              <a:off x="960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1275" name="Text Box 27"/>
            <p:cNvSpPr txBox="1">
              <a:spLocks noChangeArrowheads="1"/>
            </p:cNvSpPr>
            <p:nvPr/>
          </p:nvSpPr>
          <p:spPr bwMode="auto">
            <a:xfrm>
              <a:off x="1421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1276" name="Text Box 28"/>
            <p:cNvSpPr txBox="1">
              <a:spLocks noChangeArrowheads="1"/>
            </p:cNvSpPr>
            <p:nvPr/>
          </p:nvSpPr>
          <p:spPr bwMode="auto">
            <a:xfrm>
              <a:off x="1882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1277" name="Text Box 29"/>
            <p:cNvSpPr txBox="1">
              <a:spLocks noChangeArrowheads="1"/>
            </p:cNvSpPr>
            <p:nvPr/>
          </p:nvSpPr>
          <p:spPr bwMode="auto">
            <a:xfrm>
              <a:off x="2343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1278" name="Text Box 30"/>
            <p:cNvSpPr txBox="1">
              <a:spLocks noChangeArrowheads="1"/>
            </p:cNvSpPr>
            <p:nvPr/>
          </p:nvSpPr>
          <p:spPr bwMode="auto">
            <a:xfrm>
              <a:off x="2804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  <p:sp>
          <p:nvSpPr>
            <p:cNvPr id="181279" name="Text Box 31"/>
            <p:cNvSpPr txBox="1">
              <a:spLocks noChangeArrowheads="1"/>
            </p:cNvSpPr>
            <p:nvPr/>
          </p:nvSpPr>
          <p:spPr bwMode="auto">
            <a:xfrm>
              <a:off x="3265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1280" name="Text Box 32"/>
            <p:cNvSpPr txBox="1">
              <a:spLocks noChangeArrowheads="1"/>
            </p:cNvSpPr>
            <p:nvPr/>
          </p:nvSpPr>
          <p:spPr bwMode="auto">
            <a:xfrm>
              <a:off x="3726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1281" name="Text Box 33"/>
            <p:cNvSpPr txBox="1">
              <a:spLocks noChangeArrowheads="1"/>
            </p:cNvSpPr>
            <p:nvPr/>
          </p:nvSpPr>
          <p:spPr bwMode="auto">
            <a:xfrm>
              <a:off x="4187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6143625" y="4114800"/>
            <a:ext cx="731838" cy="73183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90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411788" y="4114800"/>
            <a:ext cx="731837" cy="73183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79</a:t>
            </a:r>
          </a:p>
        </p:txBody>
      </p:sp>
      <p:grpSp>
        <p:nvGrpSpPr>
          <p:cNvPr id="181284" name="Group 36"/>
          <p:cNvGrpSpPr>
            <a:grpSpLocks/>
          </p:cNvGrpSpPr>
          <p:nvPr/>
        </p:nvGrpSpPr>
        <p:grpSpPr bwMode="auto">
          <a:xfrm>
            <a:off x="1752600" y="5195888"/>
            <a:ext cx="5854700" cy="731837"/>
            <a:chOff x="960" y="2285"/>
            <a:chExt cx="3688" cy="461"/>
          </a:xfrm>
        </p:grpSpPr>
        <p:sp>
          <p:nvSpPr>
            <p:cNvPr id="181285" name="Text Box 37"/>
            <p:cNvSpPr txBox="1">
              <a:spLocks noChangeArrowheads="1"/>
            </p:cNvSpPr>
            <p:nvPr/>
          </p:nvSpPr>
          <p:spPr bwMode="auto">
            <a:xfrm>
              <a:off x="960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1286" name="Text Box 38"/>
            <p:cNvSpPr txBox="1">
              <a:spLocks noChangeArrowheads="1"/>
            </p:cNvSpPr>
            <p:nvPr/>
          </p:nvSpPr>
          <p:spPr bwMode="auto">
            <a:xfrm>
              <a:off x="1421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1287" name="Text Box 39"/>
            <p:cNvSpPr txBox="1">
              <a:spLocks noChangeArrowheads="1"/>
            </p:cNvSpPr>
            <p:nvPr/>
          </p:nvSpPr>
          <p:spPr bwMode="auto">
            <a:xfrm>
              <a:off x="1882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1288" name="Text Box 40"/>
            <p:cNvSpPr txBox="1">
              <a:spLocks noChangeArrowheads="1"/>
            </p:cNvSpPr>
            <p:nvPr/>
          </p:nvSpPr>
          <p:spPr bwMode="auto">
            <a:xfrm>
              <a:off x="2343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2804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  <p:sp>
          <p:nvSpPr>
            <p:cNvPr id="181290" name="Text Box 42"/>
            <p:cNvSpPr txBox="1">
              <a:spLocks noChangeArrowheads="1"/>
            </p:cNvSpPr>
            <p:nvPr/>
          </p:nvSpPr>
          <p:spPr bwMode="auto">
            <a:xfrm>
              <a:off x="3265" y="2285"/>
              <a:ext cx="461" cy="461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1291" name="Text Box 43"/>
            <p:cNvSpPr txBox="1">
              <a:spLocks noChangeArrowheads="1"/>
            </p:cNvSpPr>
            <p:nvPr/>
          </p:nvSpPr>
          <p:spPr bwMode="auto">
            <a:xfrm>
              <a:off x="3726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1292" name="Text Box 44"/>
            <p:cNvSpPr txBox="1">
              <a:spLocks noChangeArrowheads="1"/>
            </p:cNvSpPr>
            <p:nvPr/>
          </p:nvSpPr>
          <p:spPr bwMode="auto">
            <a:xfrm>
              <a:off x="4187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</p:grpSp>
      <p:sp>
        <p:nvSpPr>
          <p:cNvPr id="181293" name="Text Box 45"/>
          <p:cNvSpPr txBox="1">
            <a:spLocks noChangeArrowheads="1"/>
          </p:cNvSpPr>
          <p:nvPr/>
        </p:nvSpPr>
        <p:spPr bwMode="auto">
          <a:xfrm>
            <a:off x="6143625" y="5195888"/>
            <a:ext cx="731838" cy="73183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0" grpId="0" animBg="1"/>
      <p:bldP spid="181261" grpId="0" animBg="1"/>
      <p:bldP spid="181271" grpId="0" animBg="1"/>
      <p:bldP spid="181272" grpId="0" animBg="1"/>
      <p:bldP spid="181282" grpId="0" animBg="1"/>
      <p:bldP spid="181283" grpId="0" animBg="1"/>
      <p:bldP spid="18129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each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Search list from this location to the end for smallest (or largest if descending) 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Swap into this location</a:t>
            </a:r>
          </a:p>
          <a:p>
            <a:pPr>
              <a:lnSpc>
                <a:spcPct val="90000"/>
              </a:lnSpc>
            </a:pPr>
            <a:r>
              <a:rPr lang="en-US" dirty="0"/>
              <a:t>Makes N-1 passes (N is size of list)</a:t>
            </a:r>
          </a:p>
          <a:p>
            <a:pPr>
              <a:lnSpc>
                <a:spcPct val="90000"/>
              </a:lnSpc>
            </a:pPr>
            <a:r>
              <a:rPr lang="en-US" dirty="0"/>
              <a:t>Makes same number of comparisons even if list is already in order or in reverse order!</a:t>
            </a:r>
          </a:p>
        </p:txBody>
      </p:sp>
      <p:sp>
        <p:nvSpPr>
          <p:cNvPr id="132100" name="AutoShape 4"/>
          <p:cNvSpPr>
            <a:spLocks noChangeArrowheads="1"/>
          </p:cNvSpPr>
          <p:nvPr/>
        </p:nvSpPr>
        <p:spPr bwMode="auto">
          <a:xfrm>
            <a:off x="6324599" y="76200"/>
            <a:ext cx="2841171" cy="1981200"/>
          </a:xfrm>
          <a:prstGeom prst="plaque">
            <a:avLst>
              <a:gd name="adj" fmla="val 16667"/>
            </a:avLst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Complexity:</a:t>
            </a:r>
          </a:p>
          <a:p>
            <a:pPr algn="ctr" eaLnBrk="0" hangingPunct="0"/>
            <a:r>
              <a:rPr lang="en-US" sz="2800" i="1">
                <a:solidFill>
                  <a:schemeClr val="bg1"/>
                </a:solidFill>
              </a:rPr>
              <a:t>O</a:t>
            </a:r>
            <a:r>
              <a:rPr lang="en-US" sz="2800">
                <a:solidFill>
                  <a:schemeClr val="bg1"/>
                </a:solidFill>
              </a:rPr>
              <a:t>(</a:t>
            </a:r>
            <a:r>
              <a:rPr lang="en-US" sz="2800" i="1">
                <a:solidFill>
                  <a:schemeClr val="bg1"/>
                </a:solidFill>
              </a:rPr>
              <a:t>n</a:t>
            </a:r>
            <a:r>
              <a:rPr lang="en-US" sz="2800" baseline="30000">
                <a:solidFill>
                  <a:schemeClr val="bg1"/>
                </a:solidFill>
              </a:rPr>
              <a:t>2</a:t>
            </a:r>
            <a:r>
              <a:rPr lang="en-US" sz="2800">
                <a:solidFill>
                  <a:schemeClr val="bg1"/>
                </a:solidFill>
              </a:rPr>
              <a:t>)</a:t>
            </a:r>
          </a:p>
          <a:p>
            <a:pPr algn="ctr" eaLnBrk="0" hangingPunct="0"/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all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/>
      <p:bldP spid="13210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/>
          <p:cNvGrpSpPr>
            <a:grpSpLocks/>
          </p:cNvGrpSpPr>
          <p:nvPr/>
        </p:nvGrpSpPr>
        <p:grpSpPr bwMode="auto">
          <a:xfrm>
            <a:off x="2146300" y="1752600"/>
            <a:ext cx="5854700" cy="731838"/>
            <a:chOff x="960" y="1082"/>
            <a:chExt cx="3688" cy="461"/>
          </a:xfrm>
        </p:grpSpPr>
        <p:sp>
          <p:nvSpPr>
            <p:cNvPr id="184323" name="Text Box 3"/>
            <p:cNvSpPr txBox="1">
              <a:spLocks noChangeArrowheads="1"/>
            </p:cNvSpPr>
            <p:nvPr/>
          </p:nvSpPr>
          <p:spPr bwMode="auto">
            <a:xfrm>
              <a:off x="960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4324" name="Text Box 4"/>
            <p:cNvSpPr txBox="1">
              <a:spLocks noChangeArrowheads="1"/>
            </p:cNvSpPr>
            <p:nvPr/>
          </p:nvSpPr>
          <p:spPr bwMode="auto">
            <a:xfrm>
              <a:off x="1421" y="1082"/>
              <a:ext cx="461" cy="46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4325" name="Text Box 5"/>
            <p:cNvSpPr txBox="1">
              <a:spLocks noChangeArrowheads="1"/>
            </p:cNvSpPr>
            <p:nvPr/>
          </p:nvSpPr>
          <p:spPr bwMode="auto">
            <a:xfrm>
              <a:off x="1882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4326" name="Text Box 6"/>
            <p:cNvSpPr txBox="1">
              <a:spLocks noChangeArrowheads="1"/>
            </p:cNvSpPr>
            <p:nvPr/>
          </p:nvSpPr>
          <p:spPr bwMode="auto">
            <a:xfrm>
              <a:off x="2343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4327" name="Text Box 7"/>
            <p:cNvSpPr txBox="1">
              <a:spLocks noChangeArrowheads="1"/>
            </p:cNvSpPr>
            <p:nvPr/>
          </p:nvSpPr>
          <p:spPr bwMode="auto">
            <a:xfrm>
              <a:off x="2804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4328" name="Text Box 8"/>
            <p:cNvSpPr txBox="1">
              <a:spLocks noChangeArrowheads="1"/>
            </p:cNvSpPr>
            <p:nvPr/>
          </p:nvSpPr>
          <p:spPr bwMode="auto">
            <a:xfrm>
              <a:off x="3265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4329" name="Text Box 9"/>
            <p:cNvSpPr txBox="1">
              <a:spLocks noChangeArrowheads="1"/>
            </p:cNvSpPr>
            <p:nvPr/>
          </p:nvSpPr>
          <p:spPr bwMode="auto">
            <a:xfrm>
              <a:off x="3726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4330" name="Text Box 10"/>
            <p:cNvSpPr txBox="1">
              <a:spLocks noChangeArrowheads="1"/>
            </p:cNvSpPr>
            <p:nvPr/>
          </p:nvSpPr>
          <p:spPr bwMode="auto">
            <a:xfrm>
              <a:off x="4187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sp>
        <p:nvSpPr>
          <p:cNvPr id="1843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184332" name="Group 12"/>
          <p:cNvGrpSpPr>
            <a:grpSpLocks/>
          </p:cNvGrpSpPr>
          <p:nvPr/>
        </p:nvGrpSpPr>
        <p:grpSpPr bwMode="auto">
          <a:xfrm>
            <a:off x="1917700" y="2519363"/>
            <a:ext cx="1249363" cy="949325"/>
            <a:chOff x="1421" y="2420"/>
            <a:chExt cx="528" cy="598"/>
          </a:xfrm>
        </p:grpSpPr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 err="1">
                  <a:solidFill>
                    <a:schemeClr val="accent1"/>
                  </a:solidFill>
                </a:rPr>
                <a:t>pos</a:t>
              </a:r>
              <a:r>
                <a:rPr lang="en-US" sz="2400" dirty="0">
                  <a:solidFill>
                    <a:schemeClr val="accent1"/>
                  </a:solidFill>
                </a:rPr>
                <a:t> - 1</a:t>
              </a:r>
            </a:p>
          </p:txBody>
        </p:sp>
        <p:sp>
          <p:nvSpPr>
            <p:cNvPr id="184334" name="Line 14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35" name="Group 15"/>
          <p:cNvGrpSpPr>
            <a:grpSpLocks/>
          </p:cNvGrpSpPr>
          <p:nvPr/>
        </p:nvGrpSpPr>
        <p:grpSpPr bwMode="auto">
          <a:xfrm>
            <a:off x="384175" y="1787525"/>
            <a:ext cx="1295400" cy="1223963"/>
            <a:chOff x="96" y="1959"/>
            <a:chExt cx="816" cy="771"/>
          </a:xfrm>
        </p:grpSpPr>
        <p:sp>
          <p:nvSpPr>
            <p:cNvPr id="184336" name="Text Box 16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4337" name="Text Box 17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Key</a:t>
              </a:r>
            </a:p>
          </p:txBody>
        </p:sp>
      </p:grpSp>
      <p:grpSp>
        <p:nvGrpSpPr>
          <p:cNvPr id="184338" name="Group 18"/>
          <p:cNvGrpSpPr>
            <a:grpSpLocks/>
          </p:cNvGrpSpPr>
          <p:nvPr/>
        </p:nvGrpSpPr>
        <p:grpSpPr bwMode="auto">
          <a:xfrm>
            <a:off x="2146300" y="3365500"/>
            <a:ext cx="5854700" cy="731838"/>
            <a:chOff x="960" y="1082"/>
            <a:chExt cx="3688" cy="461"/>
          </a:xfrm>
        </p:grpSpPr>
        <p:sp>
          <p:nvSpPr>
            <p:cNvPr id="184339" name="Text Box 19"/>
            <p:cNvSpPr txBox="1">
              <a:spLocks noChangeArrowheads="1"/>
            </p:cNvSpPr>
            <p:nvPr/>
          </p:nvSpPr>
          <p:spPr bwMode="auto">
            <a:xfrm>
              <a:off x="960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4340" name="Text Box 20"/>
            <p:cNvSpPr txBox="1">
              <a:spLocks noChangeArrowheads="1"/>
            </p:cNvSpPr>
            <p:nvPr/>
          </p:nvSpPr>
          <p:spPr bwMode="auto">
            <a:xfrm>
              <a:off x="1421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4341" name="Text Box 21"/>
            <p:cNvSpPr txBox="1">
              <a:spLocks noChangeArrowheads="1"/>
            </p:cNvSpPr>
            <p:nvPr/>
          </p:nvSpPr>
          <p:spPr bwMode="auto">
            <a:xfrm>
              <a:off x="1882" y="1082"/>
              <a:ext cx="461" cy="46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4342" name="Text Box 22"/>
            <p:cNvSpPr txBox="1">
              <a:spLocks noChangeArrowheads="1"/>
            </p:cNvSpPr>
            <p:nvPr/>
          </p:nvSpPr>
          <p:spPr bwMode="auto">
            <a:xfrm>
              <a:off x="2343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4343" name="Text Box 23"/>
            <p:cNvSpPr txBox="1">
              <a:spLocks noChangeArrowheads="1"/>
            </p:cNvSpPr>
            <p:nvPr/>
          </p:nvSpPr>
          <p:spPr bwMode="auto">
            <a:xfrm>
              <a:off x="2804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4344" name="Text Box 24"/>
            <p:cNvSpPr txBox="1">
              <a:spLocks noChangeArrowheads="1"/>
            </p:cNvSpPr>
            <p:nvPr/>
          </p:nvSpPr>
          <p:spPr bwMode="auto">
            <a:xfrm>
              <a:off x="3265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4345" name="Text Box 25"/>
            <p:cNvSpPr txBox="1">
              <a:spLocks noChangeArrowheads="1"/>
            </p:cNvSpPr>
            <p:nvPr/>
          </p:nvSpPr>
          <p:spPr bwMode="auto">
            <a:xfrm>
              <a:off x="3726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4346" name="Text Box 26"/>
            <p:cNvSpPr txBox="1">
              <a:spLocks noChangeArrowheads="1"/>
            </p:cNvSpPr>
            <p:nvPr/>
          </p:nvSpPr>
          <p:spPr bwMode="auto">
            <a:xfrm>
              <a:off x="4187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grpSp>
        <p:nvGrpSpPr>
          <p:cNvPr id="184347" name="Group 27"/>
          <p:cNvGrpSpPr>
            <a:grpSpLocks/>
          </p:cNvGrpSpPr>
          <p:nvPr/>
        </p:nvGrpSpPr>
        <p:grpSpPr bwMode="auto">
          <a:xfrm>
            <a:off x="2570163" y="4132263"/>
            <a:ext cx="1249362" cy="949325"/>
            <a:chOff x="1421" y="2420"/>
            <a:chExt cx="528" cy="598"/>
          </a:xfrm>
        </p:grpSpPr>
        <p:sp>
          <p:nvSpPr>
            <p:cNvPr id="184348" name="Text Box 28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 err="1">
                  <a:solidFill>
                    <a:schemeClr val="accent1"/>
                  </a:solidFill>
                </a:rPr>
                <a:t>pos</a:t>
              </a:r>
              <a:r>
                <a:rPr lang="en-US" sz="2400" dirty="0">
                  <a:solidFill>
                    <a:schemeClr val="accent1"/>
                  </a:solidFill>
                </a:rPr>
                <a:t> - 1</a:t>
              </a:r>
            </a:p>
          </p:txBody>
        </p:sp>
        <p:sp>
          <p:nvSpPr>
            <p:cNvPr id="184349" name="Line 29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50" name="Group 30"/>
          <p:cNvGrpSpPr>
            <a:grpSpLocks/>
          </p:cNvGrpSpPr>
          <p:nvPr/>
        </p:nvGrpSpPr>
        <p:grpSpPr bwMode="auto">
          <a:xfrm>
            <a:off x="384175" y="3400425"/>
            <a:ext cx="1295400" cy="1223963"/>
            <a:chOff x="96" y="1959"/>
            <a:chExt cx="816" cy="771"/>
          </a:xfrm>
        </p:grpSpPr>
        <p:sp>
          <p:nvSpPr>
            <p:cNvPr id="184351" name="Text Box 31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4352" name="Text Box 32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Key</a:t>
              </a:r>
            </a:p>
          </p:txBody>
        </p:sp>
      </p:grpSp>
      <p:grpSp>
        <p:nvGrpSpPr>
          <p:cNvPr id="184353" name="Group 33"/>
          <p:cNvGrpSpPr>
            <a:grpSpLocks/>
          </p:cNvGrpSpPr>
          <p:nvPr/>
        </p:nvGrpSpPr>
        <p:grpSpPr bwMode="auto">
          <a:xfrm>
            <a:off x="1905000" y="4156075"/>
            <a:ext cx="1249363" cy="949325"/>
            <a:chOff x="1421" y="2420"/>
            <a:chExt cx="528" cy="598"/>
          </a:xfrm>
        </p:grpSpPr>
        <p:sp>
          <p:nvSpPr>
            <p:cNvPr id="184354" name="Text Box 34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 err="1">
                  <a:solidFill>
                    <a:schemeClr val="accent1"/>
                  </a:solidFill>
                </a:rPr>
                <a:t>pos</a:t>
              </a:r>
              <a:r>
                <a:rPr lang="en-US" sz="2400" dirty="0">
                  <a:solidFill>
                    <a:schemeClr val="accent1"/>
                  </a:solidFill>
                </a:rPr>
                <a:t> - 1</a:t>
              </a:r>
            </a:p>
          </p:txBody>
        </p:sp>
        <p:sp>
          <p:nvSpPr>
            <p:cNvPr id="184355" name="Line 35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6" name="Text Box 36"/>
          <p:cNvSpPr txBox="1">
            <a:spLocks noChangeArrowheads="1"/>
          </p:cNvSpPr>
          <p:nvPr/>
        </p:nvSpPr>
        <p:spPr bwMode="auto">
          <a:xfrm>
            <a:off x="3609976" y="3365500"/>
            <a:ext cx="731838" cy="731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79</a:t>
            </a:r>
          </a:p>
        </p:txBody>
      </p:sp>
      <p:sp>
        <p:nvSpPr>
          <p:cNvPr id="184357" name="Text Box 37"/>
          <p:cNvSpPr txBox="1">
            <a:spLocks noChangeArrowheads="1"/>
          </p:cNvSpPr>
          <p:nvPr/>
        </p:nvSpPr>
        <p:spPr bwMode="auto">
          <a:xfrm>
            <a:off x="2878138" y="3365500"/>
            <a:ext cx="731837" cy="731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58</a:t>
            </a:r>
          </a:p>
        </p:txBody>
      </p:sp>
      <p:sp>
        <p:nvSpPr>
          <p:cNvPr id="184358" name="Text Box 38"/>
          <p:cNvSpPr txBox="1">
            <a:spLocks noChangeArrowheads="1"/>
          </p:cNvSpPr>
          <p:nvPr/>
        </p:nvSpPr>
        <p:spPr bwMode="auto">
          <a:xfrm>
            <a:off x="2146300" y="3365500"/>
            <a:ext cx="731838" cy="73183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14</a:t>
            </a:r>
          </a:p>
        </p:txBody>
      </p:sp>
      <p:grpSp>
        <p:nvGrpSpPr>
          <p:cNvPr id="184359" name="Group 39"/>
          <p:cNvGrpSpPr>
            <a:grpSpLocks/>
          </p:cNvGrpSpPr>
          <p:nvPr/>
        </p:nvGrpSpPr>
        <p:grpSpPr bwMode="auto">
          <a:xfrm>
            <a:off x="2146300" y="4965700"/>
            <a:ext cx="5854700" cy="731838"/>
            <a:chOff x="960" y="1082"/>
            <a:chExt cx="3688" cy="461"/>
          </a:xfrm>
        </p:grpSpPr>
        <p:sp>
          <p:nvSpPr>
            <p:cNvPr id="184360" name="Text Box 40"/>
            <p:cNvSpPr txBox="1">
              <a:spLocks noChangeArrowheads="1"/>
            </p:cNvSpPr>
            <p:nvPr/>
          </p:nvSpPr>
          <p:spPr bwMode="auto">
            <a:xfrm>
              <a:off x="960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4361" name="Text Box 41"/>
            <p:cNvSpPr txBox="1">
              <a:spLocks noChangeArrowheads="1"/>
            </p:cNvSpPr>
            <p:nvPr/>
          </p:nvSpPr>
          <p:spPr bwMode="auto">
            <a:xfrm>
              <a:off x="1421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4362" name="Text Box 42"/>
            <p:cNvSpPr txBox="1">
              <a:spLocks noChangeArrowheads="1"/>
            </p:cNvSpPr>
            <p:nvPr/>
          </p:nvSpPr>
          <p:spPr bwMode="auto">
            <a:xfrm>
              <a:off x="1882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4363" name="Text Box 43"/>
            <p:cNvSpPr txBox="1">
              <a:spLocks noChangeArrowheads="1"/>
            </p:cNvSpPr>
            <p:nvPr/>
          </p:nvSpPr>
          <p:spPr bwMode="auto">
            <a:xfrm>
              <a:off x="2343" y="1082"/>
              <a:ext cx="461" cy="46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4364" name="Text Box 44"/>
            <p:cNvSpPr txBox="1">
              <a:spLocks noChangeArrowheads="1"/>
            </p:cNvSpPr>
            <p:nvPr/>
          </p:nvSpPr>
          <p:spPr bwMode="auto">
            <a:xfrm>
              <a:off x="2804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4365" name="Text Box 45"/>
            <p:cNvSpPr txBox="1">
              <a:spLocks noChangeArrowheads="1"/>
            </p:cNvSpPr>
            <p:nvPr/>
          </p:nvSpPr>
          <p:spPr bwMode="auto">
            <a:xfrm>
              <a:off x="3265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4366" name="Text Box 46"/>
            <p:cNvSpPr txBox="1">
              <a:spLocks noChangeArrowheads="1"/>
            </p:cNvSpPr>
            <p:nvPr/>
          </p:nvSpPr>
          <p:spPr bwMode="auto">
            <a:xfrm>
              <a:off x="3726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4367" name="Text Box 47"/>
            <p:cNvSpPr txBox="1">
              <a:spLocks noChangeArrowheads="1"/>
            </p:cNvSpPr>
            <p:nvPr/>
          </p:nvSpPr>
          <p:spPr bwMode="auto">
            <a:xfrm>
              <a:off x="4187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2570163" y="5732463"/>
            <a:ext cx="1249362" cy="949325"/>
            <a:chOff x="1421" y="2420"/>
            <a:chExt cx="528" cy="598"/>
          </a:xfrm>
        </p:grpSpPr>
        <p:sp>
          <p:nvSpPr>
            <p:cNvPr id="184369" name="Text Box 49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pos - 1</a:t>
              </a:r>
            </a:p>
          </p:txBody>
        </p:sp>
        <p:sp>
          <p:nvSpPr>
            <p:cNvPr id="184370" name="Line 50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84371" name="Group 51"/>
          <p:cNvGrpSpPr>
            <a:grpSpLocks/>
          </p:cNvGrpSpPr>
          <p:nvPr/>
        </p:nvGrpSpPr>
        <p:grpSpPr bwMode="auto">
          <a:xfrm>
            <a:off x="384175" y="5000625"/>
            <a:ext cx="1295400" cy="1223963"/>
            <a:chOff x="96" y="1959"/>
            <a:chExt cx="816" cy="771"/>
          </a:xfrm>
        </p:grpSpPr>
        <p:sp>
          <p:nvSpPr>
            <p:cNvPr id="184372" name="Text Box 52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4373" name="Text Box 53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Key</a:t>
              </a:r>
            </a:p>
          </p:txBody>
        </p:sp>
      </p:grpSp>
      <p:grpSp>
        <p:nvGrpSpPr>
          <p:cNvPr id="184374" name="Group 54"/>
          <p:cNvGrpSpPr>
            <a:grpSpLocks/>
          </p:cNvGrpSpPr>
          <p:nvPr/>
        </p:nvGrpSpPr>
        <p:grpSpPr bwMode="auto">
          <a:xfrm>
            <a:off x="1914525" y="5732463"/>
            <a:ext cx="1249363" cy="949325"/>
            <a:chOff x="1421" y="2420"/>
            <a:chExt cx="528" cy="598"/>
          </a:xfrm>
        </p:grpSpPr>
        <p:sp>
          <p:nvSpPr>
            <p:cNvPr id="184375" name="Text Box 55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 err="1">
                  <a:solidFill>
                    <a:schemeClr val="accent1"/>
                  </a:solidFill>
                </a:rPr>
                <a:t>pos</a:t>
              </a:r>
              <a:r>
                <a:rPr lang="en-US" sz="2400" dirty="0">
                  <a:solidFill>
                    <a:schemeClr val="accent1"/>
                  </a:solidFill>
                </a:rPr>
                <a:t> - 1</a:t>
              </a:r>
            </a:p>
          </p:txBody>
        </p:sp>
        <p:sp>
          <p:nvSpPr>
            <p:cNvPr id="184376" name="Line 56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84377" name="Text Box 57"/>
          <p:cNvSpPr txBox="1">
            <a:spLocks noChangeArrowheads="1"/>
          </p:cNvSpPr>
          <p:nvPr/>
        </p:nvSpPr>
        <p:spPr bwMode="auto">
          <a:xfrm>
            <a:off x="4341814" y="4965700"/>
            <a:ext cx="731837" cy="731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79</a:t>
            </a:r>
          </a:p>
        </p:txBody>
      </p:sp>
      <p:sp>
        <p:nvSpPr>
          <p:cNvPr id="184378" name="Text Box 58"/>
          <p:cNvSpPr txBox="1">
            <a:spLocks noChangeArrowheads="1"/>
          </p:cNvSpPr>
          <p:nvPr/>
        </p:nvSpPr>
        <p:spPr bwMode="auto">
          <a:xfrm>
            <a:off x="3609975" y="4965700"/>
            <a:ext cx="731838" cy="731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58</a:t>
            </a:r>
          </a:p>
        </p:txBody>
      </p:sp>
      <p:sp>
        <p:nvSpPr>
          <p:cNvPr id="184379" name="Text Box 59"/>
          <p:cNvSpPr txBox="1">
            <a:spLocks noChangeArrowheads="1"/>
          </p:cNvSpPr>
          <p:nvPr/>
        </p:nvSpPr>
        <p:spPr bwMode="auto">
          <a:xfrm>
            <a:off x="2878138" y="4965700"/>
            <a:ext cx="731837" cy="73183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23</a:t>
            </a:r>
          </a:p>
        </p:txBody>
      </p:sp>
      <p:grpSp>
        <p:nvGrpSpPr>
          <p:cNvPr id="184380" name="Group 60"/>
          <p:cNvGrpSpPr>
            <a:grpSpLocks/>
          </p:cNvGrpSpPr>
          <p:nvPr/>
        </p:nvGrpSpPr>
        <p:grpSpPr bwMode="auto">
          <a:xfrm>
            <a:off x="3335338" y="5732463"/>
            <a:ext cx="1249362" cy="949325"/>
            <a:chOff x="1421" y="2420"/>
            <a:chExt cx="528" cy="598"/>
          </a:xfrm>
        </p:grpSpPr>
        <p:sp>
          <p:nvSpPr>
            <p:cNvPr id="184381" name="Text Box 61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pos - 1</a:t>
              </a:r>
            </a:p>
          </p:txBody>
        </p:sp>
        <p:sp>
          <p:nvSpPr>
            <p:cNvPr id="184382" name="Line 62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84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84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6" grpId="0" animBg="1"/>
      <p:bldP spid="184357" grpId="0" animBg="1"/>
      <p:bldP spid="184358" grpId="0" animBg="1"/>
      <p:bldP spid="184378" grpId="0" animBg="1"/>
      <p:bldP spid="1843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185347" name="Group 3"/>
          <p:cNvGrpSpPr>
            <a:grpSpLocks/>
          </p:cNvGrpSpPr>
          <p:nvPr/>
        </p:nvGrpSpPr>
        <p:grpSpPr bwMode="auto">
          <a:xfrm>
            <a:off x="2133600" y="1787525"/>
            <a:ext cx="5854700" cy="731838"/>
            <a:chOff x="960" y="2285"/>
            <a:chExt cx="3688" cy="461"/>
          </a:xfrm>
        </p:grpSpPr>
        <p:sp>
          <p:nvSpPr>
            <p:cNvPr id="185348" name="Text Box 4"/>
            <p:cNvSpPr txBox="1">
              <a:spLocks noChangeArrowheads="1"/>
            </p:cNvSpPr>
            <p:nvPr/>
          </p:nvSpPr>
          <p:spPr bwMode="auto">
            <a:xfrm>
              <a:off x="960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5349" name="Text Box 5"/>
            <p:cNvSpPr txBox="1">
              <a:spLocks noChangeArrowheads="1"/>
            </p:cNvSpPr>
            <p:nvPr/>
          </p:nvSpPr>
          <p:spPr bwMode="auto">
            <a:xfrm>
              <a:off x="1421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5350" name="Text Box 6"/>
            <p:cNvSpPr txBox="1">
              <a:spLocks noChangeArrowheads="1"/>
            </p:cNvSpPr>
            <p:nvPr/>
          </p:nvSpPr>
          <p:spPr bwMode="auto">
            <a:xfrm>
              <a:off x="1882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5351" name="Text Box 7"/>
            <p:cNvSpPr txBox="1">
              <a:spLocks noChangeArrowheads="1"/>
            </p:cNvSpPr>
            <p:nvPr/>
          </p:nvSpPr>
          <p:spPr bwMode="auto">
            <a:xfrm>
              <a:off x="2343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5352" name="Text Box 8"/>
            <p:cNvSpPr txBox="1">
              <a:spLocks noChangeArrowheads="1"/>
            </p:cNvSpPr>
            <p:nvPr/>
          </p:nvSpPr>
          <p:spPr bwMode="auto">
            <a:xfrm>
              <a:off x="2804" y="2285"/>
              <a:ext cx="461" cy="46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5353" name="Text Box 9"/>
            <p:cNvSpPr txBox="1">
              <a:spLocks noChangeArrowheads="1"/>
            </p:cNvSpPr>
            <p:nvPr/>
          </p:nvSpPr>
          <p:spPr bwMode="auto">
            <a:xfrm>
              <a:off x="3265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5354" name="Text Box 10"/>
            <p:cNvSpPr txBox="1">
              <a:spLocks noChangeArrowheads="1"/>
            </p:cNvSpPr>
            <p:nvPr/>
          </p:nvSpPr>
          <p:spPr bwMode="auto">
            <a:xfrm>
              <a:off x="3726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5355" name="Text Box 11"/>
            <p:cNvSpPr txBox="1">
              <a:spLocks noChangeArrowheads="1"/>
            </p:cNvSpPr>
            <p:nvPr/>
          </p:nvSpPr>
          <p:spPr bwMode="auto">
            <a:xfrm>
              <a:off x="4187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grpSp>
        <p:nvGrpSpPr>
          <p:cNvPr id="185356" name="Group 12"/>
          <p:cNvGrpSpPr>
            <a:grpSpLocks/>
          </p:cNvGrpSpPr>
          <p:nvPr/>
        </p:nvGrpSpPr>
        <p:grpSpPr bwMode="auto">
          <a:xfrm>
            <a:off x="2133600" y="3016250"/>
            <a:ext cx="5854700" cy="731838"/>
            <a:chOff x="960" y="2285"/>
            <a:chExt cx="3688" cy="461"/>
          </a:xfrm>
        </p:grpSpPr>
        <p:sp>
          <p:nvSpPr>
            <p:cNvPr id="185357" name="Text Box 13"/>
            <p:cNvSpPr txBox="1">
              <a:spLocks noChangeArrowheads="1"/>
            </p:cNvSpPr>
            <p:nvPr/>
          </p:nvSpPr>
          <p:spPr bwMode="auto">
            <a:xfrm>
              <a:off x="960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5358" name="Text Box 14"/>
            <p:cNvSpPr txBox="1">
              <a:spLocks noChangeArrowheads="1"/>
            </p:cNvSpPr>
            <p:nvPr/>
          </p:nvSpPr>
          <p:spPr bwMode="auto">
            <a:xfrm>
              <a:off x="1421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5359" name="Text Box 15"/>
            <p:cNvSpPr txBox="1">
              <a:spLocks noChangeArrowheads="1"/>
            </p:cNvSpPr>
            <p:nvPr/>
          </p:nvSpPr>
          <p:spPr bwMode="auto">
            <a:xfrm>
              <a:off x="1882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5360" name="Text Box 16"/>
            <p:cNvSpPr txBox="1">
              <a:spLocks noChangeArrowheads="1"/>
            </p:cNvSpPr>
            <p:nvPr/>
          </p:nvSpPr>
          <p:spPr bwMode="auto">
            <a:xfrm>
              <a:off x="2343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5361" name="Text Box 17"/>
            <p:cNvSpPr txBox="1">
              <a:spLocks noChangeArrowheads="1"/>
            </p:cNvSpPr>
            <p:nvPr/>
          </p:nvSpPr>
          <p:spPr bwMode="auto">
            <a:xfrm>
              <a:off x="2804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5362" name="Text Box 18"/>
            <p:cNvSpPr txBox="1">
              <a:spLocks noChangeArrowheads="1"/>
            </p:cNvSpPr>
            <p:nvPr/>
          </p:nvSpPr>
          <p:spPr bwMode="auto">
            <a:xfrm>
              <a:off x="3265" y="2285"/>
              <a:ext cx="461" cy="46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5363" name="Text Box 19"/>
            <p:cNvSpPr txBox="1">
              <a:spLocks noChangeArrowheads="1"/>
            </p:cNvSpPr>
            <p:nvPr/>
          </p:nvSpPr>
          <p:spPr bwMode="auto">
            <a:xfrm>
              <a:off x="3726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5364" name="Text Box 20"/>
            <p:cNvSpPr txBox="1">
              <a:spLocks noChangeArrowheads="1"/>
            </p:cNvSpPr>
            <p:nvPr/>
          </p:nvSpPr>
          <p:spPr bwMode="auto">
            <a:xfrm>
              <a:off x="4187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sp>
        <p:nvSpPr>
          <p:cNvPr id="185365" name="Text Box 21"/>
          <p:cNvSpPr txBox="1">
            <a:spLocks noChangeArrowheads="1"/>
          </p:cNvSpPr>
          <p:nvPr/>
        </p:nvSpPr>
        <p:spPr bwMode="auto">
          <a:xfrm>
            <a:off x="5792787" y="3011488"/>
            <a:ext cx="731837" cy="731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94</a:t>
            </a:r>
          </a:p>
        </p:txBody>
      </p:sp>
      <p:grpSp>
        <p:nvGrpSpPr>
          <p:cNvPr id="185366" name="Group 22"/>
          <p:cNvGrpSpPr>
            <a:grpSpLocks/>
          </p:cNvGrpSpPr>
          <p:nvPr/>
        </p:nvGrpSpPr>
        <p:grpSpPr bwMode="auto">
          <a:xfrm>
            <a:off x="2133600" y="4262438"/>
            <a:ext cx="5854700" cy="731837"/>
            <a:chOff x="960" y="2285"/>
            <a:chExt cx="3688" cy="461"/>
          </a:xfrm>
        </p:grpSpPr>
        <p:sp>
          <p:nvSpPr>
            <p:cNvPr id="185367" name="Text Box 23"/>
            <p:cNvSpPr txBox="1">
              <a:spLocks noChangeArrowheads="1"/>
            </p:cNvSpPr>
            <p:nvPr/>
          </p:nvSpPr>
          <p:spPr bwMode="auto">
            <a:xfrm>
              <a:off x="960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1421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5369" name="Text Box 25"/>
            <p:cNvSpPr txBox="1">
              <a:spLocks noChangeArrowheads="1"/>
            </p:cNvSpPr>
            <p:nvPr/>
          </p:nvSpPr>
          <p:spPr bwMode="auto">
            <a:xfrm>
              <a:off x="1882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5370" name="Text Box 26"/>
            <p:cNvSpPr txBox="1">
              <a:spLocks noChangeArrowheads="1"/>
            </p:cNvSpPr>
            <p:nvPr/>
          </p:nvSpPr>
          <p:spPr bwMode="auto">
            <a:xfrm>
              <a:off x="2343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5371" name="Text Box 27"/>
            <p:cNvSpPr txBox="1">
              <a:spLocks noChangeArrowheads="1"/>
            </p:cNvSpPr>
            <p:nvPr/>
          </p:nvSpPr>
          <p:spPr bwMode="auto">
            <a:xfrm>
              <a:off x="2804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5372" name="Text Box 28"/>
            <p:cNvSpPr txBox="1">
              <a:spLocks noChangeArrowheads="1"/>
            </p:cNvSpPr>
            <p:nvPr/>
          </p:nvSpPr>
          <p:spPr bwMode="auto">
            <a:xfrm>
              <a:off x="3265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5373" name="Text Box 29"/>
            <p:cNvSpPr txBox="1">
              <a:spLocks noChangeArrowheads="1"/>
            </p:cNvSpPr>
            <p:nvPr/>
          </p:nvSpPr>
          <p:spPr bwMode="auto">
            <a:xfrm>
              <a:off x="3726" y="2285"/>
              <a:ext cx="461" cy="46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5374" name="Text Box 30"/>
            <p:cNvSpPr txBox="1">
              <a:spLocks noChangeArrowheads="1"/>
            </p:cNvSpPr>
            <p:nvPr/>
          </p:nvSpPr>
          <p:spPr bwMode="auto">
            <a:xfrm>
              <a:off x="4187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sp>
        <p:nvSpPr>
          <p:cNvPr id="185375" name="Text Box 31"/>
          <p:cNvSpPr txBox="1">
            <a:spLocks noChangeArrowheads="1"/>
          </p:cNvSpPr>
          <p:nvPr/>
        </p:nvSpPr>
        <p:spPr bwMode="auto">
          <a:xfrm>
            <a:off x="6524626" y="4262438"/>
            <a:ext cx="731838" cy="731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94</a:t>
            </a:r>
          </a:p>
        </p:txBody>
      </p:sp>
      <p:sp>
        <p:nvSpPr>
          <p:cNvPr id="185376" name="Text Box 32"/>
          <p:cNvSpPr txBox="1">
            <a:spLocks noChangeArrowheads="1"/>
          </p:cNvSpPr>
          <p:nvPr/>
        </p:nvSpPr>
        <p:spPr bwMode="auto">
          <a:xfrm>
            <a:off x="5792788" y="4262438"/>
            <a:ext cx="731837" cy="731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90</a:t>
            </a:r>
          </a:p>
        </p:txBody>
      </p:sp>
      <p:grpSp>
        <p:nvGrpSpPr>
          <p:cNvPr id="185377" name="Group 33"/>
          <p:cNvGrpSpPr>
            <a:grpSpLocks/>
          </p:cNvGrpSpPr>
          <p:nvPr/>
        </p:nvGrpSpPr>
        <p:grpSpPr bwMode="auto">
          <a:xfrm>
            <a:off x="2133600" y="5481638"/>
            <a:ext cx="5854700" cy="731837"/>
            <a:chOff x="960" y="2285"/>
            <a:chExt cx="3688" cy="461"/>
          </a:xfrm>
        </p:grpSpPr>
        <p:sp>
          <p:nvSpPr>
            <p:cNvPr id="185378" name="Text Box 34"/>
            <p:cNvSpPr txBox="1">
              <a:spLocks noChangeArrowheads="1"/>
            </p:cNvSpPr>
            <p:nvPr/>
          </p:nvSpPr>
          <p:spPr bwMode="auto">
            <a:xfrm>
              <a:off x="960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85379" name="Text Box 35"/>
            <p:cNvSpPr txBox="1">
              <a:spLocks noChangeArrowheads="1"/>
            </p:cNvSpPr>
            <p:nvPr/>
          </p:nvSpPr>
          <p:spPr bwMode="auto">
            <a:xfrm>
              <a:off x="1421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1882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85381" name="Text Box 37"/>
            <p:cNvSpPr txBox="1">
              <a:spLocks noChangeArrowheads="1"/>
            </p:cNvSpPr>
            <p:nvPr/>
          </p:nvSpPr>
          <p:spPr bwMode="auto">
            <a:xfrm>
              <a:off x="2343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5382" name="Text Box 38"/>
            <p:cNvSpPr txBox="1">
              <a:spLocks noChangeArrowheads="1"/>
            </p:cNvSpPr>
            <p:nvPr/>
          </p:nvSpPr>
          <p:spPr bwMode="auto">
            <a:xfrm>
              <a:off x="2804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85383" name="Text Box 39"/>
            <p:cNvSpPr txBox="1">
              <a:spLocks noChangeArrowheads="1"/>
            </p:cNvSpPr>
            <p:nvPr/>
          </p:nvSpPr>
          <p:spPr bwMode="auto">
            <a:xfrm>
              <a:off x="3265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5384" name="Text Box 40"/>
            <p:cNvSpPr txBox="1">
              <a:spLocks noChangeArrowheads="1"/>
            </p:cNvSpPr>
            <p:nvPr/>
          </p:nvSpPr>
          <p:spPr bwMode="auto">
            <a:xfrm>
              <a:off x="3726" y="228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5385" name="Text Box 41"/>
            <p:cNvSpPr txBox="1">
              <a:spLocks noChangeArrowheads="1"/>
            </p:cNvSpPr>
            <p:nvPr/>
          </p:nvSpPr>
          <p:spPr bwMode="auto">
            <a:xfrm>
              <a:off x="4187" y="2285"/>
              <a:ext cx="461" cy="46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75</a:t>
              </a:r>
            </a:p>
          </p:txBody>
        </p:sp>
      </p:grpSp>
      <p:sp>
        <p:nvSpPr>
          <p:cNvPr id="185386" name="Text Box 42"/>
          <p:cNvSpPr txBox="1">
            <a:spLocks noChangeArrowheads="1"/>
          </p:cNvSpPr>
          <p:nvPr/>
        </p:nvSpPr>
        <p:spPr bwMode="auto">
          <a:xfrm>
            <a:off x="7256462" y="5481637"/>
            <a:ext cx="731837" cy="731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94</a:t>
            </a:r>
          </a:p>
        </p:txBody>
      </p:sp>
      <p:sp>
        <p:nvSpPr>
          <p:cNvPr id="185387" name="Text Box 43"/>
          <p:cNvSpPr txBox="1">
            <a:spLocks noChangeArrowheads="1"/>
          </p:cNvSpPr>
          <p:nvPr/>
        </p:nvSpPr>
        <p:spPr bwMode="auto">
          <a:xfrm>
            <a:off x="5060950" y="3016250"/>
            <a:ext cx="731838" cy="73183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90</a:t>
            </a:r>
          </a:p>
        </p:txBody>
      </p:sp>
      <p:sp>
        <p:nvSpPr>
          <p:cNvPr id="185388" name="Text Box 44"/>
          <p:cNvSpPr txBox="1">
            <a:spLocks noChangeArrowheads="1"/>
          </p:cNvSpPr>
          <p:nvPr/>
        </p:nvSpPr>
        <p:spPr bwMode="auto">
          <a:xfrm>
            <a:off x="5060950" y="4262438"/>
            <a:ext cx="731838" cy="731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79</a:t>
            </a:r>
          </a:p>
        </p:txBody>
      </p:sp>
      <p:sp>
        <p:nvSpPr>
          <p:cNvPr id="185389" name="Text Box 45"/>
          <p:cNvSpPr txBox="1">
            <a:spLocks noChangeArrowheads="1"/>
          </p:cNvSpPr>
          <p:nvPr/>
        </p:nvSpPr>
        <p:spPr bwMode="auto">
          <a:xfrm>
            <a:off x="4329113" y="4262438"/>
            <a:ext cx="731837" cy="73183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66</a:t>
            </a:r>
          </a:p>
        </p:txBody>
      </p:sp>
      <p:sp>
        <p:nvSpPr>
          <p:cNvPr id="185390" name="Text Box 46"/>
          <p:cNvSpPr txBox="1">
            <a:spLocks noChangeArrowheads="1"/>
          </p:cNvSpPr>
          <p:nvPr/>
        </p:nvSpPr>
        <p:spPr bwMode="auto">
          <a:xfrm>
            <a:off x="6524625" y="5481638"/>
            <a:ext cx="731838" cy="731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90</a:t>
            </a:r>
          </a:p>
        </p:txBody>
      </p:sp>
      <p:sp>
        <p:nvSpPr>
          <p:cNvPr id="185391" name="Text Box 47"/>
          <p:cNvSpPr txBox="1">
            <a:spLocks noChangeArrowheads="1"/>
          </p:cNvSpPr>
          <p:nvPr/>
        </p:nvSpPr>
        <p:spPr bwMode="auto">
          <a:xfrm>
            <a:off x="5792788" y="5481638"/>
            <a:ext cx="731837" cy="731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79</a:t>
            </a:r>
          </a:p>
        </p:txBody>
      </p:sp>
      <p:sp>
        <p:nvSpPr>
          <p:cNvPr id="185392" name="Text Box 48"/>
          <p:cNvSpPr txBox="1">
            <a:spLocks noChangeArrowheads="1"/>
          </p:cNvSpPr>
          <p:nvPr/>
        </p:nvSpPr>
        <p:spPr bwMode="auto">
          <a:xfrm>
            <a:off x="5060950" y="5481638"/>
            <a:ext cx="731838" cy="73183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75</a:t>
            </a:r>
          </a:p>
        </p:txBody>
      </p:sp>
      <p:grpSp>
        <p:nvGrpSpPr>
          <p:cNvPr id="185393" name="Group 49"/>
          <p:cNvGrpSpPr>
            <a:grpSpLocks/>
          </p:cNvGrpSpPr>
          <p:nvPr/>
        </p:nvGrpSpPr>
        <p:grpSpPr bwMode="auto">
          <a:xfrm>
            <a:off x="406400" y="1787525"/>
            <a:ext cx="1295400" cy="1223963"/>
            <a:chOff x="96" y="1959"/>
            <a:chExt cx="816" cy="771"/>
          </a:xfrm>
        </p:grpSpPr>
        <p:sp>
          <p:nvSpPr>
            <p:cNvPr id="185394" name="Text Box 50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85395" name="Text Box 51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Key</a:t>
              </a:r>
            </a:p>
          </p:txBody>
        </p:sp>
      </p:grpSp>
      <p:grpSp>
        <p:nvGrpSpPr>
          <p:cNvPr id="185396" name="Group 52"/>
          <p:cNvGrpSpPr>
            <a:grpSpLocks/>
          </p:cNvGrpSpPr>
          <p:nvPr/>
        </p:nvGrpSpPr>
        <p:grpSpPr bwMode="auto">
          <a:xfrm>
            <a:off x="406400" y="3016250"/>
            <a:ext cx="1295400" cy="1223963"/>
            <a:chOff x="96" y="1959"/>
            <a:chExt cx="816" cy="771"/>
          </a:xfrm>
        </p:grpSpPr>
        <p:sp>
          <p:nvSpPr>
            <p:cNvPr id="185397" name="Text Box 53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85398" name="Text Box 54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Key</a:t>
              </a:r>
            </a:p>
          </p:txBody>
        </p:sp>
      </p:grpSp>
      <p:grpSp>
        <p:nvGrpSpPr>
          <p:cNvPr id="185399" name="Group 55"/>
          <p:cNvGrpSpPr>
            <a:grpSpLocks/>
          </p:cNvGrpSpPr>
          <p:nvPr/>
        </p:nvGrpSpPr>
        <p:grpSpPr bwMode="auto">
          <a:xfrm>
            <a:off x="407988" y="4262438"/>
            <a:ext cx="1295400" cy="1223962"/>
            <a:chOff x="96" y="1959"/>
            <a:chExt cx="816" cy="771"/>
          </a:xfrm>
        </p:grpSpPr>
        <p:sp>
          <p:nvSpPr>
            <p:cNvPr id="185400" name="Text Box 56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85401" name="Text Box 57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Key</a:t>
              </a:r>
            </a:p>
          </p:txBody>
        </p:sp>
      </p:grpSp>
      <p:grpSp>
        <p:nvGrpSpPr>
          <p:cNvPr id="185402" name="Group 58"/>
          <p:cNvGrpSpPr>
            <a:grpSpLocks/>
          </p:cNvGrpSpPr>
          <p:nvPr/>
        </p:nvGrpSpPr>
        <p:grpSpPr bwMode="auto">
          <a:xfrm>
            <a:off x="406400" y="5481638"/>
            <a:ext cx="1295400" cy="1223962"/>
            <a:chOff x="96" y="1959"/>
            <a:chExt cx="816" cy="771"/>
          </a:xfrm>
        </p:grpSpPr>
        <p:sp>
          <p:nvSpPr>
            <p:cNvPr id="185403" name="Text Box 59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  <p:sp>
          <p:nvSpPr>
            <p:cNvPr id="185404" name="Text Box 60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Key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5" grpId="0" animBg="1"/>
      <p:bldP spid="185375" grpId="0" animBg="1"/>
      <p:bldP spid="185376" grpId="0" animBg="1"/>
      <p:bldP spid="185386" grpId="0" animBg="1"/>
      <p:bldP spid="185387" grpId="0" animBg="1"/>
      <p:bldP spid="185388" grpId="0" animBg="1"/>
      <p:bldP spid="185389" grpId="0" animBg="1"/>
      <p:bldP spid="185390" grpId="0" animBg="1"/>
      <p:bldP spid="185391" grpId="0" animBg="1"/>
      <p:bldP spid="18539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/>
              <a:t>For each element starting at 2</a:t>
            </a:r>
            <a:r>
              <a:rPr lang="en-US" sz="2800" baseline="30000" dirty="0"/>
              <a:t>nd</a:t>
            </a:r>
            <a:r>
              <a:rPr lang="en-US" sz="2800" dirty="0"/>
              <a:t> element</a:t>
            </a:r>
          </a:p>
          <a:p>
            <a:pPr lvl="1"/>
            <a:r>
              <a:rPr lang="en-US" sz="2400" dirty="0"/>
              <a:t>Keep searching for insertion point as long as element is smaller than element in front of it </a:t>
            </a:r>
          </a:p>
          <a:p>
            <a:pPr lvl="1"/>
            <a:r>
              <a:rPr lang="en-US" sz="2400" dirty="0"/>
              <a:t>Insert element at insertion point</a:t>
            </a:r>
          </a:p>
          <a:p>
            <a:r>
              <a:rPr lang="en-US" sz="2800" dirty="0"/>
              <a:t>Makes N-1 passes (N is size of list)</a:t>
            </a:r>
          </a:p>
          <a:p>
            <a:r>
              <a:rPr lang="en-US" sz="2800" dirty="0"/>
              <a:t>Makes only N-1 comparisons if list is already in order</a:t>
            </a:r>
          </a:p>
          <a:p>
            <a:r>
              <a:rPr lang="en-US" sz="2800" dirty="0"/>
              <a:t>Max work load if reverse order</a:t>
            </a:r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4114801" y="4775920"/>
            <a:ext cx="5029200" cy="1736646"/>
          </a:xfrm>
          <a:prstGeom prst="round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bg1"/>
                </a:solidFill>
              </a:rPr>
              <a:t>Complexity: </a:t>
            </a:r>
            <a:r>
              <a:rPr lang="en-US" sz="3200" i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i="1" dirty="0">
                <a:solidFill>
                  <a:schemeClr val="bg1"/>
                </a:solidFill>
              </a:rPr>
              <a:t>n</a:t>
            </a:r>
            <a:r>
              <a:rPr lang="en-US" sz="3200" baseline="300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pPr algn="ctr" eaLnBrk="0" hangingPunct="0"/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When in order: </a:t>
            </a:r>
            <a:r>
              <a:rPr lang="en-US" sz="3200" i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i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nimBg="1"/>
      <p:bldP spid="13312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WordArt 4"/>
          <p:cNvSpPr>
            <a:spLocks noChangeArrowheads="1" noChangeShapeType="1" noTextEdit="1"/>
          </p:cNvSpPr>
          <p:nvPr/>
        </p:nvSpPr>
        <p:spPr bwMode="auto">
          <a:xfrm>
            <a:off x="1143000" y="838200"/>
            <a:ext cx="6781800" cy="4419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Merge Sort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66" name="Group 2"/>
          <p:cNvGrpSpPr>
            <a:grpSpLocks/>
          </p:cNvGrpSpPr>
          <p:nvPr/>
        </p:nvGrpSpPr>
        <p:grpSpPr bwMode="auto">
          <a:xfrm>
            <a:off x="2255838" y="1752600"/>
            <a:ext cx="4391025" cy="731838"/>
            <a:chOff x="1421" y="1104"/>
            <a:chExt cx="2766" cy="461"/>
          </a:xfrm>
        </p:grpSpPr>
        <p:sp>
          <p:nvSpPr>
            <p:cNvPr id="190467" name="Text Box 3"/>
            <p:cNvSpPr txBox="1">
              <a:spLocks noChangeArrowheads="1"/>
            </p:cNvSpPr>
            <p:nvPr/>
          </p:nvSpPr>
          <p:spPr bwMode="auto">
            <a:xfrm>
              <a:off x="1421" y="1104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90468" name="Text Box 4"/>
            <p:cNvSpPr txBox="1">
              <a:spLocks noChangeArrowheads="1"/>
            </p:cNvSpPr>
            <p:nvPr/>
          </p:nvSpPr>
          <p:spPr bwMode="auto">
            <a:xfrm>
              <a:off x="1882" y="1104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17</a:t>
              </a:r>
            </a:p>
          </p:txBody>
        </p:sp>
        <p:sp>
          <p:nvSpPr>
            <p:cNvPr id="190469" name="Text Box 5"/>
            <p:cNvSpPr txBox="1">
              <a:spLocks noChangeArrowheads="1"/>
            </p:cNvSpPr>
            <p:nvPr/>
          </p:nvSpPr>
          <p:spPr bwMode="auto">
            <a:xfrm>
              <a:off x="2343" y="1104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90470" name="Text Box 6"/>
            <p:cNvSpPr txBox="1">
              <a:spLocks noChangeArrowheads="1"/>
            </p:cNvSpPr>
            <p:nvPr/>
          </p:nvSpPr>
          <p:spPr bwMode="auto">
            <a:xfrm>
              <a:off x="2804" y="1104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90471" name="Text Box 7"/>
            <p:cNvSpPr txBox="1">
              <a:spLocks noChangeArrowheads="1"/>
            </p:cNvSpPr>
            <p:nvPr/>
          </p:nvSpPr>
          <p:spPr bwMode="auto">
            <a:xfrm>
              <a:off x="3265" y="1104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12</a:t>
              </a:r>
            </a:p>
          </p:txBody>
        </p:sp>
        <p:sp>
          <p:nvSpPr>
            <p:cNvPr id="190472" name="Text Box 8"/>
            <p:cNvSpPr txBox="1">
              <a:spLocks noChangeArrowheads="1"/>
            </p:cNvSpPr>
            <p:nvPr/>
          </p:nvSpPr>
          <p:spPr bwMode="auto">
            <a:xfrm>
              <a:off x="3726" y="1104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44</a:t>
              </a:r>
            </a:p>
          </p:txBody>
        </p:sp>
      </p:grpSp>
      <p:grpSp>
        <p:nvGrpSpPr>
          <p:cNvPr id="190473" name="Group 9"/>
          <p:cNvGrpSpPr>
            <a:grpSpLocks/>
          </p:cNvGrpSpPr>
          <p:nvPr/>
        </p:nvGrpSpPr>
        <p:grpSpPr bwMode="auto">
          <a:xfrm>
            <a:off x="974725" y="4333875"/>
            <a:ext cx="6827838" cy="866775"/>
            <a:chOff x="614" y="2730"/>
            <a:chExt cx="4301" cy="546"/>
          </a:xfrm>
        </p:grpSpPr>
        <p:sp>
          <p:nvSpPr>
            <p:cNvPr id="190474" name="Text Box 10"/>
            <p:cNvSpPr txBox="1">
              <a:spLocks noChangeArrowheads="1"/>
            </p:cNvSpPr>
            <p:nvPr/>
          </p:nvSpPr>
          <p:spPr bwMode="auto">
            <a:xfrm>
              <a:off x="1248" y="2730"/>
              <a:ext cx="52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90475" name="Text Box 11"/>
            <p:cNvSpPr txBox="1">
              <a:spLocks noChangeArrowheads="1"/>
            </p:cNvSpPr>
            <p:nvPr/>
          </p:nvSpPr>
          <p:spPr bwMode="auto">
            <a:xfrm>
              <a:off x="3034" y="281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90476" name="Text Box 12"/>
            <p:cNvSpPr txBox="1">
              <a:spLocks noChangeArrowheads="1"/>
            </p:cNvSpPr>
            <p:nvPr/>
          </p:nvSpPr>
          <p:spPr bwMode="auto">
            <a:xfrm>
              <a:off x="3495" y="281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12</a:t>
              </a:r>
            </a:p>
          </p:txBody>
        </p:sp>
        <p:sp>
          <p:nvSpPr>
            <p:cNvPr id="190477" name="Text Box 13"/>
            <p:cNvSpPr txBox="1">
              <a:spLocks noChangeArrowheads="1"/>
            </p:cNvSpPr>
            <p:nvPr/>
          </p:nvSpPr>
          <p:spPr bwMode="auto">
            <a:xfrm>
              <a:off x="4454" y="281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44</a:t>
              </a:r>
            </a:p>
          </p:txBody>
        </p:sp>
        <p:grpSp>
          <p:nvGrpSpPr>
            <p:cNvPr id="190478" name="Group 14"/>
            <p:cNvGrpSpPr>
              <a:grpSpLocks/>
            </p:cNvGrpSpPr>
            <p:nvPr/>
          </p:nvGrpSpPr>
          <p:grpSpPr bwMode="auto">
            <a:xfrm>
              <a:off x="614" y="2815"/>
              <a:ext cx="922" cy="461"/>
              <a:chOff x="326" y="2815"/>
              <a:chExt cx="922" cy="461"/>
            </a:xfrm>
          </p:grpSpPr>
          <p:sp>
            <p:nvSpPr>
              <p:cNvPr id="190479" name="Text Box 15"/>
              <p:cNvSpPr txBox="1">
                <a:spLocks noChangeArrowheads="1"/>
              </p:cNvSpPr>
              <p:nvPr/>
            </p:nvSpPr>
            <p:spPr bwMode="auto">
              <a:xfrm>
                <a:off x="326" y="2815"/>
                <a:ext cx="461" cy="461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3600">
                    <a:solidFill>
                      <a:schemeClr val="bg2"/>
                    </a:solidFill>
                  </a:rPr>
                  <a:t>23</a:t>
                </a:r>
              </a:p>
            </p:txBody>
          </p:sp>
          <p:sp>
            <p:nvSpPr>
              <p:cNvPr id="190480" name="Text Box 16"/>
              <p:cNvSpPr txBox="1">
                <a:spLocks noChangeArrowheads="1"/>
              </p:cNvSpPr>
              <p:nvPr/>
            </p:nvSpPr>
            <p:spPr bwMode="auto">
              <a:xfrm>
                <a:off x="787" y="2815"/>
                <a:ext cx="461" cy="461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360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  <p:sp>
          <p:nvSpPr>
            <p:cNvPr id="190481" name="Text Box 17"/>
            <p:cNvSpPr txBox="1">
              <a:spLocks noChangeArrowheads="1"/>
            </p:cNvSpPr>
            <p:nvPr/>
          </p:nvSpPr>
          <p:spPr bwMode="auto">
            <a:xfrm>
              <a:off x="2083" y="2815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</a:t>
              </a:r>
            </a:p>
          </p:txBody>
        </p:sp>
      </p:grpSp>
      <p:grpSp>
        <p:nvGrpSpPr>
          <p:cNvPr id="190482" name="Group 18"/>
          <p:cNvGrpSpPr>
            <a:grpSpLocks/>
          </p:cNvGrpSpPr>
          <p:nvPr/>
        </p:nvGrpSpPr>
        <p:grpSpPr bwMode="auto">
          <a:xfrm>
            <a:off x="873125" y="5827713"/>
            <a:ext cx="6945313" cy="731837"/>
            <a:chOff x="550" y="3671"/>
            <a:chExt cx="4375" cy="461"/>
          </a:xfrm>
        </p:grpSpPr>
        <p:sp>
          <p:nvSpPr>
            <p:cNvPr id="190483" name="Text Box 19"/>
            <p:cNvSpPr txBox="1">
              <a:spLocks noChangeArrowheads="1"/>
            </p:cNvSpPr>
            <p:nvPr/>
          </p:nvSpPr>
          <p:spPr bwMode="auto">
            <a:xfrm>
              <a:off x="550" y="3671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90484" name="Text Box 20"/>
            <p:cNvSpPr txBox="1">
              <a:spLocks noChangeArrowheads="1"/>
            </p:cNvSpPr>
            <p:nvPr/>
          </p:nvSpPr>
          <p:spPr bwMode="auto">
            <a:xfrm>
              <a:off x="1219" y="3671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17</a:t>
              </a:r>
            </a:p>
          </p:txBody>
        </p:sp>
        <p:sp>
          <p:nvSpPr>
            <p:cNvPr id="190485" name="Text Box 21"/>
            <p:cNvSpPr txBox="1">
              <a:spLocks noChangeArrowheads="1"/>
            </p:cNvSpPr>
            <p:nvPr/>
          </p:nvSpPr>
          <p:spPr bwMode="auto">
            <a:xfrm>
              <a:off x="2083" y="3671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90486" name="Text Box 22"/>
            <p:cNvSpPr txBox="1">
              <a:spLocks noChangeArrowheads="1"/>
            </p:cNvSpPr>
            <p:nvPr/>
          </p:nvSpPr>
          <p:spPr bwMode="auto">
            <a:xfrm>
              <a:off x="2945" y="3671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90487" name="Text Box 23"/>
            <p:cNvSpPr txBox="1">
              <a:spLocks noChangeArrowheads="1"/>
            </p:cNvSpPr>
            <p:nvPr/>
          </p:nvSpPr>
          <p:spPr bwMode="auto">
            <a:xfrm>
              <a:off x="3614" y="3671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12</a:t>
              </a:r>
            </a:p>
          </p:txBody>
        </p:sp>
        <p:sp>
          <p:nvSpPr>
            <p:cNvPr id="190488" name="Text Box 24"/>
            <p:cNvSpPr txBox="1">
              <a:spLocks noChangeArrowheads="1"/>
            </p:cNvSpPr>
            <p:nvPr/>
          </p:nvSpPr>
          <p:spPr bwMode="auto">
            <a:xfrm>
              <a:off x="4464" y="3671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44</a:t>
              </a:r>
            </a:p>
          </p:txBody>
        </p:sp>
      </p:grpSp>
      <p:sp>
        <p:nvSpPr>
          <p:cNvPr id="19048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Divide Array in Half Until Each “Half” is 1 Element</a:t>
            </a:r>
          </a:p>
        </p:txBody>
      </p:sp>
      <p:sp>
        <p:nvSpPr>
          <p:cNvPr id="190490" name="AutoShape 26"/>
          <p:cNvSpPr>
            <a:spLocks/>
          </p:cNvSpPr>
          <p:nvPr/>
        </p:nvSpPr>
        <p:spPr bwMode="auto">
          <a:xfrm rot="5400000">
            <a:off x="4267201" y="830262"/>
            <a:ext cx="366712" cy="3827463"/>
          </a:xfrm>
          <a:prstGeom prst="leftBrace">
            <a:avLst>
              <a:gd name="adj1" fmla="val 86977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91" name="AutoShape 27"/>
          <p:cNvSpPr>
            <a:spLocks/>
          </p:cNvSpPr>
          <p:nvPr/>
        </p:nvSpPr>
        <p:spPr bwMode="auto">
          <a:xfrm rot="5400000">
            <a:off x="2516981" y="3202782"/>
            <a:ext cx="376237" cy="1905000"/>
          </a:xfrm>
          <a:prstGeom prst="leftBrace">
            <a:avLst>
              <a:gd name="adj1" fmla="val 42194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92" name="AutoShape 28"/>
          <p:cNvSpPr>
            <a:spLocks/>
          </p:cNvSpPr>
          <p:nvPr/>
        </p:nvSpPr>
        <p:spPr bwMode="auto">
          <a:xfrm rot="5400000">
            <a:off x="6273006" y="3148807"/>
            <a:ext cx="407987" cy="1981200"/>
          </a:xfrm>
          <a:prstGeom prst="leftBrace">
            <a:avLst>
              <a:gd name="adj1" fmla="val 40467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93" name="AutoShape 29"/>
          <p:cNvSpPr>
            <a:spLocks/>
          </p:cNvSpPr>
          <p:nvPr/>
        </p:nvSpPr>
        <p:spPr bwMode="auto">
          <a:xfrm rot="5400000">
            <a:off x="1513682" y="5023644"/>
            <a:ext cx="366712" cy="1085850"/>
          </a:xfrm>
          <a:prstGeom prst="leftBrace">
            <a:avLst>
              <a:gd name="adj1" fmla="val 24675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94" name="AutoShape 30"/>
          <p:cNvSpPr>
            <a:spLocks/>
          </p:cNvSpPr>
          <p:nvPr/>
        </p:nvSpPr>
        <p:spPr bwMode="auto">
          <a:xfrm rot="5400000">
            <a:off x="5364957" y="4991894"/>
            <a:ext cx="366712" cy="1085850"/>
          </a:xfrm>
          <a:prstGeom prst="leftBrace">
            <a:avLst>
              <a:gd name="adj1" fmla="val 24675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0495" name="Group 31"/>
          <p:cNvGrpSpPr>
            <a:grpSpLocks/>
          </p:cNvGrpSpPr>
          <p:nvPr/>
        </p:nvGrpSpPr>
        <p:grpSpPr bwMode="auto">
          <a:xfrm>
            <a:off x="1460500" y="3109913"/>
            <a:ext cx="6007100" cy="731837"/>
            <a:chOff x="920" y="1959"/>
            <a:chExt cx="3784" cy="461"/>
          </a:xfrm>
        </p:grpSpPr>
        <p:grpSp>
          <p:nvGrpSpPr>
            <p:cNvPr id="190496" name="Group 32"/>
            <p:cNvGrpSpPr>
              <a:grpSpLocks/>
            </p:cNvGrpSpPr>
            <p:nvPr/>
          </p:nvGrpSpPr>
          <p:grpSpPr bwMode="auto">
            <a:xfrm>
              <a:off x="920" y="1959"/>
              <a:ext cx="1383" cy="461"/>
              <a:chOff x="960" y="1959"/>
              <a:chExt cx="1383" cy="461"/>
            </a:xfrm>
          </p:grpSpPr>
          <p:sp>
            <p:nvSpPr>
              <p:cNvPr id="190497" name="Text Box 33"/>
              <p:cNvSpPr txBox="1">
                <a:spLocks noChangeArrowheads="1"/>
              </p:cNvSpPr>
              <p:nvPr/>
            </p:nvSpPr>
            <p:spPr bwMode="auto">
              <a:xfrm>
                <a:off x="960" y="1959"/>
                <a:ext cx="461" cy="461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3600">
                    <a:solidFill>
                      <a:schemeClr val="bg2"/>
                    </a:solidFill>
                  </a:rPr>
                  <a:t>23</a:t>
                </a:r>
              </a:p>
            </p:txBody>
          </p:sp>
          <p:sp>
            <p:nvSpPr>
              <p:cNvPr id="190498" name="Text Box 34"/>
              <p:cNvSpPr txBox="1">
                <a:spLocks noChangeArrowheads="1"/>
              </p:cNvSpPr>
              <p:nvPr/>
            </p:nvSpPr>
            <p:spPr bwMode="auto">
              <a:xfrm>
                <a:off x="1421" y="1959"/>
                <a:ext cx="461" cy="461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3600">
                    <a:solidFill>
                      <a:schemeClr val="bg2"/>
                    </a:solidFill>
                  </a:rPr>
                  <a:t>17</a:t>
                </a:r>
              </a:p>
            </p:txBody>
          </p:sp>
          <p:sp>
            <p:nvSpPr>
              <p:cNvPr id="190499" name="Text Box 35"/>
              <p:cNvSpPr txBox="1">
                <a:spLocks noChangeArrowheads="1"/>
              </p:cNvSpPr>
              <p:nvPr/>
            </p:nvSpPr>
            <p:spPr bwMode="auto">
              <a:xfrm>
                <a:off x="1882" y="1959"/>
                <a:ext cx="461" cy="461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3600">
                    <a:solidFill>
                      <a:schemeClr val="bg2"/>
                    </a:solidFill>
                  </a:rPr>
                  <a:t>5</a:t>
                </a:r>
              </a:p>
            </p:txBody>
          </p:sp>
        </p:grpSp>
        <p:grpSp>
          <p:nvGrpSpPr>
            <p:cNvPr id="190500" name="Group 36"/>
            <p:cNvGrpSpPr>
              <a:grpSpLocks/>
            </p:cNvGrpSpPr>
            <p:nvPr/>
          </p:nvGrpSpPr>
          <p:grpSpPr bwMode="auto">
            <a:xfrm>
              <a:off x="3321" y="1959"/>
              <a:ext cx="1383" cy="461"/>
              <a:chOff x="3265" y="1959"/>
              <a:chExt cx="1383" cy="461"/>
            </a:xfrm>
          </p:grpSpPr>
          <p:sp>
            <p:nvSpPr>
              <p:cNvPr id="190501" name="Text Box 37"/>
              <p:cNvSpPr txBox="1">
                <a:spLocks noChangeArrowheads="1"/>
              </p:cNvSpPr>
              <p:nvPr/>
            </p:nvSpPr>
            <p:spPr bwMode="auto">
              <a:xfrm>
                <a:off x="3265" y="1959"/>
                <a:ext cx="461" cy="461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3600">
                    <a:solidFill>
                      <a:schemeClr val="bg2"/>
                    </a:solidFill>
                  </a:rPr>
                  <a:t>90</a:t>
                </a:r>
              </a:p>
            </p:txBody>
          </p:sp>
          <p:sp>
            <p:nvSpPr>
              <p:cNvPr id="190502" name="Text Box 38"/>
              <p:cNvSpPr txBox="1">
                <a:spLocks noChangeArrowheads="1"/>
              </p:cNvSpPr>
              <p:nvPr/>
            </p:nvSpPr>
            <p:spPr bwMode="auto">
              <a:xfrm>
                <a:off x="3726" y="1959"/>
                <a:ext cx="461" cy="461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3600">
                    <a:solidFill>
                      <a:schemeClr val="bg2"/>
                    </a:solidFill>
                  </a:rPr>
                  <a:t>12</a:t>
                </a:r>
              </a:p>
            </p:txBody>
          </p:sp>
          <p:sp>
            <p:nvSpPr>
              <p:cNvPr id="190503" name="Text Box 39"/>
              <p:cNvSpPr txBox="1">
                <a:spLocks noChangeArrowheads="1"/>
              </p:cNvSpPr>
              <p:nvPr/>
            </p:nvSpPr>
            <p:spPr bwMode="auto">
              <a:xfrm>
                <a:off x="4187" y="1959"/>
                <a:ext cx="461" cy="461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360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sp>
        <p:nvSpPr>
          <p:cNvPr id="190504" name="AutoShape 40"/>
          <p:cNvSpPr>
            <a:spLocks noChangeArrowheads="1"/>
          </p:cNvSpPr>
          <p:nvPr/>
        </p:nvSpPr>
        <p:spPr bwMode="auto">
          <a:xfrm>
            <a:off x="4451352" y="2040662"/>
            <a:ext cx="4525962" cy="1168539"/>
          </a:xfrm>
          <a:prstGeom prst="wedgeEllipseCallout">
            <a:avLst>
              <a:gd name="adj1" fmla="val -37718"/>
              <a:gd name="adj2" fmla="val 274329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accent4"/>
                </a:solidFill>
              </a:rPr>
              <a:t>Base Case:</a:t>
            </a:r>
          </a:p>
          <a:p>
            <a:pPr algn="ctr" eaLnBrk="0" hangingPunct="0"/>
            <a:r>
              <a:rPr lang="en-US" sz="2400" dirty="0">
                <a:solidFill>
                  <a:schemeClr val="accent4"/>
                </a:solidFill>
              </a:rPr>
              <a:t>array with only 1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90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90" grpId="0" animBg="1"/>
      <p:bldP spid="190491" grpId="0" animBg="1"/>
      <p:bldP spid="190492" grpId="0" animBg="1"/>
      <p:bldP spid="190493" grpId="0" animBg="1"/>
      <p:bldP spid="190494" grpId="0" animBg="1"/>
      <p:bldP spid="190504" grpId="0" animBg="1"/>
      <p:bldP spid="19050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2312988" y="5749925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3044826" y="5749925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3776663" y="5749925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17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4508501" y="5749925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23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5240338" y="5749925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44</a:t>
            </a: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5972176" y="5749925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90</a:t>
            </a: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1568450" y="4333875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1614488" y="4405313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91501" name="Text Box 13"/>
          <p:cNvSpPr txBox="1">
            <a:spLocks noChangeArrowheads="1"/>
          </p:cNvSpPr>
          <p:nvPr/>
        </p:nvSpPr>
        <p:spPr bwMode="auto">
          <a:xfrm>
            <a:off x="2346325" y="4405313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17</a:t>
            </a: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3078163" y="4405313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23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5257800" y="4405313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91505" name="Text Box 17"/>
          <p:cNvSpPr txBox="1">
            <a:spLocks noChangeArrowheads="1"/>
          </p:cNvSpPr>
          <p:nvPr/>
        </p:nvSpPr>
        <p:spPr bwMode="auto">
          <a:xfrm>
            <a:off x="5989638" y="4405313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44</a:t>
            </a: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6721475" y="4405313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90</a:t>
            </a:r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5029200" y="3060700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91510" name="Text Box 22"/>
          <p:cNvSpPr txBox="1">
            <a:spLocks noChangeArrowheads="1"/>
          </p:cNvSpPr>
          <p:nvPr/>
        </p:nvSpPr>
        <p:spPr bwMode="auto">
          <a:xfrm>
            <a:off x="5761038" y="3060700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90</a:t>
            </a:r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7142163" y="3060700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44</a:t>
            </a:r>
          </a:p>
        </p:txBody>
      </p:sp>
      <p:sp>
        <p:nvSpPr>
          <p:cNvPr id="191513" name="Text Box 25"/>
          <p:cNvSpPr txBox="1">
            <a:spLocks noChangeArrowheads="1"/>
          </p:cNvSpPr>
          <p:nvPr/>
        </p:nvSpPr>
        <p:spPr bwMode="auto">
          <a:xfrm>
            <a:off x="1327150" y="3060700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17</a:t>
            </a:r>
          </a:p>
        </p:txBody>
      </p:sp>
      <p:sp>
        <p:nvSpPr>
          <p:cNvPr id="191514" name="Text Box 26"/>
          <p:cNvSpPr txBox="1">
            <a:spLocks noChangeArrowheads="1"/>
          </p:cNvSpPr>
          <p:nvPr/>
        </p:nvSpPr>
        <p:spPr bwMode="auto">
          <a:xfrm>
            <a:off x="2058988" y="3060700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23</a:t>
            </a:r>
          </a:p>
        </p:txBody>
      </p:sp>
      <p:sp>
        <p:nvSpPr>
          <p:cNvPr id="191515" name="Text Box 27"/>
          <p:cNvSpPr txBox="1">
            <a:spLocks noChangeArrowheads="1"/>
          </p:cNvSpPr>
          <p:nvPr/>
        </p:nvSpPr>
        <p:spPr bwMode="auto">
          <a:xfrm>
            <a:off x="3424238" y="3060700"/>
            <a:ext cx="731838" cy="7318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5</a:t>
            </a:r>
          </a:p>
        </p:txBody>
      </p:sp>
      <p:grpSp>
        <p:nvGrpSpPr>
          <p:cNvPr id="191516" name="Group 28"/>
          <p:cNvGrpSpPr>
            <a:grpSpLocks/>
          </p:cNvGrpSpPr>
          <p:nvPr/>
        </p:nvGrpSpPr>
        <p:grpSpPr bwMode="auto">
          <a:xfrm>
            <a:off x="1149350" y="1828800"/>
            <a:ext cx="6775450" cy="731838"/>
            <a:chOff x="724" y="1152"/>
            <a:chExt cx="4268" cy="461"/>
          </a:xfrm>
        </p:grpSpPr>
        <p:sp>
          <p:nvSpPr>
            <p:cNvPr id="191517" name="Text Box 29"/>
            <p:cNvSpPr txBox="1">
              <a:spLocks noChangeArrowheads="1"/>
            </p:cNvSpPr>
            <p:nvPr/>
          </p:nvSpPr>
          <p:spPr bwMode="auto">
            <a:xfrm>
              <a:off x="724" y="115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91518" name="Text Box 30"/>
            <p:cNvSpPr txBox="1">
              <a:spLocks noChangeArrowheads="1"/>
            </p:cNvSpPr>
            <p:nvPr/>
          </p:nvSpPr>
          <p:spPr bwMode="auto">
            <a:xfrm>
              <a:off x="1408" y="115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17</a:t>
              </a:r>
            </a:p>
          </p:txBody>
        </p:sp>
        <p:sp>
          <p:nvSpPr>
            <p:cNvPr id="191519" name="Text Box 31"/>
            <p:cNvSpPr txBox="1">
              <a:spLocks noChangeArrowheads="1"/>
            </p:cNvSpPr>
            <p:nvPr/>
          </p:nvSpPr>
          <p:spPr bwMode="auto">
            <a:xfrm>
              <a:off x="2157" y="115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91520" name="Text Box 32"/>
            <p:cNvSpPr txBox="1">
              <a:spLocks noChangeArrowheads="1"/>
            </p:cNvSpPr>
            <p:nvPr/>
          </p:nvSpPr>
          <p:spPr bwMode="auto">
            <a:xfrm>
              <a:off x="3096" y="115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91521" name="Text Box 33"/>
            <p:cNvSpPr txBox="1">
              <a:spLocks noChangeArrowheads="1"/>
            </p:cNvSpPr>
            <p:nvPr/>
          </p:nvSpPr>
          <p:spPr bwMode="auto">
            <a:xfrm>
              <a:off x="3765" y="115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12</a:t>
              </a:r>
            </a:p>
          </p:txBody>
        </p:sp>
        <p:sp>
          <p:nvSpPr>
            <p:cNvPr id="191522" name="Text Box 34"/>
            <p:cNvSpPr txBox="1">
              <a:spLocks noChangeArrowheads="1"/>
            </p:cNvSpPr>
            <p:nvPr/>
          </p:nvSpPr>
          <p:spPr bwMode="auto">
            <a:xfrm>
              <a:off x="4531" y="115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44</a:t>
              </a:r>
            </a:p>
          </p:txBody>
        </p:sp>
      </p:grpSp>
      <p:sp>
        <p:nvSpPr>
          <p:cNvPr id="19152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Merge Sorted Halves Together</a:t>
            </a:r>
          </a:p>
        </p:txBody>
      </p:sp>
      <p:sp>
        <p:nvSpPr>
          <p:cNvPr id="191524" name="AutoShape 36"/>
          <p:cNvSpPr>
            <a:spLocks/>
          </p:cNvSpPr>
          <p:nvPr/>
        </p:nvSpPr>
        <p:spPr bwMode="auto">
          <a:xfrm rot="16200000" flipV="1">
            <a:off x="4282282" y="3591718"/>
            <a:ext cx="425450" cy="3827463"/>
          </a:xfrm>
          <a:prstGeom prst="leftBrace">
            <a:avLst>
              <a:gd name="adj1" fmla="val 74969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525" name="AutoShape 37"/>
          <p:cNvSpPr>
            <a:spLocks/>
          </p:cNvSpPr>
          <p:nvPr/>
        </p:nvSpPr>
        <p:spPr bwMode="auto">
          <a:xfrm rot="16200000" flipV="1">
            <a:off x="2540000" y="2982913"/>
            <a:ext cx="366713" cy="2325687"/>
          </a:xfrm>
          <a:prstGeom prst="leftBrace">
            <a:avLst>
              <a:gd name="adj1" fmla="val 52850"/>
              <a:gd name="adj2" fmla="val 50389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526" name="AutoShape 38"/>
          <p:cNvSpPr>
            <a:spLocks/>
          </p:cNvSpPr>
          <p:nvPr/>
        </p:nvSpPr>
        <p:spPr bwMode="auto">
          <a:xfrm rot="16200000" flipV="1">
            <a:off x="6237288" y="2924175"/>
            <a:ext cx="366712" cy="2325688"/>
          </a:xfrm>
          <a:prstGeom prst="leftBrace">
            <a:avLst>
              <a:gd name="adj1" fmla="val 52850"/>
              <a:gd name="adj2" fmla="val 50389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527" name="AutoShape 39"/>
          <p:cNvSpPr>
            <a:spLocks/>
          </p:cNvSpPr>
          <p:nvPr/>
        </p:nvSpPr>
        <p:spPr bwMode="auto">
          <a:xfrm rot="16200000" flipV="1">
            <a:off x="1862138" y="2282825"/>
            <a:ext cx="393700" cy="1085850"/>
          </a:xfrm>
          <a:prstGeom prst="leftBrace">
            <a:avLst>
              <a:gd name="adj1" fmla="val 22984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528" name="AutoShape 40"/>
          <p:cNvSpPr>
            <a:spLocks/>
          </p:cNvSpPr>
          <p:nvPr/>
        </p:nvSpPr>
        <p:spPr bwMode="auto">
          <a:xfrm rot="16200000" flipV="1">
            <a:off x="5580063" y="2282825"/>
            <a:ext cx="393700" cy="1085850"/>
          </a:xfrm>
          <a:prstGeom prst="leftBrace">
            <a:avLst>
              <a:gd name="adj1" fmla="val 22984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nimBg="1"/>
      <p:bldP spid="191492" grpId="0" animBg="1"/>
      <p:bldP spid="191493" grpId="0" animBg="1"/>
      <p:bldP spid="191494" grpId="0" animBg="1"/>
      <p:bldP spid="191495" grpId="0" animBg="1"/>
      <p:bldP spid="191496" grpId="0" animBg="1"/>
      <p:bldP spid="191500" grpId="0" animBg="1"/>
      <p:bldP spid="191501" grpId="0" animBg="1"/>
      <p:bldP spid="191502" grpId="0" animBg="1"/>
      <p:bldP spid="191504" grpId="0" animBg="1"/>
      <p:bldP spid="191505" grpId="0" animBg="1"/>
      <p:bldP spid="191506" grpId="0" animBg="1"/>
      <p:bldP spid="191509" grpId="0" animBg="1"/>
      <p:bldP spid="191510" grpId="0" animBg="1"/>
      <p:bldP spid="191511" grpId="0" animBg="1"/>
      <p:bldP spid="191513" grpId="0" animBg="1"/>
      <p:bldP spid="191514" grpId="0" animBg="1"/>
      <p:bldP spid="191515" grpId="0" animBg="1"/>
      <p:bldP spid="191524" grpId="0" animBg="1"/>
      <p:bldP spid="191525" grpId="0" animBg="1"/>
      <p:bldP spid="191526" grpId="0" animBg="1"/>
      <p:bldP spid="191527" grpId="0" animBg="1"/>
      <p:bldP spid="1915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Notation</a:t>
            </a:r>
          </a:p>
        </p:txBody>
      </p:sp>
      <p:sp>
        <p:nvSpPr>
          <p:cNvPr id="178179" name="AutoShape 3"/>
          <p:cNvSpPr>
            <a:spLocks noChangeArrowheads="1"/>
          </p:cNvSpPr>
          <p:nvPr/>
        </p:nvSpPr>
        <p:spPr bwMode="auto">
          <a:xfrm>
            <a:off x="369888" y="1440696"/>
            <a:ext cx="6716712" cy="173664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accent6"/>
                </a:solidFill>
              </a:rPr>
              <a:t>Represents the efficiency or complexity of an algorithm with regard to time or space (memory)</a:t>
            </a:r>
          </a:p>
        </p:txBody>
      </p:sp>
      <p:sp>
        <p:nvSpPr>
          <p:cNvPr id="178180" name="AutoShape 4"/>
          <p:cNvSpPr>
            <a:spLocks noChangeArrowheads="1"/>
          </p:cNvSpPr>
          <p:nvPr/>
        </p:nvSpPr>
        <p:spPr bwMode="auto">
          <a:xfrm>
            <a:off x="1143000" y="3408561"/>
            <a:ext cx="7185025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6"/>
                </a:solidFill>
              </a:rPr>
              <a:t>Characterizes an algorithm’s behavior for very large tasks (data set size)</a:t>
            </a:r>
          </a:p>
        </p:txBody>
      </p:sp>
      <p:sp>
        <p:nvSpPr>
          <p:cNvPr id="178183" name="AutoShape 7"/>
          <p:cNvSpPr>
            <a:spLocks noChangeArrowheads="1"/>
          </p:cNvSpPr>
          <p:nvPr/>
        </p:nvSpPr>
        <p:spPr bwMode="auto">
          <a:xfrm>
            <a:off x="2743200" y="4833342"/>
            <a:ext cx="5584825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6"/>
                </a:solidFill>
              </a:rPr>
              <a:t>Big-Oh is the upper bound – a simplification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  <p:bldP spid="178180" grpId="0" animBg="1"/>
      <p:bldP spid="17818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30004"/>
            <a:ext cx="8839200" cy="4525963"/>
          </a:xfrm>
        </p:spPr>
        <p:txBody>
          <a:bodyPr/>
          <a:lstStyle/>
          <a:p>
            <a:r>
              <a:rPr lang="en-US" dirty="0"/>
              <a:t>Divide-and-Conquer Algorithm</a:t>
            </a:r>
          </a:p>
          <a:p>
            <a:pPr lvl="1"/>
            <a:r>
              <a:rPr lang="en-US" dirty="0"/>
              <a:t>Divide the array in half </a:t>
            </a:r>
          </a:p>
          <a:p>
            <a:pPr lvl="1"/>
            <a:r>
              <a:rPr lang="en-US" dirty="0"/>
              <a:t>Recursively sort each half </a:t>
            </a:r>
          </a:p>
          <a:p>
            <a:pPr lvl="1"/>
            <a:r>
              <a:rPr lang="en-US" dirty="0"/>
              <a:t>Merge the sorted halves together</a:t>
            </a:r>
          </a:p>
          <a:p>
            <a:r>
              <a:rPr lang="en-US" dirty="0"/>
              <a:t>Significantly faster than quadratic sorts</a:t>
            </a:r>
          </a:p>
          <a:p>
            <a:r>
              <a:rPr lang="en-US" dirty="0"/>
              <a:t>Variation used by </a:t>
            </a:r>
            <a:r>
              <a:rPr lang="en-US" dirty="0" err="1">
                <a:latin typeface="Lucida Console" pitchFamily="49" charset="0"/>
              </a:rPr>
              <a:t>Collections.sort</a:t>
            </a:r>
            <a:r>
              <a:rPr lang="en-US" dirty="0"/>
              <a:t> and for arrays of objects by </a:t>
            </a:r>
            <a:r>
              <a:rPr lang="en-US">
                <a:latin typeface="Lucida Console" pitchFamily="49" charset="0"/>
              </a:rPr>
              <a:t>Arrays.sort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3124200" y="5105400"/>
            <a:ext cx="5715000" cy="1328023"/>
          </a:xfrm>
          <a:prstGeom prst="round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3600" dirty="0">
                <a:solidFill>
                  <a:schemeClr val="bg1"/>
                </a:solidFill>
              </a:rPr>
              <a:t>Complexity: </a:t>
            </a:r>
            <a:r>
              <a:rPr lang="en-US" sz="3600" i="1" dirty="0">
                <a:solidFill>
                  <a:schemeClr val="bg1"/>
                </a:solidFill>
              </a:rPr>
              <a:t>O</a:t>
            </a:r>
            <a:r>
              <a:rPr lang="en-US" sz="3600" dirty="0">
                <a:solidFill>
                  <a:schemeClr val="bg1"/>
                </a:solidFill>
              </a:rPr>
              <a:t>(</a:t>
            </a:r>
            <a:r>
              <a:rPr lang="en-US" sz="3600" i="1" dirty="0">
                <a:solidFill>
                  <a:schemeClr val="bg1"/>
                </a:solidFill>
              </a:rPr>
              <a:t>n</a:t>
            </a:r>
            <a:r>
              <a:rPr lang="en-US" sz="3600" dirty="0">
                <a:solidFill>
                  <a:schemeClr val="bg1"/>
                </a:solidFill>
              </a:rPr>
              <a:t> log </a:t>
            </a:r>
            <a:r>
              <a:rPr lang="en-US" sz="3600" i="1" dirty="0">
                <a:solidFill>
                  <a:schemeClr val="bg1"/>
                </a:solidFill>
              </a:rPr>
              <a:t>n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  <a:p>
            <a:pPr algn="ctr" eaLnBrk="0" hangingPunct="0"/>
            <a:r>
              <a:rPr lang="en-US" sz="3600" dirty="0">
                <a:solidFill>
                  <a:schemeClr val="bg1"/>
                </a:solidFill>
              </a:rPr>
              <a:t>all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51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5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5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5173" grpId="0" animBg="1"/>
      <p:bldP spid="13517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WordArt 2"/>
          <p:cNvSpPr>
            <a:spLocks noChangeArrowheads="1" noChangeShapeType="1" noTextEdit="1"/>
          </p:cNvSpPr>
          <p:nvPr/>
        </p:nvSpPr>
        <p:spPr bwMode="auto">
          <a:xfrm>
            <a:off x="1143000" y="838200"/>
            <a:ext cx="6781800" cy="4419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Quick Sort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57" name="Group 85"/>
          <p:cNvGrpSpPr>
            <a:grpSpLocks/>
          </p:cNvGrpSpPr>
          <p:nvPr/>
        </p:nvGrpSpPr>
        <p:grpSpPr bwMode="auto">
          <a:xfrm>
            <a:off x="3729506" y="3886200"/>
            <a:ext cx="838200" cy="949325"/>
            <a:chOff x="1421" y="2420"/>
            <a:chExt cx="528" cy="598"/>
          </a:xfrm>
        </p:grpSpPr>
        <p:sp>
          <p:nvSpPr>
            <p:cNvPr id="156758" name="Text Box 86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56759" name="Line 87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981200" y="3886200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1524000" y="1752600"/>
            <a:ext cx="5854700" cy="731838"/>
            <a:chOff x="960" y="1082"/>
            <a:chExt cx="3688" cy="461"/>
          </a:xfrm>
        </p:grpSpPr>
        <p:sp>
          <p:nvSpPr>
            <p:cNvPr id="156676" name="Text Box 4"/>
            <p:cNvSpPr txBox="1">
              <a:spLocks noChangeArrowheads="1"/>
            </p:cNvSpPr>
            <p:nvPr/>
          </p:nvSpPr>
          <p:spPr bwMode="auto">
            <a:xfrm>
              <a:off x="960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56677" name="Text Box 5"/>
            <p:cNvSpPr txBox="1">
              <a:spLocks noChangeArrowheads="1"/>
            </p:cNvSpPr>
            <p:nvPr/>
          </p:nvSpPr>
          <p:spPr bwMode="auto">
            <a:xfrm>
              <a:off x="1421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56678" name="Text Box 6"/>
            <p:cNvSpPr txBox="1">
              <a:spLocks noChangeArrowheads="1"/>
            </p:cNvSpPr>
            <p:nvPr/>
          </p:nvSpPr>
          <p:spPr bwMode="auto">
            <a:xfrm>
              <a:off x="1882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2343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2804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56681" name="Text Box 9"/>
            <p:cNvSpPr txBox="1">
              <a:spLocks noChangeArrowheads="1"/>
            </p:cNvSpPr>
            <p:nvPr/>
          </p:nvSpPr>
          <p:spPr bwMode="auto">
            <a:xfrm>
              <a:off x="3265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56682" name="Text Box 10"/>
            <p:cNvSpPr txBox="1">
              <a:spLocks noChangeArrowheads="1"/>
            </p:cNvSpPr>
            <p:nvPr/>
          </p:nvSpPr>
          <p:spPr bwMode="auto">
            <a:xfrm>
              <a:off x="3726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4187" y="1082"/>
              <a:ext cx="461" cy="4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2255838" y="3106163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58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2987675" y="3106163"/>
            <a:ext cx="731838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79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3719513" y="3106163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4451350" y="3106163"/>
            <a:ext cx="731838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23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5183188" y="3109913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94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5915025" y="3109913"/>
            <a:ext cx="731838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90</a:t>
            </a: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6646863" y="3109913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66</a:t>
            </a: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7378700" y="3109913"/>
            <a:ext cx="731838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75</a:t>
            </a:r>
          </a:p>
        </p:txBody>
      </p:sp>
      <p:sp>
        <p:nvSpPr>
          <p:cNvPr id="156717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1</a:t>
            </a:r>
            <a:r>
              <a:rPr lang="en-US" baseline="30000"/>
              <a:t>st</a:t>
            </a:r>
            <a:r>
              <a:rPr lang="en-US"/>
              <a:t> Partition</a:t>
            </a:r>
          </a:p>
        </p:txBody>
      </p:sp>
      <p:grpSp>
        <p:nvGrpSpPr>
          <p:cNvPr id="156729" name="Group 57"/>
          <p:cNvGrpSpPr>
            <a:grpSpLocks/>
          </p:cNvGrpSpPr>
          <p:nvPr/>
        </p:nvGrpSpPr>
        <p:grpSpPr bwMode="auto">
          <a:xfrm>
            <a:off x="2255838" y="3886200"/>
            <a:ext cx="838200" cy="949325"/>
            <a:chOff x="1421" y="2420"/>
            <a:chExt cx="528" cy="598"/>
          </a:xfrm>
        </p:grpSpPr>
        <p:sp>
          <p:nvSpPr>
            <p:cNvPr id="156727" name="Text Box 55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56728" name="Line 56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730" name="Group 58"/>
          <p:cNvGrpSpPr>
            <a:grpSpLocks/>
          </p:cNvGrpSpPr>
          <p:nvPr/>
        </p:nvGrpSpPr>
        <p:grpSpPr bwMode="auto">
          <a:xfrm>
            <a:off x="7272338" y="3886200"/>
            <a:ext cx="838200" cy="949325"/>
            <a:chOff x="1421" y="2420"/>
            <a:chExt cx="528" cy="598"/>
          </a:xfrm>
        </p:grpSpPr>
        <p:sp>
          <p:nvSpPr>
            <p:cNvPr id="156731" name="Text Box 59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56732" name="Line 60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56734" name="Group 62"/>
          <p:cNvGrpSpPr>
            <a:grpSpLocks/>
          </p:cNvGrpSpPr>
          <p:nvPr/>
        </p:nvGrpSpPr>
        <p:grpSpPr bwMode="auto">
          <a:xfrm>
            <a:off x="152400" y="3109913"/>
            <a:ext cx="1295400" cy="1223962"/>
            <a:chOff x="96" y="1959"/>
            <a:chExt cx="816" cy="771"/>
          </a:xfrm>
          <a:solidFill>
            <a:srgbClr val="00B050"/>
          </a:solidFill>
        </p:grpSpPr>
        <p:sp>
          <p:nvSpPr>
            <p:cNvPr id="156726" name="Text Box 54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grp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56733" name="Text Box 61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Pivot</a:t>
              </a:r>
            </a:p>
          </p:txBody>
        </p:sp>
      </p:grpSp>
      <p:sp>
        <p:nvSpPr>
          <p:cNvPr id="156737" name="Text Box 65"/>
          <p:cNvSpPr txBox="1">
            <a:spLocks noChangeArrowheads="1"/>
          </p:cNvSpPr>
          <p:nvPr/>
        </p:nvSpPr>
        <p:spPr bwMode="auto">
          <a:xfrm>
            <a:off x="4419600" y="3106161"/>
            <a:ext cx="763588" cy="731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58</a:t>
            </a:r>
          </a:p>
        </p:txBody>
      </p:sp>
      <p:sp>
        <p:nvSpPr>
          <p:cNvPr id="156738" name="Text Box 66"/>
          <p:cNvSpPr txBox="1">
            <a:spLocks noChangeArrowheads="1"/>
          </p:cNvSpPr>
          <p:nvPr/>
        </p:nvSpPr>
        <p:spPr bwMode="auto">
          <a:xfrm>
            <a:off x="3719512" y="3106159"/>
            <a:ext cx="731837" cy="731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79</a:t>
            </a:r>
          </a:p>
        </p:txBody>
      </p:sp>
      <p:sp>
        <p:nvSpPr>
          <p:cNvPr id="156739" name="Text Box 67"/>
          <p:cNvSpPr txBox="1">
            <a:spLocks noChangeArrowheads="1"/>
          </p:cNvSpPr>
          <p:nvPr/>
        </p:nvSpPr>
        <p:spPr bwMode="auto">
          <a:xfrm>
            <a:off x="2987675" y="3106160"/>
            <a:ext cx="731838" cy="731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156740" name="Text Box 68"/>
          <p:cNvSpPr txBox="1">
            <a:spLocks noChangeArrowheads="1"/>
          </p:cNvSpPr>
          <p:nvPr/>
        </p:nvSpPr>
        <p:spPr bwMode="auto">
          <a:xfrm>
            <a:off x="2255839" y="3106163"/>
            <a:ext cx="731837" cy="731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23</a:t>
            </a:r>
          </a:p>
        </p:txBody>
      </p:sp>
      <p:grpSp>
        <p:nvGrpSpPr>
          <p:cNvPr id="156745" name="Group 73"/>
          <p:cNvGrpSpPr>
            <a:grpSpLocks/>
          </p:cNvGrpSpPr>
          <p:nvPr/>
        </p:nvGrpSpPr>
        <p:grpSpPr bwMode="auto">
          <a:xfrm>
            <a:off x="6586538" y="3886200"/>
            <a:ext cx="838200" cy="949325"/>
            <a:chOff x="1421" y="2420"/>
            <a:chExt cx="528" cy="598"/>
          </a:xfrm>
        </p:grpSpPr>
        <p:sp>
          <p:nvSpPr>
            <p:cNvPr id="156746" name="Text Box 74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56747" name="Line 75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56748" name="Group 76"/>
          <p:cNvGrpSpPr>
            <a:grpSpLocks/>
          </p:cNvGrpSpPr>
          <p:nvPr/>
        </p:nvGrpSpPr>
        <p:grpSpPr bwMode="auto">
          <a:xfrm>
            <a:off x="5915025" y="3886200"/>
            <a:ext cx="838200" cy="949325"/>
            <a:chOff x="1421" y="2420"/>
            <a:chExt cx="528" cy="598"/>
          </a:xfrm>
        </p:grpSpPr>
        <p:sp>
          <p:nvSpPr>
            <p:cNvPr id="156749" name="Text Box 77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56750" name="Line 78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56751" name="Group 79"/>
          <p:cNvGrpSpPr>
            <a:grpSpLocks/>
          </p:cNvGrpSpPr>
          <p:nvPr/>
        </p:nvGrpSpPr>
        <p:grpSpPr bwMode="auto">
          <a:xfrm>
            <a:off x="5183188" y="3886200"/>
            <a:ext cx="838200" cy="949325"/>
            <a:chOff x="1421" y="2420"/>
            <a:chExt cx="528" cy="598"/>
          </a:xfrm>
        </p:grpSpPr>
        <p:sp>
          <p:nvSpPr>
            <p:cNvPr id="156752" name="Text Box 80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56753" name="Line 81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56754" name="Group 82"/>
          <p:cNvGrpSpPr>
            <a:grpSpLocks/>
          </p:cNvGrpSpPr>
          <p:nvPr/>
        </p:nvGrpSpPr>
        <p:grpSpPr bwMode="auto">
          <a:xfrm>
            <a:off x="4451350" y="3886200"/>
            <a:ext cx="838200" cy="949325"/>
            <a:chOff x="1421" y="2420"/>
            <a:chExt cx="528" cy="598"/>
          </a:xfrm>
        </p:grpSpPr>
        <p:sp>
          <p:nvSpPr>
            <p:cNvPr id="156755" name="Text Box 83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56756" name="Line 84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56763" name="Group 91"/>
          <p:cNvGrpSpPr>
            <a:grpSpLocks/>
          </p:cNvGrpSpPr>
          <p:nvPr/>
        </p:nvGrpSpPr>
        <p:grpSpPr bwMode="auto">
          <a:xfrm>
            <a:off x="2853605" y="3886200"/>
            <a:ext cx="838200" cy="949325"/>
            <a:chOff x="1421" y="2420"/>
            <a:chExt cx="528" cy="598"/>
          </a:xfrm>
        </p:grpSpPr>
        <p:sp>
          <p:nvSpPr>
            <p:cNvPr id="156764" name="Text Box 92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56765" name="Line 93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85"/>
          <p:cNvGrpSpPr>
            <a:grpSpLocks/>
          </p:cNvGrpSpPr>
          <p:nvPr/>
        </p:nvGrpSpPr>
        <p:grpSpPr bwMode="auto">
          <a:xfrm>
            <a:off x="2983381" y="3886200"/>
            <a:ext cx="838200" cy="949325"/>
            <a:chOff x="1421" y="2420"/>
            <a:chExt cx="528" cy="598"/>
          </a:xfrm>
        </p:grpSpPr>
        <p:sp>
          <p:nvSpPr>
            <p:cNvPr id="61" name="Text Box 86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62" name="Line 87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Text Box 67"/>
          <p:cNvSpPr txBox="1">
            <a:spLocks noChangeArrowheads="1"/>
          </p:cNvSpPr>
          <p:nvPr/>
        </p:nvSpPr>
        <p:spPr bwMode="auto">
          <a:xfrm>
            <a:off x="2987674" y="3106158"/>
            <a:ext cx="731838" cy="731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23</a:t>
            </a:r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2255838" y="3106161"/>
            <a:ext cx="731837" cy="731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14</a:t>
            </a:r>
          </a:p>
        </p:txBody>
      </p:sp>
      <p:grpSp>
        <p:nvGrpSpPr>
          <p:cNvPr id="65" name="Group 91"/>
          <p:cNvGrpSpPr>
            <a:grpSpLocks/>
          </p:cNvGrpSpPr>
          <p:nvPr/>
        </p:nvGrpSpPr>
        <p:grpSpPr bwMode="auto">
          <a:xfrm>
            <a:off x="3581400" y="3886200"/>
            <a:ext cx="838200" cy="949325"/>
            <a:chOff x="1421" y="2420"/>
            <a:chExt cx="528" cy="598"/>
          </a:xfrm>
        </p:grpSpPr>
        <p:sp>
          <p:nvSpPr>
            <p:cNvPr id="66" name="Text Box 92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67" name="Line 93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567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567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567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567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567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567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6" grpId="0" animBg="1"/>
      <p:bldP spid="156687" grpId="0" animBg="1"/>
      <p:bldP spid="156688" grpId="0" animBg="1"/>
      <p:bldP spid="156689" grpId="0" animBg="1"/>
      <p:bldP spid="156691" grpId="0" animBg="1"/>
      <p:bldP spid="156692" grpId="0" animBg="1"/>
      <p:bldP spid="156693" grpId="0" animBg="1"/>
      <p:bldP spid="156694" grpId="0" animBg="1"/>
      <p:bldP spid="156737" grpId="0" animBg="1"/>
      <p:bldP spid="156738" grpId="0" animBg="1"/>
      <p:bldP spid="156739" grpId="0" animBg="1"/>
      <p:bldP spid="156740" grpId="0" animBg="1"/>
      <p:bldP spid="63" grpId="0" animBg="1"/>
      <p:bldP spid="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981200" y="4029075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grpSp>
        <p:nvGrpSpPr>
          <p:cNvPr id="158723" name="Group 3"/>
          <p:cNvGrpSpPr>
            <a:grpSpLocks/>
          </p:cNvGrpSpPr>
          <p:nvPr/>
        </p:nvGrpSpPr>
        <p:grpSpPr bwMode="auto">
          <a:xfrm>
            <a:off x="1524000" y="1752600"/>
            <a:ext cx="5854700" cy="731838"/>
            <a:chOff x="960" y="1082"/>
            <a:chExt cx="3688" cy="461"/>
          </a:xfrm>
        </p:grpSpPr>
        <p:sp>
          <p:nvSpPr>
            <p:cNvPr id="158724" name="Text Box 4"/>
            <p:cNvSpPr txBox="1">
              <a:spLocks noChangeArrowheads="1"/>
            </p:cNvSpPr>
            <p:nvPr/>
          </p:nvSpPr>
          <p:spPr bwMode="auto">
            <a:xfrm>
              <a:off x="960" y="1082"/>
              <a:ext cx="461" cy="46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58725" name="Text Box 5"/>
            <p:cNvSpPr txBox="1">
              <a:spLocks noChangeArrowheads="1"/>
            </p:cNvSpPr>
            <p:nvPr/>
          </p:nvSpPr>
          <p:spPr bwMode="auto">
            <a:xfrm>
              <a:off x="1421" y="1082"/>
              <a:ext cx="461" cy="461"/>
            </a:xfrm>
            <a:prstGeom prst="rect">
              <a:avLst/>
            </a:prstGeom>
            <a:solidFill>
              <a:srgbClr val="33CC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58726" name="Text Box 6"/>
            <p:cNvSpPr txBox="1">
              <a:spLocks noChangeArrowheads="1"/>
            </p:cNvSpPr>
            <p:nvPr/>
          </p:nvSpPr>
          <p:spPr bwMode="auto">
            <a:xfrm>
              <a:off x="1882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58727" name="Text Box 7"/>
            <p:cNvSpPr txBox="1">
              <a:spLocks noChangeArrowheads="1"/>
            </p:cNvSpPr>
            <p:nvPr/>
          </p:nvSpPr>
          <p:spPr bwMode="auto">
            <a:xfrm>
              <a:off x="2343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58728" name="Text Box 8"/>
            <p:cNvSpPr txBox="1">
              <a:spLocks noChangeArrowheads="1"/>
            </p:cNvSpPr>
            <p:nvPr/>
          </p:nvSpPr>
          <p:spPr bwMode="auto">
            <a:xfrm>
              <a:off x="2804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58729" name="Text Box 9"/>
            <p:cNvSpPr txBox="1">
              <a:spLocks noChangeArrowheads="1"/>
            </p:cNvSpPr>
            <p:nvPr/>
          </p:nvSpPr>
          <p:spPr bwMode="auto">
            <a:xfrm>
              <a:off x="3265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58730" name="Text Box 10"/>
            <p:cNvSpPr txBox="1">
              <a:spLocks noChangeArrowheads="1"/>
            </p:cNvSpPr>
            <p:nvPr/>
          </p:nvSpPr>
          <p:spPr bwMode="auto">
            <a:xfrm>
              <a:off x="3726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58731" name="Text Box 11"/>
            <p:cNvSpPr txBox="1">
              <a:spLocks noChangeArrowheads="1"/>
            </p:cNvSpPr>
            <p:nvPr/>
          </p:nvSpPr>
          <p:spPr bwMode="auto">
            <a:xfrm>
              <a:off x="4187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sp>
        <p:nvSpPr>
          <p:cNvPr id="15874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Left Partition</a:t>
            </a:r>
          </a:p>
        </p:txBody>
      </p:sp>
      <p:grpSp>
        <p:nvGrpSpPr>
          <p:cNvPr id="158742" name="Group 22"/>
          <p:cNvGrpSpPr>
            <a:grpSpLocks/>
          </p:cNvGrpSpPr>
          <p:nvPr/>
        </p:nvGrpSpPr>
        <p:grpSpPr bwMode="auto">
          <a:xfrm>
            <a:off x="2057400" y="3841750"/>
            <a:ext cx="838200" cy="949325"/>
            <a:chOff x="1421" y="2420"/>
            <a:chExt cx="528" cy="598"/>
          </a:xfrm>
        </p:grpSpPr>
        <p:sp>
          <p:nvSpPr>
            <p:cNvPr id="158743" name="Text Box 23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58744" name="Line 24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748" name="Group 28"/>
          <p:cNvGrpSpPr>
            <a:grpSpLocks/>
          </p:cNvGrpSpPr>
          <p:nvPr/>
        </p:nvGrpSpPr>
        <p:grpSpPr bwMode="auto">
          <a:xfrm>
            <a:off x="179070" y="3105871"/>
            <a:ext cx="1295400" cy="1223962"/>
            <a:chOff x="96" y="1959"/>
            <a:chExt cx="816" cy="771"/>
          </a:xfrm>
        </p:grpSpPr>
        <p:sp>
          <p:nvSpPr>
            <p:cNvPr id="158749" name="Text Box 29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58750" name="Text Box 30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Pivot</a:t>
              </a:r>
            </a:p>
          </p:txBody>
        </p:sp>
      </p:grpSp>
      <p:sp>
        <p:nvSpPr>
          <p:cNvPr id="158754" name="Text Box 34"/>
          <p:cNvSpPr txBox="1">
            <a:spLocks noChangeArrowheads="1"/>
          </p:cNvSpPr>
          <p:nvPr/>
        </p:nvSpPr>
        <p:spPr bwMode="auto">
          <a:xfrm>
            <a:off x="2255838" y="3109913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14</a:t>
            </a:r>
          </a:p>
        </p:txBody>
      </p:sp>
      <p:grpSp>
        <p:nvGrpSpPr>
          <p:cNvPr id="158785" name="Group 65"/>
          <p:cNvGrpSpPr>
            <a:grpSpLocks/>
          </p:cNvGrpSpPr>
          <p:nvPr/>
        </p:nvGrpSpPr>
        <p:grpSpPr bwMode="auto">
          <a:xfrm>
            <a:off x="2286000" y="3837708"/>
            <a:ext cx="838200" cy="949325"/>
            <a:chOff x="1421" y="2420"/>
            <a:chExt cx="528" cy="598"/>
          </a:xfrm>
        </p:grpSpPr>
        <p:sp>
          <p:nvSpPr>
            <p:cNvPr id="158786" name="Text Box 66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58787" name="Line 67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2700180" y="3851379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grpSp>
        <p:nvGrpSpPr>
          <p:cNvPr id="160771" name="Group 3"/>
          <p:cNvGrpSpPr>
            <a:grpSpLocks/>
          </p:cNvGrpSpPr>
          <p:nvPr/>
        </p:nvGrpSpPr>
        <p:grpSpPr bwMode="auto">
          <a:xfrm>
            <a:off x="1524000" y="1752600"/>
            <a:ext cx="5854700" cy="731838"/>
            <a:chOff x="960" y="1082"/>
            <a:chExt cx="3688" cy="461"/>
          </a:xfrm>
        </p:grpSpPr>
        <p:sp>
          <p:nvSpPr>
            <p:cNvPr id="160772" name="Text Box 4"/>
            <p:cNvSpPr txBox="1">
              <a:spLocks noChangeArrowheads="1"/>
            </p:cNvSpPr>
            <p:nvPr/>
          </p:nvSpPr>
          <p:spPr bwMode="auto">
            <a:xfrm>
              <a:off x="960" y="1082"/>
              <a:ext cx="461" cy="461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60773" name="Text Box 5"/>
            <p:cNvSpPr txBox="1">
              <a:spLocks noChangeArrowheads="1"/>
            </p:cNvSpPr>
            <p:nvPr/>
          </p:nvSpPr>
          <p:spPr bwMode="auto">
            <a:xfrm>
              <a:off x="1421" y="1082"/>
              <a:ext cx="461" cy="461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60774" name="Text Box 6"/>
            <p:cNvSpPr txBox="1">
              <a:spLocks noChangeArrowheads="1"/>
            </p:cNvSpPr>
            <p:nvPr/>
          </p:nvSpPr>
          <p:spPr bwMode="auto">
            <a:xfrm>
              <a:off x="1882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60775" name="Text Box 7"/>
            <p:cNvSpPr txBox="1">
              <a:spLocks noChangeArrowheads="1"/>
            </p:cNvSpPr>
            <p:nvPr/>
          </p:nvSpPr>
          <p:spPr bwMode="auto">
            <a:xfrm>
              <a:off x="2343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60776" name="Text Box 8"/>
            <p:cNvSpPr txBox="1">
              <a:spLocks noChangeArrowheads="1"/>
            </p:cNvSpPr>
            <p:nvPr/>
          </p:nvSpPr>
          <p:spPr bwMode="auto">
            <a:xfrm>
              <a:off x="2804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60777" name="Text Box 9"/>
            <p:cNvSpPr txBox="1">
              <a:spLocks noChangeArrowheads="1"/>
            </p:cNvSpPr>
            <p:nvPr/>
          </p:nvSpPr>
          <p:spPr bwMode="auto">
            <a:xfrm>
              <a:off x="3265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60778" name="Text Box 10"/>
            <p:cNvSpPr txBox="1">
              <a:spLocks noChangeArrowheads="1"/>
            </p:cNvSpPr>
            <p:nvPr/>
          </p:nvSpPr>
          <p:spPr bwMode="auto">
            <a:xfrm>
              <a:off x="3726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60779" name="Text Box 11"/>
            <p:cNvSpPr txBox="1">
              <a:spLocks noChangeArrowheads="1"/>
            </p:cNvSpPr>
            <p:nvPr/>
          </p:nvSpPr>
          <p:spPr bwMode="auto">
            <a:xfrm>
              <a:off x="4187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75</a:t>
              </a:r>
            </a:p>
          </p:txBody>
        </p:sp>
      </p:grpSp>
      <p:sp>
        <p:nvSpPr>
          <p:cNvPr id="16078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Right Partition</a:t>
            </a:r>
          </a:p>
        </p:txBody>
      </p:sp>
      <p:grpSp>
        <p:nvGrpSpPr>
          <p:cNvPr id="160781" name="Group 13"/>
          <p:cNvGrpSpPr>
            <a:grpSpLocks/>
          </p:cNvGrpSpPr>
          <p:nvPr/>
        </p:nvGrpSpPr>
        <p:grpSpPr bwMode="auto">
          <a:xfrm>
            <a:off x="2974818" y="3851379"/>
            <a:ext cx="838200" cy="949325"/>
            <a:chOff x="1421" y="2420"/>
            <a:chExt cx="528" cy="598"/>
          </a:xfrm>
        </p:grpSpPr>
        <p:sp>
          <p:nvSpPr>
            <p:cNvPr id="160782" name="Text Box 14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60783" name="Line 15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784" name="Group 16"/>
          <p:cNvGrpSpPr>
            <a:grpSpLocks/>
          </p:cNvGrpSpPr>
          <p:nvPr/>
        </p:nvGrpSpPr>
        <p:grpSpPr bwMode="auto">
          <a:xfrm>
            <a:off x="152400" y="3109913"/>
            <a:ext cx="1295400" cy="1223962"/>
            <a:chOff x="96" y="1959"/>
            <a:chExt cx="816" cy="771"/>
          </a:xfrm>
        </p:grpSpPr>
        <p:sp>
          <p:nvSpPr>
            <p:cNvPr id="160785" name="Text Box 17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94</a:t>
              </a:r>
            </a:p>
          </p:txBody>
        </p:sp>
        <p:sp>
          <p:nvSpPr>
            <p:cNvPr id="160786" name="Text Box 18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Pivot</a:t>
              </a:r>
            </a:p>
          </p:txBody>
        </p:sp>
      </p:grp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3706655" y="3103667"/>
            <a:ext cx="731838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58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2974818" y="3103667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79</a:t>
            </a:r>
          </a:p>
        </p:txBody>
      </p:sp>
      <p:grpSp>
        <p:nvGrpSpPr>
          <p:cNvPr id="160789" name="Group 21"/>
          <p:cNvGrpSpPr>
            <a:grpSpLocks/>
          </p:cNvGrpSpPr>
          <p:nvPr/>
        </p:nvGrpSpPr>
        <p:grpSpPr bwMode="auto">
          <a:xfrm>
            <a:off x="6738780" y="3851379"/>
            <a:ext cx="838200" cy="949325"/>
            <a:chOff x="1421" y="2420"/>
            <a:chExt cx="528" cy="598"/>
          </a:xfrm>
        </p:grpSpPr>
        <p:sp>
          <p:nvSpPr>
            <p:cNvPr id="160790" name="Text Box 22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60791" name="Line 23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0800" name="Text Box 32"/>
          <p:cNvSpPr txBox="1">
            <a:spLocks noChangeArrowheads="1"/>
          </p:cNvSpPr>
          <p:nvPr/>
        </p:nvSpPr>
        <p:spPr bwMode="auto">
          <a:xfrm>
            <a:off x="4438493" y="3103667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94</a:t>
            </a:r>
          </a:p>
        </p:txBody>
      </p:sp>
      <p:sp>
        <p:nvSpPr>
          <p:cNvPr id="160801" name="Text Box 33"/>
          <p:cNvSpPr txBox="1">
            <a:spLocks noChangeArrowheads="1"/>
          </p:cNvSpPr>
          <p:nvPr/>
        </p:nvSpPr>
        <p:spPr bwMode="auto">
          <a:xfrm>
            <a:off x="5170330" y="3103667"/>
            <a:ext cx="731838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90</a:t>
            </a:r>
          </a:p>
        </p:txBody>
      </p:sp>
      <p:sp>
        <p:nvSpPr>
          <p:cNvPr id="160802" name="Text Box 34"/>
          <p:cNvSpPr txBox="1">
            <a:spLocks noChangeArrowheads="1"/>
          </p:cNvSpPr>
          <p:nvPr/>
        </p:nvSpPr>
        <p:spPr bwMode="auto">
          <a:xfrm>
            <a:off x="5902168" y="3103667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66</a:t>
            </a:r>
          </a:p>
        </p:txBody>
      </p:sp>
      <p:sp>
        <p:nvSpPr>
          <p:cNvPr id="160803" name="Text Box 35"/>
          <p:cNvSpPr txBox="1">
            <a:spLocks noChangeArrowheads="1"/>
          </p:cNvSpPr>
          <p:nvPr/>
        </p:nvSpPr>
        <p:spPr bwMode="auto">
          <a:xfrm>
            <a:off x="6634005" y="3103667"/>
            <a:ext cx="731838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75</a:t>
            </a:r>
          </a:p>
        </p:txBody>
      </p:sp>
      <p:sp>
        <p:nvSpPr>
          <p:cNvPr id="160805" name="Text Box 37"/>
          <p:cNvSpPr txBox="1">
            <a:spLocks noChangeArrowheads="1"/>
          </p:cNvSpPr>
          <p:nvPr/>
        </p:nvSpPr>
        <p:spPr bwMode="auto">
          <a:xfrm>
            <a:off x="2974817" y="3103667"/>
            <a:ext cx="731837" cy="731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94</a:t>
            </a:r>
          </a:p>
        </p:txBody>
      </p:sp>
      <p:grpSp>
        <p:nvGrpSpPr>
          <p:cNvPr id="160806" name="Group 38"/>
          <p:cNvGrpSpPr>
            <a:grpSpLocks/>
          </p:cNvGrpSpPr>
          <p:nvPr/>
        </p:nvGrpSpPr>
        <p:grpSpPr bwMode="auto">
          <a:xfrm>
            <a:off x="3614580" y="3851379"/>
            <a:ext cx="838200" cy="949325"/>
            <a:chOff x="1421" y="2420"/>
            <a:chExt cx="528" cy="598"/>
          </a:xfrm>
        </p:grpSpPr>
        <p:sp>
          <p:nvSpPr>
            <p:cNvPr id="160807" name="Text Box 39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60808" name="Line 40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809" name="Group 41"/>
          <p:cNvGrpSpPr>
            <a:grpSpLocks/>
          </p:cNvGrpSpPr>
          <p:nvPr/>
        </p:nvGrpSpPr>
        <p:grpSpPr bwMode="auto">
          <a:xfrm>
            <a:off x="4438493" y="3851379"/>
            <a:ext cx="838200" cy="949325"/>
            <a:chOff x="1421" y="2420"/>
            <a:chExt cx="528" cy="598"/>
          </a:xfrm>
        </p:grpSpPr>
        <p:sp>
          <p:nvSpPr>
            <p:cNvPr id="160810" name="Text Box 42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60811" name="Line 43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0816" name="Text Box 48"/>
          <p:cNvSpPr txBox="1">
            <a:spLocks noChangeArrowheads="1"/>
          </p:cNvSpPr>
          <p:nvPr/>
        </p:nvSpPr>
        <p:spPr bwMode="auto">
          <a:xfrm>
            <a:off x="4438492" y="3103666"/>
            <a:ext cx="731837" cy="731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79</a:t>
            </a:r>
          </a:p>
        </p:txBody>
      </p:sp>
      <p:grpSp>
        <p:nvGrpSpPr>
          <p:cNvPr id="160817" name="Group 49"/>
          <p:cNvGrpSpPr>
            <a:grpSpLocks/>
          </p:cNvGrpSpPr>
          <p:nvPr/>
        </p:nvGrpSpPr>
        <p:grpSpPr bwMode="auto">
          <a:xfrm>
            <a:off x="5170330" y="3851379"/>
            <a:ext cx="838200" cy="949325"/>
            <a:chOff x="1421" y="2420"/>
            <a:chExt cx="528" cy="598"/>
          </a:xfrm>
        </p:grpSpPr>
        <p:sp>
          <p:nvSpPr>
            <p:cNvPr id="160818" name="Text Box 50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60819" name="Line 51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5795806" y="3851379"/>
            <a:ext cx="838200" cy="949325"/>
            <a:chOff x="1421" y="2420"/>
            <a:chExt cx="528" cy="598"/>
          </a:xfrm>
        </p:grpSpPr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49"/>
          <p:cNvGrpSpPr>
            <a:grpSpLocks/>
          </p:cNvGrpSpPr>
          <p:nvPr/>
        </p:nvGrpSpPr>
        <p:grpSpPr bwMode="auto">
          <a:xfrm>
            <a:off x="6527643" y="3851379"/>
            <a:ext cx="838200" cy="949325"/>
            <a:chOff x="1421" y="2420"/>
            <a:chExt cx="528" cy="598"/>
          </a:xfrm>
        </p:grpSpPr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2974819" y="3103666"/>
            <a:ext cx="731837" cy="731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75</a:t>
            </a:r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6634006" y="3103667"/>
            <a:ext cx="731837" cy="731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94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7" grpId="0" animBg="1"/>
      <p:bldP spid="160788" grpId="0" animBg="1"/>
      <p:bldP spid="160800" grpId="0" animBg="1"/>
      <p:bldP spid="160801" grpId="0" animBg="1"/>
      <p:bldP spid="160802" grpId="0" animBg="1"/>
      <p:bldP spid="160803" grpId="0" animBg="1"/>
      <p:bldP spid="160805" grpId="0" animBg="1"/>
      <p:bldP spid="160816" grpId="0" animBg="1"/>
      <p:bldP spid="56" grpId="0" animBg="1"/>
      <p:bldP spid="5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2713038" y="4029685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grpSp>
        <p:nvGrpSpPr>
          <p:cNvPr id="160771" name="Group 3"/>
          <p:cNvGrpSpPr>
            <a:grpSpLocks/>
          </p:cNvGrpSpPr>
          <p:nvPr/>
        </p:nvGrpSpPr>
        <p:grpSpPr bwMode="auto">
          <a:xfrm>
            <a:off x="1524000" y="1752600"/>
            <a:ext cx="5854700" cy="731838"/>
            <a:chOff x="960" y="1082"/>
            <a:chExt cx="3688" cy="461"/>
          </a:xfrm>
        </p:grpSpPr>
        <p:sp>
          <p:nvSpPr>
            <p:cNvPr id="160772" name="Text Box 4"/>
            <p:cNvSpPr txBox="1">
              <a:spLocks noChangeArrowheads="1"/>
            </p:cNvSpPr>
            <p:nvPr/>
          </p:nvSpPr>
          <p:spPr bwMode="auto">
            <a:xfrm>
              <a:off x="960" y="1082"/>
              <a:ext cx="461" cy="461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60773" name="Text Box 5"/>
            <p:cNvSpPr txBox="1">
              <a:spLocks noChangeArrowheads="1"/>
            </p:cNvSpPr>
            <p:nvPr/>
          </p:nvSpPr>
          <p:spPr bwMode="auto">
            <a:xfrm>
              <a:off x="1421" y="1082"/>
              <a:ext cx="461" cy="461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60774" name="Text Box 6"/>
            <p:cNvSpPr txBox="1">
              <a:spLocks noChangeArrowheads="1"/>
            </p:cNvSpPr>
            <p:nvPr/>
          </p:nvSpPr>
          <p:spPr bwMode="auto">
            <a:xfrm>
              <a:off x="1882" y="1082"/>
              <a:ext cx="461" cy="46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75</a:t>
              </a:r>
            </a:p>
          </p:txBody>
        </p:sp>
        <p:sp>
          <p:nvSpPr>
            <p:cNvPr id="160775" name="Text Box 7"/>
            <p:cNvSpPr txBox="1">
              <a:spLocks noChangeArrowheads="1"/>
            </p:cNvSpPr>
            <p:nvPr/>
          </p:nvSpPr>
          <p:spPr bwMode="auto">
            <a:xfrm>
              <a:off x="2343" y="1082"/>
              <a:ext cx="461" cy="46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60776" name="Text Box 8"/>
            <p:cNvSpPr txBox="1">
              <a:spLocks noChangeArrowheads="1"/>
            </p:cNvSpPr>
            <p:nvPr/>
          </p:nvSpPr>
          <p:spPr bwMode="auto">
            <a:xfrm>
              <a:off x="2804" y="1082"/>
              <a:ext cx="461" cy="46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60777" name="Text Box 9"/>
            <p:cNvSpPr txBox="1">
              <a:spLocks noChangeArrowheads="1"/>
            </p:cNvSpPr>
            <p:nvPr/>
          </p:nvSpPr>
          <p:spPr bwMode="auto">
            <a:xfrm>
              <a:off x="3265" y="1082"/>
              <a:ext cx="461" cy="46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60778" name="Text Box 10"/>
            <p:cNvSpPr txBox="1">
              <a:spLocks noChangeArrowheads="1"/>
            </p:cNvSpPr>
            <p:nvPr/>
          </p:nvSpPr>
          <p:spPr bwMode="auto">
            <a:xfrm>
              <a:off x="3726" y="1082"/>
              <a:ext cx="461" cy="46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60779" name="Text Box 11"/>
            <p:cNvSpPr txBox="1">
              <a:spLocks noChangeArrowheads="1"/>
            </p:cNvSpPr>
            <p:nvPr/>
          </p:nvSpPr>
          <p:spPr bwMode="auto">
            <a:xfrm>
              <a:off x="4187" y="1082"/>
              <a:ext cx="461" cy="461"/>
            </a:xfrm>
            <a:prstGeom prst="rect">
              <a:avLst/>
            </a:prstGeom>
            <a:solidFill>
              <a:srgbClr val="33CC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94</a:t>
              </a:r>
            </a:p>
          </p:txBody>
        </p:sp>
      </p:grpSp>
      <p:sp>
        <p:nvSpPr>
          <p:cNvPr id="16078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Left Partition</a:t>
            </a:r>
          </a:p>
        </p:txBody>
      </p:sp>
      <p:grpSp>
        <p:nvGrpSpPr>
          <p:cNvPr id="160781" name="Group 13"/>
          <p:cNvGrpSpPr>
            <a:grpSpLocks/>
          </p:cNvGrpSpPr>
          <p:nvPr/>
        </p:nvGrpSpPr>
        <p:grpSpPr bwMode="auto">
          <a:xfrm>
            <a:off x="2987676" y="3842360"/>
            <a:ext cx="838200" cy="949325"/>
            <a:chOff x="1421" y="2420"/>
            <a:chExt cx="528" cy="598"/>
          </a:xfrm>
        </p:grpSpPr>
        <p:sp>
          <p:nvSpPr>
            <p:cNvPr id="160782" name="Text Box 14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60783" name="Line 15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784" name="Group 16"/>
          <p:cNvGrpSpPr>
            <a:grpSpLocks/>
          </p:cNvGrpSpPr>
          <p:nvPr/>
        </p:nvGrpSpPr>
        <p:grpSpPr bwMode="auto">
          <a:xfrm>
            <a:off x="152400" y="3109913"/>
            <a:ext cx="1295400" cy="1223962"/>
            <a:chOff x="96" y="1959"/>
            <a:chExt cx="816" cy="771"/>
          </a:xfrm>
        </p:grpSpPr>
        <p:sp>
          <p:nvSpPr>
            <p:cNvPr id="160785" name="Text Box 17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60786" name="Text Box 18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Pivot</a:t>
              </a:r>
            </a:p>
          </p:txBody>
        </p:sp>
      </p:grp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3719513" y="3074615"/>
            <a:ext cx="731838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58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2987676" y="3074615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75</a:t>
            </a:r>
          </a:p>
        </p:txBody>
      </p:sp>
      <p:sp>
        <p:nvSpPr>
          <p:cNvPr id="160800" name="Text Box 32"/>
          <p:cNvSpPr txBox="1">
            <a:spLocks noChangeArrowheads="1"/>
          </p:cNvSpPr>
          <p:nvPr/>
        </p:nvSpPr>
        <p:spPr bwMode="auto">
          <a:xfrm>
            <a:off x="4451351" y="3074615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79</a:t>
            </a:r>
          </a:p>
        </p:txBody>
      </p:sp>
      <p:sp>
        <p:nvSpPr>
          <p:cNvPr id="160801" name="Text Box 33"/>
          <p:cNvSpPr txBox="1">
            <a:spLocks noChangeArrowheads="1"/>
          </p:cNvSpPr>
          <p:nvPr/>
        </p:nvSpPr>
        <p:spPr bwMode="auto">
          <a:xfrm>
            <a:off x="5183188" y="3074615"/>
            <a:ext cx="731838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90</a:t>
            </a:r>
          </a:p>
        </p:txBody>
      </p:sp>
      <p:sp>
        <p:nvSpPr>
          <p:cNvPr id="160802" name="Text Box 34"/>
          <p:cNvSpPr txBox="1">
            <a:spLocks noChangeArrowheads="1"/>
          </p:cNvSpPr>
          <p:nvPr/>
        </p:nvSpPr>
        <p:spPr bwMode="auto">
          <a:xfrm>
            <a:off x="5915026" y="3074615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66</a:t>
            </a:r>
          </a:p>
        </p:txBody>
      </p:sp>
      <p:sp>
        <p:nvSpPr>
          <p:cNvPr id="160805" name="Text Box 37"/>
          <p:cNvSpPr txBox="1">
            <a:spLocks noChangeArrowheads="1"/>
          </p:cNvSpPr>
          <p:nvPr/>
        </p:nvSpPr>
        <p:spPr bwMode="auto">
          <a:xfrm>
            <a:off x="2987675" y="3074614"/>
            <a:ext cx="731837" cy="731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79</a:t>
            </a:r>
          </a:p>
        </p:txBody>
      </p:sp>
      <p:grpSp>
        <p:nvGrpSpPr>
          <p:cNvPr id="160806" name="Group 38"/>
          <p:cNvGrpSpPr>
            <a:grpSpLocks/>
          </p:cNvGrpSpPr>
          <p:nvPr/>
        </p:nvGrpSpPr>
        <p:grpSpPr bwMode="auto">
          <a:xfrm>
            <a:off x="3627438" y="3842360"/>
            <a:ext cx="838200" cy="949325"/>
            <a:chOff x="1421" y="2420"/>
            <a:chExt cx="528" cy="598"/>
          </a:xfrm>
        </p:grpSpPr>
        <p:sp>
          <p:nvSpPr>
            <p:cNvPr id="160807" name="Text Box 39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60808" name="Line 40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809" name="Group 41"/>
          <p:cNvGrpSpPr>
            <a:grpSpLocks/>
          </p:cNvGrpSpPr>
          <p:nvPr/>
        </p:nvGrpSpPr>
        <p:grpSpPr bwMode="auto">
          <a:xfrm>
            <a:off x="4451351" y="3842360"/>
            <a:ext cx="838200" cy="949325"/>
            <a:chOff x="1421" y="2420"/>
            <a:chExt cx="528" cy="598"/>
          </a:xfrm>
        </p:grpSpPr>
        <p:sp>
          <p:nvSpPr>
            <p:cNvPr id="160810" name="Text Box 42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60811" name="Line 43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812" name="Group 44"/>
          <p:cNvGrpSpPr>
            <a:grpSpLocks/>
          </p:cNvGrpSpPr>
          <p:nvPr/>
        </p:nvGrpSpPr>
        <p:grpSpPr bwMode="auto">
          <a:xfrm>
            <a:off x="5943600" y="3852941"/>
            <a:ext cx="838200" cy="949325"/>
            <a:chOff x="1421" y="2420"/>
            <a:chExt cx="528" cy="598"/>
          </a:xfrm>
        </p:grpSpPr>
        <p:sp>
          <p:nvSpPr>
            <p:cNvPr id="160813" name="Text Box 45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60814" name="Line 46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0815" name="Text Box 47"/>
          <p:cNvSpPr txBox="1">
            <a:spLocks noChangeArrowheads="1"/>
          </p:cNvSpPr>
          <p:nvPr/>
        </p:nvSpPr>
        <p:spPr bwMode="auto">
          <a:xfrm>
            <a:off x="5183097" y="3074614"/>
            <a:ext cx="731837" cy="731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66</a:t>
            </a:r>
          </a:p>
        </p:txBody>
      </p:sp>
      <p:sp>
        <p:nvSpPr>
          <p:cNvPr id="160816" name="Text Box 48"/>
          <p:cNvSpPr txBox="1">
            <a:spLocks noChangeArrowheads="1"/>
          </p:cNvSpPr>
          <p:nvPr/>
        </p:nvSpPr>
        <p:spPr bwMode="auto">
          <a:xfrm>
            <a:off x="4451351" y="3074614"/>
            <a:ext cx="731837" cy="731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75</a:t>
            </a:r>
          </a:p>
        </p:txBody>
      </p:sp>
      <p:grpSp>
        <p:nvGrpSpPr>
          <p:cNvPr id="160817" name="Group 49"/>
          <p:cNvGrpSpPr>
            <a:grpSpLocks/>
          </p:cNvGrpSpPr>
          <p:nvPr/>
        </p:nvGrpSpPr>
        <p:grpSpPr bwMode="auto">
          <a:xfrm>
            <a:off x="5029200" y="3842360"/>
            <a:ext cx="838200" cy="949325"/>
            <a:chOff x="1421" y="2420"/>
            <a:chExt cx="528" cy="598"/>
          </a:xfrm>
        </p:grpSpPr>
        <p:sp>
          <p:nvSpPr>
            <p:cNvPr id="160818" name="Text Box 50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60819" name="Line 51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5808664" y="3859822"/>
            <a:ext cx="838200" cy="949325"/>
            <a:chOff x="1421" y="2420"/>
            <a:chExt cx="528" cy="598"/>
          </a:xfrm>
        </p:grpSpPr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915025" y="3074614"/>
            <a:ext cx="731837" cy="731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90</a:t>
            </a:r>
          </a:p>
        </p:txBody>
      </p:sp>
      <p:grpSp>
        <p:nvGrpSpPr>
          <p:cNvPr id="57" name="Group 44"/>
          <p:cNvGrpSpPr>
            <a:grpSpLocks/>
          </p:cNvGrpSpPr>
          <p:nvPr/>
        </p:nvGrpSpPr>
        <p:grpSpPr bwMode="auto">
          <a:xfrm>
            <a:off x="5181600" y="3852941"/>
            <a:ext cx="838200" cy="949325"/>
            <a:chOff x="1421" y="2420"/>
            <a:chExt cx="528" cy="598"/>
          </a:xfrm>
        </p:grpSpPr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2987674" y="3074614"/>
            <a:ext cx="731837" cy="731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66</a:t>
            </a:r>
          </a:p>
        </p:txBody>
      </p:sp>
      <p:sp>
        <p:nvSpPr>
          <p:cNvPr id="64" name="Text Box 47"/>
          <p:cNvSpPr txBox="1">
            <a:spLocks noChangeArrowheads="1"/>
          </p:cNvSpPr>
          <p:nvPr/>
        </p:nvSpPr>
        <p:spPr bwMode="auto">
          <a:xfrm>
            <a:off x="5183096" y="3074614"/>
            <a:ext cx="731837" cy="731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79</a:t>
            </a:r>
          </a:p>
        </p:txBody>
      </p:sp>
    </p:spTree>
    <p:extLst>
      <p:ext uri="{BB962C8B-B14F-4D97-AF65-F5344CB8AC3E}">
        <p14:creationId xmlns:p14="http://schemas.microsoft.com/office/powerpoint/2010/main" val="2596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7" grpId="0" animBg="1"/>
      <p:bldP spid="160788" grpId="0" animBg="1"/>
      <p:bldP spid="160800" grpId="0" animBg="1"/>
      <p:bldP spid="160801" grpId="0" animBg="1"/>
      <p:bldP spid="160802" grpId="0" animBg="1"/>
      <p:bldP spid="160805" grpId="0" animBg="1"/>
      <p:bldP spid="160815" grpId="0" animBg="1"/>
      <p:bldP spid="160816" grpId="0" animBg="1"/>
      <p:bldP spid="56" grpId="0" animBg="1"/>
      <p:bldP spid="63" grpId="0" animBg="1"/>
      <p:bldP spid="6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1" name="Group 21"/>
          <p:cNvGrpSpPr>
            <a:grpSpLocks/>
          </p:cNvGrpSpPr>
          <p:nvPr/>
        </p:nvGrpSpPr>
        <p:grpSpPr bwMode="auto">
          <a:xfrm>
            <a:off x="4686353" y="3886200"/>
            <a:ext cx="838200" cy="949325"/>
            <a:chOff x="1421" y="2420"/>
            <a:chExt cx="528" cy="598"/>
          </a:xfrm>
        </p:grpSpPr>
        <p:sp>
          <p:nvSpPr>
            <p:cNvPr id="163862" name="Text Box 22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2723279" y="3876674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grpSp>
        <p:nvGrpSpPr>
          <p:cNvPr id="163843" name="Group 3"/>
          <p:cNvGrpSpPr>
            <a:grpSpLocks/>
          </p:cNvGrpSpPr>
          <p:nvPr/>
        </p:nvGrpSpPr>
        <p:grpSpPr bwMode="auto">
          <a:xfrm>
            <a:off x="1524000" y="1752600"/>
            <a:ext cx="5854700" cy="731838"/>
            <a:chOff x="960" y="1082"/>
            <a:chExt cx="3688" cy="461"/>
          </a:xfrm>
        </p:grpSpPr>
        <p:sp>
          <p:nvSpPr>
            <p:cNvPr id="163844" name="Text Box 4"/>
            <p:cNvSpPr txBox="1">
              <a:spLocks noChangeArrowheads="1"/>
            </p:cNvSpPr>
            <p:nvPr/>
          </p:nvSpPr>
          <p:spPr bwMode="auto">
            <a:xfrm>
              <a:off x="960" y="1082"/>
              <a:ext cx="461" cy="461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63845" name="Text Box 5"/>
            <p:cNvSpPr txBox="1">
              <a:spLocks noChangeArrowheads="1"/>
            </p:cNvSpPr>
            <p:nvPr/>
          </p:nvSpPr>
          <p:spPr bwMode="auto">
            <a:xfrm>
              <a:off x="1421" y="1082"/>
              <a:ext cx="461" cy="461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63846" name="Text Box 6"/>
            <p:cNvSpPr txBox="1">
              <a:spLocks noChangeArrowheads="1"/>
            </p:cNvSpPr>
            <p:nvPr/>
          </p:nvSpPr>
          <p:spPr bwMode="auto">
            <a:xfrm>
              <a:off x="1882" y="1082"/>
              <a:ext cx="461" cy="46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63847" name="Text Box 7"/>
            <p:cNvSpPr txBox="1">
              <a:spLocks noChangeArrowheads="1"/>
            </p:cNvSpPr>
            <p:nvPr/>
          </p:nvSpPr>
          <p:spPr bwMode="auto">
            <a:xfrm>
              <a:off x="2343" y="1082"/>
              <a:ext cx="461" cy="46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63848" name="Text Box 8"/>
            <p:cNvSpPr txBox="1">
              <a:spLocks noChangeArrowheads="1"/>
            </p:cNvSpPr>
            <p:nvPr/>
          </p:nvSpPr>
          <p:spPr bwMode="auto">
            <a:xfrm>
              <a:off x="2804" y="1082"/>
              <a:ext cx="461" cy="46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75</a:t>
              </a:r>
            </a:p>
          </p:txBody>
        </p:sp>
        <p:sp>
          <p:nvSpPr>
            <p:cNvPr id="163849" name="Text Box 9"/>
            <p:cNvSpPr txBox="1">
              <a:spLocks noChangeArrowheads="1"/>
            </p:cNvSpPr>
            <p:nvPr/>
          </p:nvSpPr>
          <p:spPr bwMode="auto">
            <a:xfrm>
              <a:off x="3265" y="1082"/>
              <a:ext cx="461" cy="461"/>
            </a:xfrm>
            <a:prstGeom prst="rect">
              <a:avLst/>
            </a:prstGeom>
            <a:solidFill>
              <a:srgbClr val="33CC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63850" name="Text Box 10"/>
            <p:cNvSpPr txBox="1">
              <a:spLocks noChangeArrowheads="1"/>
            </p:cNvSpPr>
            <p:nvPr/>
          </p:nvSpPr>
          <p:spPr bwMode="auto">
            <a:xfrm>
              <a:off x="3726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63851" name="Text Box 11"/>
            <p:cNvSpPr txBox="1">
              <a:spLocks noChangeArrowheads="1"/>
            </p:cNvSpPr>
            <p:nvPr/>
          </p:nvSpPr>
          <p:spPr bwMode="auto">
            <a:xfrm>
              <a:off x="4187" y="1082"/>
              <a:ext cx="461" cy="461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94</a:t>
              </a:r>
            </a:p>
          </p:txBody>
        </p:sp>
      </p:grpSp>
      <p:sp>
        <p:nvSpPr>
          <p:cNvPr id="1638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Left Partition</a:t>
            </a:r>
          </a:p>
        </p:txBody>
      </p:sp>
      <p:grpSp>
        <p:nvGrpSpPr>
          <p:cNvPr id="163853" name="Group 13"/>
          <p:cNvGrpSpPr>
            <a:grpSpLocks/>
          </p:cNvGrpSpPr>
          <p:nvPr/>
        </p:nvGrpSpPr>
        <p:grpSpPr bwMode="auto">
          <a:xfrm>
            <a:off x="2819400" y="3876674"/>
            <a:ext cx="838200" cy="949325"/>
            <a:chOff x="1421" y="2420"/>
            <a:chExt cx="528" cy="598"/>
          </a:xfrm>
        </p:grpSpPr>
        <p:sp>
          <p:nvSpPr>
            <p:cNvPr id="163854" name="Text Box 14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63855" name="Line 15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56" name="Group 16"/>
          <p:cNvGrpSpPr>
            <a:grpSpLocks/>
          </p:cNvGrpSpPr>
          <p:nvPr/>
        </p:nvGrpSpPr>
        <p:grpSpPr bwMode="auto">
          <a:xfrm>
            <a:off x="152400" y="3109913"/>
            <a:ext cx="1295400" cy="1223962"/>
            <a:chOff x="96" y="1959"/>
            <a:chExt cx="816" cy="771"/>
          </a:xfrm>
        </p:grpSpPr>
        <p:sp>
          <p:nvSpPr>
            <p:cNvPr id="163857" name="Text Box 17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63858" name="Text Box 18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Pivot</a:t>
              </a:r>
            </a:p>
          </p:txBody>
        </p:sp>
      </p:grp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3719512" y="3109912"/>
            <a:ext cx="731838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58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2987675" y="3109912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66</a:t>
            </a: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451350" y="3109912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75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3703344" y="3109913"/>
            <a:ext cx="731837" cy="731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66</a:t>
            </a:r>
          </a:p>
        </p:txBody>
      </p:sp>
      <p:grpSp>
        <p:nvGrpSpPr>
          <p:cNvPr id="163873" name="Group 33"/>
          <p:cNvGrpSpPr>
            <a:grpSpLocks/>
          </p:cNvGrpSpPr>
          <p:nvPr/>
        </p:nvGrpSpPr>
        <p:grpSpPr bwMode="auto">
          <a:xfrm>
            <a:off x="3581400" y="3876963"/>
            <a:ext cx="838200" cy="949325"/>
            <a:chOff x="1421" y="2420"/>
            <a:chExt cx="528" cy="598"/>
          </a:xfrm>
        </p:grpSpPr>
        <p:sp>
          <p:nvSpPr>
            <p:cNvPr id="163874" name="Text Box 34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63875" name="Line 35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76" name="Group 36"/>
          <p:cNvGrpSpPr>
            <a:grpSpLocks/>
          </p:cNvGrpSpPr>
          <p:nvPr/>
        </p:nvGrpSpPr>
        <p:grpSpPr bwMode="auto">
          <a:xfrm>
            <a:off x="3733800" y="3886200"/>
            <a:ext cx="838200" cy="949325"/>
            <a:chOff x="1421" y="2420"/>
            <a:chExt cx="528" cy="598"/>
          </a:xfrm>
        </p:grpSpPr>
        <p:sp>
          <p:nvSpPr>
            <p:cNvPr id="163877" name="Text Box 37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63878" name="Line 38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80" name="Text Box 40"/>
          <p:cNvSpPr txBox="1">
            <a:spLocks noChangeArrowheads="1"/>
          </p:cNvSpPr>
          <p:nvPr/>
        </p:nvSpPr>
        <p:spPr bwMode="auto">
          <a:xfrm>
            <a:off x="2971507" y="3109911"/>
            <a:ext cx="731837" cy="731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58</a:t>
            </a:r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971800" y="3886200"/>
            <a:ext cx="838200" cy="949325"/>
            <a:chOff x="1421" y="2420"/>
            <a:chExt cx="528" cy="598"/>
          </a:xfrm>
        </p:grpSpPr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9" grpId="0" animBg="1"/>
      <p:bldP spid="163860" grpId="0" animBg="1"/>
      <p:bldP spid="163864" grpId="0" animBg="1"/>
      <p:bldP spid="163869" grpId="0" animBg="1"/>
      <p:bldP spid="16388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67" name="Group 3"/>
          <p:cNvGrpSpPr>
            <a:grpSpLocks/>
          </p:cNvGrpSpPr>
          <p:nvPr/>
        </p:nvGrpSpPr>
        <p:grpSpPr bwMode="auto">
          <a:xfrm>
            <a:off x="1524000" y="1752600"/>
            <a:ext cx="5854700" cy="731838"/>
            <a:chOff x="960" y="1082"/>
            <a:chExt cx="3688" cy="461"/>
          </a:xfrm>
        </p:grpSpPr>
        <p:sp>
          <p:nvSpPr>
            <p:cNvPr id="164868" name="Text Box 4"/>
            <p:cNvSpPr txBox="1">
              <a:spLocks noChangeArrowheads="1"/>
            </p:cNvSpPr>
            <p:nvPr/>
          </p:nvSpPr>
          <p:spPr bwMode="auto">
            <a:xfrm>
              <a:off x="960" y="1082"/>
              <a:ext cx="461" cy="461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164869" name="Text Box 5"/>
            <p:cNvSpPr txBox="1">
              <a:spLocks noChangeArrowheads="1"/>
            </p:cNvSpPr>
            <p:nvPr/>
          </p:nvSpPr>
          <p:spPr bwMode="auto">
            <a:xfrm>
              <a:off x="1421" y="1082"/>
              <a:ext cx="461" cy="461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164870" name="Text Box 6"/>
            <p:cNvSpPr txBox="1">
              <a:spLocks noChangeArrowheads="1"/>
            </p:cNvSpPr>
            <p:nvPr/>
          </p:nvSpPr>
          <p:spPr bwMode="auto">
            <a:xfrm>
              <a:off x="1882" y="1082"/>
              <a:ext cx="461" cy="461"/>
            </a:xfrm>
            <a:prstGeom prst="rect">
              <a:avLst/>
            </a:prstGeom>
            <a:solidFill>
              <a:srgbClr val="33CC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58</a:t>
              </a:r>
            </a:p>
          </p:txBody>
        </p:sp>
        <p:sp>
          <p:nvSpPr>
            <p:cNvPr id="164871" name="Text Box 7"/>
            <p:cNvSpPr txBox="1">
              <a:spLocks noChangeArrowheads="1"/>
            </p:cNvSpPr>
            <p:nvPr/>
          </p:nvSpPr>
          <p:spPr bwMode="auto">
            <a:xfrm>
              <a:off x="2343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64872" name="Text Box 8"/>
            <p:cNvSpPr txBox="1">
              <a:spLocks noChangeArrowheads="1"/>
            </p:cNvSpPr>
            <p:nvPr/>
          </p:nvSpPr>
          <p:spPr bwMode="auto">
            <a:xfrm>
              <a:off x="2804" y="1082"/>
              <a:ext cx="461" cy="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75</a:t>
              </a:r>
            </a:p>
          </p:txBody>
        </p:sp>
        <p:sp>
          <p:nvSpPr>
            <p:cNvPr id="164873" name="Text Box 9"/>
            <p:cNvSpPr txBox="1">
              <a:spLocks noChangeArrowheads="1"/>
            </p:cNvSpPr>
            <p:nvPr/>
          </p:nvSpPr>
          <p:spPr bwMode="auto">
            <a:xfrm>
              <a:off x="3265" y="1082"/>
              <a:ext cx="461" cy="461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79</a:t>
              </a:r>
            </a:p>
          </p:txBody>
        </p:sp>
        <p:sp>
          <p:nvSpPr>
            <p:cNvPr id="164874" name="Text Box 10"/>
            <p:cNvSpPr txBox="1">
              <a:spLocks noChangeArrowheads="1"/>
            </p:cNvSpPr>
            <p:nvPr/>
          </p:nvSpPr>
          <p:spPr bwMode="auto">
            <a:xfrm>
              <a:off x="3726" y="1082"/>
              <a:ext cx="461" cy="461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90</a:t>
              </a:r>
            </a:p>
          </p:txBody>
        </p:sp>
        <p:sp>
          <p:nvSpPr>
            <p:cNvPr id="164875" name="Text Box 11"/>
            <p:cNvSpPr txBox="1">
              <a:spLocks noChangeArrowheads="1"/>
            </p:cNvSpPr>
            <p:nvPr/>
          </p:nvSpPr>
          <p:spPr bwMode="auto">
            <a:xfrm>
              <a:off x="4187" y="1082"/>
              <a:ext cx="461" cy="461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94</a:t>
              </a:r>
            </a:p>
          </p:txBody>
        </p:sp>
      </p:grpSp>
      <p:sp>
        <p:nvSpPr>
          <p:cNvPr id="16487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Right Partition</a:t>
            </a:r>
          </a:p>
        </p:txBody>
      </p:sp>
      <p:grpSp>
        <p:nvGrpSpPr>
          <p:cNvPr id="164877" name="Group 13"/>
          <p:cNvGrpSpPr>
            <a:grpSpLocks/>
          </p:cNvGrpSpPr>
          <p:nvPr/>
        </p:nvGrpSpPr>
        <p:grpSpPr bwMode="auto">
          <a:xfrm>
            <a:off x="3581400" y="3876674"/>
            <a:ext cx="838200" cy="949325"/>
            <a:chOff x="1421" y="2420"/>
            <a:chExt cx="528" cy="598"/>
          </a:xfrm>
        </p:grpSpPr>
        <p:sp>
          <p:nvSpPr>
            <p:cNvPr id="164878" name="Text Box 14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64879" name="Line 15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880" name="Group 16"/>
          <p:cNvGrpSpPr>
            <a:grpSpLocks/>
          </p:cNvGrpSpPr>
          <p:nvPr/>
        </p:nvGrpSpPr>
        <p:grpSpPr bwMode="auto">
          <a:xfrm>
            <a:off x="152400" y="3109913"/>
            <a:ext cx="1295400" cy="1223962"/>
            <a:chOff x="96" y="1959"/>
            <a:chExt cx="816" cy="771"/>
          </a:xfrm>
        </p:grpSpPr>
        <p:sp>
          <p:nvSpPr>
            <p:cNvPr id="164881" name="Text Box 17"/>
            <p:cNvSpPr txBox="1">
              <a:spLocks noChangeArrowheads="1"/>
            </p:cNvSpPr>
            <p:nvPr/>
          </p:nvSpPr>
          <p:spPr bwMode="auto">
            <a:xfrm>
              <a:off x="288" y="1959"/>
              <a:ext cx="461" cy="46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 dirty="0">
                  <a:solidFill>
                    <a:schemeClr val="bg2"/>
                  </a:solidFill>
                </a:rPr>
                <a:t>66</a:t>
              </a:r>
            </a:p>
          </p:txBody>
        </p:sp>
        <p:sp>
          <p:nvSpPr>
            <p:cNvPr id="164882" name="Text Box 18"/>
            <p:cNvSpPr txBox="1">
              <a:spLocks noChangeArrowheads="1"/>
            </p:cNvSpPr>
            <p:nvPr/>
          </p:nvSpPr>
          <p:spPr bwMode="auto">
            <a:xfrm>
              <a:off x="96" y="244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00B050"/>
                  </a:solidFill>
                </a:rPr>
                <a:t>Pivot</a:t>
              </a:r>
            </a:p>
          </p:txBody>
        </p:sp>
      </p:grp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472781" y="3109911"/>
            <a:ext cx="731838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75</a:t>
            </a:r>
          </a:p>
        </p:txBody>
      </p: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3740944" y="3109911"/>
            <a:ext cx="731837" cy="731837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66</a:t>
            </a:r>
          </a:p>
        </p:txBody>
      </p:sp>
      <p:grpSp>
        <p:nvGrpSpPr>
          <p:cNvPr id="164890" name="Group 26"/>
          <p:cNvGrpSpPr>
            <a:grpSpLocks/>
          </p:cNvGrpSpPr>
          <p:nvPr/>
        </p:nvGrpSpPr>
        <p:grpSpPr bwMode="auto">
          <a:xfrm>
            <a:off x="4343400" y="3876674"/>
            <a:ext cx="838200" cy="949325"/>
            <a:chOff x="1421" y="2420"/>
            <a:chExt cx="528" cy="598"/>
          </a:xfrm>
        </p:grpSpPr>
        <p:sp>
          <p:nvSpPr>
            <p:cNvPr id="164891" name="Text Box 27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65FF"/>
                  </a:solidFill>
                </a:rPr>
                <a:t>left</a:t>
              </a:r>
            </a:p>
          </p:txBody>
        </p:sp>
        <p:sp>
          <p:nvSpPr>
            <p:cNvPr id="164892" name="Line 28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FF65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893" name="Group 29"/>
          <p:cNvGrpSpPr>
            <a:grpSpLocks/>
          </p:cNvGrpSpPr>
          <p:nvPr/>
        </p:nvGrpSpPr>
        <p:grpSpPr bwMode="auto">
          <a:xfrm>
            <a:off x="3719513" y="3874175"/>
            <a:ext cx="838200" cy="949325"/>
            <a:chOff x="1421" y="2420"/>
            <a:chExt cx="528" cy="598"/>
          </a:xfrm>
        </p:grpSpPr>
        <p:sp>
          <p:nvSpPr>
            <p:cNvPr id="164894" name="Text Box 30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64895" name="Line 31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896" name="Text Box 32"/>
          <p:cNvSpPr txBox="1">
            <a:spLocks noChangeArrowheads="1"/>
          </p:cNvSpPr>
          <p:nvPr/>
        </p:nvSpPr>
        <p:spPr bwMode="auto">
          <a:xfrm>
            <a:off x="3740943" y="3109912"/>
            <a:ext cx="731837" cy="731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</a:rPr>
              <a:t>66</a:t>
            </a:r>
          </a:p>
        </p:txBody>
      </p:sp>
      <p:grpSp>
        <p:nvGrpSpPr>
          <p:cNvPr id="164900" name="Group 36"/>
          <p:cNvGrpSpPr>
            <a:grpSpLocks/>
          </p:cNvGrpSpPr>
          <p:nvPr/>
        </p:nvGrpSpPr>
        <p:grpSpPr bwMode="auto">
          <a:xfrm>
            <a:off x="4482774" y="3876674"/>
            <a:ext cx="838200" cy="949325"/>
            <a:chOff x="1421" y="2420"/>
            <a:chExt cx="528" cy="598"/>
          </a:xfrm>
        </p:grpSpPr>
        <p:sp>
          <p:nvSpPr>
            <p:cNvPr id="164901" name="Text Box 37"/>
            <p:cNvSpPr txBox="1">
              <a:spLocks noChangeArrowheads="1"/>
            </p:cNvSpPr>
            <p:nvPr/>
          </p:nvSpPr>
          <p:spPr bwMode="auto">
            <a:xfrm>
              <a:off x="1421" y="273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164902" name="Line 38"/>
            <p:cNvSpPr>
              <a:spLocks noChangeShapeType="1"/>
            </p:cNvSpPr>
            <p:nvPr/>
          </p:nvSpPr>
          <p:spPr bwMode="auto">
            <a:xfrm flipV="1">
              <a:off x="1680" y="2420"/>
              <a:ext cx="0" cy="31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3" grpId="0" animBg="1"/>
      <p:bldP spid="164884" grpId="0" animBg="1"/>
      <p:bldP spid="16489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sz="2800" dirty="0"/>
              <a:t>Divide-and-Conquer Algorithm</a:t>
            </a:r>
          </a:p>
          <a:p>
            <a:pPr lvl="1"/>
            <a:r>
              <a:rPr lang="en-US" sz="2400" dirty="0"/>
              <a:t>Identify the pivot value (middle of partition)</a:t>
            </a:r>
          </a:p>
          <a:p>
            <a:pPr lvl="1"/>
            <a:r>
              <a:rPr lang="en-US" sz="2400" dirty="0"/>
              <a:t>Swap with 1</a:t>
            </a:r>
            <a:r>
              <a:rPr lang="en-US" sz="2400" baseline="30000" dirty="0"/>
              <a:t>st</a:t>
            </a:r>
            <a:r>
              <a:rPr lang="en-US" sz="2400" dirty="0"/>
              <a:t> value of partition</a:t>
            </a:r>
          </a:p>
          <a:p>
            <a:pPr lvl="1"/>
            <a:r>
              <a:rPr lang="en-US" sz="2400" dirty="0"/>
              <a:t>Partition the array</a:t>
            </a:r>
          </a:p>
          <a:p>
            <a:pPr lvl="2"/>
            <a:r>
              <a:rPr lang="en-US" sz="2000" dirty="0"/>
              <a:t>Values less than or equal to pivot value are in left partition </a:t>
            </a:r>
          </a:p>
          <a:p>
            <a:pPr lvl="2"/>
            <a:r>
              <a:rPr lang="en-US" sz="2000" dirty="0"/>
              <a:t>Values greater than pivot value are in right partition</a:t>
            </a:r>
          </a:p>
          <a:p>
            <a:pPr lvl="2"/>
            <a:r>
              <a:rPr lang="en-US" sz="2000" dirty="0"/>
              <a:t>When left/right indexes cross, swap pivot into right index</a:t>
            </a:r>
          </a:p>
          <a:p>
            <a:pPr lvl="1"/>
            <a:r>
              <a:rPr lang="en-US" sz="2400" dirty="0"/>
              <a:t>Recursively sort each partition </a:t>
            </a:r>
          </a:p>
          <a:p>
            <a:r>
              <a:rPr lang="en-US" sz="2800" dirty="0"/>
              <a:t>Significantly faster than quadratic sorts</a:t>
            </a:r>
          </a:p>
          <a:p>
            <a:r>
              <a:rPr lang="en-US" sz="2800" dirty="0"/>
              <a:t>Variation used by </a:t>
            </a:r>
            <a:r>
              <a:rPr lang="en-US" sz="2800" dirty="0" err="1">
                <a:latin typeface="Lucida Console" pitchFamily="49" charset="0"/>
              </a:rPr>
              <a:t>Arrays.sort</a:t>
            </a:r>
            <a:r>
              <a:rPr lang="en-US" sz="2800" dirty="0"/>
              <a:t> for primitive arrays</a:t>
            </a:r>
            <a:endParaRPr lang="en-US" sz="28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Sort</a:t>
            </a: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678305" y="1752600"/>
            <a:ext cx="5646296" cy="715089"/>
          </a:xfrm>
          <a:prstGeom prst="round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3600" dirty="0">
                <a:solidFill>
                  <a:schemeClr val="bg1"/>
                </a:solidFill>
              </a:rPr>
              <a:t>Complexity:  </a:t>
            </a:r>
            <a:r>
              <a:rPr lang="en-US" sz="3600" i="1" dirty="0">
                <a:solidFill>
                  <a:schemeClr val="bg1"/>
                </a:solidFill>
              </a:rPr>
              <a:t>O</a:t>
            </a:r>
            <a:r>
              <a:rPr lang="en-US" sz="3600" dirty="0">
                <a:solidFill>
                  <a:schemeClr val="bg1"/>
                </a:solidFill>
              </a:rPr>
              <a:t>(</a:t>
            </a:r>
            <a:r>
              <a:rPr lang="en-US" sz="3600" i="1" dirty="0">
                <a:solidFill>
                  <a:schemeClr val="bg1"/>
                </a:solidFill>
              </a:rPr>
              <a:t>n</a:t>
            </a:r>
            <a:r>
              <a:rPr lang="en-US" sz="3600" dirty="0">
                <a:solidFill>
                  <a:schemeClr val="bg1"/>
                </a:solidFill>
              </a:rPr>
              <a:t> log </a:t>
            </a:r>
            <a:r>
              <a:rPr lang="en-US" sz="3600" i="1" dirty="0">
                <a:solidFill>
                  <a:schemeClr val="bg1"/>
                </a:solidFill>
              </a:rPr>
              <a:t>n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14600" y="3048000"/>
            <a:ext cx="5791200" cy="1736646"/>
          </a:xfrm>
          <a:prstGeom prst="round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bg1"/>
                </a:solidFill>
              </a:rPr>
              <a:t>Degenerates to O(</a:t>
            </a:r>
            <a:r>
              <a:rPr lang="en-US" sz="3200" i="1" dirty="0">
                <a:solidFill>
                  <a:schemeClr val="bg1"/>
                </a:solidFill>
              </a:rPr>
              <a:t>n</a:t>
            </a:r>
            <a:r>
              <a:rPr lang="en-US" sz="3200" baseline="300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pPr algn="ctr" eaLnBrk="0" hangingPunct="0"/>
            <a:r>
              <a:rPr lang="en-US" sz="3200" dirty="0">
                <a:solidFill>
                  <a:schemeClr val="bg1"/>
                </a:solidFill>
              </a:rPr>
              <a:t>when pivot is always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smallest or </a:t>
            </a:r>
            <a:r>
              <a:rPr lang="en-US" sz="3200">
                <a:solidFill>
                  <a:schemeClr val="bg1"/>
                </a:solidFill>
              </a:rPr>
              <a:t>largest value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457200" y="1417638"/>
            <a:ext cx="8229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  <a:latin typeface="Verdana" pitchFamily="34" charset="0"/>
              </a:rPr>
              <a:t>In Google Classroom, open the “Timer Tester” assignment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  <a:latin typeface="Verdana" pitchFamily="34" charset="0"/>
              </a:rPr>
              <a:t>With your neighbors (groups of 2 or 3), run each option in the program with the requested array sizes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  <a:latin typeface="Verdana" pitchFamily="34" charset="0"/>
              </a:rPr>
              <a:t>Enter the reported times in the chart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  <a:latin typeface="Verdana" pitchFamily="34" charset="0"/>
              </a:rPr>
              <a:t>As a group, decide which phrase best represents the growth in time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  <a:latin typeface="Verdana" pitchFamily="34" charset="0"/>
              </a:rPr>
              <a:t>Share doc with group members &amp; submit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TimingTester.java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Notation</a:t>
            </a:r>
          </a:p>
        </p:txBody>
      </p:sp>
      <p:graphicFrame>
        <p:nvGraphicFramePr>
          <p:cNvPr id="119886" name="Group 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084085"/>
              </p:ext>
            </p:extLst>
          </p:nvPr>
        </p:nvGraphicFramePr>
        <p:xfrm>
          <a:off x="609600" y="1447800"/>
          <a:ext cx="8153400" cy="4824095"/>
        </p:xfrm>
        <a:graphic>
          <a:graphicData uri="http://schemas.openxmlformats.org/drawingml/2006/table">
            <a:tbl>
              <a:tblPr/>
              <a:tblGrid>
                <a:gridCol w="168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Big-Oh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Constant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 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increases, task stays the same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Random access of 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(log 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Logarithmic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 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doubles, task increases by small amount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Search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Linear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 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increases, task increases at same rate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Traversing 1-D array,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Notation</a:t>
            </a:r>
          </a:p>
        </p:txBody>
      </p:sp>
      <p:graphicFrame>
        <p:nvGraphicFramePr>
          <p:cNvPr id="122916" name="Group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68596"/>
              </p:ext>
            </p:extLst>
          </p:nvPr>
        </p:nvGraphicFramePr>
        <p:xfrm>
          <a:off x="609600" y="1447800"/>
          <a:ext cx="8153400" cy="4824095"/>
        </p:xfrm>
        <a:graphic>
          <a:graphicData uri="http://schemas.openxmlformats.org/drawingml/2006/table">
            <a:tbl>
              <a:tblPr/>
              <a:tblGrid>
                <a:gridCol w="168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Big-Oh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n 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log 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Linearithmic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 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increases, task increases faster than 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but slower than 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 Sort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Quadratic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 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increases, task increases at 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 Sort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(2</a:t>
                      </a:r>
                      <a:r>
                        <a:rPr kumimoji="0" lang="en-US" sz="26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Exponential</a:t>
                      </a:r>
                      <a:b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Each time 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 by 1, task doubles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Recursive Fibonacci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Complexity</a:t>
            </a:r>
          </a:p>
        </p:txBody>
      </p:sp>
      <p:pic>
        <p:nvPicPr>
          <p:cNvPr id="219144" name="Picture 8" descr="graph3_all fun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410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5257800" y="22098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O(n log n)</a:t>
            </a:r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4267200" y="19954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O(n</a:t>
            </a:r>
            <a:r>
              <a:rPr lang="en-US" b="1" baseline="30000">
                <a:solidFill>
                  <a:srgbClr val="008000"/>
                </a:solidFill>
              </a:rPr>
              <a:t>2</a:t>
            </a:r>
            <a:r>
              <a:rPr lang="en-US" b="1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5410200" y="4495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19148" name="Text Box 12"/>
          <p:cNvSpPr txBox="1">
            <a:spLocks noChangeArrowheads="1"/>
          </p:cNvSpPr>
          <p:nvPr/>
        </p:nvSpPr>
        <p:spPr bwMode="auto">
          <a:xfrm>
            <a:off x="5905500" y="5026025"/>
            <a:ext cx="1181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6600"/>
                </a:solidFill>
              </a:rPr>
              <a:t>O(log n)</a:t>
            </a:r>
          </a:p>
        </p:txBody>
      </p:sp>
      <p:sp>
        <p:nvSpPr>
          <p:cNvPr id="219149" name="Text Box 13"/>
          <p:cNvSpPr txBox="1">
            <a:spLocks noChangeArrowheads="1"/>
          </p:cNvSpPr>
          <p:nvPr/>
        </p:nvSpPr>
        <p:spPr bwMode="auto">
          <a:xfrm>
            <a:off x="5467350" y="5545138"/>
            <a:ext cx="1181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O(1)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 of Big-Oh</a:t>
            </a:r>
          </a:p>
        </p:txBody>
      </p:sp>
      <p:sp>
        <p:nvSpPr>
          <p:cNvPr id="202758" name="AutoShape 6"/>
          <p:cNvSpPr>
            <a:spLocks noChangeArrowheads="1"/>
          </p:cNvSpPr>
          <p:nvPr/>
        </p:nvSpPr>
        <p:spPr bwMode="auto">
          <a:xfrm>
            <a:off x="762000" y="1820394"/>
            <a:ext cx="7527925" cy="184561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dirty="0">
                <a:solidFill>
                  <a:schemeClr val="accent5"/>
                </a:solidFill>
              </a:rPr>
              <a:t>T(N) is O( f(n) ) if there are positive constants </a:t>
            </a:r>
            <a:r>
              <a:rPr lang="en-US" sz="3200" i="1" dirty="0">
                <a:solidFill>
                  <a:schemeClr val="accent5"/>
                </a:solidFill>
              </a:rPr>
              <a:t>c</a:t>
            </a:r>
            <a:r>
              <a:rPr lang="en-US" sz="3200" dirty="0">
                <a:solidFill>
                  <a:schemeClr val="accent5"/>
                </a:solidFill>
              </a:rPr>
              <a:t> and N</a:t>
            </a:r>
            <a:r>
              <a:rPr lang="en-US" sz="3200" baseline="-25000" dirty="0">
                <a:solidFill>
                  <a:schemeClr val="accent5"/>
                </a:solidFill>
              </a:rPr>
              <a:t>0</a:t>
            </a:r>
            <a:r>
              <a:rPr lang="en-US" sz="3200" dirty="0">
                <a:solidFill>
                  <a:schemeClr val="accent5"/>
                </a:solidFill>
              </a:rPr>
              <a:t> such that </a:t>
            </a:r>
          </a:p>
          <a:p>
            <a:pPr algn="ctr">
              <a:spcBef>
                <a:spcPct val="20000"/>
              </a:spcBef>
            </a:pPr>
            <a:r>
              <a:rPr lang="en-US" sz="3200" dirty="0">
                <a:solidFill>
                  <a:schemeClr val="accent5"/>
                </a:solidFill>
              </a:rPr>
              <a:t>T(N) ≤ </a:t>
            </a:r>
            <a:r>
              <a:rPr lang="en-US" sz="3200" i="1" dirty="0" err="1">
                <a:solidFill>
                  <a:schemeClr val="accent5"/>
                </a:solidFill>
              </a:rPr>
              <a:t>c</a:t>
            </a:r>
            <a:r>
              <a:rPr lang="en-US" sz="3200" dirty="0" err="1">
                <a:solidFill>
                  <a:schemeClr val="accent5"/>
                </a:solidFill>
              </a:rPr>
              <a:t>F</a:t>
            </a:r>
            <a:r>
              <a:rPr lang="en-US" sz="3200" dirty="0">
                <a:solidFill>
                  <a:schemeClr val="accent5"/>
                </a:solidFill>
              </a:rPr>
              <a:t>(N) when N ≥ N</a:t>
            </a:r>
            <a:r>
              <a:rPr lang="en-US" sz="3200" baseline="-25000" dirty="0">
                <a:solidFill>
                  <a:schemeClr val="accent5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7029FF"/>
        </a:dk1>
        <a:lt1>
          <a:srgbClr val="AB81FF"/>
        </a:lt1>
        <a:dk2>
          <a:srgbClr val="000000"/>
        </a:dk2>
        <a:lt2>
          <a:srgbClr val="FF33CC"/>
        </a:lt2>
        <a:accent1>
          <a:srgbClr val="FFFF66"/>
        </a:accent1>
        <a:accent2>
          <a:srgbClr val="333399"/>
        </a:accent2>
        <a:accent3>
          <a:srgbClr val="AAAAAA"/>
        </a:accent3>
        <a:accent4>
          <a:srgbClr val="916DDA"/>
        </a:accent4>
        <a:accent5>
          <a:srgbClr val="FFFF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99"/>
        </a:dk1>
        <a:lt1>
          <a:srgbClr val="AB81FF"/>
        </a:lt1>
        <a:dk2>
          <a:srgbClr val="000000"/>
        </a:dk2>
        <a:lt2>
          <a:srgbClr val="FF33CC"/>
        </a:lt2>
        <a:accent1>
          <a:srgbClr val="FFFF66"/>
        </a:accent1>
        <a:accent2>
          <a:srgbClr val="333399"/>
        </a:accent2>
        <a:accent3>
          <a:srgbClr val="AAAAAA"/>
        </a:accent3>
        <a:accent4>
          <a:srgbClr val="916DDA"/>
        </a:accent4>
        <a:accent5>
          <a:srgbClr val="FFFF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7400</TotalTime>
  <Words>2418</Words>
  <Application>Microsoft Office PowerPoint</Application>
  <PresentationFormat>On-screen Show (4:3)</PresentationFormat>
  <Paragraphs>684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Cambria Math</vt:lpstr>
      <vt:lpstr>Courier New</vt:lpstr>
      <vt:lpstr>Impact</vt:lpstr>
      <vt:lpstr>Jokerman</vt:lpstr>
      <vt:lpstr>Lucida Console</vt:lpstr>
      <vt:lpstr>Verdana</vt:lpstr>
      <vt:lpstr>Default Design</vt:lpstr>
      <vt:lpstr>Algorithmic Analysis</vt:lpstr>
      <vt:lpstr>Choosing the Best Algorithm</vt:lpstr>
      <vt:lpstr>Algorithmic Analysis</vt:lpstr>
      <vt:lpstr>Big-Oh Notation</vt:lpstr>
      <vt:lpstr>Open TimingTester.java</vt:lpstr>
      <vt:lpstr>Big-Oh Notation</vt:lpstr>
      <vt:lpstr>Big-Oh Notation</vt:lpstr>
      <vt:lpstr>Comparing Complexity</vt:lpstr>
      <vt:lpstr>Formal Definition of Big-Oh</vt:lpstr>
      <vt:lpstr>PowerPoint Presentation</vt:lpstr>
      <vt:lpstr>Formal Definition of Big-Oh</vt:lpstr>
      <vt:lpstr>Consider the Following </vt:lpstr>
      <vt:lpstr>PowerPoint Presentation</vt:lpstr>
      <vt:lpstr>Another Example </vt:lpstr>
      <vt:lpstr>PowerPoint Presentation</vt:lpstr>
      <vt:lpstr>Another Example </vt:lpstr>
      <vt:lpstr>What About Nested Loops? </vt:lpstr>
      <vt:lpstr>More Nested Loops… </vt:lpstr>
      <vt:lpstr>Function T(N) to Big-Oh O(n)</vt:lpstr>
      <vt:lpstr>Common Summations</vt:lpstr>
      <vt:lpstr>PowerPoint Presentation</vt:lpstr>
      <vt:lpstr>PowerPoint Presentation</vt:lpstr>
      <vt:lpstr>Quantifiers</vt:lpstr>
      <vt:lpstr>Inserting in a Sorted Array</vt:lpstr>
      <vt:lpstr>Inserting Into Sorted Array</vt:lpstr>
      <vt:lpstr>Deleting From Array</vt:lpstr>
      <vt:lpstr>Deleting From Array</vt:lpstr>
      <vt:lpstr>Linear Search</vt:lpstr>
      <vt:lpstr>Binary Search</vt:lpstr>
      <vt:lpstr>Binary Search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PowerPoint Presentation</vt:lpstr>
      <vt:lpstr>Divide Array in Half Until Each “Half” is 1 Element</vt:lpstr>
      <vt:lpstr>Merge Sorted Halves Together</vt:lpstr>
      <vt:lpstr>Merge Sort</vt:lpstr>
      <vt:lpstr>PowerPoint Presentation</vt:lpstr>
      <vt:lpstr>Make 1st Partition</vt:lpstr>
      <vt:lpstr>QuickSort Left Partition</vt:lpstr>
      <vt:lpstr>QuickSort Right Partition</vt:lpstr>
      <vt:lpstr>QuickSort Left Partition</vt:lpstr>
      <vt:lpstr>QuickSort Left Partition</vt:lpstr>
      <vt:lpstr>QuickSort Right Partition</vt:lpstr>
      <vt:lpstr>Quick Sort</vt:lpstr>
      <vt:lpstr>Quick Sort</vt:lpstr>
    </vt:vector>
  </TitlesOfParts>
  <Company>Plano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</dc:title>
  <dc:creator>Plano ISD</dc:creator>
  <cp:lastModifiedBy>Robin Bailey</cp:lastModifiedBy>
  <cp:revision>176</cp:revision>
  <cp:lastPrinted>2016-10-07T14:24:53Z</cp:lastPrinted>
  <dcterms:created xsi:type="dcterms:W3CDTF">2006-01-13T22:12:33Z</dcterms:created>
  <dcterms:modified xsi:type="dcterms:W3CDTF">2022-09-28T15:15:24Z</dcterms:modified>
</cp:coreProperties>
</file>