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handoutMasterIdLst>
    <p:handoutMasterId r:id="rId71"/>
  </p:handoutMasterIdLst>
  <p:sldIdLst>
    <p:sldId id="256" r:id="rId2"/>
    <p:sldId id="351" r:id="rId3"/>
    <p:sldId id="287" r:id="rId4"/>
    <p:sldId id="289" r:id="rId5"/>
    <p:sldId id="291" r:id="rId6"/>
    <p:sldId id="290" r:id="rId7"/>
    <p:sldId id="267" r:id="rId8"/>
    <p:sldId id="318" r:id="rId9"/>
    <p:sldId id="264" r:id="rId10"/>
    <p:sldId id="301" r:id="rId11"/>
    <p:sldId id="319" r:id="rId12"/>
    <p:sldId id="302" r:id="rId13"/>
    <p:sldId id="320" r:id="rId14"/>
    <p:sldId id="322" r:id="rId15"/>
    <p:sldId id="352" r:id="rId16"/>
    <p:sldId id="354" r:id="rId17"/>
    <p:sldId id="355" r:id="rId18"/>
    <p:sldId id="357" r:id="rId19"/>
    <p:sldId id="356" r:id="rId20"/>
    <p:sldId id="338" r:id="rId21"/>
    <p:sldId id="339" r:id="rId22"/>
    <p:sldId id="340" r:id="rId23"/>
    <p:sldId id="341" r:id="rId24"/>
    <p:sldId id="342" r:id="rId25"/>
    <p:sldId id="323" r:id="rId26"/>
    <p:sldId id="360" r:id="rId27"/>
    <p:sldId id="361" r:id="rId28"/>
    <p:sldId id="364" r:id="rId29"/>
    <p:sldId id="324" r:id="rId30"/>
    <p:sldId id="310" r:id="rId31"/>
    <p:sldId id="326" r:id="rId32"/>
    <p:sldId id="325" r:id="rId33"/>
    <p:sldId id="312" r:id="rId34"/>
    <p:sldId id="337" r:id="rId35"/>
    <p:sldId id="311" r:id="rId36"/>
    <p:sldId id="343" r:id="rId37"/>
    <p:sldId id="344" r:id="rId38"/>
    <p:sldId id="365" r:id="rId39"/>
    <p:sldId id="273" r:id="rId40"/>
    <p:sldId id="272" r:id="rId41"/>
    <p:sldId id="286" r:id="rId42"/>
    <p:sldId id="327" r:id="rId43"/>
    <p:sldId id="332" r:id="rId44"/>
    <p:sldId id="329" r:id="rId45"/>
    <p:sldId id="333" r:id="rId46"/>
    <p:sldId id="334" r:id="rId47"/>
    <p:sldId id="304" r:id="rId48"/>
    <p:sldId id="305" r:id="rId49"/>
    <p:sldId id="336" r:id="rId50"/>
    <p:sldId id="308" r:id="rId51"/>
    <p:sldId id="363" r:id="rId52"/>
    <p:sldId id="362" r:id="rId53"/>
    <p:sldId id="335" r:id="rId54"/>
    <p:sldId id="345" r:id="rId55"/>
    <p:sldId id="373" r:id="rId56"/>
    <p:sldId id="372" r:id="rId57"/>
    <p:sldId id="347" r:id="rId58"/>
    <p:sldId id="367" r:id="rId59"/>
    <p:sldId id="359" r:id="rId60"/>
    <p:sldId id="377" r:id="rId61"/>
    <p:sldId id="348" r:id="rId62"/>
    <p:sldId id="378" r:id="rId63"/>
    <p:sldId id="349" r:id="rId64"/>
    <p:sldId id="368" r:id="rId65"/>
    <p:sldId id="370" r:id="rId66"/>
    <p:sldId id="369" r:id="rId67"/>
    <p:sldId id="350" r:id="rId68"/>
    <p:sldId id="371" r:id="rId69"/>
    <p:sldId id="366" r:id="rId70"/>
  </p:sldIdLst>
  <p:sldSz cx="9144000" cy="6858000" type="screen4x3"/>
  <p:notesSz cx="700405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E5C5E3"/>
    <a:srgbClr val="D19FCF"/>
    <a:srgbClr val="BA88B8"/>
    <a:srgbClr val="FF69FF"/>
    <a:srgbClr val="990099"/>
    <a:srgbClr val="FF00FF"/>
    <a:srgbClr val="FFCCFF"/>
    <a:srgbClr val="FFFF66"/>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95" autoAdjust="0"/>
  </p:normalViewPr>
  <p:slideViewPr>
    <p:cSldViewPr>
      <p:cViewPr varScale="1">
        <p:scale>
          <a:sx n="82" d="100"/>
          <a:sy n="82" d="100"/>
        </p:scale>
        <p:origin x="48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8378"/>
    </p:cViewPr>
  </p:sorterViewPr>
  <p:notesViewPr>
    <p:cSldViewPr>
      <p:cViewPr varScale="1">
        <p:scale>
          <a:sx n="79" d="100"/>
          <a:sy n="79" d="100"/>
        </p:scale>
        <p:origin x="-1800" y="-96"/>
      </p:cViewPr>
      <p:guideLst>
        <p:guide orient="horz" pos="2928"/>
        <p:guide pos="220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9D14EE-87B9-418A-95E7-E3724F929B33}" type="doc">
      <dgm:prSet loTypeId="urn:microsoft.com/office/officeart/2005/8/layout/orgChart1" loCatId="hierarchy" qsTypeId="urn:microsoft.com/office/officeart/2005/8/quickstyle/simple3" qsCatId="simple" csTypeId="urn:microsoft.com/office/officeart/2005/8/colors/accent1_2" csCatId="accent1" phldr="1"/>
      <dgm:spPr/>
    </dgm:pt>
    <dgm:pt modelId="{3CEAAA10-B881-480E-A00C-834D7AC98CCB}">
      <dgm:prSet>
        <dgm:style>
          <a:lnRef idx="1">
            <a:schemeClr val="accent2"/>
          </a:lnRef>
          <a:fillRef idx="2">
            <a:schemeClr val="accent2"/>
          </a:fillRef>
          <a:effectRef idx="1">
            <a:schemeClr val="accent2"/>
          </a:effectRef>
          <a:fontRef idx="minor">
            <a:schemeClr val="dk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effectLst/>
              <a:latin typeface="Verdana" pitchFamily="34" charset="0"/>
            </a:rPr>
            <a:t>Collection</a:t>
          </a:r>
          <a:r>
            <a:rPr kumimoji="0" lang="en-US" b="0" i="0" u="none" strike="noStrike" cap="none" normalizeH="0" baseline="0" dirty="0" smtClean="0">
              <a:ln/>
              <a:effectLst/>
              <a:latin typeface="Lucida Sans Typewriter" pitchFamily="49" charset="0"/>
            </a:rPr>
            <a:t> </a:t>
          </a:r>
          <a:r>
            <a:rPr kumimoji="0" lang="en-US" b="0" i="0" u="none" strike="noStrike" cap="none" normalizeH="0" baseline="0" dirty="0" smtClean="0">
              <a:ln/>
              <a:effectLst/>
              <a:latin typeface="Times New Roman" pitchFamily="18" charset="0"/>
            </a:rPr>
            <a:t>Interface</a:t>
          </a:r>
        </a:p>
      </dgm:t>
    </dgm:pt>
    <dgm:pt modelId="{1FABC0C0-BEFF-48C9-8188-58997543E6C1}" type="parTrans" cxnId="{533029E0-C48B-444E-B78D-80CD56C4447F}">
      <dgm:prSet/>
      <dgm:spPr/>
      <dgm:t>
        <a:bodyPr/>
        <a:lstStyle/>
        <a:p>
          <a:endParaRPr lang="en-US"/>
        </a:p>
      </dgm:t>
    </dgm:pt>
    <dgm:pt modelId="{71D4F892-2A6C-402B-A12E-6A7DB8335F43}" type="sibTrans" cxnId="{533029E0-C48B-444E-B78D-80CD56C4447F}">
      <dgm:prSet/>
      <dgm:spPr/>
      <dgm:t>
        <a:bodyPr/>
        <a:lstStyle/>
        <a:p>
          <a:endParaRPr lang="en-US"/>
        </a:p>
      </dgm:t>
    </dgm:pt>
    <dgm:pt modelId="{3D0F6480-13E5-4829-AA29-EFE8F4522984}">
      <dgm:prSet>
        <dgm:style>
          <a:lnRef idx="1">
            <a:schemeClr val="accent2"/>
          </a:lnRef>
          <a:fillRef idx="2">
            <a:schemeClr val="accent2"/>
          </a:fillRef>
          <a:effectRef idx="1">
            <a:schemeClr val="accent2"/>
          </a:effectRef>
          <a:fontRef idx="minor">
            <a:schemeClr val="dk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effectLst/>
              <a:latin typeface="Verdana" pitchFamily="34" charset="0"/>
            </a:rPr>
            <a:t>Set</a:t>
          </a:r>
          <a:r>
            <a:rPr kumimoji="0" lang="en-US" b="0" i="0" u="none" strike="noStrike" cap="none" normalizeH="0" baseline="0" smtClean="0">
              <a:ln/>
              <a:effectLst/>
              <a:latin typeface="Times New Roman" pitchFamily="18" charset="0"/>
            </a:rPr>
            <a:t> Interface</a:t>
          </a:r>
        </a:p>
      </dgm:t>
    </dgm:pt>
    <dgm:pt modelId="{FCE31A00-394F-45C7-B224-FA2E8AC7FE6D}" type="parTrans" cxnId="{461740C6-AC55-41C1-9713-617E34F86AF9}">
      <dgm:prSet>
        <dgm:style>
          <a:lnRef idx="2">
            <a:schemeClr val="accent4"/>
          </a:lnRef>
          <a:fillRef idx="0">
            <a:schemeClr val="accent4"/>
          </a:fillRef>
          <a:effectRef idx="1">
            <a:schemeClr val="accent4"/>
          </a:effectRef>
          <a:fontRef idx="minor">
            <a:schemeClr val="tx1"/>
          </a:fontRef>
        </dgm:style>
      </dgm:prSet>
      <dgm:spPr/>
      <dgm:t>
        <a:bodyPr/>
        <a:lstStyle/>
        <a:p>
          <a:endParaRPr lang="en-US"/>
        </a:p>
      </dgm:t>
    </dgm:pt>
    <dgm:pt modelId="{CD418F46-FC76-4CD4-89DE-3642D5B334BE}" type="sibTrans" cxnId="{461740C6-AC55-41C1-9713-617E34F86AF9}">
      <dgm:prSet/>
      <dgm:spPr/>
      <dgm:t>
        <a:bodyPr/>
        <a:lstStyle/>
        <a:p>
          <a:endParaRPr lang="en-US"/>
        </a:p>
      </dgm:t>
    </dgm:pt>
    <dgm:pt modelId="{68C0ACBD-DFDF-4633-BDB3-75BCC990ACC5}">
      <dgm:prSet>
        <dgm:style>
          <a:lnRef idx="1">
            <a:schemeClr val="accent2"/>
          </a:lnRef>
          <a:fillRef idx="2">
            <a:schemeClr val="accent2"/>
          </a:fillRef>
          <a:effectRef idx="1">
            <a:schemeClr val="accent2"/>
          </a:effectRef>
          <a:fontRef idx="minor">
            <a:schemeClr val="dk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effectLst/>
              <a:latin typeface="Verdana" pitchFamily="34" charset="0"/>
            </a:rPr>
            <a:t>AbstractSet</a:t>
          </a:r>
          <a:r>
            <a:rPr kumimoji="0" lang="en-US" b="0" i="0" u="none" strike="noStrike" cap="none" normalizeH="0" baseline="0" dirty="0" smtClean="0">
              <a:ln/>
              <a:effectLst/>
              <a:latin typeface="Times New Roman" pitchFamily="18" charset="0"/>
            </a:rPr>
            <a:t> Class</a:t>
          </a:r>
        </a:p>
      </dgm:t>
    </dgm:pt>
    <dgm:pt modelId="{CE76B1FC-FCBC-4BFB-92EF-9F35C25DBE22}" type="parTrans" cxnId="{9AC5D7CE-2557-4AA6-83A8-9DAFC8300B86}">
      <dgm:prSet>
        <dgm:style>
          <a:lnRef idx="2">
            <a:schemeClr val="accent4"/>
          </a:lnRef>
          <a:fillRef idx="0">
            <a:schemeClr val="accent4"/>
          </a:fillRef>
          <a:effectRef idx="1">
            <a:schemeClr val="accent4"/>
          </a:effectRef>
          <a:fontRef idx="minor">
            <a:schemeClr val="tx1"/>
          </a:fontRef>
        </dgm:style>
      </dgm:prSet>
      <dgm:spPr/>
      <dgm:t>
        <a:bodyPr/>
        <a:lstStyle/>
        <a:p>
          <a:endParaRPr lang="en-US"/>
        </a:p>
      </dgm:t>
    </dgm:pt>
    <dgm:pt modelId="{B399C30B-0713-44EA-80D8-129FE6EAD6A1}" type="sibTrans" cxnId="{9AC5D7CE-2557-4AA6-83A8-9DAFC8300B86}">
      <dgm:prSet/>
      <dgm:spPr/>
      <dgm:t>
        <a:bodyPr/>
        <a:lstStyle/>
        <a:p>
          <a:endParaRPr lang="en-US"/>
        </a:p>
      </dgm:t>
    </dgm:pt>
    <dgm:pt modelId="{7FB3C4A7-C03C-42C0-8792-8F6A352CF888}">
      <dgm:prSet>
        <dgm:style>
          <a:lnRef idx="1">
            <a:schemeClr val="accent2"/>
          </a:lnRef>
          <a:fillRef idx="2">
            <a:schemeClr val="accent2"/>
          </a:fillRef>
          <a:effectRef idx="1">
            <a:schemeClr val="accent2"/>
          </a:effectRef>
          <a:fontRef idx="minor">
            <a:schemeClr val="dk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effectLst/>
              <a:latin typeface="Verdana" pitchFamily="34" charset="0"/>
            </a:rPr>
            <a:t>HashSet</a:t>
          </a:r>
          <a:r>
            <a:rPr kumimoji="0" lang="en-US" b="0" i="0" u="none" strike="noStrike" cap="none" normalizeH="0" baseline="0" smtClean="0">
              <a:ln/>
              <a:effectLst/>
              <a:latin typeface="Times New Roman" pitchFamily="18" charset="0"/>
            </a:rPr>
            <a:t> Class</a:t>
          </a:r>
        </a:p>
      </dgm:t>
    </dgm:pt>
    <dgm:pt modelId="{F9CDE5F2-5F67-49CE-BE46-0AEE73A5DA2E}" type="parTrans" cxnId="{D62E8F51-1649-4EB2-B838-FA30A2802A48}">
      <dgm:prSet>
        <dgm:style>
          <a:lnRef idx="2">
            <a:schemeClr val="accent4"/>
          </a:lnRef>
          <a:fillRef idx="0">
            <a:schemeClr val="accent4"/>
          </a:fillRef>
          <a:effectRef idx="1">
            <a:schemeClr val="accent4"/>
          </a:effectRef>
          <a:fontRef idx="minor">
            <a:schemeClr val="tx1"/>
          </a:fontRef>
        </dgm:style>
      </dgm:prSet>
      <dgm:spPr/>
      <dgm:t>
        <a:bodyPr/>
        <a:lstStyle/>
        <a:p>
          <a:endParaRPr lang="en-US"/>
        </a:p>
      </dgm:t>
    </dgm:pt>
    <dgm:pt modelId="{27927A72-01D1-462C-A7A6-AA1491091091}" type="sibTrans" cxnId="{D62E8F51-1649-4EB2-B838-FA30A2802A48}">
      <dgm:prSet/>
      <dgm:spPr/>
      <dgm:t>
        <a:bodyPr/>
        <a:lstStyle/>
        <a:p>
          <a:endParaRPr lang="en-US"/>
        </a:p>
      </dgm:t>
    </dgm:pt>
    <dgm:pt modelId="{0C77611B-2E21-443D-820A-494CE2D6061E}">
      <dgm:prSet>
        <dgm:style>
          <a:lnRef idx="1">
            <a:schemeClr val="accent2"/>
          </a:lnRef>
          <a:fillRef idx="2">
            <a:schemeClr val="accent2"/>
          </a:fillRef>
          <a:effectRef idx="1">
            <a:schemeClr val="accent2"/>
          </a:effectRef>
          <a:fontRef idx="minor">
            <a:schemeClr val="dk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effectLst/>
              <a:latin typeface="Verdana" pitchFamily="34" charset="0"/>
            </a:rPr>
            <a:t>TreeSet</a:t>
          </a:r>
          <a:r>
            <a:rPr kumimoji="0" lang="en-US" b="0" i="0" u="none" strike="noStrike" cap="none" normalizeH="0" baseline="0" smtClean="0">
              <a:ln/>
              <a:effectLst/>
              <a:latin typeface="Times New Roman" pitchFamily="18" charset="0"/>
            </a:rPr>
            <a:t> Class</a:t>
          </a:r>
        </a:p>
      </dgm:t>
    </dgm:pt>
    <dgm:pt modelId="{754F0308-25C7-49F5-A4C8-1C280A9CC145}" type="parTrans" cxnId="{FC09EB9F-D5BE-4601-BF11-B8CCAA39CB53}">
      <dgm:prSet>
        <dgm:style>
          <a:lnRef idx="2">
            <a:schemeClr val="accent4"/>
          </a:lnRef>
          <a:fillRef idx="0">
            <a:schemeClr val="accent4"/>
          </a:fillRef>
          <a:effectRef idx="1">
            <a:schemeClr val="accent4"/>
          </a:effectRef>
          <a:fontRef idx="minor">
            <a:schemeClr val="tx1"/>
          </a:fontRef>
        </dgm:style>
      </dgm:prSet>
      <dgm:spPr/>
      <dgm:t>
        <a:bodyPr/>
        <a:lstStyle/>
        <a:p>
          <a:endParaRPr lang="en-US"/>
        </a:p>
      </dgm:t>
    </dgm:pt>
    <dgm:pt modelId="{B6DAF7CD-1D99-44BE-A215-3A93B9AA4E5F}" type="sibTrans" cxnId="{FC09EB9F-D5BE-4601-BF11-B8CCAA39CB53}">
      <dgm:prSet/>
      <dgm:spPr/>
      <dgm:t>
        <a:bodyPr/>
        <a:lstStyle/>
        <a:p>
          <a:endParaRPr lang="en-US"/>
        </a:p>
      </dgm:t>
    </dgm:pt>
    <dgm:pt modelId="{5D2B403E-9AAA-481C-AEB3-074A18B73311}">
      <dgm:prSet>
        <dgm:style>
          <a:lnRef idx="1">
            <a:schemeClr val="accent2"/>
          </a:lnRef>
          <a:fillRef idx="2">
            <a:schemeClr val="accent2"/>
          </a:fillRef>
          <a:effectRef idx="1">
            <a:schemeClr val="accent2"/>
          </a:effectRef>
          <a:fontRef idx="minor">
            <a:schemeClr val="dk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effectLst/>
              <a:latin typeface="Verdana" pitchFamily="34" charset="0"/>
            </a:rPr>
            <a:t>List</a:t>
          </a:r>
          <a:r>
            <a:rPr kumimoji="0" lang="en-US" b="0" i="0" u="none" strike="noStrike" cap="none" normalizeH="0" baseline="0" smtClean="0">
              <a:ln/>
              <a:effectLst/>
              <a:latin typeface="Times New Roman" pitchFamily="18" charset="0"/>
            </a:rPr>
            <a:t> Interface</a:t>
          </a:r>
        </a:p>
      </dgm:t>
    </dgm:pt>
    <dgm:pt modelId="{3C021456-BBFF-488E-83DC-F2CAF340BEF7}" type="parTrans" cxnId="{D7A846CC-C4F4-41F0-B776-06C7DE9C1CC5}">
      <dgm:prSet>
        <dgm:style>
          <a:lnRef idx="2">
            <a:schemeClr val="accent4"/>
          </a:lnRef>
          <a:fillRef idx="0">
            <a:schemeClr val="accent4"/>
          </a:fillRef>
          <a:effectRef idx="1">
            <a:schemeClr val="accent4"/>
          </a:effectRef>
          <a:fontRef idx="minor">
            <a:schemeClr val="tx1"/>
          </a:fontRef>
        </dgm:style>
      </dgm:prSet>
      <dgm:spPr/>
      <dgm:t>
        <a:bodyPr/>
        <a:lstStyle/>
        <a:p>
          <a:endParaRPr lang="en-US"/>
        </a:p>
      </dgm:t>
    </dgm:pt>
    <dgm:pt modelId="{BA13E74D-8D95-4C8D-A962-790570684ADD}" type="sibTrans" cxnId="{D7A846CC-C4F4-41F0-B776-06C7DE9C1CC5}">
      <dgm:prSet/>
      <dgm:spPr/>
      <dgm:t>
        <a:bodyPr/>
        <a:lstStyle/>
        <a:p>
          <a:endParaRPr lang="en-US"/>
        </a:p>
      </dgm:t>
    </dgm:pt>
    <dgm:pt modelId="{E96D9A0A-DB39-408E-B6C6-F02C38B5B085}" type="pres">
      <dgm:prSet presAssocID="{1C9D14EE-87B9-418A-95E7-E3724F929B33}" presName="hierChild1" presStyleCnt="0">
        <dgm:presLayoutVars>
          <dgm:orgChart val="1"/>
          <dgm:chPref val="1"/>
          <dgm:dir/>
          <dgm:animOne val="branch"/>
          <dgm:animLvl val="lvl"/>
          <dgm:resizeHandles/>
        </dgm:presLayoutVars>
      </dgm:prSet>
      <dgm:spPr/>
    </dgm:pt>
    <dgm:pt modelId="{9F28ED51-233D-4648-907C-9686F09BE5FC}" type="pres">
      <dgm:prSet presAssocID="{3CEAAA10-B881-480E-A00C-834D7AC98CCB}" presName="hierRoot1" presStyleCnt="0">
        <dgm:presLayoutVars>
          <dgm:hierBranch/>
        </dgm:presLayoutVars>
      </dgm:prSet>
      <dgm:spPr/>
    </dgm:pt>
    <dgm:pt modelId="{B2636D93-3B99-4FED-A559-C97F716DEE00}" type="pres">
      <dgm:prSet presAssocID="{3CEAAA10-B881-480E-A00C-834D7AC98CCB}" presName="rootComposite1" presStyleCnt="0"/>
      <dgm:spPr/>
    </dgm:pt>
    <dgm:pt modelId="{70049BC3-D2F1-4F2A-8EC5-AB55E81570C1}" type="pres">
      <dgm:prSet presAssocID="{3CEAAA10-B881-480E-A00C-834D7AC98CCB}" presName="rootText1" presStyleLbl="node0" presStyleIdx="0" presStyleCnt="1" custScaleX="194889" custLinFactNeighborX="-2396">
        <dgm:presLayoutVars>
          <dgm:chPref val="3"/>
        </dgm:presLayoutVars>
      </dgm:prSet>
      <dgm:spPr/>
      <dgm:t>
        <a:bodyPr/>
        <a:lstStyle/>
        <a:p>
          <a:endParaRPr lang="en-US"/>
        </a:p>
      </dgm:t>
    </dgm:pt>
    <dgm:pt modelId="{4CFEC852-A81C-446C-85E5-B8E68CBA6393}" type="pres">
      <dgm:prSet presAssocID="{3CEAAA10-B881-480E-A00C-834D7AC98CCB}" presName="rootConnector1" presStyleLbl="node1" presStyleIdx="0" presStyleCnt="0"/>
      <dgm:spPr/>
      <dgm:t>
        <a:bodyPr/>
        <a:lstStyle/>
        <a:p>
          <a:endParaRPr lang="en-US"/>
        </a:p>
      </dgm:t>
    </dgm:pt>
    <dgm:pt modelId="{0B8B6F52-79CB-4059-B5ED-ABFAD85078CB}" type="pres">
      <dgm:prSet presAssocID="{3CEAAA10-B881-480E-A00C-834D7AC98CCB}" presName="hierChild2" presStyleCnt="0"/>
      <dgm:spPr/>
    </dgm:pt>
    <dgm:pt modelId="{C965F328-7D4D-4A75-A505-FE56ED5F854F}" type="pres">
      <dgm:prSet presAssocID="{FCE31A00-394F-45C7-B224-FA2E8AC7FE6D}" presName="Name35" presStyleLbl="parChTrans1D2" presStyleIdx="0" presStyleCnt="2"/>
      <dgm:spPr/>
      <dgm:t>
        <a:bodyPr/>
        <a:lstStyle/>
        <a:p>
          <a:endParaRPr lang="en-US"/>
        </a:p>
      </dgm:t>
    </dgm:pt>
    <dgm:pt modelId="{F34BB044-E273-4651-849D-4B7A2C12FBC7}" type="pres">
      <dgm:prSet presAssocID="{3D0F6480-13E5-4829-AA29-EFE8F4522984}" presName="hierRoot2" presStyleCnt="0">
        <dgm:presLayoutVars>
          <dgm:hierBranch/>
        </dgm:presLayoutVars>
      </dgm:prSet>
      <dgm:spPr/>
    </dgm:pt>
    <dgm:pt modelId="{ACAC5A94-1264-433B-8D41-F3AC28361057}" type="pres">
      <dgm:prSet presAssocID="{3D0F6480-13E5-4829-AA29-EFE8F4522984}" presName="rootComposite" presStyleCnt="0"/>
      <dgm:spPr/>
    </dgm:pt>
    <dgm:pt modelId="{6A7BCC92-B417-4B2A-8FF6-E7706613EA2A}" type="pres">
      <dgm:prSet presAssocID="{3D0F6480-13E5-4829-AA29-EFE8F4522984}" presName="rootText" presStyleLbl="node2" presStyleIdx="0" presStyleCnt="2" custScaleX="148040" custLinFactNeighborX="-2396">
        <dgm:presLayoutVars>
          <dgm:chPref val="3"/>
        </dgm:presLayoutVars>
      </dgm:prSet>
      <dgm:spPr/>
      <dgm:t>
        <a:bodyPr/>
        <a:lstStyle/>
        <a:p>
          <a:endParaRPr lang="en-US"/>
        </a:p>
      </dgm:t>
    </dgm:pt>
    <dgm:pt modelId="{EEDF4490-CD6B-49F5-94B2-B05E59C3F78F}" type="pres">
      <dgm:prSet presAssocID="{3D0F6480-13E5-4829-AA29-EFE8F4522984}" presName="rootConnector" presStyleLbl="node2" presStyleIdx="0" presStyleCnt="2"/>
      <dgm:spPr/>
      <dgm:t>
        <a:bodyPr/>
        <a:lstStyle/>
        <a:p>
          <a:endParaRPr lang="en-US"/>
        </a:p>
      </dgm:t>
    </dgm:pt>
    <dgm:pt modelId="{C17774A8-1202-412F-9318-37895998D7E0}" type="pres">
      <dgm:prSet presAssocID="{3D0F6480-13E5-4829-AA29-EFE8F4522984}" presName="hierChild4" presStyleCnt="0"/>
      <dgm:spPr/>
    </dgm:pt>
    <dgm:pt modelId="{EBD8A116-4BA9-48DE-B8C4-6527792319BF}" type="pres">
      <dgm:prSet presAssocID="{CE76B1FC-FCBC-4BFB-92EF-9F35C25DBE22}" presName="Name35" presStyleLbl="parChTrans1D3" presStyleIdx="0" presStyleCnt="1"/>
      <dgm:spPr/>
      <dgm:t>
        <a:bodyPr/>
        <a:lstStyle/>
        <a:p>
          <a:endParaRPr lang="en-US"/>
        </a:p>
      </dgm:t>
    </dgm:pt>
    <dgm:pt modelId="{EDA35063-8C9A-4A2D-A987-22D5629D24CC}" type="pres">
      <dgm:prSet presAssocID="{68C0ACBD-DFDF-4633-BDB3-75BCC990ACC5}" presName="hierRoot2" presStyleCnt="0">
        <dgm:presLayoutVars>
          <dgm:hierBranch/>
        </dgm:presLayoutVars>
      </dgm:prSet>
      <dgm:spPr/>
    </dgm:pt>
    <dgm:pt modelId="{DA1F85D1-9287-4613-8A29-F75D8217BD89}" type="pres">
      <dgm:prSet presAssocID="{68C0ACBD-DFDF-4633-BDB3-75BCC990ACC5}" presName="rootComposite" presStyleCnt="0"/>
      <dgm:spPr/>
    </dgm:pt>
    <dgm:pt modelId="{A961968C-6C0A-4139-B2E6-564C79888F69}" type="pres">
      <dgm:prSet presAssocID="{68C0ACBD-DFDF-4633-BDB3-75BCC990ACC5}" presName="rootText" presStyleLbl="node3" presStyleIdx="0" presStyleCnt="1" custScaleX="186757" custLinFactNeighborX="-2396">
        <dgm:presLayoutVars>
          <dgm:chPref val="3"/>
        </dgm:presLayoutVars>
      </dgm:prSet>
      <dgm:spPr/>
      <dgm:t>
        <a:bodyPr/>
        <a:lstStyle/>
        <a:p>
          <a:endParaRPr lang="en-US"/>
        </a:p>
      </dgm:t>
    </dgm:pt>
    <dgm:pt modelId="{1AE47F51-72CE-44E0-9048-427394B6FADE}" type="pres">
      <dgm:prSet presAssocID="{68C0ACBD-DFDF-4633-BDB3-75BCC990ACC5}" presName="rootConnector" presStyleLbl="node3" presStyleIdx="0" presStyleCnt="1"/>
      <dgm:spPr/>
      <dgm:t>
        <a:bodyPr/>
        <a:lstStyle/>
        <a:p>
          <a:endParaRPr lang="en-US"/>
        </a:p>
      </dgm:t>
    </dgm:pt>
    <dgm:pt modelId="{0235C3F2-4CC5-4629-9A39-075970A147DA}" type="pres">
      <dgm:prSet presAssocID="{68C0ACBD-DFDF-4633-BDB3-75BCC990ACC5}" presName="hierChild4" presStyleCnt="0"/>
      <dgm:spPr/>
    </dgm:pt>
    <dgm:pt modelId="{EF0FB089-D44D-4DBC-AC4C-57BC6DBB5994}" type="pres">
      <dgm:prSet presAssocID="{F9CDE5F2-5F67-49CE-BE46-0AEE73A5DA2E}" presName="Name35" presStyleLbl="parChTrans1D4" presStyleIdx="0" presStyleCnt="2"/>
      <dgm:spPr/>
      <dgm:t>
        <a:bodyPr/>
        <a:lstStyle/>
        <a:p>
          <a:endParaRPr lang="en-US"/>
        </a:p>
      </dgm:t>
    </dgm:pt>
    <dgm:pt modelId="{23955281-FFFA-4584-A364-51D5DE457627}" type="pres">
      <dgm:prSet presAssocID="{7FB3C4A7-C03C-42C0-8792-8F6A352CF888}" presName="hierRoot2" presStyleCnt="0">
        <dgm:presLayoutVars>
          <dgm:hierBranch val="r"/>
        </dgm:presLayoutVars>
      </dgm:prSet>
      <dgm:spPr/>
    </dgm:pt>
    <dgm:pt modelId="{58E15C3A-E72D-461C-8F78-D575810E1ADE}" type="pres">
      <dgm:prSet presAssocID="{7FB3C4A7-C03C-42C0-8792-8F6A352CF888}" presName="rootComposite" presStyleCnt="0"/>
      <dgm:spPr/>
    </dgm:pt>
    <dgm:pt modelId="{CF1A4C60-E3D4-4257-BF2D-DBF7F94FD1FA}" type="pres">
      <dgm:prSet presAssocID="{7FB3C4A7-C03C-42C0-8792-8F6A352CF888}" presName="rootText" presStyleLbl="node4" presStyleIdx="0" presStyleCnt="2" custScaleX="148040">
        <dgm:presLayoutVars>
          <dgm:chPref val="3"/>
        </dgm:presLayoutVars>
      </dgm:prSet>
      <dgm:spPr/>
      <dgm:t>
        <a:bodyPr/>
        <a:lstStyle/>
        <a:p>
          <a:endParaRPr lang="en-US"/>
        </a:p>
      </dgm:t>
    </dgm:pt>
    <dgm:pt modelId="{BE021A7D-4CFD-498F-AD53-F2557E96E6FA}" type="pres">
      <dgm:prSet presAssocID="{7FB3C4A7-C03C-42C0-8792-8F6A352CF888}" presName="rootConnector" presStyleLbl="node4" presStyleIdx="0" presStyleCnt="2"/>
      <dgm:spPr/>
      <dgm:t>
        <a:bodyPr/>
        <a:lstStyle/>
        <a:p>
          <a:endParaRPr lang="en-US"/>
        </a:p>
      </dgm:t>
    </dgm:pt>
    <dgm:pt modelId="{3AE7AF32-4796-4E2A-9E8B-31CDCC75712A}" type="pres">
      <dgm:prSet presAssocID="{7FB3C4A7-C03C-42C0-8792-8F6A352CF888}" presName="hierChild4" presStyleCnt="0"/>
      <dgm:spPr/>
    </dgm:pt>
    <dgm:pt modelId="{BD792BF2-068F-4B5A-93BD-03F608567AA9}" type="pres">
      <dgm:prSet presAssocID="{7FB3C4A7-C03C-42C0-8792-8F6A352CF888}" presName="hierChild5" presStyleCnt="0"/>
      <dgm:spPr/>
    </dgm:pt>
    <dgm:pt modelId="{9F62A907-16AF-4131-AD3E-E66F9CA4B4BE}" type="pres">
      <dgm:prSet presAssocID="{754F0308-25C7-49F5-A4C8-1C280A9CC145}" presName="Name35" presStyleLbl="parChTrans1D4" presStyleIdx="1" presStyleCnt="2"/>
      <dgm:spPr/>
      <dgm:t>
        <a:bodyPr/>
        <a:lstStyle/>
        <a:p>
          <a:endParaRPr lang="en-US"/>
        </a:p>
      </dgm:t>
    </dgm:pt>
    <dgm:pt modelId="{98B24BDC-5A50-42DE-9564-26822004A498}" type="pres">
      <dgm:prSet presAssocID="{0C77611B-2E21-443D-820A-494CE2D6061E}" presName="hierRoot2" presStyleCnt="0">
        <dgm:presLayoutVars>
          <dgm:hierBranch val="r"/>
        </dgm:presLayoutVars>
      </dgm:prSet>
      <dgm:spPr/>
    </dgm:pt>
    <dgm:pt modelId="{218D4864-321C-4D74-BF3E-B16C3404145D}" type="pres">
      <dgm:prSet presAssocID="{0C77611B-2E21-443D-820A-494CE2D6061E}" presName="rootComposite" presStyleCnt="0"/>
      <dgm:spPr/>
    </dgm:pt>
    <dgm:pt modelId="{B8FD6603-3FAB-4C92-AD8A-0CAB50B28340}" type="pres">
      <dgm:prSet presAssocID="{0C77611B-2E21-443D-820A-494CE2D6061E}" presName="rootText" presStyleLbl="node4" presStyleIdx="1" presStyleCnt="2" custScaleX="148040" custLinFactNeighborX="-2396">
        <dgm:presLayoutVars>
          <dgm:chPref val="3"/>
        </dgm:presLayoutVars>
      </dgm:prSet>
      <dgm:spPr/>
      <dgm:t>
        <a:bodyPr/>
        <a:lstStyle/>
        <a:p>
          <a:endParaRPr lang="en-US"/>
        </a:p>
      </dgm:t>
    </dgm:pt>
    <dgm:pt modelId="{50C32B17-512C-4F89-8B6A-59B8EDD9D925}" type="pres">
      <dgm:prSet presAssocID="{0C77611B-2E21-443D-820A-494CE2D6061E}" presName="rootConnector" presStyleLbl="node4" presStyleIdx="1" presStyleCnt="2"/>
      <dgm:spPr/>
      <dgm:t>
        <a:bodyPr/>
        <a:lstStyle/>
        <a:p>
          <a:endParaRPr lang="en-US"/>
        </a:p>
      </dgm:t>
    </dgm:pt>
    <dgm:pt modelId="{F53A0C35-B459-406A-BD80-C4E5937022FE}" type="pres">
      <dgm:prSet presAssocID="{0C77611B-2E21-443D-820A-494CE2D6061E}" presName="hierChild4" presStyleCnt="0"/>
      <dgm:spPr/>
    </dgm:pt>
    <dgm:pt modelId="{559FCB1C-EC42-4ABA-990E-96A50A1F1A20}" type="pres">
      <dgm:prSet presAssocID="{0C77611B-2E21-443D-820A-494CE2D6061E}" presName="hierChild5" presStyleCnt="0"/>
      <dgm:spPr/>
    </dgm:pt>
    <dgm:pt modelId="{0A5469B1-5C98-485C-8257-296517630261}" type="pres">
      <dgm:prSet presAssocID="{68C0ACBD-DFDF-4633-BDB3-75BCC990ACC5}" presName="hierChild5" presStyleCnt="0"/>
      <dgm:spPr/>
    </dgm:pt>
    <dgm:pt modelId="{CD5B0E0C-AA68-44CC-91BA-1758DD9EAB63}" type="pres">
      <dgm:prSet presAssocID="{3D0F6480-13E5-4829-AA29-EFE8F4522984}" presName="hierChild5" presStyleCnt="0"/>
      <dgm:spPr/>
    </dgm:pt>
    <dgm:pt modelId="{25407B02-39ED-4335-91DF-D528516281FA}" type="pres">
      <dgm:prSet presAssocID="{3C021456-BBFF-488E-83DC-F2CAF340BEF7}" presName="Name35" presStyleLbl="parChTrans1D2" presStyleIdx="1" presStyleCnt="2"/>
      <dgm:spPr/>
      <dgm:t>
        <a:bodyPr/>
        <a:lstStyle/>
        <a:p>
          <a:endParaRPr lang="en-US"/>
        </a:p>
      </dgm:t>
    </dgm:pt>
    <dgm:pt modelId="{9077119B-B123-4EE3-845B-A43AD84FE4CA}" type="pres">
      <dgm:prSet presAssocID="{5D2B403E-9AAA-481C-AEB3-074A18B73311}" presName="hierRoot2" presStyleCnt="0">
        <dgm:presLayoutVars>
          <dgm:hierBranch/>
        </dgm:presLayoutVars>
      </dgm:prSet>
      <dgm:spPr/>
    </dgm:pt>
    <dgm:pt modelId="{09FA730E-06D6-477E-8C7C-80A87F6110B6}" type="pres">
      <dgm:prSet presAssocID="{5D2B403E-9AAA-481C-AEB3-074A18B73311}" presName="rootComposite" presStyleCnt="0"/>
      <dgm:spPr/>
    </dgm:pt>
    <dgm:pt modelId="{67C0C9BD-A011-45F0-84A8-326A20CD83AA}" type="pres">
      <dgm:prSet presAssocID="{5D2B403E-9AAA-481C-AEB3-074A18B73311}" presName="rootText" presStyleLbl="node2" presStyleIdx="1" presStyleCnt="2" custScaleX="148040" custLinFactNeighborX="-2396">
        <dgm:presLayoutVars>
          <dgm:chPref val="3"/>
        </dgm:presLayoutVars>
      </dgm:prSet>
      <dgm:spPr/>
      <dgm:t>
        <a:bodyPr/>
        <a:lstStyle/>
        <a:p>
          <a:endParaRPr lang="en-US"/>
        </a:p>
      </dgm:t>
    </dgm:pt>
    <dgm:pt modelId="{A1FAE798-639C-4E6A-ACCB-741980E11130}" type="pres">
      <dgm:prSet presAssocID="{5D2B403E-9AAA-481C-AEB3-074A18B73311}" presName="rootConnector" presStyleLbl="node2" presStyleIdx="1" presStyleCnt="2"/>
      <dgm:spPr/>
      <dgm:t>
        <a:bodyPr/>
        <a:lstStyle/>
        <a:p>
          <a:endParaRPr lang="en-US"/>
        </a:p>
      </dgm:t>
    </dgm:pt>
    <dgm:pt modelId="{AE877806-2761-4E5E-A971-F48B63128793}" type="pres">
      <dgm:prSet presAssocID="{5D2B403E-9AAA-481C-AEB3-074A18B73311}" presName="hierChild4" presStyleCnt="0"/>
      <dgm:spPr/>
    </dgm:pt>
    <dgm:pt modelId="{0E2143B3-05FF-4DF5-99F5-AE0535B7483D}" type="pres">
      <dgm:prSet presAssocID="{5D2B403E-9AAA-481C-AEB3-074A18B73311}" presName="hierChild5" presStyleCnt="0"/>
      <dgm:spPr/>
    </dgm:pt>
    <dgm:pt modelId="{562EE795-0324-4F6B-A907-7770BC2A1B70}" type="pres">
      <dgm:prSet presAssocID="{3CEAAA10-B881-480E-A00C-834D7AC98CCB}" presName="hierChild3" presStyleCnt="0"/>
      <dgm:spPr/>
    </dgm:pt>
  </dgm:ptLst>
  <dgm:cxnLst>
    <dgm:cxn modelId="{D7A846CC-C4F4-41F0-B776-06C7DE9C1CC5}" srcId="{3CEAAA10-B881-480E-A00C-834D7AC98CCB}" destId="{5D2B403E-9AAA-481C-AEB3-074A18B73311}" srcOrd="1" destOrd="0" parTransId="{3C021456-BBFF-488E-83DC-F2CAF340BEF7}" sibTransId="{BA13E74D-8D95-4C8D-A962-790570684ADD}"/>
    <dgm:cxn modelId="{8616DE52-CB2E-44F1-B661-922358DA80A1}" type="presOf" srcId="{3D0F6480-13E5-4829-AA29-EFE8F4522984}" destId="{EEDF4490-CD6B-49F5-94B2-B05E59C3F78F}" srcOrd="1" destOrd="0" presId="urn:microsoft.com/office/officeart/2005/8/layout/orgChart1"/>
    <dgm:cxn modelId="{3337A3EB-025C-4466-A51E-C93720F56CEA}" type="presOf" srcId="{F9CDE5F2-5F67-49CE-BE46-0AEE73A5DA2E}" destId="{EF0FB089-D44D-4DBC-AC4C-57BC6DBB5994}" srcOrd="0" destOrd="0" presId="urn:microsoft.com/office/officeart/2005/8/layout/orgChart1"/>
    <dgm:cxn modelId="{5E2617C6-6B46-480A-B24B-59CA5F29B374}" type="presOf" srcId="{0C77611B-2E21-443D-820A-494CE2D6061E}" destId="{B8FD6603-3FAB-4C92-AD8A-0CAB50B28340}" srcOrd="0" destOrd="0" presId="urn:microsoft.com/office/officeart/2005/8/layout/orgChart1"/>
    <dgm:cxn modelId="{1987D04C-1C02-4BD3-A142-641CCEE59FAD}" type="presOf" srcId="{5D2B403E-9AAA-481C-AEB3-074A18B73311}" destId="{A1FAE798-639C-4E6A-ACCB-741980E11130}" srcOrd="1" destOrd="0" presId="urn:microsoft.com/office/officeart/2005/8/layout/orgChart1"/>
    <dgm:cxn modelId="{9AC5D7CE-2557-4AA6-83A8-9DAFC8300B86}" srcId="{3D0F6480-13E5-4829-AA29-EFE8F4522984}" destId="{68C0ACBD-DFDF-4633-BDB3-75BCC990ACC5}" srcOrd="0" destOrd="0" parTransId="{CE76B1FC-FCBC-4BFB-92EF-9F35C25DBE22}" sibTransId="{B399C30B-0713-44EA-80D8-129FE6EAD6A1}"/>
    <dgm:cxn modelId="{B37DAD8C-2820-4108-B69D-06A70D2DBFF4}" type="presOf" srcId="{3CEAAA10-B881-480E-A00C-834D7AC98CCB}" destId="{70049BC3-D2F1-4F2A-8EC5-AB55E81570C1}" srcOrd="0" destOrd="0" presId="urn:microsoft.com/office/officeart/2005/8/layout/orgChart1"/>
    <dgm:cxn modelId="{9F017689-2E91-48F7-BE70-55BC1D1B90DC}" type="presOf" srcId="{7FB3C4A7-C03C-42C0-8792-8F6A352CF888}" destId="{CF1A4C60-E3D4-4257-BF2D-DBF7F94FD1FA}" srcOrd="0" destOrd="0" presId="urn:microsoft.com/office/officeart/2005/8/layout/orgChart1"/>
    <dgm:cxn modelId="{0D1550A9-E148-48A8-AC10-D035DBA6BA0D}" type="presOf" srcId="{3C021456-BBFF-488E-83DC-F2CAF340BEF7}" destId="{25407B02-39ED-4335-91DF-D528516281FA}" srcOrd="0" destOrd="0" presId="urn:microsoft.com/office/officeart/2005/8/layout/orgChart1"/>
    <dgm:cxn modelId="{FB405012-9497-4942-84B8-1F8A118A835E}" type="presOf" srcId="{754F0308-25C7-49F5-A4C8-1C280A9CC145}" destId="{9F62A907-16AF-4131-AD3E-E66F9CA4B4BE}" srcOrd="0" destOrd="0" presId="urn:microsoft.com/office/officeart/2005/8/layout/orgChart1"/>
    <dgm:cxn modelId="{F59AA15D-1C42-48E0-9662-BC8E8F268D06}" type="presOf" srcId="{CE76B1FC-FCBC-4BFB-92EF-9F35C25DBE22}" destId="{EBD8A116-4BA9-48DE-B8C4-6527792319BF}" srcOrd="0" destOrd="0" presId="urn:microsoft.com/office/officeart/2005/8/layout/orgChart1"/>
    <dgm:cxn modelId="{5172313A-F966-4B35-8342-73DD023654C6}" type="presOf" srcId="{3CEAAA10-B881-480E-A00C-834D7AC98CCB}" destId="{4CFEC852-A81C-446C-85E5-B8E68CBA6393}" srcOrd="1" destOrd="0" presId="urn:microsoft.com/office/officeart/2005/8/layout/orgChart1"/>
    <dgm:cxn modelId="{A36FD8C9-DAEB-4AF0-8D6D-1C42CFD6F077}" type="presOf" srcId="{68C0ACBD-DFDF-4633-BDB3-75BCC990ACC5}" destId="{1AE47F51-72CE-44E0-9048-427394B6FADE}" srcOrd="1" destOrd="0" presId="urn:microsoft.com/office/officeart/2005/8/layout/orgChart1"/>
    <dgm:cxn modelId="{D62E8F51-1649-4EB2-B838-FA30A2802A48}" srcId="{68C0ACBD-DFDF-4633-BDB3-75BCC990ACC5}" destId="{7FB3C4A7-C03C-42C0-8792-8F6A352CF888}" srcOrd="0" destOrd="0" parTransId="{F9CDE5F2-5F67-49CE-BE46-0AEE73A5DA2E}" sibTransId="{27927A72-01D1-462C-A7A6-AA1491091091}"/>
    <dgm:cxn modelId="{B829D4DB-8ECE-4171-84DB-3670691006FB}" type="presOf" srcId="{68C0ACBD-DFDF-4633-BDB3-75BCC990ACC5}" destId="{A961968C-6C0A-4139-B2E6-564C79888F69}" srcOrd="0" destOrd="0" presId="urn:microsoft.com/office/officeart/2005/8/layout/orgChart1"/>
    <dgm:cxn modelId="{65875EB4-589E-4E9B-B425-F948B586826D}" type="presOf" srcId="{7FB3C4A7-C03C-42C0-8792-8F6A352CF888}" destId="{BE021A7D-4CFD-498F-AD53-F2557E96E6FA}" srcOrd="1" destOrd="0" presId="urn:microsoft.com/office/officeart/2005/8/layout/orgChart1"/>
    <dgm:cxn modelId="{52979DE6-161F-46B4-8D88-0E87F8BE48A9}" type="presOf" srcId="{0C77611B-2E21-443D-820A-494CE2D6061E}" destId="{50C32B17-512C-4F89-8B6A-59B8EDD9D925}" srcOrd="1" destOrd="0" presId="urn:microsoft.com/office/officeart/2005/8/layout/orgChart1"/>
    <dgm:cxn modelId="{461740C6-AC55-41C1-9713-617E34F86AF9}" srcId="{3CEAAA10-B881-480E-A00C-834D7AC98CCB}" destId="{3D0F6480-13E5-4829-AA29-EFE8F4522984}" srcOrd="0" destOrd="0" parTransId="{FCE31A00-394F-45C7-B224-FA2E8AC7FE6D}" sibTransId="{CD418F46-FC76-4CD4-89DE-3642D5B334BE}"/>
    <dgm:cxn modelId="{665F09D0-B58B-4500-9B49-80D092149802}" type="presOf" srcId="{3D0F6480-13E5-4829-AA29-EFE8F4522984}" destId="{6A7BCC92-B417-4B2A-8FF6-E7706613EA2A}" srcOrd="0" destOrd="0" presId="urn:microsoft.com/office/officeart/2005/8/layout/orgChart1"/>
    <dgm:cxn modelId="{FC09EB9F-D5BE-4601-BF11-B8CCAA39CB53}" srcId="{68C0ACBD-DFDF-4633-BDB3-75BCC990ACC5}" destId="{0C77611B-2E21-443D-820A-494CE2D6061E}" srcOrd="1" destOrd="0" parTransId="{754F0308-25C7-49F5-A4C8-1C280A9CC145}" sibTransId="{B6DAF7CD-1D99-44BE-A215-3A93B9AA4E5F}"/>
    <dgm:cxn modelId="{533029E0-C48B-444E-B78D-80CD56C4447F}" srcId="{1C9D14EE-87B9-418A-95E7-E3724F929B33}" destId="{3CEAAA10-B881-480E-A00C-834D7AC98CCB}" srcOrd="0" destOrd="0" parTransId="{1FABC0C0-BEFF-48C9-8188-58997543E6C1}" sibTransId="{71D4F892-2A6C-402B-A12E-6A7DB8335F43}"/>
    <dgm:cxn modelId="{AEA218A3-5D4D-4858-A3BA-DA0BE4BA420B}" type="presOf" srcId="{5D2B403E-9AAA-481C-AEB3-074A18B73311}" destId="{67C0C9BD-A011-45F0-84A8-326A20CD83AA}" srcOrd="0" destOrd="0" presId="urn:microsoft.com/office/officeart/2005/8/layout/orgChart1"/>
    <dgm:cxn modelId="{3493EFF1-812C-4403-AC7A-009021A7B7E4}" type="presOf" srcId="{1C9D14EE-87B9-418A-95E7-E3724F929B33}" destId="{E96D9A0A-DB39-408E-B6C6-F02C38B5B085}" srcOrd="0" destOrd="0" presId="urn:microsoft.com/office/officeart/2005/8/layout/orgChart1"/>
    <dgm:cxn modelId="{73B3F89B-6CF7-4395-881C-B4FE75EF3795}" type="presOf" srcId="{FCE31A00-394F-45C7-B224-FA2E8AC7FE6D}" destId="{C965F328-7D4D-4A75-A505-FE56ED5F854F}" srcOrd="0" destOrd="0" presId="urn:microsoft.com/office/officeart/2005/8/layout/orgChart1"/>
    <dgm:cxn modelId="{D7C719EA-48F6-482A-85CB-7F5586418F17}" type="presParOf" srcId="{E96D9A0A-DB39-408E-B6C6-F02C38B5B085}" destId="{9F28ED51-233D-4648-907C-9686F09BE5FC}" srcOrd="0" destOrd="0" presId="urn:microsoft.com/office/officeart/2005/8/layout/orgChart1"/>
    <dgm:cxn modelId="{C553AD44-E5D1-415E-AD5F-30F53B3DEB82}" type="presParOf" srcId="{9F28ED51-233D-4648-907C-9686F09BE5FC}" destId="{B2636D93-3B99-4FED-A559-C97F716DEE00}" srcOrd="0" destOrd="0" presId="urn:microsoft.com/office/officeart/2005/8/layout/orgChart1"/>
    <dgm:cxn modelId="{AD8F39B5-9D5D-4BC3-B799-D8FAD9A14505}" type="presParOf" srcId="{B2636D93-3B99-4FED-A559-C97F716DEE00}" destId="{70049BC3-D2F1-4F2A-8EC5-AB55E81570C1}" srcOrd="0" destOrd="0" presId="urn:microsoft.com/office/officeart/2005/8/layout/orgChart1"/>
    <dgm:cxn modelId="{867283E1-178B-443A-ADAD-2A8046D9EA11}" type="presParOf" srcId="{B2636D93-3B99-4FED-A559-C97F716DEE00}" destId="{4CFEC852-A81C-446C-85E5-B8E68CBA6393}" srcOrd="1" destOrd="0" presId="urn:microsoft.com/office/officeart/2005/8/layout/orgChart1"/>
    <dgm:cxn modelId="{84CF713F-5887-4CD8-9039-AFD24F658CAB}" type="presParOf" srcId="{9F28ED51-233D-4648-907C-9686F09BE5FC}" destId="{0B8B6F52-79CB-4059-B5ED-ABFAD85078CB}" srcOrd="1" destOrd="0" presId="urn:microsoft.com/office/officeart/2005/8/layout/orgChart1"/>
    <dgm:cxn modelId="{0A5A5C7A-731E-497D-B2CF-92AF3B19B653}" type="presParOf" srcId="{0B8B6F52-79CB-4059-B5ED-ABFAD85078CB}" destId="{C965F328-7D4D-4A75-A505-FE56ED5F854F}" srcOrd="0" destOrd="0" presId="urn:microsoft.com/office/officeart/2005/8/layout/orgChart1"/>
    <dgm:cxn modelId="{CEC356E1-96C7-416E-A074-CB62AA5CBD54}" type="presParOf" srcId="{0B8B6F52-79CB-4059-B5ED-ABFAD85078CB}" destId="{F34BB044-E273-4651-849D-4B7A2C12FBC7}" srcOrd="1" destOrd="0" presId="urn:microsoft.com/office/officeart/2005/8/layout/orgChart1"/>
    <dgm:cxn modelId="{FE6D1F1B-B676-4AB8-89D5-6F5FDC7F76EE}" type="presParOf" srcId="{F34BB044-E273-4651-849D-4B7A2C12FBC7}" destId="{ACAC5A94-1264-433B-8D41-F3AC28361057}" srcOrd="0" destOrd="0" presId="urn:microsoft.com/office/officeart/2005/8/layout/orgChart1"/>
    <dgm:cxn modelId="{60DD0822-0679-4AB2-AF5D-1A94B27A228E}" type="presParOf" srcId="{ACAC5A94-1264-433B-8D41-F3AC28361057}" destId="{6A7BCC92-B417-4B2A-8FF6-E7706613EA2A}" srcOrd="0" destOrd="0" presId="urn:microsoft.com/office/officeart/2005/8/layout/orgChart1"/>
    <dgm:cxn modelId="{9FE5345B-6359-4186-8F5C-5FECA702F3F6}" type="presParOf" srcId="{ACAC5A94-1264-433B-8D41-F3AC28361057}" destId="{EEDF4490-CD6B-49F5-94B2-B05E59C3F78F}" srcOrd="1" destOrd="0" presId="urn:microsoft.com/office/officeart/2005/8/layout/orgChart1"/>
    <dgm:cxn modelId="{C12991FD-5EE0-49FA-B5A1-601526DB3CE1}" type="presParOf" srcId="{F34BB044-E273-4651-849D-4B7A2C12FBC7}" destId="{C17774A8-1202-412F-9318-37895998D7E0}" srcOrd="1" destOrd="0" presId="urn:microsoft.com/office/officeart/2005/8/layout/orgChart1"/>
    <dgm:cxn modelId="{A02723DD-6DF9-41EE-AB02-58C42D8931FA}" type="presParOf" srcId="{C17774A8-1202-412F-9318-37895998D7E0}" destId="{EBD8A116-4BA9-48DE-B8C4-6527792319BF}" srcOrd="0" destOrd="0" presId="urn:microsoft.com/office/officeart/2005/8/layout/orgChart1"/>
    <dgm:cxn modelId="{4AF768CF-C883-4520-8CB2-49A860BCEF85}" type="presParOf" srcId="{C17774A8-1202-412F-9318-37895998D7E0}" destId="{EDA35063-8C9A-4A2D-A987-22D5629D24CC}" srcOrd="1" destOrd="0" presId="urn:microsoft.com/office/officeart/2005/8/layout/orgChart1"/>
    <dgm:cxn modelId="{D8013C37-45DE-434F-B46D-6D7AD25E0765}" type="presParOf" srcId="{EDA35063-8C9A-4A2D-A987-22D5629D24CC}" destId="{DA1F85D1-9287-4613-8A29-F75D8217BD89}" srcOrd="0" destOrd="0" presId="urn:microsoft.com/office/officeart/2005/8/layout/orgChart1"/>
    <dgm:cxn modelId="{4E3CE997-CA9A-456C-8665-AF4CC774AF9E}" type="presParOf" srcId="{DA1F85D1-9287-4613-8A29-F75D8217BD89}" destId="{A961968C-6C0A-4139-B2E6-564C79888F69}" srcOrd="0" destOrd="0" presId="urn:microsoft.com/office/officeart/2005/8/layout/orgChart1"/>
    <dgm:cxn modelId="{9A950777-17E3-48E0-9E67-1B37DDBD16A8}" type="presParOf" srcId="{DA1F85D1-9287-4613-8A29-F75D8217BD89}" destId="{1AE47F51-72CE-44E0-9048-427394B6FADE}" srcOrd="1" destOrd="0" presId="urn:microsoft.com/office/officeart/2005/8/layout/orgChart1"/>
    <dgm:cxn modelId="{1EE14E3D-393E-438B-9DF2-FEB9FB763A61}" type="presParOf" srcId="{EDA35063-8C9A-4A2D-A987-22D5629D24CC}" destId="{0235C3F2-4CC5-4629-9A39-075970A147DA}" srcOrd="1" destOrd="0" presId="urn:microsoft.com/office/officeart/2005/8/layout/orgChart1"/>
    <dgm:cxn modelId="{59ECBE33-CB0E-4144-BE9D-AE6B47C15F41}" type="presParOf" srcId="{0235C3F2-4CC5-4629-9A39-075970A147DA}" destId="{EF0FB089-D44D-4DBC-AC4C-57BC6DBB5994}" srcOrd="0" destOrd="0" presId="urn:microsoft.com/office/officeart/2005/8/layout/orgChart1"/>
    <dgm:cxn modelId="{B7D4ED0A-CBFA-432B-B761-F2CC5DF937A1}" type="presParOf" srcId="{0235C3F2-4CC5-4629-9A39-075970A147DA}" destId="{23955281-FFFA-4584-A364-51D5DE457627}" srcOrd="1" destOrd="0" presId="urn:microsoft.com/office/officeart/2005/8/layout/orgChart1"/>
    <dgm:cxn modelId="{83EE9961-6D19-4DB2-920E-BA37BD294875}" type="presParOf" srcId="{23955281-FFFA-4584-A364-51D5DE457627}" destId="{58E15C3A-E72D-461C-8F78-D575810E1ADE}" srcOrd="0" destOrd="0" presId="urn:microsoft.com/office/officeart/2005/8/layout/orgChart1"/>
    <dgm:cxn modelId="{0B0BC56C-9BE4-4EA0-A09C-DCB415CC8F93}" type="presParOf" srcId="{58E15C3A-E72D-461C-8F78-D575810E1ADE}" destId="{CF1A4C60-E3D4-4257-BF2D-DBF7F94FD1FA}" srcOrd="0" destOrd="0" presId="urn:microsoft.com/office/officeart/2005/8/layout/orgChart1"/>
    <dgm:cxn modelId="{8418CA83-2AB5-4908-8FC0-3051B3EE691F}" type="presParOf" srcId="{58E15C3A-E72D-461C-8F78-D575810E1ADE}" destId="{BE021A7D-4CFD-498F-AD53-F2557E96E6FA}" srcOrd="1" destOrd="0" presId="urn:microsoft.com/office/officeart/2005/8/layout/orgChart1"/>
    <dgm:cxn modelId="{82967ECB-AF44-493B-9F0F-2CC698242938}" type="presParOf" srcId="{23955281-FFFA-4584-A364-51D5DE457627}" destId="{3AE7AF32-4796-4E2A-9E8B-31CDCC75712A}" srcOrd="1" destOrd="0" presId="urn:microsoft.com/office/officeart/2005/8/layout/orgChart1"/>
    <dgm:cxn modelId="{AD8F0A75-EAFC-4E18-A6D6-540650E28376}" type="presParOf" srcId="{23955281-FFFA-4584-A364-51D5DE457627}" destId="{BD792BF2-068F-4B5A-93BD-03F608567AA9}" srcOrd="2" destOrd="0" presId="urn:microsoft.com/office/officeart/2005/8/layout/orgChart1"/>
    <dgm:cxn modelId="{C88DE2C0-3AB6-4C4A-BD9D-721BF0FBF94B}" type="presParOf" srcId="{0235C3F2-4CC5-4629-9A39-075970A147DA}" destId="{9F62A907-16AF-4131-AD3E-E66F9CA4B4BE}" srcOrd="2" destOrd="0" presId="urn:microsoft.com/office/officeart/2005/8/layout/orgChart1"/>
    <dgm:cxn modelId="{B6EF7D3D-25BF-4005-B4A5-95651EAD90D2}" type="presParOf" srcId="{0235C3F2-4CC5-4629-9A39-075970A147DA}" destId="{98B24BDC-5A50-42DE-9564-26822004A498}" srcOrd="3" destOrd="0" presId="urn:microsoft.com/office/officeart/2005/8/layout/orgChart1"/>
    <dgm:cxn modelId="{A8E6305F-9687-47FA-AB59-F02472BCAD77}" type="presParOf" srcId="{98B24BDC-5A50-42DE-9564-26822004A498}" destId="{218D4864-321C-4D74-BF3E-B16C3404145D}" srcOrd="0" destOrd="0" presId="urn:microsoft.com/office/officeart/2005/8/layout/orgChart1"/>
    <dgm:cxn modelId="{626FA2C6-5049-46B9-B6D4-9F11567456CB}" type="presParOf" srcId="{218D4864-321C-4D74-BF3E-B16C3404145D}" destId="{B8FD6603-3FAB-4C92-AD8A-0CAB50B28340}" srcOrd="0" destOrd="0" presId="urn:microsoft.com/office/officeart/2005/8/layout/orgChart1"/>
    <dgm:cxn modelId="{02BFCA97-C60F-4149-A5C3-AD6C2BD96722}" type="presParOf" srcId="{218D4864-321C-4D74-BF3E-B16C3404145D}" destId="{50C32B17-512C-4F89-8B6A-59B8EDD9D925}" srcOrd="1" destOrd="0" presId="urn:microsoft.com/office/officeart/2005/8/layout/orgChart1"/>
    <dgm:cxn modelId="{295D41BE-4897-427D-861E-E426146BF00D}" type="presParOf" srcId="{98B24BDC-5A50-42DE-9564-26822004A498}" destId="{F53A0C35-B459-406A-BD80-C4E5937022FE}" srcOrd="1" destOrd="0" presId="urn:microsoft.com/office/officeart/2005/8/layout/orgChart1"/>
    <dgm:cxn modelId="{723098BC-C8CE-41EA-8E83-EE3DCFA24518}" type="presParOf" srcId="{98B24BDC-5A50-42DE-9564-26822004A498}" destId="{559FCB1C-EC42-4ABA-990E-96A50A1F1A20}" srcOrd="2" destOrd="0" presId="urn:microsoft.com/office/officeart/2005/8/layout/orgChart1"/>
    <dgm:cxn modelId="{AEBEDD01-90F6-4EF3-A8C4-7C38DDB6B868}" type="presParOf" srcId="{EDA35063-8C9A-4A2D-A987-22D5629D24CC}" destId="{0A5469B1-5C98-485C-8257-296517630261}" srcOrd="2" destOrd="0" presId="urn:microsoft.com/office/officeart/2005/8/layout/orgChart1"/>
    <dgm:cxn modelId="{5DB5341C-2F2E-467A-9E26-B405DE36B3DE}" type="presParOf" srcId="{F34BB044-E273-4651-849D-4B7A2C12FBC7}" destId="{CD5B0E0C-AA68-44CC-91BA-1758DD9EAB63}" srcOrd="2" destOrd="0" presId="urn:microsoft.com/office/officeart/2005/8/layout/orgChart1"/>
    <dgm:cxn modelId="{A6D85F3B-B376-4506-9549-02AFD4863C61}" type="presParOf" srcId="{0B8B6F52-79CB-4059-B5ED-ABFAD85078CB}" destId="{25407B02-39ED-4335-91DF-D528516281FA}" srcOrd="2" destOrd="0" presId="urn:microsoft.com/office/officeart/2005/8/layout/orgChart1"/>
    <dgm:cxn modelId="{5BE0C1FD-3E1F-4951-8797-9D2A5CAA5742}" type="presParOf" srcId="{0B8B6F52-79CB-4059-B5ED-ABFAD85078CB}" destId="{9077119B-B123-4EE3-845B-A43AD84FE4CA}" srcOrd="3" destOrd="0" presId="urn:microsoft.com/office/officeart/2005/8/layout/orgChart1"/>
    <dgm:cxn modelId="{9C678515-DB80-46BE-8528-25FB795C656B}" type="presParOf" srcId="{9077119B-B123-4EE3-845B-A43AD84FE4CA}" destId="{09FA730E-06D6-477E-8C7C-80A87F6110B6}" srcOrd="0" destOrd="0" presId="urn:microsoft.com/office/officeart/2005/8/layout/orgChart1"/>
    <dgm:cxn modelId="{D8FE7EA7-97F4-4E3D-9270-E3CE1AE80731}" type="presParOf" srcId="{09FA730E-06D6-477E-8C7C-80A87F6110B6}" destId="{67C0C9BD-A011-45F0-84A8-326A20CD83AA}" srcOrd="0" destOrd="0" presId="urn:microsoft.com/office/officeart/2005/8/layout/orgChart1"/>
    <dgm:cxn modelId="{7327BD35-DCF2-4FE9-9AC9-87D66712ABB8}" type="presParOf" srcId="{09FA730E-06D6-477E-8C7C-80A87F6110B6}" destId="{A1FAE798-639C-4E6A-ACCB-741980E11130}" srcOrd="1" destOrd="0" presId="urn:microsoft.com/office/officeart/2005/8/layout/orgChart1"/>
    <dgm:cxn modelId="{BA3D7EDC-1C84-4775-869E-1F29F3FE6712}" type="presParOf" srcId="{9077119B-B123-4EE3-845B-A43AD84FE4CA}" destId="{AE877806-2761-4E5E-A971-F48B63128793}" srcOrd="1" destOrd="0" presId="urn:microsoft.com/office/officeart/2005/8/layout/orgChart1"/>
    <dgm:cxn modelId="{1FDE3B4E-FA18-41F9-A511-3B13A3E6DCB2}" type="presParOf" srcId="{9077119B-B123-4EE3-845B-A43AD84FE4CA}" destId="{0E2143B3-05FF-4DF5-99F5-AE0535B7483D}" srcOrd="2" destOrd="0" presId="urn:microsoft.com/office/officeart/2005/8/layout/orgChart1"/>
    <dgm:cxn modelId="{3C910293-89B5-4366-8E8B-37E1B8AF8ACE}" type="presParOf" srcId="{9F28ED51-233D-4648-907C-9686F09BE5FC}" destId="{562EE795-0324-4F6B-A907-7770BC2A1B7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73C537-D396-43FF-BBB8-5367F02744CE}" type="doc">
      <dgm:prSet loTypeId="urn:microsoft.com/office/officeart/2005/8/layout/orgChart1" loCatId="hierarchy" qsTypeId="urn:microsoft.com/office/officeart/2005/8/quickstyle/simple3" qsCatId="simple" csTypeId="urn:microsoft.com/office/officeart/2005/8/colors/accent1_2" csCatId="accent1" phldr="1"/>
      <dgm:spPr/>
    </dgm:pt>
    <dgm:pt modelId="{72653BFC-0572-461B-813E-F163E13E552B}">
      <dgm:prSet>
        <dgm:style>
          <a:lnRef idx="1">
            <a:schemeClr val="accent2"/>
          </a:lnRef>
          <a:fillRef idx="2">
            <a:schemeClr val="accent2"/>
          </a:fillRef>
          <a:effectRef idx="1">
            <a:schemeClr val="accent2"/>
          </a:effectRef>
          <a:fontRef idx="minor">
            <a:schemeClr val="dk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effectLst/>
              <a:latin typeface="Verdana" pitchFamily="34" charset="0"/>
            </a:rPr>
            <a:t>Map</a:t>
          </a:r>
          <a:r>
            <a:rPr kumimoji="0" lang="en-US" b="0" i="0" u="none" strike="noStrike" cap="none" normalizeH="0" baseline="0" dirty="0" smtClean="0">
              <a:ln/>
              <a:effectLst/>
              <a:latin typeface="Times New Roman" pitchFamily="18" charset="0"/>
            </a:rPr>
            <a:t> Interface</a:t>
          </a:r>
        </a:p>
      </dgm:t>
    </dgm:pt>
    <dgm:pt modelId="{CE4791F6-22F3-42B2-A151-D59B73AC848F}" type="parTrans" cxnId="{05FF2E34-DFAB-4E36-98A9-B2A7441FDCDA}">
      <dgm:prSet/>
      <dgm:spPr/>
      <dgm:t>
        <a:bodyPr/>
        <a:lstStyle/>
        <a:p>
          <a:endParaRPr lang="en-US"/>
        </a:p>
      </dgm:t>
    </dgm:pt>
    <dgm:pt modelId="{649765E6-DA5B-46B9-B4D1-91014D418303}" type="sibTrans" cxnId="{05FF2E34-DFAB-4E36-98A9-B2A7441FDCDA}">
      <dgm:prSet/>
      <dgm:spPr/>
      <dgm:t>
        <a:bodyPr/>
        <a:lstStyle/>
        <a:p>
          <a:endParaRPr lang="en-US"/>
        </a:p>
      </dgm:t>
    </dgm:pt>
    <dgm:pt modelId="{5A121819-6509-4CCA-B2DC-B62D0752FCD3}">
      <dgm:prSet>
        <dgm:style>
          <a:lnRef idx="1">
            <a:schemeClr val="accent2"/>
          </a:lnRef>
          <a:fillRef idx="2">
            <a:schemeClr val="accent2"/>
          </a:fillRef>
          <a:effectRef idx="1">
            <a:schemeClr val="accent2"/>
          </a:effectRef>
          <a:fontRef idx="minor">
            <a:schemeClr val="dk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effectLst/>
              <a:latin typeface="Verdana" pitchFamily="34" charset="0"/>
            </a:rPr>
            <a:t>AbstractMap</a:t>
          </a:r>
          <a:r>
            <a:rPr kumimoji="0" lang="en-US" b="0" i="0" u="none" strike="noStrike" cap="none" normalizeH="0" baseline="0" dirty="0" smtClean="0">
              <a:ln/>
              <a:effectLst/>
              <a:latin typeface="Times New Roman" pitchFamily="18" charset="0"/>
            </a:rPr>
            <a:t> Class</a:t>
          </a:r>
        </a:p>
      </dgm:t>
    </dgm:pt>
    <dgm:pt modelId="{8C810A6E-9E95-4692-BC5D-DD0E17DFA9E0}" type="parTrans" cxnId="{A7FC6A00-0397-4F16-A6A3-1965C2F84905}">
      <dgm:prSet>
        <dgm:style>
          <a:lnRef idx="2">
            <a:schemeClr val="accent4"/>
          </a:lnRef>
          <a:fillRef idx="0">
            <a:schemeClr val="accent4"/>
          </a:fillRef>
          <a:effectRef idx="1">
            <a:schemeClr val="accent4"/>
          </a:effectRef>
          <a:fontRef idx="minor">
            <a:schemeClr val="tx1"/>
          </a:fontRef>
        </dgm:style>
      </dgm:prSet>
      <dgm:spPr/>
      <dgm:t>
        <a:bodyPr/>
        <a:lstStyle/>
        <a:p>
          <a:endParaRPr lang="en-US"/>
        </a:p>
      </dgm:t>
    </dgm:pt>
    <dgm:pt modelId="{553C4C91-D060-4166-81FC-2FC9237C8EBD}" type="sibTrans" cxnId="{A7FC6A00-0397-4F16-A6A3-1965C2F84905}">
      <dgm:prSet/>
      <dgm:spPr/>
      <dgm:t>
        <a:bodyPr/>
        <a:lstStyle/>
        <a:p>
          <a:endParaRPr lang="en-US"/>
        </a:p>
      </dgm:t>
    </dgm:pt>
    <dgm:pt modelId="{7F7D2C1C-F4A0-4F29-AD25-77383213BE87}">
      <dgm:prSet>
        <dgm:style>
          <a:lnRef idx="1">
            <a:schemeClr val="accent2"/>
          </a:lnRef>
          <a:fillRef idx="2">
            <a:schemeClr val="accent2"/>
          </a:fillRef>
          <a:effectRef idx="1">
            <a:schemeClr val="accent2"/>
          </a:effectRef>
          <a:fontRef idx="minor">
            <a:schemeClr val="dk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effectLst/>
              <a:latin typeface="Verdana" pitchFamily="34" charset="0"/>
            </a:rPr>
            <a:t>HashMap</a:t>
          </a:r>
          <a:r>
            <a:rPr kumimoji="0" lang="en-US" b="0" i="0" u="none" strike="noStrike" cap="none" normalizeH="0" baseline="0" dirty="0" smtClean="0">
              <a:ln/>
              <a:effectLst/>
              <a:latin typeface="Times New Roman" pitchFamily="18" charset="0"/>
            </a:rPr>
            <a:t> Class</a:t>
          </a:r>
        </a:p>
      </dgm:t>
    </dgm:pt>
    <dgm:pt modelId="{BBD8EB66-5097-412C-8A93-51ECB1DB003C}" type="parTrans" cxnId="{1516EA72-233F-479A-825E-F3C890905D9B}">
      <dgm:prSet>
        <dgm:style>
          <a:lnRef idx="2">
            <a:schemeClr val="accent4"/>
          </a:lnRef>
          <a:fillRef idx="0">
            <a:schemeClr val="accent4"/>
          </a:fillRef>
          <a:effectRef idx="1">
            <a:schemeClr val="accent4"/>
          </a:effectRef>
          <a:fontRef idx="minor">
            <a:schemeClr val="tx1"/>
          </a:fontRef>
        </dgm:style>
      </dgm:prSet>
      <dgm:spPr/>
      <dgm:t>
        <a:bodyPr/>
        <a:lstStyle/>
        <a:p>
          <a:endParaRPr lang="en-US"/>
        </a:p>
      </dgm:t>
    </dgm:pt>
    <dgm:pt modelId="{20FB9837-250D-4FAA-A1BF-E66A1E7D4DD0}" type="sibTrans" cxnId="{1516EA72-233F-479A-825E-F3C890905D9B}">
      <dgm:prSet/>
      <dgm:spPr/>
      <dgm:t>
        <a:bodyPr/>
        <a:lstStyle/>
        <a:p>
          <a:endParaRPr lang="en-US"/>
        </a:p>
      </dgm:t>
    </dgm:pt>
    <dgm:pt modelId="{C767441B-0C64-434D-98FC-859C0146F130}">
      <dgm:prSet>
        <dgm:style>
          <a:lnRef idx="1">
            <a:schemeClr val="accent2"/>
          </a:lnRef>
          <a:fillRef idx="2">
            <a:schemeClr val="accent2"/>
          </a:fillRef>
          <a:effectRef idx="1">
            <a:schemeClr val="accent2"/>
          </a:effectRef>
          <a:fontRef idx="minor">
            <a:schemeClr val="dk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effectLst/>
              <a:latin typeface="Verdana" pitchFamily="34" charset="0"/>
            </a:rPr>
            <a:t>TreeMap</a:t>
          </a:r>
          <a:r>
            <a:rPr kumimoji="0" lang="en-US" b="0" i="0" u="none" strike="noStrike" cap="none" normalizeH="0" baseline="0" dirty="0" smtClean="0">
              <a:ln/>
              <a:effectLst/>
              <a:latin typeface="Times New Roman" pitchFamily="18" charset="0"/>
            </a:rPr>
            <a:t> Class</a:t>
          </a:r>
        </a:p>
      </dgm:t>
    </dgm:pt>
    <dgm:pt modelId="{2B3A2079-EC57-43AC-9433-F9253D7C7509}" type="parTrans" cxnId="{18D21415-88F5-4AF5-BA41-754515D30B25}">
      <dgm:prSet>
        <dgm:style>
          <a:lnRef idx="2">
            <a:schemeClr val="accent4"/>
          </a:lnRef>
          <a:fillRef idx="0">
            <a:schemeClr val="accent4"/>
          </a:fillRef>
          <a:effectRef idx="1">
            <a:schemeClr val="accent4"/>
          </a:effectRef>
          <a:fontRef idx="minor">
            <a:schemeClr val="tx1"/>
          </a:fontRef>
        </dgm:style>
      </dgm:prSet>
      <dgm:spPr/>
      <dgm:t>
        <a:bodyPr/>
        <a:lstStyle/>
        <a:p>
          <a:endParaRPr lang="en-US"/>
        </a:p>
      </dgm:t>
    </dgm:pt>
    <dgm:pt modelId="{F4D7F7DE-426E-4EF2-BCE5-F832D8B09BB3}" type="sibTrans" cxnId="{18D21415-88F5-4AF5-BA41-754515D30B25}">
      <dgm:prSet/>
      <dgm:spPr/>
      <dgm:t>
        <a:bodyPr/>
        <a:lstStyle/>
        <a:p>
          <a:endParaRPr lang="en-US"/>
        </a:p>
      </dgm:t>
    </dgm:pt>
    <dgm:pt modelId="{7476C53F-D419-4834-B702-97BCE471B3A5}" type="pres">
      <dgm:prSet presAssocID="{4273C537-D396-43FF-BBB8-5367F02744CE}" presName="hierChild1" presStyleCnt="0">
        <dgm:presLayoutVars>
          <dgm:orgChart val="1"/>
          <dgm:chPref val="1"/>
          <dgm:dir/>
          <dgm:animOne val="branch"/>
          <dgm:animLvl val="lvl"/>
          <dgm:resizeHandles/>
        </dgm:presLayoutVars>
      </dgm:prSet>
      <dgm:spPr/>
    </dgm:pt>
    <dgm:pt modelId="{F5CE9223-B845-4FD9-A21B-23A20FEECC9A}" type="pres">
      <dgm:prSet presAssocID="{72653BFC-0572-461B-813E-F163E13E552B}" presName="hierRoot1" presStyleCnt="0">
        <dgm:presLayoutVars>
          <dgm:hierBranch/>
        </dgm:presLayoutVars>
      </dgm:prSet>
      <dgm:spPr/>
    </dgm:pt>
    <dgm:pt modelId="{F045A02E-9897-4CD8-AA12-6155DB97175C}" type="pres">
      <dgm:prSet presAssocID="{72653BFC-0572-461B-813E-F163E13E552B}" presName="rootComposite1" presStyleCnt="0"/>
      <dgm:spPr/>
    </dgm:pt>
    <dgm:pt modelId="{5EE8236A-B231-4E9B-8072-65C507F74B68}" type="pres">
      <dgm:prSet presAssocID="{72653BFC-0572-461B-813E-F163E13E552B}" presName="rootText1" presStyleLbl="node0" presStyleIdx="0" presStyleCnt="1">
        <dgm:presLayoutVars>
          <dgm:chPref val="3"/>
        </dgm:presLayoutVars>
      </dgm:prSet>
      <dgm:spPr/>
      <dgm:t>
        <a:bodyPr/>
        <a:lstStyle/>
        <a:p>
          <a:endParaRPr lang="en-US"/>
        </a:p>
      </dgm:t>
    </dgm:pt>
    <dgm:pt modelId="{D715ADEF-F9C4-4922-AA3F-5F08AE903F4D}" type="pres">
      <dgm:prSet presAssocID="{72653BFC-0572-461B-813E-F163E13E552B}" presName="rootConnector1" presStyleLbl="node1" presStyleIdx="0" presStyleCnt="0"/>
      <dgm:spPr/>
      <dgm:t>
        <a:bodyPr/>
        <a:lstStyle/>
        <a:p>
          <a:endParaRPr lang="en-US"/>
        </a:p>
      </dgm:t>
    </dgm:pt>
    <dgm:pt modelId="{4AF3F9B7-1431-45E8-A30E-6C03616D05B3}" type="pres">
      <dgm:prSet presAssocID="{72653BFC-0572-461B-813E-F163E13E552B}" presName="hierChild2" presStyleCnt="0"/>
      <dgm:spPr/>
    </dgm:pt>
    <dgm:pt modelId="{54E186C4-6BFB-4E5A-AD53-B448BBC98BC6}" type="pres">
      <dgm:prSet presAssocID="{8C810A6E-9E95-4692-BC5D-DD0E17DFA9E0}" presName="Name35" presStyleLbl="parChTrans1D2" presStyleIdx="0" presStyleCnt="1"/>
      <dgm:spPr/>
      <dgm:t>
        <a:bodyPr/>
        <a:lstStyle/>
        <a:p>
          <a:endParaRPr lang="en-US"/>
        </a:p>
      </dgm:t>
    </dgm:pt>
    <dgm:pt modelId="{3723B34F-36DA-45CB-88BD-0F8D1FA5D3DC}" type="pres">
      <dgm:prSet presAssocID="{5A121819-6509-4CCA-B2DC-B62D0752FCD3}" presName="hierRoot2" presStyleCnt="0">
        <dgm:presLayoutVars>
          <dgm:hierBranch/>
        </dgm:presLayoutVars>
      </dgm:prSet>
      <dgm:spPr/>
    </dgm:pt>
    <dgm:pt modelId="{F3B832B2-D431-4F4D-B3DD-4FC66894C9D1}" type="pres">
      <dgm:prSet presAssocID="{5A121819-6509-4CCA-B2DC-B62D0752FCD3}" presName="rootComposite" presStyleCnt="0"/>
      <dgm:spPr/>
    </dgm:pt>
    <dgm:pt modelId="{03F57E8F-1824-4328-9214-CC2A6CFABFFA}" type="pres">
      <dgm:prSet presAssocID="{5A121819-6509-4CCA-B2DC-B62D0752FCD3}" presName="rootText" presStyleLbl="node2" presStyleIdx="0" presStyleCnt="1">
        <dgm:presLayoutVars>
          <dgm:chPref val="3"/>
        </dgm:presLayoutVars>
      </dgm:prSet>
      <dgm:spPr/>
      <dgm:t>
        <a:bodyPr/>
        <a:lstStyle/>
        <a:p>
          <a:endParaRPr lang="en-US"/>
        </a:p>
      </dgm:t>
    </dgm:pt>
    <dgm:pt modelId="{AA66CD5D-B9C1-4F46-9BEE-636770853D33}" type="pres">
      <dgm:prSet presAssocID="{5A121819-6509-4CCA-B2DC-B62D0752FCD3}" presName="rootConnector" presStyleLbl="node2" presStyleIdx="0" presStyleCnt="1"/>
      <dgm:spPr/>
      <dgm:t>
        <a:bodyPr/>
        <a:lstStyle/>
        <a:p>
          <a:endParaRPr lang="en-US"/>
        </a:p>
      </dgm:t>
    </dgm:pt>
    <dgm:pt modelId="{EA64F536-49F0-4BC1-BC1A-2DF311BA3588}" type="pres">
      <dgm:prSet presAssocID="{5A121819-6509-4CCA-B2DC-B62D0752FCD3}" presName="hierChild4" presStyleCnt="0"/>
      <dgm:spPr/>
    </dgm:pt>
    <dgm:pt modelId="{A8361363-A3C9-46DE-A10B-1CAFE8797611}" type="pres">
      <dgm:prSet presAssocID="{BBD8EB66-5097-412C-8A93-51ECB1DB003C}" presName="Name35" presStyleLbl="parChTrans1D3" presStyleIdx="0" presStyleCnt="2"/>
      <dgm:spPr/>
      <dgm:t>
        <a:bodyPr/>
        <a:lstStyle/>
        <a:p>
          <a:endParaRPr lang="en-US"/>
        </a:p>
      </dgm:t>
    </dgm:pt>
    <dgm:pt modelId="{FCEA2EC5-826B-420B-B689-950B7F49E986}" type="pres">
      <dgm:prSet presAssocID="{7F7D2C1C-F4A0-4F29-AD25-77383213BE87}" presName="hierRoot2" presStyleCnt="0">
        <dgm:presLayoutVars>
          <dgm:hierBranch/>
        </dgm:presLayoutVars>
      </dgm:prSet>
      <dgm:spPr/>
    </dgm:pt>
    <dgm:pt modelId="{73A9CC76-4350-42F6-9A2F-1A76BA8F9EFE}" type="pres">
      <dgm:prSet presAssocID="{7F7D2C1C-F4A0-4F29-AD25-77383213BE87}" presName="rootComposite" presStyleCnt="0"/>
      <dgm:spPr/>
    </dgm:pt>
    <dgm:pt modelId="{80F19EB1-994B-4BD7-998B-779F0322078F}" type="pres">
      <dgm:prSet presAssocID="{7F7D2C1C-F4A0-4F29-AD25-77383213BE87}" presName="rootText" presStyleLbl="node3" presStyleIdx="0" presStyleCnt="2">
        <dgm:presLayoutVars>
          <dgm:chPref val="3"/>
        </dgm:presLayoutVars>
      </dgm:prSet>
      <dgm:spPr/>
      <dgm:t>
        <a:bodyPr/>
        <a:lstStyle/>
        <a:p>
          <a:endParaRPr lang="en-US"/>
        </a:p>
      </dgm:t>
    </dgm:pt>
    <dgm:pt modelId="{0956AA0E-A6A7-49C7-A0A4-B9CC013E815F}" type="pres">
      <dgm:prSet presAssocID="{7F7D2C1C-F4A0-4F29-AD25-77383213BE87}" presName="rootConnector" presStyleLbl="node3" presStyleIdx="0" presStyleCnt="2"/>
      <dgm:spPr/>
      <dgm:t>
        <a:bodyPr/>
        <a:lstStyle/>
        <a:p>
          <a:endParaRPr lang="en-US"/>
        </a:p>
      </dgm:t>
    </dgm:pt>
    <dgm:pt modelId="{62042EAF-8BA4-430A-B06C-562C6FA44B4B}" type="pres">
      <dgm:prSet presAssocID="{7F7D2C1C-F4A0-4F29-AD25-77383213BE87}" presName="hierChild4" presStyleCnt="0"/>
      <dgm:spPr/>
    </dgm:pt>
    <dgm:pt modelId="{B7598013-1392-4E5A-970B-8A8623974CED}" type="pres">
      <dgm:prSet presAssocID="{7F7D2C1C-F4A0-4F29-AD25-77383213BE87}" presName="hierChild5" presStyleCnt="0"/>
      <dgm:spPr/>
    </dgm:pt>
    <dgm:pt modelId="{2844CAD9-26B3-42C1-9855-189EFF56EDD5}" type="pres">
      <dgm:prSet presAssocID="{2B3A2079-EC57-43AC-9433-F9253D7C7509}" presName="Name35" presStyleLbl="parChTrans1D3" presStyleIdx="1" presStyleCnt="2"/>
      <dgm:spPr/>
      <dgm:t>
        <a:bodyPr/>
        <a:lstStyle/>
        <a:p>
          <a:endParaRPr lang="en-US"/>
        </a:p>
      </dgm:t>
    </dgm:pt>
    <dgm:pt modelId="{A2F1E688-AEF0-48A1-97B4-B65CE9707043}" type="pres">
      <dgm:prSet presAssocID="{C767441B-0C64-434D-98FC-859C0146F130}" presName="hierRoot2" presStyleCnt="0">
        <dgm:presLayoutVars>
          <dgm:hierBranch/>
        </dgm:presLayoutVars>
      </dgm:prSet>
      <dgm:spPr/>
    </dgm:pt>
    <dgm:pt modelId="{CB53333B-3995-4D23-B701-4094D80CE40F}" type="pres">
      <dgm:prSet presAssocID="{C767441B-0C64-434D-98FC-859C0146F130}" presName="rootComposite" presStyleCnt="0"/>
      <dgm:spPr/>
    </dgm:pt>
    <dgm:pt modelId="{62937322-B7B9-4FDF-A7D0-8773DF47805E}" type="pres">
      <dgm:prSet presAssocID="{C767441B-0C64-434D-98FC-859C0146F130}" presName="rootText" presStyleLbl="node3" presStyleIdx="1" presStyleCnt="2">
        <dgm:presLayoutVars>
          <dgm:chPref val="3"/>
        </dgm:presLayoutVars>
      </dgm:prSet>
      <dgm:spPr/>
      <dgm:t>
        <a:bodyPr/>
        <a:lstStyle/>
        <a:p>
          <a:endParaRPr lang="en-US"/>
        </a:p>
      </dgm:t>
    </dgm:pt>
    <dgm:pt modelId="{550410A2-D158-43F8-8510-E209CAFA5DA8}" type="pres">
      <dgm:prSet presAssocID="{C767441B-0C64-434D-98FC-859C0146F130}" presName="rootConnector" presStyleLbl="node3" presStyleIdx="1" presStyleCnt="2"/>
      <dgm:spPr/>
      <dgm:t>
        <a:bodyPr/>
        <a:lstStyle/>
        <a:p>
          <a:endParaRPr lang="en-US"/>
        </a:p>
      </dgm:t>
    </dgm:pt>
    <dgm:pt modelId="{D474191E-CCA2-4315-9C91-994137044C31}" type="pres">
      <dgm:prSet presAssocID="{C767441B-0C64-434D-98FC-859C0146F130}" presName="hierChild4" presStyleCnt="0"/>
      <dgm:spPr/>
    </dgm:pt>
    <dgm:pt modelId="{A19D8F82-FEC1-4E6E-BC73-90D37047B463}" type="pres">
      <dgm:prSet presAssocID="{C767441B-0C64-434D-98FC-859C0146F130}" presName="hierChild5" presStyleCnt="0"/>
      <dgm:spPr/>
    </dgm:pt>
    <dgm:pt modelId="{807727D0-7129-456C-8CA4-1A25407E389E}" type="pres">
      <dgm:prSet presAssocID="{5A121819-6509-4CCA-B2DC-B62D0752FCD3}" presName="hierChild5" presStyleCnt="0"/>
      <dgm:spPr/>
    </dgm:pt>
    <dgm:pt modelId="{49B34FBB-838E-4484-9D33-1D42841CD63A}" type="pres">
      <dgm:prSet presAssocID="{72653BFC-0572-461B-813E-F163E13E552B}" presName="hierChild3" presStyleCnt="0"/>
      <dgm:spPr/>
    </dgm:pt>
  </dgm:ptLst>
  <dgm:cxnLst>
    <dgm:cxn modelId="{FD577E26-FC3C-4A27-94AB-B1263711E6C0}" type="presOf" srcId="{72653BFC-0572-461B-813E-F163E13E552B}" destId="{D715ADEF-F9C4-4922-AA3F-5F08AE903F4D}" srcOrd="1" destOrd="0" presId="urn:microsoft.com/office/officeart/2005/8/layout/orgChart1"/>
    <dgm:cxn modelId="{7C8D94A9-ABD5-4D34-9821-1CB484F1A728}" type="presOf" srcId="{BBD8EB66-5097-412C-8A93-51ECB1DB003C}" destId="{A8361363-A3C9-46DE-A10B-1CAFE8797611}" srcOrd="0" destOrd="0" presId="urn:microsoft.com/office/officeart/2005/8/layout/orgChart1"/>
    <dgm:cxn modelId="{62CB7179-241E-46BA-BEB3-5BB53869F00A}" type="presOf" srcId="{7F7D2C1C-F4A0-4F29-AD25-77383213BE87}" destId="{80F19EB1-994B-4BD7-998B-779F0322078F}" srcOrd="0" destOrd="0" presId="urn:microsoft.com/office/officeart/2005/8/layout/orgChart1"/>
    <dgm:cxn modelId="{413A9D35-19CF-4523-9B51-134A50E958B0}" type="presOf" srcId="{5A121819-6509-4CCA-B2DC-B62D0752FCD3}" destId="{AA66CD5D-B9C1-4F46-9BEE-636770853D33}" srcOrd="1" destOrd="0" presId="urn:microsoft.com/office/officeart/2005/8/layout/orgChart1"/>
    <dgm:cxn modelId="{13A1E00D-33EF-4209-A28F-F0AC1FB9A2A9}" type="presOf" srcId="{72653BFC-0572-461B-813E-F163E13E552B}" destId="{5EE8236A-B231-4E9B-8072-65C507F74B68}" srcOrd="0" destOrd="0" presId="urn:microsoft.com/office/officeart/2005/8/layout/orgChart1"/>
    <dgm:cxn modelId="{185DB297-DD36-49AB-9DAC-DACB1A4E6DDA}" type="presOf" srcId="{8C810A6E-9E95-4692-BC5D-DD0E17DFA9E0}" destId="{54E186C4-6BFB-4E5A-AD53-B448BBC98BC6}" srcOrd="0" destOrd="0" presId="urn:microsoft.com/office/officeart/2005/8/layout/orgChart1"/>
    <dgm:cxn modelId="{BC268FED-3025-4F53-920E-9D438C9DABA0}" type="presOf" srcId="{5A121819-6509-4CCA-B2DC-B62D0752FCD3}" destId="{03F57E8F-1824-4328-9214-CC2A6CFABFFA}" srcOrd="0" destOrd="0" presId="urn:microsoft.com/office/officeart/2005/8/layout/orgChart1"/>
    <dgm:cxn modelId="{A7FC6A00-0397-4F16-A6A3-1965C2F84905}" srcId="{72653BFC-0572-461B-813E-F163E13E552B}" destId="{5A121819-6509-4CCA-B2DC-B62D0752FCD3}" srcOrd="0" destOrd="0" parTransId="{8C810A6E-9E95-4692-BC5D-DD0E17DFA9E0}" sibTransId="{553C4C91-D060-4166-81FC-2FC9237C8EBD}"/>
    <dgm:cxn modelId="{B4F85D33-0082-4E28-8CB9-9DEE3DE1D5E0}" type="presOf" srcId="{C767441B-0C64-434D-98FC-859C0146F130}" destId="{550410A2-D158-43F8-8510-E209CAFA5DA8}" srcOrd="1" destOrd="0" presId="urn:microsoft.com/office/officeart/2005/8/layout/orgChart1"/>
    <dgm:cxn modelId="{18D21415-88F5-4AF5-BA41-754515D30B25}" srcId="{5A121819-6509-4CCA-B2DC-B62D0752FCD3}" destId="{C767441B-0C64-434D-98FC-859C0146F130}" srcOrd="1" destOrd="0" parTransId="{2B3A2079-EC57-43AC-9433-F9253D7C7509}" sibTransId="{F4D7F7DE-426E-4EF2-BCE5-F832D8B09BB3}"/>
    <dgm:cxn modelId="{735A6EA5-C3FE-4E8B-8553-AB92568DCDC4}" type="presOf" srcId="{4273C537-D396-43FF-BBB8-5367F02744CE}" destId="{7476C53F-D419-4834-B702-97BCE471B3A5}" srcOrd="0" destOrd="0" presId="urn:microsoft.com/office/officeart/2005/8/layout/orgChart1"/>
    <dgm:cxn modelId="{C6513416-BF6F-466D-ADEC-F0110A2A00D6}" type="presOf" srcId="{7F7D2C1C-F4A0-4F29-AD25-77383213BE87}" destId="{0956AA0E-A6A7-49C7-A0A4-B9CC013E815F}" srcOrd="1" destOrd="0" presId="urn:microsoft.com/office/officeart/2005/8/layout/orgChart1"/>
    <dgm:cxn modelId="{05FF2E34-DFAB-4E36-98A9-B2A7441FDCDA}" srcId="{4273C537-D396-43FF-BBB8-5367F02744CE}" destId="{72653BFC-0572-461B-813E-F163E13E552B}" srcOrd="0" destOrd="0" parTransId="{CE4791F6-22F3-42B2-A151-D59B73AC848F}" sibTransId="{649765E6-DA5B-46B9-B4D1-91014D418303}"/>
    <dgm:cxn modelId="{1516EA72-233F-479A-825E-F3C890905D9B}" srcId="{5A121819-6509-4CCA-B2DC-B62D0752FCD3}" destId="{7F7D2C1C-F4A0-4F29-AD25-77383213BE87}" srcOrd="0" destOrd="0" parTransId="{BBD8EB66-5097-412C-8A93-51ECB1DB003C}" sibTransId="{20FB9837-250D-4FAA-A1BF-E66A1E7D4DD0}"/>
    <dgm:cxn modelId="{0ECB4B86-3687-49DF-AF96-B134AB68DEC3}" type="presOf" srcId="{2B3A2079-EC57-43AC-9433-F9253D7C7509}" destId="{2844CAD9-26B3-42C1-9855-189EFF56EDD5}" srcOrd="0" destOrd="0" presId="urn:microsoft.com/office/officeart/2005/8/layout/orgChart1"/>
    <dgm:cxn modelId="{29829CF6-E096-47C6-977A-DE9A98A14E7E}" type="presOf" srcId="{C767441B-0C64-434D-98FC-859C0146F130}" destId="{62937322-B7B9-4FDF-A7D0-8773DF47805E}" srcOrd="0" destOrd="0" presId="urn:microsoft.com/office/officeart/2005/8/layout/orgChart1"/>
    <dgm:cxn modelId="{CF25D7ED-477F-4DFD-A31A-98A447FD7B5E}" type="presParOf" srcId="{7476C53F-D419-4834-B702-97BCE471B3A5}" destId="{F5CE9223-B845-4FD9-A21B-23A20FEECC9A}" srcOrd="0" destOrd="0" presId="urn:microsoft.com/office/officeart/2005/8/layout/orgChart1"/>
    <dgm:cxn modelId="{90BFC324-3182-4C59-95E9-7E445FF81B4C}" type="presParOf" srcId="{F5CE9223-B845-4FD9-A21B-23A20FEECC9A}" destId="{F045A02E-9897-4CD8-AA12-6155DB97175C}" srcOrd="0" destOrd="0" presId="urn:microsoft.com/office/officeart/2005/8/layout/orgChart1"/>
    <dgm:cxn modelId="{B4E6AB59-736E-4B3D-BAFC-FD8909B5FE50}" type="presParOf" srcId="{F045A02E-9897-4CD8-AA12-6155DB97175C}" destId="{5EE8236A-B231-4E9B-8072-65C507F74B68}" srcOrd="0" destOrd="0" presId="urn:microsoft.com/office/officeart/2005/8/layout/orgChart1"/>
    <dgm:cxn modelId="{7071F87C-6716-4E94-A0A3-6954F2D2FE03}" type="presParOf" srcId="{F045A02E-9897-4CD8-AA12-6155DB97175C}" destId="{D715ADEF-F9C4-4922-AA3F-5F08AE903F4D}" srcOrd="1" destOrd="0" presId="urn:microsoft.com/office/officeart/2005/8/layout/orgChart1"/>
    <dgm:cxn modelId="{3C13825E-9342-47E5-906D-5C9C89F069C6}" type="presParOf" srcId="{F5CE9223-B845-4FD9-A21B-23A20FEECC9A}" destId="{4AF3F9B7-1431-45E8-A30E-6C03616D05B3}" srcOrd="1" destOrd="0" presId="urn:microsoft.com/office/officeart/2005/8/layout/orgChart1"/>
    <dgm:cxn modelId="{0E54718D-B8AA-4CD6-88E2-B856F79AFA06}" type="presParOf" srcId="{4AF3F9B7-1431-45E8-A30E-6C03616D05B3}" destId="{54E186C4-6BFB-4E5A-AD53-B448BBC98BC6}" srcOrd="0" destOrd="0" presId="urn:microsoft.com/office/officeart/2005/8/layout/orgChart1"/>
    <dgm:cxn modelId="{F3C1FEE6-1A08-4E63-A5D8-A3105B3926E9}" type="presParOf" srcId="{4AF3F9B7-1431-45E8-A30E-6C03616D05B3}" destId="{3723B34F-36DA-45CB-88BD-0F8D1FA5D3DC}" srcOrd="1" destOrd="0" presId="urn:microsoft.com/office/officeart/2005/8/layout/orgChart1"/>
    <dgm:cxn modelId="{D2E8C407-8580-4271-ACE3-1B595CD12978}" type="presParOf" srcId="{3723B34F-36DA-45CB-88BD-0F8D1FA5D3DC}" destId="{F3B832B2-D431-4F4D-B3DD-4FC66894C9D1}" srcOrd="0" destOrd="0" presId="urn:microsoft.com/office/officeart/2005/8/layout/orgChart1"/>
    <dgm:cxn modelId="{7E143B8D-F1D0-4450-AE97-7892B9B95AA1}" type="presParOf" srcId="{F3B832B2-D431-4F4D-B3DD-4FC66894C9D1}" destId="{03F57E8F-1824-4328-9214-CC2A6CFABFFA}" srcOrd="0" destOrd="0" presId="urn:microsoft.com/office/officeart/2005/8/layout/orgChart1"/>
    <dgm:cxn modelId="{D963A2BD-F011-4C1E-97E1-A2D9BD15F196}" type="presParOf" srcId="{F3B832B2-D431-4F4D-B3DD-4FC66894C9D1}" destId="{AA66CD5D-B9C1-4F46-9BEE-636770853D33}" srcOrd="1" destOrd="0" presId="urn:microsoft.com/office/officeart/2005/8/layout/orgChart1"/>
    <dgm:cxn modelId="{ED03CCF9-AA4F-4035-86F6-8CE75D245585}" type="presParOf" srcId="{3723B34F-36DA-45CB-88BD-0F8D1FA5D3DC}" destId="{EA64F536-49F0-4BC1-BC1A-2DF311BA3588}" srcOrd="1" destOrd="0" presId="urn:microsoft.com/office/officeart/2005/8/layout/orgChart1"/>
    <dgm:cxn modelId="{938BCBA1-230E-4DF5-9E8A-5D2A390DACB3}" type="presParOf" srcId="{EA64F536-49F0-4BC1-BC1A-2DF311BA3588}" destId="{A8361363-A3C9-46DE-A10B-1CAFE8797611}" srcOrd="0" destOrd="0" presId="urn:microsoft.com/office/officeart/2005/8/layout/orgChart1"/>
    <dgm:cxn modelId="{D7326AC8-3864-45DE-9EAE-8B6ACABD0606}" type="presParOf" srcId="{EA64F536-49F0-4BC1-BC1A-2DF311BA3588}" destId="{FCEA2EC5-826B-420B-B689-950B7F49E986}" srcOrd="1" destOrd="0" presId="urn:microsoft.com/office/officeart/2005/8/layout/orgChart1"/>
    <dgm:cxn modelId="{54081A29-C70C-4C07-BEEB-496B33B45120}" type="presParOf" srcId="{FCEA2EC5-826B-420B-B689-950B7F49E986}" destId="{73A9CC76-4350-42F6-9A2F-1A76BA8F9EFE}" srcOrd="0" destOrd="0" presId="urn:microsoft.com/office/officeart/2005/8/layout/orgChart1"/>
    <dgm:cxn modelId="{142F7D09-239D-4011-A5FC-E56C625853E9}" type="presParOf" srcId="{73A9CC76-4350-42F6-9A2F-1A76BA8F9EFE}" destId="{80F19EB1-994B-4BD7-998B-779F0322078F}" srcOrd="0" destOrd="0" presId="urn:microsoft.com/office/officeart/2005/8/layout/orgChart1"/>
    <dgm:cxn modelId="{F87B2022-A9D4-40AA-B1F6-2C4EAA1C5213}" type="presParOf" srcId="{73A9CC76-4350-42F6-9A2F-1A76BA8F9EFE}" destId="{0956AA0E-A6A7-49C7-A0A4-B9CC013E815F}" srcOrd="1" destOrd="0" presId="urn:microsoft.com/office/officeart/2005/8/layout/orgChart1"/>
    <dgm:cxn modelId="{F0562993-7AFC-4E4B-BA25-781360D848D8}" type="presParOf" srcId="{FCEA2EC5-826B-420B-B689-950B7F49E986}" destId="{62042EAF-8BA4-430A-B06C-562C6FA44B4B}" srcOrd="1" destOrd="0" presId="urn:microsoft.com/office/officeart/2005/8/layout/orgChart1"/>
    <dgm:cxn modelId="{8D28427C-F51D-4CD6-A9FF-B8352C463D5F}" type="presParOf" srcId="{FCEA2EC5-826B-420B-B689-950B7F49E986}" destId="{B7598013-1392-4E5A-970B-8A8623974CED}" srcOrd="2" destOrd="0" presId="urn:microsoft.com/office/officeart/2005/8/layout/orgChart1"/>
    <dgm:cxn modelId="{1046756D-D352-4000-A7BB-BCF8908E53CB}" type="presParOf" srcId="{EA64F536-49F0-4BC1-BC1A-2DF311BA3588}" destId="{2844CAD9-26B3-42C1-9855-189EFF56EDD5}" srcOrd="2" destOrd="0" presId="urn:microsoft.com/office/officeart/2005/8/layout/orgChart1"/>
    <dgm:cxn modelId="{0EA8ACB2-0491-403F-BD4F-E370BA6A3A71}" type="presParOf" srcId="{EA64F536-49F0-4BC1-BC1A-2DF311BA3588}" destId="{A2F1E688-AEF0-48A1-97B4-B65CE9707043}" srcOrd="3" destOrd="0" presId="urn:microsoft.com/office/officeart/2005/8/layout/orgChart1"/>
    <dgm:cxn modelId="{C5DDE9E3-6C75-4B2C-935F-D1998D456740}" type="presParOf" srcId="{A2F1E688-AEF0-48A1-97B4-B65CE9707043}" destId="{CB53333B-3995-4D23-B701-4094D80CE40F}" srcOrd="0" destOrd="0" presId="urn:microsoft.com/office/officeart/2005/8/layout/orgChart1"/>
    <dgm:cxn modelId="{752C8F11-8F75-4FBA-9351-A29F5452626C}" type="presParOf" srcId="{CB53333B-3995-4D23-B701-4094D80CE40F}" destId="{62937322-B7B9-4FDF-A7D0-8773DF47805E}" srcOrd="0" destOrd="0" presId="urn:microsoft.com/office/officeart/2005/8/layout/orgChart1"/>
    <dgm:cxn modelId="{6E9B78C2-7573-4ED4-8665-429DD6297BE7}" type="presParOf" srcId="{CB53333B-3995-4D23-B701-4094D80CE40F}" destId="{550410A2-D158-43F8-8510-E209CAFA5DA8}" srcOrd="1" destOrd="0" presId="urn:microsoft.com/office/officeart/2005/8/layout/orgChart1"/>
    <dgm:cxn modelId="{F09472D7-A2A7-4112-A0E8-4CDB092FC0CF}" type="presParOf" srcId="{A2F1E688-AEF0-48A1-97B4-B65CE9707043}" destId="{D474191E-CCA2-4315-9C91-994137044C31}" srcOrd="1" destOrd="0" presId="urn:microsoft.com/office/officeart/2005/8/layout/orgChart1"/>
    <dgm:cxn modelId="{EE9FEBFB-A511-4360-AE76-4524106D6B17}" type="presParOf" srcId="{A2F1E688-AEF0-48A1-97B4-B65CE9707043}" destId="{A19D8F82-FEC1-4E6E-BC73-90D37047B463}" srcOrd="2" destOrd="0" presId="urn:microsoft.com/office/officeart/2005/8/layout/orgChart1"/>
    <dgm:cxn modelId="{4865E3DE-A858-409C-B4C4-F7162A4B1D40}" type="presParOf" srcId="{3723B34F-36DA-45CB-88BD-0F8D1FA5D3DC}" destId="{807727D0-7129-456C-8CA4-1A25407E389E}" srcOrd="2" destOrd="0" presId="urn:microsoft.com/office/officeart/2005/8/layout/orgChart1"/>
    <dgm:cxn modelId="{DB9DAEEC-A1BC-4F2F-BB1E-3DBF7A932633}" type="presParOf" srcId="{F5CE9223-B845-4FD9-A21B-23A20FEECC9A}" destId="{49B34FBB-838E-4484-9D33-1D42841CD63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407B02-39ED-4335-91DF-D528516281FA}">
      <dsp:nvSpPr>
        <dsp:cNvPr id="0" name=""/>
        <dsp:cNvSpPr/>
      </dsp:nvSpPr>
      <dsp:spPr>
        <a:xfrm>
          <a:off x="4800604" y="860888"/>
          <a:ext cx="1454048" cy="361275"/>
        </a:xfrm>
        <a:custGeom>
          <a:avLst/>
          <a:gdLst/>
          <a:ahLst/>
          <a:cxnLst/>
          <a:rect l="0" t="0" r="0" b="0"/>
          <a:pathLst>
            <a:path>
              <a:moveTo>
                <a:pt x="0" y="0"/>
              </a:moveTo>
              <a:lnTo>
                <a:pt x="0" y="180637"/>
              </a:lnTo>
              <a:lnTo>
                <a:pt x="1454048" y="180637"/>
              </a:lnTo>
              <a:lnTo>
                <a:pt x="1454048" y="361275"/>
              </a:lnTo>
            </a:path>
          </a:pathLst>
        </a:custGeom>
        <a:noFill/>
        <a:ln w="25400" cap="flat" cmpd="sng" algn="ctr">
          <a:solidFill>
            <a:schemeClr val="accent4"/>
          </a:solidFill>
          <a:prstDash val="solid"/>
        </a:ln>
        <a:effectLst>
          <a:outerShdw blurRad="40000" dist="20000" dir="5400000" rotWithShape="0">
            <a:srgbClr val="000000">
              <a:alpha val="38000"/>
            </a:srgbClr>
          </a:outerShdw>
        </a:effectLst>
      </dsp:spPr>
      <dsp:style>
        <a:lnRef idx="2">
          <a:schemeClr val="accent4"/>
        </a:lnRef>
        <a:fillRef idx="0">
          <a:schemeClr val="accent4"/>
        </a:fillRef>
        <a:effectRef idx="1">
          <a:schemeClr val="accent4"/>
        </a:effectRef>
        <a:fontRef idx="minor">
          <a:schemeClr val="tx1"/>
        </a:fontRef>
      </dsp:style>
    </dsp:sp>
    <dsp:sp modelId="{9F62A907-16AF-4131-AD3E-E66F9CA4B4BE}">
      <dsp:nvSpPr>
        <dsp:cNvPr id="0" name=""/>
        <dsp:cNvSpPr/>
      </dsp:nvSpPr>
      <dsp:spPr>
        <a:xfrm>
          <a:off x="3346555" y="3303799"/>
          <a:ext cx="1454048" cy="361275"/>
        </a:xfrm>
        <a:custGeom>
          <a:avLst/>
          <a:gdLst/>
          <a:ahLst/>
          <a:cxnLst/>
          <a:rect l="0" t="0" r="0" b="0"/>
          <a:pathLst>
            <a:path>
              <a:moveTo>
                <a:pt x="0" y="0"/>
              </a:moveTo>
              <a:lnTo>
                <a:pt x="0" y="180637"/>
              </a:lnTo>
              <a:lnTo>
                <a:pt x="1454048" y="180637"/>
              </a:lnTo>
              <a:lnTo>
                <a:pt x="1454048" y="361275"/>
              </a:lnTo>
            </a:path>
          </a:pathLst>
        </a:custGeom>
        <a:noFill/>
        <a:ln w="25400" cap="flat" cmpd="sng" algn="ctr">
          <a:solidFill>
            <a:schemeClr val="accent4"/>
          </a:solidFill>
          <a:prstDash val="solid"/>
        </a:ln>
        <a:effectLst>
          <a:outerShdw blurRad="40000" dist="20000" dir="5400000" rotWithShape="0">
            <a:srgbClr val="000000">
              <a:alpha val="38000"/>
            </a:srgbClr>
          </a:outerShdw>
        </a:effectLst>
      </dsp:spPr>
      <dsp:style>
        <a:lnRef idx="2">
          <a:schemeClr val="accent4"/>
        </a:lnRef>
        <a:fillRef idx="0">
          <a:schemeClr val="accent4"/>
        </a:fillRef>
        <a:effectRef idx="1">
          <a:schemeClr val="accent4"/>
        </a:effectRef>
        <a:fontRef idx="minor">
          <a:schemeClr val="tx1"/>
        </a:fontRef>
      </dsp:style>
    </dsp:sp>
    <dsp:sp modelId="{EF0FB089-D44D-4DBC-AC4C-57BC6DBB5994}">
      <dsp:nvSpPr>
        <dsp:cNvPr id="0" name=""/>
        <dsp:cNvSpPr/>
      </dsp:nvSpPr>
      <dsp:spPr>
        <a:xfrm>
          <a:off x="1933727" y="3303799"/>
          <a:ext cx="1412828" cy="361275"/>
        </a:xfrm>
        <a:custGeom>
          <a:avLst/>
          <a:gdLst/>
          <a:ahLst/>
          <a:cxnLst/>
          <a:rect l="0" t="0" r="0" b="0"/>
          <a:pathLst>
            <a:path>
              <a:moveTo>
                <a:pt x="1412828" y="0"/>
              </a:moveTo>
              <a:lnTo>
                <a:pt x="1412828" y="180637"/>
              </a:lnTo>
              <a:lnTo>
                <a:pt x="0" y="180637"/>
              </a:lnTo>
              <a:lnTo>
                <a:pt x="0" y="361275"/>
              </a:lnTo>
            </a:path>
          </a:pathLst>
        </a:custGeom>
        <a:noFill/>
        <a:ln w="25400" cap="flat" cmpd="sng" algn="ctr">
          <a:solidFill>
            <a:schemeClr val="accent4"/>
          </a:solidFill>
          <a:prstDash val="solid"/>
        </a:ln>
        <a:effectLst>
          <a:outerShdw blurRad="40000" dist="20000" dir="5400000" rotWithShape="0">
            <a:srgbClr val="000000">
              <a:alpha val="38000"/>
            </a:srgbClr>
          </a:outerShdw>
        </a:effectLst>
      </dsp:spPr>
      <dsp:style>
        <a:lnRef idx="2">
          <a:schemeClr val="accent4"/>
        </a:lnRef>
        <a:fillRef idx="0">
          <a:schemeClr val="accent4"/>
        </a:fillRef>
        <a:effectRef idx="1">
          <a:schemeClr val="accent4"/>
        </a:effectRef>
        <a:fontRef idx="minor">
          <a:schemeClr val="tx1"/>
        </a:fontRef>
      </dsp:style>
    </dsp:sp>
    <dsp:sp modelId="{EBD8A116-4BA9-48DE-B8C4-6527792319BF}">
      <dsp:nvSpPr>
        <dsp:cNvPr id="0" name=""/>
        <dsp:cNvSpPr/>
      </dsp:nvSpPr>
      <dsp:spPr>
        <a:xfrm>
          <a:off x="3300835" y="2082343"/>
          <a:ext cx="91440" cy="361275"/>
        </a:xfrm>
        <a:custGeom>
          <a:avLst/>
          <a:gdLst/>
          <a:ahLst/>
          <a:cxnLst/>
          <a:rect l="0" t="0" r="0" b="0"/>
          <a:pathLst>
            <a:path>
              <a:moveTo>
                <a:pt x="45720" y="0"/>
              </a:moveTo>
              <a:lnTo>
                <a:pt x="45720" y="361275"/>
              </a:lnTo>
            </a:path>
          </a:pathLst>
        </a:custGeom>
        <a:noFill/>
        <a:ln w="25400" cap="flat" cmpd="sng" algn="ctr">
          <a:solidFill>
            <a:schemeClr val="accent4"/>
          </a:solidFill>
          <a:prstDash val="solid"/>
        </a:ln>
        <a:effectLst>
          <a:outerShdw blurRad="40000" dist="20000" dir="5400000" rotWithShape="0">
            <a:srgbClr val="000000">
              <a:alpha val="38000"/>
            </a:srgbClr>
          </a:outerShdw>
        </a:effectLst>
      </dsp:spPr>
      <dsp:style>
        <a:lnRef idx="2">
          <a:schemeClr val="accent4"/>
        </a:lnRef>
        <a:fillRef idx="0">
          <a:schemeClr val="accent4"/>
        </a:fillRef>
        <a:effectRef idx="1">
          <a:schemeClr val="accent4"/>
        </a:effectRef>
        <a:fontRef idx="minor">
          <a:schemeClr val="tx1"/>
        </a:fontRef>
      </dsp:style>
    </dsp:sp>
    <dsp:sp modelId="{C965F328-7D4D-4A75-A505-FE56ED5F854F}">
      <dsp:nvSpPr>
        <dsp:cNvPr id="0" name=""/>
        <dsp:cNvSpPr/>
      </dsp:nvSpPr>
      <dsp:spPr>
        <a:xfrm>
          <a:off x="3346555" y="860888"/>
          <a:ext cx="1454048" cy="361275"/>
        </a:xfrm>
        <a:custGeom>
          <a:avLst/>
          <a:gdLst/>
          <a:ahLst/>
          <a:cxnLst/>
          <a:rect l="0" t="0" r="0" b="0"/>
          <a:pathLst>
            <a:path>
              <a:moveTo>
                <a:pt x="1454048" y="0"/>
              </a:moveTo>
              <a:lnTo>
                <a:pt x="1454048" y="180637"/>
              </a:lnTo>
              <a:lnTo>
                <a:pt x="0" y="180637"/>
              </a:lnTo>
              <a:lnTo>
                <a:pt x="0" y="361275"/>
              </a:lnTo>
            </a:path>
          </a:pathLst>
        </a:custGeom>
        <a:noFill/>
        <a:ln w="25400" cap="flat" cmpd="sng" algn="ctr">
          <a:solidFill>
            <a:schemeClr val="accent4"/>
          </a:solidFill>
          <a:prstDash val="solid"/>
        </a:ln>
        <a:effectLst>
          <a:outerShdw blurRad="40000" dist="20000" dir="5400000" rotWithShape="0">
            <a:srgbClr val="000000">
              <a:alpha val="38000"/>
            </a:srgbClr>
          </a:outerShdw>
        </a:effectLst>
      </dsp:spPr>
      <dsp:style>
        <a:lnRef idx="2">
          <a:schemeClr val="accent4"/>
        </a:lnRef>
        <a:fillRef idx="0">
          <a:schemeClr val="accent4"/>
        </a:fillRef>
        <a:effectRef idx="1">
          <a:schemeClr val="accent4"/>
        </a:effectRef>
        <a:fontRef idx="minor">
          <a:schemeClr val="tx1"/>
        </a:fontRef>
      </dsp:style>
    </dsp:sp>
    <dsp:sp modelId="{70049BC3-D2F1-4F2A-8EC5-AB55E81570C1}">
      <dsp:nvSpPr>
        <dsp:cNvPr id="0" name=""/>
        <dsp:cNvSpPr/>
      </dsp:nvSpPr>
      <dsp:spPr>
        <a:xfrm>
          <a:off x="3124208" y="707"/>
          <a:ext cx="3352792" cy="860180"/>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accent2"/>
        </a:lnRef>
        <a:fillRef idx="2">
          <a:schemeClr val="accent2"/>
        </a:fillRef>
        <a:effectRef idx="1">
          <a:schemeClr val="accent2"/>
        </a:effectRef>
        <a:fontRef idx="minor">
          <a:schemeClr val="dk1"/>
        </a:fontRef>
      </dsp:style>
      <dsp:txBody>
        <a:bodyPr spcFirstLastPara="0" vert="horz" wrap="square" lIns="17780" tIns="17780" rIns="17780" bIns="177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kern="1200" cap="none" normalizeH="0" baseline="0" dirty="0" smtClean="0">
              <a:ln/>
              <a:effectLst/>
              <a:latin typeface="Verdana" pitchFamily="34" charset="0"/>
            </a:rPr>
            <a:t>Collection</a:t>
          </a:r>
          <a:r>
            <a:rPr kumimoji="0" lang="en-US" sz="2800" b="0" i="0" u="none" strike="noStrike" kern="1200" cap="none" normalizeH="0" baseline="0" dirty="0" smtClean="0">
              <a:ln/>
              <a:effectLst/>
              <a:latin typeface="Lucida Sans Typewriter" pitchFamily="49" charset="0"/>
            </a:rPr>
            <a:t> </a:t>
          </a:r>
          <a:r>
            <a:rPr kumimoji="0" lang="en-US" sz="2800" b="0" i="0" u="none" strike="noStrike" kern="1200" cap="none" normalizeH="0" baseline="0" dirty="0" smtClean="0">
              <a:ln/>
              <a:effectLst/>
              <a:latin typeface="Times New Roman" pitchFamily="18" charset="0"/>
            </a:rPr>
            <a:t>Interface</a:t>
          </a:r>
        </a:p>
      </dsp:txBody>
      <dsp:txXfrm>
        <a:off x="3124208" y="707"/>
        <a:ext cx="3352792" cy="860180"/>
      </dsp:txXfrm>
    </dsp:sp>
    <dsp:sp modelId="{6A7BCC92-B417-4B2A-8FF6-E7706613EA2A}">
      <dsp:nvSpPr>
        <dsp:cNvPr id="0" name=""/>
        <dsp:cNvSpPr/>
      </dsp:nvSpPr>
      <dsp:spPr>
        <a:xfrm>
          <a:off x="2073145" y="1222163"/>
          <a:ext cx="2546821" cy="860180"/>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accent2"/>
        </a:lnRef>
        <a:fillRef idx="2">
          <a:schemeClr val="accent2"/>
        </a:fillRef>
        <a:effectRef idx="1">
          <a:schemeClr val="accent2"/>
        </a:effectRef>
        <a:fontRef idx="minor">
          <a:schemeClr val="dk1"/>
        </a:fontRef>
      </dsp:style>
      <dsp:txBody>
        <a:bodyPr spcFirstLastPara="0" vert="horz" wrap="square" lIns="17780" tIns="17780" rIns="17780" bIns="177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kern="1200" cap="none" normalizeH="0" baseline="0" smtClean="0">
              <a:ln/>
              <a:effectLst/>
              <a:latin typeface="Verdana" pitchFamily="34" charset="0"/>
            </a:rPr>
            <a:t>Set</a:t>
          </a:r>
          <a:r>
            <a:rPr kumimoji="0" lang="en-US" sz="2800" b="0" i="0" u="none" strike="noStrike" kern="1200" cap="none" normalizeH="0" baseline="0" smtClean="0">
              <a:ln/>
              <a:effectLst/>
              <a:latin typeface="Times New Roman" pitchFamily="18" charset="0"/>
            </a:rPr>
            <a:t> Interface</a:t>
          </a:r>
        </a:p>
      </dsp:txBody>
      <dsp:txXfrm>
        <a:off x="2073145" y="1222163"/>
        <a:ext cx="2546821" cy="860180"/>
      </dsp:txXfrm>
    </dsp:sp>
    <dsp:sp modelId="{A961968C-6C0A-4139-B2E6-564C79888F69}">
      <dsp:nvSpPr>
        <dsp:cNvPr id="0" name=""/>
        <dsp:cNvSpPr/>
      </dsp:nvSpPr>
      <dsp:spPr>
        <a:xfrm>
          <a:off x="1740109" y="2443619"/>
          <a:ext cx="3212892" cy="860180"/>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accent2"/>
        </a:lnRef>
        <a:fillRef idx="2">
          <a:schemeClr val="accent2"/>
        </a:fillRef>
        <a:effectRef idx="1">
          <a:schemeClr val="accent2"/>
        </a:effectRef>
        <a:fontRef idx="minor">
          <a:schemeClr val="dk1"/>
        </a:fontRef>
      </dsp:style>
      <dsp:txBody>
        <a:bodyPr spcFirstLastPara="0" vert="horz" wrap="square" lIns="17780" tIns="17780" rIns="17780" bIns="177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kern="1200" cap="none" normalizeH="0" baseline="0" dirty="0" err="1" smtClean="0">
              <a:ln/>
              <a:effectLst/>
              <a:latin typeface="Verdana" pitchFamily="34" charset="0"/>
            </a:rPr>
            <a:t>AbstractSet</a:t>
          </a:r>
          <a:r>
            <a:rPr kumimoji="0" lang="en-US" sz="2800" b="0" i="0" u="none" strike="noStrike" kern="1200" cap="none" normalizeH="0" baseline="0" dirty="0" smtClean="0">
              <a:ln/>
              <a:effectLst/>
              <a:latin typeface="Times New Roman" pitchFamily="18" charset="0"/>
            </a:rPr>
            <a:t> Class</a:t>
          </a:r>
        </a:p>
      </dsp:txBody>
      <dsp:txXfrm>
        <a:off x="1740109" y="2443619"/>
        <a:ext cx="3212892" cy="860180"/>
      </dsp:txXfrm>
    </dsp:sp>
    <dsp:sp modelId="{CF1A4C60-E3D4-4257-BF2D-DBF7F94FD1FA}">
      <dsp:nvSpPr>
        <dsp:cNvPr id="0" name=""/>
        <dsp:cNvSpPr/>
      </dsp:nvSpPr>
      <dsp:spPr>
        <a:xfrm>
          <a:off x="660316" y="3665074"/>
          <a:ext cx="2546821" cy="860180"/>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accent2"/>
        </a:lnRef>
        <a:fillRef idx="2">
          <a:schemeClr val="accent2"/>
        </a:fillRef>
        <a:effectRef idx="1">
          <a:schemeClr val="accent2"/>
        </a:effectRef>
        <a:fontRef idx="minor">
          <a:schemeClr val="dk1"/>
        </a:fontRef>
      </dsp:style>
      <dsp:txBody>
        <a:bodyPr spcFirstLastPara="0" vert="horz" wrap="square" lIns="17780" tIns="17780" rIns="17780" bIns="177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kern="1200" cap="none" normalizeH="0" baseline="0" smtClean="0">
              <a:ln/>
              <a:effectLst/>
              <a:latin typeface="Verdana" pitchFamily="34" charset="0"/>
            </a:rPr>
            <a:t>HashSet</a:t>
          </a:r>
          <a:r>
            <a:rPr kumimoji="0" lang="en-US" sz="2800" b="0" i="0" u="none" strike="noStrike" kern="1200" cap="none" normalizeH="0" baseline="0" smtClean="0">
              <a:ln/>
              <a:effectLst/>
              <a:latin typeface="Times New Roman" pitchFamily="18" charset="0"/>
            </a:rPr>
            <a:t> Class</a:t>
          </a:r>
        </a:p>
      </dsp:txBody>
      <dsp:txXfrm>
        <a:off x="660316" y="3665074"/>
        <a:ext cx="2546821" cy="860180"/>
      </dsp:txXfrm>
    </dsp:sp>
    <dsp:sp modelId="{B8FD6603-3FAB-4C92-AD8A-0CAB50B28340}">
      <dsp:nvSpPr>
        <dsp:cNvPr id="0" name=""/>
        <dsp:cNvSpPr/>
      </dsp:nvSpPr>
      <dsp:spPr>
        <a:xfrm>
          <a:off x="3527193" y="3665074"/>
          <a:ext cx="2546821" cy="860180"/>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accent2"/>
        </a:lnRef>
        <a:fillRef idx="2">
          <a:schemeClr val="accent2"/>
        </a:fillRef>
        <a:effectRef idx="1">
          <a:schemeClr val="accent2"/>
        </a:effectRef>
        <a:fontRef idx="minor">
          <a:schemeClr val="dk1"/>
        </a:fontRef>
      </dsp:style>
      <dsp:txBody>
        <a:bodyPr spcFirstLastPara="0" vert="horz" wrap="square" lIns="17780" tIns="17780" rIns="17780" bIns="177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kern="1200" cap="none" normalizeH="0" baseline="0" smtClean="0">
              <a:ln/>
              <a:effectLst/>
              <a:latin typeface="Verdana" pitchFamily="34" charset="0"/>
            </a:rPr>
            <a:t>TreeSet</a:t>
          </a:r>
          <a:r>
            <a:rPr kumimoji="0" lang="en-US" sz="2800" b="0" i="0" u="none" strike="noStrike" kern="1200" cap="none" normalizeH="0" baseline="0" smtClean="0">
              <a:ln/>
              <a:effectLst/>
              <a:latin typeface="Times New Roman" pitchFamily="18" charset="0"/>
            </a:rPr>
            <a:t> Class</a:t>
          </a:r>
        </a:p>
      </dsp:txBody>
      <dsp:txXfrm>
        <a:off x="3527193" y="3665074"/>
        <a:ext cx="2546821" cy="860180"/>
      </dsp:txXfrm>
    </dsp:sp>
    <dsp:sp modelId="{67C0C9BD-A011-45F0-84A8-326A20CD83AA}">
      <dsp:nvSpPr>
        <dsp:cNvPr id="0" name=""/>
        <dsp:cNvSpPr/>
      </dsp:nvSpPr>
      <dsp:spPr>
        <a:xfrm>
          <a:off x="4981242" y="1222163"/>
          <a:ext cx="2546821" cy="860180"/>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accent2"/>
        </a:lnRef>
        <a:fillRef idx="2">
          <a:schemeClr val="accent2"/>
        </a:fillRef>
        <a:effectRef idx="1">
          <a:schemeClr val="accent2"/>
        </a:effectRef>
        <a:fontRef idx="minor">
          <a:schemeClr val="dk1"/>
        </a:fontRef>
      </dsp:style>
      <dsp:txBody>
        <a:bodyPr spcFirstLastPara="0" vert="horz" wrap="square" lIns="17780" tIns="17780" rIns="17780" bIns="177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kern="1200" cap="none" normalizeH="0" baseline="0" smtClean="0">
              <a:ln/>
              <a:effectLst/>
              <a:latin typeface="Verdana" pitchFamily="34" charset="0"/>
            </a:rPr>
            <a:t>List</a:t>
          </a:r>
          <a:r>
            <a:rPr kumimoji="0" lang="en-US" sz="2800" b="0" i="0" u="none" strike="noStrike" kern="1200" cap="none" normalizeH="0" baseline="0" smtClean="0">
              <a:ln/>
              <a:effectLst/>
              <a:latin typeface="Times New Roman" pitchFamily="18" charset="0"/>
            </a:rPr>
            <a:t> Interface</a:t>
          </a:r>
        </a:p>
      </dsp:txBody>
      <dsp:txXfrm>
        <a:off x="4981242" y="1222163"/>
        <a:ext cx="2546821" cy="8601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4CAD9-26B3-42C1-9855-189EFF56EDD5}">
      <dsp:nvSpPr>
        <dsp:cNvPr id="0" name=""/>
        <dsp:cNvSpPr/>
      </dsp:nvSpPr>
      <dsp:spPr>
        <a:xfrm>
          <a:off x="4114799" y="2851922"/>
          <a:ext cx="1425236" cy="494710"/>
        </a:xfrm>
        <a:custGeom>
          <a:avLst/>
          <a:gdLst/>
          <a:ahLst/>
          <a:cxnLst/>
          <a:rect l="0" t="0" r="0" b="0"/>
          <a:pathLst>
            <a:path>
              <a:moveTo>
                <a:pt x="0" y="0"/>
              </a:moveTo>
              <a:lnTo>
                <a:pt x="0" y="247355"/>
              </a:lnTo>
              <a:lnTo>
                <a:pt x="1425236" y="247355"/>
              </a:lnTo>
              <a:lnTo>
                <a:pt x="1425236" y="494710"/>
              </a:lnTo>
            </a:path>
          </a:pathLst>
        </a:custGeom>
        <a:noFill/>
        <a:ln w="25400" cap="flat" cmpd="sng" algn="ctr">
          <a:solidFill>
            <a:schemeClr val="accent4"/>
          </a:solidFill>
          <a:prstDash val="solid"/>
        </a:ln>
        <a:effectLst>
          <a:outerShdw blurRad="40000" dist="20000" dir="5400000" rotWithShape="0">
            <a:srgbClr val="000000">
              <a:alpha val="38000"/>
            </a:srgbClr>
          </a:outerShdw>
        </a:effectLst>
      </dsp:spPr>
      <dsp:style>
        <a:lnRef idx="2">
          <a:schemeClr val="accent4"/>
        </a:lnRef>
        <a:fillRef idx="0">
          <a:schemeClr val="accent4"/>
        </a:fillRef>
        <a:effectRef idx="1">
          <a:schemeClr val="accent4"/>
        </a:effectRef>
        <a:fontRef idx="minor">
          <a:schemeClr val="tx1"/>
        </a:fontRef>
      </dsp:style>
    </dsp:sp>
    <dsp:sp modelId="{A8361363-A3C9-46DE-A10B-1CAFE8797611}">
      <dsp:nvSpPr>
        <dsp:cNvPr id="0" name=""/>
        <dsp:cNvSpPr/>
      </dsp:nvSpPr>
      <dsp:spPr>
        <a:xfrm>
          <a:off x="2689563" y="2851922"/>
          <a:ext cx="1425236" cy="494710"/>
        </a:xfrm>
        <a:custGeom>
          <a:avLst/>
          <a:gdLst/>
          <a:ahLst/>
          <a:cxnLst/>
          <a:rect l="0" t="0" r="0" b="0"/>
          <a:pathLst>
            <a:path>
              <a:moveTo>
                <a:pt x="1425236" y="0"/>
              </a:moveTo>
              <a:lnTo>
                <a:pt x="1425236" y="247355"/>
              </a:lnTo>
              <a:lnTo>
                <a:pt x="0" y="247355"/>
              </a:lnTo>
              <a:lnTo>
                <a:pt x="0" y="494710"/>
              </a:lnTo>
            </a:path>
          </a:pathLst>
        </a:custGeom>
        <a:noFill/>
        <a:ln w="25400" cap="flat" cmpd="sng" algn="ctr">
          <a:solidFill>
            <a:schemeClr val="accent4"/>
          </a:solidFill>
          <a:prstDash val="solid"/>
        </a:ln>
        <a:effectLst>
          <a:outerShdw blurRad="40000" dist="20000" dir="5400000" rotWithShape="0">
            <a:srgbClr val="000000">
              <a:alpha val="38000"/>
            </a:srgbClr>
          </a:outerShdw>
        </a:effectLst>
      </dsp:spPr>
      <dsp:style>
        <a:lnRef idx="2">
          <a:schemeClr val="accent4"/>
        </a:lnRef>
        <a:fillRef idx="0">
          <a:schemeClr val="accent4"/>
        </a:fillRef>
        <a:effectRef idx="1">
          <a:schemeClr val="accent4"/>
        </a:effectRef>
        <a:fontRef idx="minor">
          <a:schemeClr val="tx1"/>
        </a:fontRef>
      </dsp:style>
    </dsp:sp>
    <dsp:sp modelId="{54E186C4-6BFB-4E5A-AD53-B448BBC98BC6}">
      <dsp:nvSpPr>
        <dsp:cNvPr id="0" name=""/>
        <dsp:cNvSpPr/>
      </dsp:nvSpPr>
      <dsp:spPr>
        <a:xfrm>
          <a:off x="4069079" y="1179330"/>
          <a:ext cx="91440" cy="494710"/>
        </a:xfrm>
        <a:custGeom>
          <a:avLst/>
          <a:gdLst/>
          <a:ahLst/>
          <a:cxnLst/>
          <a:rect l="0" t="0" r="0" b="0"/>
          <a:pathLst>
            <a:path>
              <a:moveTo>
                <a:pt x="45720" y="0"/>
              </a:moveTo>
              <a:lnTo>
                <a:pt x="45720" y="494710"/>
              </a:lnTo>
            </a:path>
          </a:pathLst>
        </a:custGeom>
        <a:noFill/>
        <a:ln w="25400" cap="flat" cmpd="sng" algn="ctr">
          <a:solidFill>
            <a:schemeClr val="accent4"/>
          </a:solidFill>
          <a:prstDash val="solid"/>
        </a:ln>
        <a:effectLst>
          <a:outerShdw blurRad="40000" dist="20000" dir="5400000" rotWithShape="0">
            <a:srgbClr val="000000">
              <a:alpha val="38000"/>
            </a:srgbClr>
          </a:outerShdw>
        </a:effectLst>
      </dsp:spPr>
      <dsp:style>
        <a:lnRef idx="2">
          <a:schemeClr val="accent4"/>
        </a:lnRef>
        <a:fillRef idx="0">
          <a:schemeClr val="accent4"/>
        </a:fillRef>
        <a:effectRef idx="1">
          <a:schemeClr val="accent4"/>
        </a:effectRef>
        <a:fontRef idx="minor">
          <a:schemeClr val="tx1"/>
        </a:fontRef>
      </dsp:style>
    </dsp:sp>
    <dsp:sp modelId="{5EE8236A-B231-4E9B-8072-65C507F74B68}">
      <dsp:nvSpPr>
        <dsp:cNvPr id="0" name=""/>
        <dsp:cNvSpPr/>
      </dsp:nvSpPr>
      <dsp:spPr>
        <a:xfrm>
          <a:off x="2936918" y="1448"/>
          <a:ext cx="2355763" cy="1177881"/>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accent2"/>
        </a:lnRef>
        <a:fillRef idx="2">
          <a:schemeClr val="accent2"/>
        </a:fillRef>
        <a:effectRef idx="1">
          <a:schemeClr val="accent2"/>
        </a:effectRef>
        <a:fontRef idx="minor">
          <a:schemeClr val="dk1"/>
        </a:fontRef>
      </dsp:style>
      <dsp:txBody>
        <a:bodyPr spcFirstLastPara="0" vert="horz" wrap="square" lIns="18415" tIns="18415" rIns="18415" bIns="184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900" b="0" i="0" u="none" strike="noStrike" kern="1200" cap="none" normalizeH="0" baseline="0" dirty="0" smtClean="0">
              <a:ln/>
              <a:effectLst/>
              <a:latin typeface="Verdana" pitchFamily="34" charset="0"/>
            </a:rPr>
            <a:t>Map</a:t>
          </a:r>
          <a:r>
            <a:rPr kumimoji="0" lang="en-US" sz="2900" b="0" i="0" u="none" strike="noStrike" kern="1200" cap="none" normalizeH="0" baseline="0" dirty="0" smtClean="0">
              <a:ln/>
              <a:effectLst/>
              <a:latin typeface="Times New Roman" pitchFamily="18" charset="0"/>
            </a:rPr>
            <a:t> Interface</a:t>
          </a:r>
        </a:p>
      </dsp:txBody>
      <dsp:txXfrm>
        <a:off x="2936918" y="1448"/>
        <a:ext cx="2355763" cy="1177881"/>
      </dsp:txXfrm>
    </dsp:sp>
    <dsp:sp modelId="{03F57E8F-1824-4328-9214-CC2A6CFABFFA}">
      <dsp:nvSpPr>
        <dsp:cNvPr id="0" name=""/>
        <dsp:cNvSpPr/>
      </dsp:nvSpPr>
      <dsp:spPr>
        <a:xfrm>
          <a:off x="2936918" y="1674040"/>
          <a:ext cx="2355763" cy="1177881"/>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accent2"/>
        </a:lnRef>
        <a:fillRef idx="2">
          <a:schemeClr val="accent2"/>
        </a:fillRef>
        <a:effectRef idx="1">
          <a:schemeClr val="accent2"/>
        </a:effectRef>
        <a:fontRef idx="minor">
          <a:schemeClr val="dk1"/>
        </a:fontRef>
      </dsp:style>
      <dsp:txBody>
        <a:bodyPr spcFirstLastPara="0" vert="horz" wrap="square" lIns="18415" tIns="18415" rIns="18415" bIns="184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900" b="0" i="0" u="none" strike="noStrike" kern="1200" cap="none" normalizeH="0" baseline="0" dirty="0" err="1" smtClean="0">
              <a:ln/>
              <a:effectLst/>
              <a:latin typeface="Verdana" pitchFamily="34" charset="0"/>
            </a:rPr>
            <a:t>AbstractMap</a:t>
          </a:r>
          <a:r>
            <a:rPr kumimoji="0" lang="en-US" sz="2900" b="0" i="0" u="none" strike="noStrike" kern="1200" cap="none" normalizeH="0" baseline="0" dirty="0" smtClean="0">
              <a:ln/>
              <a:effectLst/>
              <a:latin typeface="Times New Roman" pitchFamily="18" charset="0"/>
            </a:rPr>
            <a:t> Class</a:t>
          </a:r>
        </a:p>
      </dsp:txBody>
      <dsp:txXfrm>
        <a:off x="2936918" y="1674040"/>
        <a:ext cx="2355763" cy="1177881"/>
      </dsp:txXfrm>
    </dsp:sp>
    <dsp:sp modelId="{80F19EB1-994B-4BD7-998B-779F0322078F}">
      <dsp:nvSpPr>
        <dsp:cNvPr id="0" name=""/>
        <dsp:cNvSpPr/>
      </dsp:nvSpPr>
      <dsp:spPr>
        <a:xfrm>
          <a:off x="1511681" y="3346632"/>
          <a:ext cx="2355763" cy="1177881"/>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accent2"/>
        </a:lnRef>
        <a:fillRef idx="2">
          <a:schemeClr val="accent2"/>
        </a:fillRef>
        <a:effectRef idx="1">
          <a:schemeClr val="accent2"/>
        </a:effectRef>
        <a:fontRef idx="minor">
          <a:schemeClr val="dk1"/>
        </a:fontRef>
      </dsp:style>
      <dsp:txBody>
        <a:bodyPr spcFirstLastPara="0" vert="horz" wrap="square" lIns="18415" tIns="18415" rIns="18415" bIns="184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900" b="0" i="0" u="none" strike="noStrike" kern="1200" cap="none" normalizeH="0" baseline="0" dirty="0" err="1" smtClean="0">
              <a:ln/>
              <a:effectLst/>
              <a:latin typeface="Verdana" pitchFamily="34" charset="0"/>
            </a:rPr>
            <a:t>HashMap</a:t>
          </a:r>
          <a:r>
            <a:rPr kumimoji="0" lang="en-US" sz="2900" b="0" i="0" u="none" strike="noStrike" kern="1200" cap="none" normalizeH="0" baseline="0" dirty="0" smtClean="0">
              <a:ln/>
              <a:effectLst/>
              <a:latin typeface="Times New Roman" pitchFamily="18" charset="0"/>
            </a:rPr>
            <a:t> Class</a:t>
          </a:r>
        </a:p>
      </dsp:txBody>
      <dsp:txXfrm>
        <a:off x="1511681" y="3346632"/>
        <a:ext cx="2355763" cy="1177881"/>
      </dsp:txXfrm>
    </dsp:sp>
    <dsp:sp modelId="{62937322-B7B9-4FDF-A7D0-8773DF47805E}">
      <dsp:nvSpPr>
        <dsp:cNvPr id="0" name=""/>
        <dsp:cNvSpPr/>
      </dsp:nvSpPr>
      <dsp:spPr>
        <a:xfrm>
          <a:off x="4362155" y="3346632"/>
          <a:ext cx="2355763" cy="1177881"/>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accent2"/>
        </a:lnRef>
        <a:fillRef idx="2">
          <a:schemeClr val="accent2"/>
        </a:fillRef>
        <a:effectRef idx="1">
          <a:schemeClr val="accent2"/>
        </a:effectRef>
        <a:fontRef idx="minor">
          <a:schemeClr val="dk1"/>
        </a:fontRef>
      </dsp:style>
      <dsp:txBody>
        <a:bodyPr spcFirstLastPara="0" vert="horz" wrap="square" lIns="18415" tIns="18415" rIns="18415" bIns="184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900" b="0" i="0" u="none" strike="noStrike" kern="1200" cap="none" normalizeH="0" baseline="0" dirty="0" err="1" smtClean="0">
              <a:ln/>
              <a:effectLst/>
              <a:latin typeface="Verdana" pitchFamily="34" charset="0"/>
            </a:rPr>
            <a:t>TreeMap</a:t>
          </a:r>
          <a:r>
            <a:rPr kumimoji="0" lang="en-US" sz="2900" b="0" i="0" u="none" strike="noStrike" kern="1200" cap="none" normalizeH="0" baseline="0" dirty="0" smtClean="0">
              <a:ln/>
              <a:effectLst/>
              <a:latin typeface="Times New Roman" pitchFamily="18" charset="0"/>
            </a:rPr>
            <a:t> Class</a:t>
          </a:r>
        </a:p>
      </dsp:txBody>
      <dsp:txXfrm>
        <a:off x="4362155" y="3346632"/>
        <a:ext cx="2355763" cy="117788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3035088"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33" tIns="46567" rIns="93133" bIns="46567" numCol="1" anchor="t" anchorCtr="0" compatLnSpc="1">
            <a:prstTxWarp prst="textNoShape">
              <a:avLst/>
            </a:prstTxWarp>
          </a:bodyPr>
          <a:lstStyle>
            <a:lvl1pPr>
              <a:defRPr sz="1300">
                <a:latin typeface="Times New Roman" pitchFamily="18" charset="0"/>
              </a:defRPr>
            </a:lvl1pPr>
          </a:lstStyle>
          <a:p>
            <a:endParaRPr lang="en-US"/>
          </a:p>
        </p:txBody>
      </p:sp>
      <p:sp>
        <p:nvSpPr>
          <p:cNvPr id="69635" name="Rectangle 3"/>
          <p:cNvSpPr>
            <a:spLocks noGrp="1" noChangeArrowheads="1"/>
          </p:cNvSpPr>
          <p:nvPr>
            <p:ph type="dt" sz="quarter" idx="1"/>
          </p:nvPr>
        </p:nvSpPr>
        <p:spPr bwMode="auto">
          <a:xfrm>
            <a:off x="3967341" y="0"/>
            <a:ext cx="3035088"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33" tIns="46567" rIns="93133" bIns="46567" numCol="1" anchor="t" anchorCtr="0" compatLnSpc="1">
            <a:prstTxWarp prst="textNoShape">
              <a:avLst/>
            </a:prstTxWarp>
          </a:bodyPr>
          <a:lstStyle>
            <a:lvl1pPr algn="r">
              <a:defRPr sz="1300">
                <a:latin typeface="Times New Roman" pitchFamily="18" charset="0"/>
              </a:defRPr>
            </a:lvl1pPr>
          </a:lstStyle>
          <a:p>
            <a:endParaRPr lang="en-US"/>
          </a:p>
        </p:txBody>
      </p:sp>
      <p:sp>
        <p:nvSpPr>
          <p:cNvPr id="69636" name="Rectangle 4"/>
          <p:cNvSpPr>
            <a:spLocks noGrp="1" noChangeArrowheads="1"/>
          </p:cNvSpPr>
          <p:nvPr>
            <p:ph type="ftr" sz="quarter" idx="2"/>
          </p:nvPr>
        </p:nvSpPr>
        <p:spPr bwMode="auto">
          <a:xfrm>
            <a:off x="0" y="8829967"/>
            <a:ext cx="3035088"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33" tIns="46567" rIns="93133" bIns="46567" numCol="1" anchor="b" anchorCtr="0" compatLnSpc="1">
            <a:prstTxWarp prst="textNoShape">
              <a:avLst/>
            </a:prstTxWarp>
          </a:bodyPr>
          <a:lstStyle>
            <a:lvl1pPr>
              <a:defRPr sz="1300">
                <a:latin typeface="Times New Roman" pitchFamily="18" charset="0"/>
              </a:defRPr>
            </a:lvl1pPr>
          </a:lstStyle>
          <a:p>
            <a:endParaRPr lang="en-US"/>
          </a:p>
        </p:txBody>
      </p:sp>
      <p:sp>
        <p:nvSpPr>
          <p:cNvPr id="69637" name="Rectangle 5"/>
          <p:cNvSpPr>
            <a:spLocks noGrp="1" noChangeArrowheads="1"/>
          </p:cNvSpPr>
          <p:nvPr>
            <p:ph type="sldNum" sz="quarter" idx="3"/>
          </p:nvPr>
        </p:nvSpPr>
        <p:spPr bwMode="auto">
          <a:xfrm>
            <a:off x="3967341" y="8829967"/>
            <a:ext cx="3035088"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33" tIns="46567" rIns="93133" bIns="46567" numCol="1" anchor="b" anchorCtr="0" compatLnSpc="1">
            <a:prstTxWarp prst="textNoShape">
              <a:avLst/>
            </a:prstTxWarp>
          </a:bodyPr>
          <a:lstStyle>
            <a:lvl1pPr algn="r">
              <a:defRPr sz="1300">
                <a:latin typeface="Times New Roman" pitchFamily="18" charset="0"/>
              </a:defRPr>
            </a:lvl1pPr>
          </a:lstStyle>
          <a:p>
            <a:fld id="{CCC61B9A-0C00-4BF7-A8FC-7A39807A750F}" type="slidenum">
              <a:rPr lang="en-US"/>
              <a:pPr/>
              <a:t>‹#›</a:t>
            </a:fld>
            <a:endParaRPr lang="en-US"/>
          </a:p>
        </p:txBody>
      </p:sp>
    </p:spTree>
    <p:extLst>
      <p:ext uri="{BB962C8B-B14F-4D97-AF65-F5344CB8AC3E}">
        <p14:creationId xmlns:p14="http://schemas.microsoft.com/office/powerpoint/2010/main" val="2339317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p:cSld name="Title Slide">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a:xfrm>
            <a:off x="685800" y="2130425"/>
            <a:ext cx="7772400" cy="1470025"/>
          </a:xfrm>
        </p:spPr>
        <p:txBody>
          <a:bodyPr/>
          <a:lstStyle>
            <a:lvl1pPr>
              <a:defRPr/>
            </a:lvl1pPr>
          </a:lstStyle>
          <a:p>
            <a:pPr lvl="0"/>
            <a:r>
              <a:rPr lang="en-US" noProof="0" smtClean="0"/>
              <a:t>Click to edit Master title style</a:t>
            </a:r>
          </a:p>
        </p:txBody>
      </p:sp>
      <p:sp>
        <p:nvSpPr>
          <p:cNvPr id="8909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89092" name="Rectangle 4"/>
          <p:cNvSpPr>
            <a:spLocks noGrp="1" noChangeArrowheads="1"/>
          </p:cNvSpPr>
          <p:nvPr>
            <p:ph type="dt" sz="half" idx="2"/>
          </p:nvPr>
        </p:nvSpPr>
        <p:spPr/>
        <p:txBody>
          <a:bodyPr/>
          <a:lstStyle>
            <a:lvl1pPr>
              <a:defRPr/>
            </a:lvl1pPr>
          </a:lstStyle>
          <a:p>
            <a:endParaRPr lang="en-US"/>
          </a:p>
        </p:txBody>
      </p:sp>
      <p:sp>
        <p:nvSpPr>
          <p:cNvPr id="89093" name="Rectangle 5"/>
          <p:cNvSpPr>
            <a:spLocks noGrp="1" noChangeArrowheads="1"/>
          </p:cNvSpPr>
          <p:nvPr>
            <p:ph type="ftr" sz="quarter" idx="3"/>
          </p:nvPr>
        </p:nvSpPr>
        <p:spPr/>
        <p:txBody>
          <a:bodyPr/>
          <a:lstStyle>
            <a:lvl1pPr>
              <a:defRPr/>
            </a:lvl1pPr>
          </a:lstStyle>
          <a:p>
            <a:endParaRPr lang="en-US"/>
          </a:p>
        </p:txBody>
      </p:sp>
      <p:sp>
        <p:nvSpPr>
          <p:cNvPr id="89094" name="Rectangle 6"/>
          <p:cNvSpPr>
            <a:spLocks noGrp="1" noChangeArrowheads="1"/>
          </p:cNvSpPr>
          <p:nvPr>
            <p:ph type="sldNum" sz="quarter" idx="4"/>
          </p:nvPr>
        </p:nvSpPr>
        <p:spPr/>
        <p:txBody>
          <a:bodyPr/>
          <a:lstStyle>
            <a:lvl1pPr>
              <a:defRPr/>
            </a:lvl1pPr>
          </a:lstStyle>
          <a:p>
            <a:fld id="{637383B5-B42D-4A0A-9737-21D1FBE6F8AF}" type="slidenum">
              <a:rPr lang="en-US"/>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fade">
                                      <p:cBhvr>
                                        <p:cTn id="7" dur="1000"/>
                                        <p:tgtEl>
                                          <p:spTgt spid="89091">
                                            <p:txEl>
                                              <p:pRg st="0" end="0"/>
                                            </p:txEl>
                                          </p:spTgt>
                                        </p:tgtEl>
                                      </p:cBhvr>
                                    </p:animEffect>
                                    <p:anim calcmode="lin" valueType="num">
                                      <p:cBhvr>
                                        <p:cTn id="8" dur="1000" fill="hold"/>
                                        <p:tgtEl>
                                          <p:spTgt spid="890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909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tmplLst>
          <p:tmpl lvl="1">
            <p:tnLst>
              <p:par>
                <p:cTn presetID="47" presetClass="entr" presetSubtype="0" fill="hold" nodeType="clickEffect">
                  <p:stCondLst>
                    <p:cond delay="0"/>
                  </p:stCondLst>
                  <p:childTnLst>
                    <p:set>
                      <p:cBhvr>
                        <p:cTn dur="1" fill="hold">
                          <p:stCondLst>
                            <p:cond delay="0"/>
                          </p:stCondLst>
                        </p:cTn>
                        <p:tgtEl>
                          <p:spTgt spid="89091"/>
                        </p:tgtEl>
                        <p:attrNameLst>
                          <p:attrName>style.visibility</p:attrName>
                        </p:attrNameLst>
                      </p:cBhvr>
                      <p:to>
                        <p:strVal val="visible"/>
                      </p:to>
                    </p:set>
                    <p:animEffect transition="in" filter="fade">
                      <p:cBhvr>
                        <p:cTn dur="1000"/>
                        <p:tgtEl>
                          <p:spTgt spid="89091"/>
                        </p:tgtEl>
                      </p:cBhvr>
                    </p:animEffect>
                    <p:anim calcmode="lin" valueType="num">
                      <p:cBhvr>
                        <p:cTn dur="1000" fill="hold"/>
                        <p:tgtEl>
                          <p:spTgt spid="89091"/>
                        </p:tgtEl>
                        <p:attrNameLst>
                          <p:attrName>ppt_x</p:attrName>
                        </p:attrNameLst>
                      </p:cBhvr>
                      <p:tavLst>
                        <p:tav tm="0">
                          <p:val>
                            <p:strVal val="#ppt_x"/>
                          </p:val>
                        </p:tav>
                        <p:tav tm="100000">
                          <p:val>
                            <p:strVal val="#ppt_x"/>
                          </p:val>
                        </p:tav>
                      </p:tavLst>
                    </p:anim>
                    <p:anim calcmode="lin" valueType="num">
                      <p:cBhvr>
                        <p:cTn dur="1000" fill="hold"/>
                        <p:tgtEl>
                          <p:spTgt spid="8909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DB30559-4759-4288-981D-1EB3E004732C}" type="slidenum">
              <a:rPr lang="en-US"/>
              <a:pPr/>
              <a:t>‹#›</a:t>
            </a:fld>
            <a:endParaRPr lang="en-US"/>
          </a:p>
        </p:txBody>
      </p:sp>
    </p:spTree>
    <p:extLst>
      <p:ext uri="{BB962C8B-B14F-4D97-AF65-F5344CB8AC3E}">
        <p14:creationId xmlns:p14="http://schemas.microsoft.com/office/powerpoint/2010/main" val="368717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621784-959A-4864-8E32-AF01143CEA71}" type="slidenum">
              <a:rPr lang="en-US"/>
              <a:pPr/>
              <a:t>‹#›</a:t>
            </a:fld>
            <a:endParaRPr lang="en-US"/>
          </a:p>
        </p:txBody>
      </p:sp>
    </p:spTree>
    <p:extLst>
      <p:ext uri="{BB962C8B-B14F-4D97-AF65-F5344CB8AC3E}">
        <p14:creationId xmlns:p14="http://schemas.microsoft.com/office/powerpoint/2010/main" val="1545585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4E38C1B-9A12-45F6-B319-BC30F349F26C}" type="slidenum">
              <a:rPr lang="en-US"/>
              <a:pPr/>
              <a:t>‹#›</a:t>
            </a:fld>
            <a:endParaRPr lang="en-US"/>
          </a:p>
        </p:txBody>
      </p:sp>
    </p:spTree>
    <p:extLst>
      <p:ext uri="{BB962C8B-B14F-4D97-AF65-F5344CB8AC3E}">
        <p14:creationId xmlns:p14="http://schemas.microsoft.com/office/powerpoint/2010/main" val="116695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1080C71-D0B7-4A61-9735-1EDA57B59C82}" type="slidenum">
              <a:rPr lang="en-US"/>
              <a:pPr/>
              <a:t>‹#›</a:t>
            </a:fld>
            <a:endParaRPr lang="en-US"/>
          </a:p>
        </p:txBody>
      </p:sp>
    </p:spTree>
    <p:extLst>
      <p:ext uri="{BB962C8B-B14F-4D97-AF65-F5344CB8AC3E}">
        <p14:creationId xmlns:p14="http://schemas.microsoft.com/office/powerpoint/2010/main" val="2940328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B2D3CE9-35DF-469D-B0B1-1F2BE0FD61B5}" type="slidenum">
              <a:rPr lang="en-US"/>
              <a:pPr/>
              <a:t>‹#›</a:t>
            </a:fld>
            <a:endParaRPr lang="en-US"/>
          </a:p>
        </p:txBody>
      </p:sp>
    </p:spTree>
    <p:extLst>
      <p:ext uri="{BB962C8B-B14F-4D97-AF65-F5344CB8AC3E}">
        <p14:creationId xmlns:p14="http://schemas.microsoft.com/office/powerpoint/2010/main" val="3069693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577D415-38B6-4A5C-9EC7-99E49A315FBE}" type="slidenum">
              <a:rPr lang="en-US"/>
              <a:pPr/>
              <a:t>‹#›</a:t>
            </a:fld>
            <a:endParaRPr lang="en-US"/>
          </a:p>
        </p:txBody>
      </p:sp>
    </p:spTree>
    <p:extLst>
      <p:ext uri="{BB962C8B-B14F-4D97-AF65-F5344CB8AC3E}">
        <p14:creationId xmlns:p14="http://schemas.microsoft.com/office/powerpoint/2010/main" val="396719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A61E2C3-C8F6-4481-9ED8-D2E9C1B6CAEC}" type="slidenum">
              <a:rPr lang="en-US"/>
              <a:pPr/>
              <a:t>‹#›</a:t>
            </a:fld>
            <a:endParaRPr lang="en-US"/>
          </a:p>
        </p:txBody>
      </p:sp>
    </p:spTree>
    <p:extLst>
      <p:ext uri="{BB962C8B-B14F-4D97-AF65-F5344CB8AC3E}">
        <p14:creationId xmlns:p14="http://schemas.microsoft.com/office/powerpoint/2010/main" val="383409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A1E9EF1-C009-4D9C-9F4F-74CD2C36C8B7}" type="slidenum">
              <a:rPr lang="en-US"/>
              <a:pPr/>
              <a:t>‹#›</a:t>
            </a:fld>
            <a:endParaRPr lang="en-US"/>
          </a:p>
        </p:txBody>
      </p:sp>
    </p:spTree>
    <p:extLst>
      <p:ext uri="{BB962C8B-B14F-4D97-AF65-F5344CB8AC3E}">
        <p14:creationId xmlns:p14="http://schemas.microsoft.com/office/powerpoint/2010/main" val="3913935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8262945-4F1C-458E-92F6-7BF047F08C82}" type="slidenum">
              <a:rPr lang="en-US"/>
              <a:pPr/>
              <a:t>‹#›</a:t>
            </a:fld>
            <a:endParaRPr lang="en-US"/>
          </a:p>
        </p:txBody>
      </p:sp>
    </p:spTree>
    <p:extLst>
      <p:ext uri="{BB962C8B-B14F-4D97-AF65-F5344CB8AC3E}">
        <p14:creationId xmlns:p14="http://schemas.microsoft.com/office/powerpoint/2010/main" val="749341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475DEC0-D7C2-4711-94F2-DB5185CD37FF}" type="slidenum">
              <a:rPr lang="en-US"/>
              <a:pPr/>
              <a:t>‹#›</a:t>
            </a:fld>
            <a:endParaRPr lang="en-US"/>
          </a:p>
        </p:txBody>
      </p:sp>
    </p:spTree>
    <p:extLst>
      <p:ext uri="{BB962C8B-B14F-4D97-AF65-F5344CB8AC3E}">
        <p14:creationId xmlns:p14="http://schemas.microsoft.com/office/powerpoint/2010/main" val="394577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88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885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7885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7885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62BFC57-4C28-4027-9E4C-EFA5D4342EC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fade">
                                      <p:cBhvr>
                                        <p:cTn id="7" dur="1000"/>
                                        <p:tgtEl>
                                          <p:spTgt spid="78851">
                                            <p:txEl>
                                              <p:pRg st="0" end="0"/>
                                            </p:txEl>
                                          </p:spTgt>
                                        </p:tgtEl>
                                      </p:cBhvr>
                                    </p:animEffect>
                                    <p:anim calcmode="lin" valueType="num">
                                      <p:cBhvr>
                                        <p:cTn id="8" dur="1000" fill="hold"/>
                                        <p:tgtEl>
                                          <p:spTgt spid="7885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885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8851">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8851">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78851">
                                            <p:txEl>
                                              <p:pRg st="3" end="3"/>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88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tmplLst>
          <p:tmpl lvl="1">
            <p:tnLst>
              <p:par>
                <p:cTn presetID="47" presetClass="entr" presetSubtype="0" fill="hold" nodeType="clickEffect">
                  <p:stCondLst>
                    <p:cond delay="0"/>
                  </p:stCondLst>
                  <p:childTnLst>
                    <p:set>
                      <p:cBhvr>
                        <p:cTn dur="1" fill="hold">
                          <p:stCondLst>
                            <p:cond delay="0"/>
                          </p:stCondLst>
                        </p:cTn>
                        <p:tgtEl>
                          <p:spTgt spid="78851"/>
                        </p:tgtEl>
                        <p:attrNameLst>
                          <p:attrName>style.visibility</p:attrName>
                        </p:attrNameLst>
                      </p:cBhvr>
                      <p:to>
                        <p:strVal val="visible"/>
                      </p:to>
                    </p:set>
                    <p:animEffect transition="in" filter="fade">
                      <p:cBhvr>
                        <p:cTn dur="1000"/>
                        <p:tgtEl>
                          <p:spTgt spid="78851"/>
                        </p:tgtEl>
                      </p:cBhvr>
                    </p:animEffect>
                    <p:anim calcmode="lin" valueType="num">
                      <p:cBhvr>
                        <p:cTn dur="1000" fill="hold"/>
                        <p:tgtEl>
                          <p:spTgt spid="78851"/>
                        </p:tgtEl>
                        <p:attrNameLst>
                          <p:attrName>ppt_x</p:attrName>
                        </p:attrNameLst>
                      </p:cBhvr>
                      <p:tavLst>
                        <p:tav tm="0">
                          <p:val>
                            <p:strVal val="#ppt_x"/>
                          </p:val>
                        </p:tav>
                        <p:tav tm="100000">
                          <p:val>
                            <p:strVal val="#ppt_x"/>
                          </p:val>
                        </p:tav>
                      </p:tavLst>
                    </p:anim>
                    <p:anim calcmode="lin" valueType="num">
                      <p:cBhvr>
                        <p:cTn dur="1000" fill="hold"/>
                        <p:tgtEl>
                          <p:spTgt spid="78851"/>
                        </p:tgtEl>
                        <p:attrNameLst>
                          <p:attrName>ppt_y</p:attrName>
                        </p:attrNameLst>
                      </p:cBhvr>
                      <p:tavLst>
                        <p:tav tm="0">
                          <p:val>
                            <p:strVal val="#ppt_y-.1"/>
                          </p:val>
                        </p:tav>
                        <p:tav tm="100000">
                          <p:val>
                            <p:strVal val="#ppt_y"/>
                          </p:val>
                        </p:tav>
                      </p:tavLst>
                    </p:anim>
                  </p:childTnLst>
                </p:cTn>
              </p:par>
            </p:tnLst>
          </p:tmpl>
          <p:tmpl lvl="2">
            <p:tnLst>
              <p:par>
                <p:cTn presetID="1" presetClass="entr" presetSubtype="0" fill="hold" nodeType="clickEffect">
                  <p:stCondLst>
                    <p:cond delay="0"/>
                  </p:stCondLst>
                  <p:childTnLst>
                    <p:set>
                      <p:cBhvr>
                        <p:cTn dur="1" fill="hold">
                          <p:stCondLst>
                            <p:cond delay="0"/>
                          </p:stCondLst>
                        </p:cTn>
                        <p:tgtEl>
                          <p:spTgt spid="78851"/>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78851"/>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78851"/>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78851"/>
                        </p:tgtEl>
                        <p:attrNameLst>
                          <p:attrName>style.visibility</p:attrName>
                        </p:attrNameLst>
                      </p:cBhvr>
                      <p:to>
                        <p:strVal val="visible"/>
                      </p:to>
                    </p:set>
                  </p:childTnLst>
                </p:cTn>
              </p:par>
            </p:tnLst>
          </p:tmpl>
        </p:tmplLst>
      </p:bldP>
    </p:bldLst>
  </p:timing>
  <p:txStyles>
    <p:titleStyle>
      <a:lvl1pPr algn="ctr" rtl="0" fontAlgn="base">
        <a:spcBef>
          <a:spcPct val="0"/>
        </a:spcBef>
        <a:spcAft>
          <a:spcPct val="0"/>
        </a:spcAft>
        <a:defRPr sz="4400">
          <a:solidFill>
            <a:srgbClr val="002060"/>
          </a:solidFill>
          <a:latin typeface="+mj-lt"/>
          <a:ea typeface="+mj-ea"/>
          <a:cs typeface="+mj-cs"/>
        </a:defRPr>
      </a:lvl1pPr>
      <a:lvl2pPr algn="ctr" rtl="0" fontAlgn="base">
        <a:spcBef>
          <a:spcPct val="0"/>
        </a:spcBef>
        <a:spcAft>
          <a:spcPct val="0"/>
        </a:spcAft>
        <a:defRPr sz="4400">
          <a:solidFill>
            <a:srgbClr val="66FF66"/>
          </a:solidFill>
          <a:latin typeface="Arial" charset="0"/>
        </a:defRPr>
      </a:lvl2pPr>
      <a:lvl3pPr algn="ctr" rtl="0" fontAlgn="base">
        <a:spcBef>
          <a:spcPct val="0"/>
        </a:spcBef>
        <a:spcAft>
          <a:spcPct val="0"/>
        </a:spcAft>
        <a:defRPr sz="4400">
          <a:solidFill>
            <a:srgbClr val="66FF66"/>
          </a:solidFill>
          <a:latin typeface="Arial" charset="0"/>
        </a:defRPr>
      </a:lvl3pPr>
      <a:lvl4pPr algn="ctr" rtl="0" fontAlgn="base">
        <a:spcBef>
          <a:spcPct val="0"/>
        </a:spcBef>
        <a:spcAft>
          <a:spcPct val="0"/>
        </a:spcAft>
        <a:defRPr sz="4400">
          <a:solidFill>
            <a:srgbClr val="66FF66"/>
          </a:solidFill>
          <a:latin typeface="Arial" charset="0"/>
        </a:defRPr>
      </a:lvl4pPr>
      <a:lvl5pPr algn="ctr" rtl="0" fontAlgn="base">
        <a:spcBef>
          <a:spcPct val="0"/>
        </a:spcBef>
        <a:spcAft>
          <a:spcPct val="0"/>
        </a:spcAft>
        <a:defRPr sz="4400">
          <a:solidFill>
            <a:srgbClr val="66FF66"/>
          </a:solidFill>
          <a:latin typeface="Arial" charset="0"/>
        </a:defRPr>
      </a:lvl5pPr>
      <a:lvl6pPr marL="457200" algn="ctr" rtl="0" fontAlgn="base">
        <a:spcBef>
          <a:spcPct val="0"/>
        </a:spcBef>
        <a:spcAft>
          <a:spcPct val="0"/>
        </a:spcAft>
        <a:defRPr sz="4400">
          <a:solidFill>
            <a:srgbClr val="66FF66"/>
          </a:solidFill>
          <a:latin typeface="Arial" charset="0"/>
        </a:defRPr>
      </a:lvl6pPr>
      <a:lvl7pPr marL="914400" algn="ctr" rtl="0" fontAlgn="base">
        <a:spcBef>
          <a:spcPct val="0"/>
        </a:spcBef>
        <a:spcAft>
          <a:spcPct val="0"/>
        </a:spcAft>
        <a:defRPr sz="4400">
          <a:solidFill>
            <a:srgbClr val="66FF66"/>
          </a:solidFill>
          <a:latin typeface="Arial" charset="0"/>
        </a:defRPr>
      </a:lvl7pPr>
      <a:lvl8pPr marL="1371600" algn="ctr" rtl="0" fontAlgn="base">
        <a:spcBef>
          <a:spcPct val="0"/>
        </a:spcBef>
        <a:spcAft>
          <a:spcPct val="0"/>
        </a:spcAft>
        <a:defRPr sz="4400">
          <a:solidFill>
            <a:srgbClr val="66FF66"/>
          </a:solidFill>
          <a:latin typeface="Arial" charset="0"/>
        </a:defRPr>
      </a:lvl8pPr>
      <a:lvl9pPr marL="1828800" algn="ctr" rtl="0" fontAlgn="base">
        <a:spcBef>
          <a:spcPct val="0"/>
        </a:spcBef>
        <a:spcAft>
          <a:spcPct val="0"/>
        </a:spcAft>
        <a:defRPr sz="4400">
          <a:solidFill>
            <a:srgbClr val="66FF66"/>
          </a:solidFill>
          <a:latin typeface="Arial" charset="0"/>
        </a:defRPr>
      </a:lvl9pPr>
    </p:titleStyle>
    <p:bodyStyle>
      <a:lvl1pPr marL="342900" indent="-342900" algn="l" rtl="0" fontAlgn="base">
        <a:spcBef>
          <a:spcPct val="20000"/>
        </a:spcBef>
        <a:spcAft>
          <a:spcPct val="0"/>
        </a:spcAft>
        <a:buChar char="•"/>
        <a:defRPr sz="3200">
          <a:solidFill>
            <a:srgbClr val="002060"/>
          </a:solidFill>
          <a:latin typeface="+mn-lt"/>
          <a:ea typeface="+mn-ea"/>
          <a:cs typeface="+mn-cs"/>
        </a:defRPr>
      </a:lvl1pPr>
      <a:lvl2pPr marL="742950" indent="-285750" algn="l" rtl="0" fontAlgn="base">
        <a:spcBef>
          <a:spcPct val="20000"/>
        </a:spcBef>
        <a:spcAft>
          <a:spcPct val="0"/>
        </a:spcAft>
        <a:buChar char="–"/>
        <a:defRPr sz="2800">
          <a:solidFill>
            <a:srgbClr val="002060"/>
          </a:solidFill>
          <a:latin typeface="+mn-lt"/>
        </a:defRPr>
      </a:lvl2pPr>
      <a:lvl3pPr marL="1143000" indent="-228600" algn="l" rtl="0" fontAlgn="base">
        <a:spcBef>
          <a:spcPct val="20000"/>
        </a:spcBef>
        <a:spcAft>
          <a:spcPct val="0"/>
        </a:spcAft>
        <a:buChar char="•"/>
        <a:defRPr sz="2400">
          <a:solidFill>
            <a:srgbClr val="002060"/>
          </a:solidFill>
          <a:latin typeface="+mn-lt"/>
        </a:defRPr>
      </a:lvl3pPr>
      <a:lvl4pPr marL="1600200" indent="-228600" algn="l" rtl="0" fontAlgn="base">
        <a:spcBef>
          <a:spcPct val="20000"/>
        </a:spcBef>
        <a:spcAft>
          <a:spcPct val="0"/>
        </a:spcAft>
        <a:buChar char="–"/>
        <a:defRPr sz="2000">
          <a:solidFill>
            <a:srgbClr val="002060"/>
          </a:solidFill>
          <a:latin typeface="+mn-lt"/>
        </a:defRPr>
      </a:lvl4pPr>
      <a:lvl5pPr marL="2057400" indent="-228600" algn="l" rtl="0" fontAlgn="base">
        <a:spcBef>
          <a:spcPct val="20000"/>
        </a:spcBef>
        <a:spcAft>
          <a:spcPct val="0"/>
        </a:spcAft>
        <a:buChar char="»"/>
        <a:defRPr sz="2000">
          <a:solidFill>
            <a:srgbClr val="002060"/>
          </a:solidFill>
          <a:latin typeface="+mn-lt"/>
        </a:defRPr>
      </a:lvl5pPr>
      <a:lvl6pPr marL="2514600" indent="-228600" algn="l" rtl="0" fontAlgn="base">
        <a:spcBef>
          <a:spcPct val="20000"/>
        </a:spcBef>
        <a:spcAft>
          <a:spcPct val="0"/>
        </a:spcAft>
        <a:buChar char="»"/>
        <a:defRPr sz="2000">
          <a:solidFill>
            <a:srgbClr val="66FF66"/>
          </a:solidFill>
          <a:latin typeface="+mn-lt"/>
        </a:defRPr>
      </a:lvl6pPr>
      <a:lvl7pPr marL="2971800" indent="-228600" algn="l" rtl="0" fontAlgn="base">
        <a:spcBef>
          <a:spcPct val="20000"/>
        </a:spcBef>
        <a:spcAft>
          <a:spcPct val="0"/>
        </a:spcAft>
        <a:buChar char="»"/>
        <a:defRPr sz="2000">
          <a:solidFill>
            <a:srgbClr val="66FF66"/>
          </a:solidFill>
          <a:latin typeface="+mn-lt"/>
        </a:defRPr>
      </a:lvl7pPr>
      <a:lvl8pPr marL="3429000" indent="-228600" algn="l" rtl="0" fontAlgn="base">
        <a:spcBef>
          <a:spcPct val="20000"/>
        </a:spcBef>
        <a:spcAft>
          <a:spcPct val="0"/>
        </a:spcAft>
        <a:buChar char="»"/>
        <a:defRPr sz="2000">
          <a:solidFill>
            <a:srgbClr val="66FF66"/>
          </a:solidFill>
          <a:latin typeface="+mn-lt"/>
        </a:defRPr>
      </a:lvl8pPr>
      <a:lvl9pPr marL="3886200" indent="-228600" algn="l" rtl="0" fontAlgn="base">
        <a:spcBef>
          <a:spcPct val="20000"/>
        </a:spcBef>
        <a:spcAft>
          <a:spcPct val="0"/>
        </a:spcAft>
        <a:buChar char="»"/>
        <a:defRPr sz="2000">
          <a:solidFill>
            <a:srgbClr val="66FF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6.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n-US"/>
              <a:t>Sets and Maps</a:t>
            </a:r>
          </a:p>
        </p:txBody>
      </p:sp>
      <p:sp>
        <p:nvSpPr>
          <p:cNvPr id="2051" name="Rectangle 3"/>
          <p:cNvSpPr>
            <a:spLocks noGrp="1" noChangeArrowheads="1"/>
          </p:cNvSpPr>
          <p:nvPr>
            <p:ph type="subTitle" idx="1"/>
          </p:nvPr>
        </p:nvSpPr>
        <p:spPr/>
        <p:txBody>
          <a:bodyPr/>
          <a:lstStyle/>
          <a:p>
            <a:r>
              <a:rPr lang="en-US"/>
              <a:t>Unit 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a:t>Instantiating a Set</a:t>
            </a:r>
          </a:p>
        </p:txBody>
      </p:sp>
      <p:sp>
        <p:nvSpPr>
          <p:cNvPr id="63493" name="Rectangle 5"/>
          <p:cNvSpPr>
            <a:spLocks noChangeArrowheads="1"/>
          </p:cNvSpPr>
          <p:nvPr/>
        </p:nvSpPr>
        <p:spPr bwMode="auto">
          <a:xfrm>
            <a:off x="-12700" y="1828800"/>
            <a:ext cx="8915400" cy="579438"/>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pPr lvl="1"/>
            <a:r>
              <a:rPr lang="en-US" sz="3200" dirty="0">
                <a:solidFill>
                  <a:schemeClr val="bg1"/>
                </a:solidFill>
              </a:rPr>
              <a:t>Set&lt;String&gt; names = new </a:t>
            </a:r>
            <a:r>
              <a:rPr lang="en-US" sz="3200" dirty="0" err="1">
                <a:solidFill>
                  <a:srgbClr val="FFFF00"/>
                </a:solidFill>
              </a:rPr>
              <a:t>HashSet</a:t>
            </a:r>
            <a:r>
              <a:rPr lang="en-US" sz="3200" dirty="0">
                <a:solidFill>
                  <a:schemeClr val="bg1"/>
                </a:solidFill>
              </a:rPr>
              <a:t>&lt;String&gt;();</a:t>
            </a:r>
          </a:p>
        </p:txBody>
      </p:sp>
      <p:sp>
        <p:nvSpPr>
          <p:cNvPr id="63494" name="Rectangle 6"/>
          <p:cNvSpPr>
            <a:spLocks noChangeArrowheads="1"/>
          </p:cNvSpPr>
          <p:nvPr/>
        </p:nvSpPr>
        <p:spPr bwMode="auto">
          <a:xfrm>
            <a:off x="-19050" y="2895600"/>
            <a:ext cx="8934450" cy="579438"/>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pPr lvl="1">
              <a:spcBef>
                <a:spcPct val="20000"/>
              </a:spcBef>
            </a:pPr>
            <a:r>
              <a:rPr lang="en-US" sz="3200" dirty="0">
                <a:solidFill>
                  <a:schemeClr val="bg1"/>
                </a:solidFill>
              </a:rPr>
              <a:t>Set&lt;String&gt; names = new </a:t>
            </a:r>
            <a:r>
              <a:rPr lang="en-US" sz="3200" dirty="0" err="1">
                <a:solidFill>
                  <a:srgbClr val="FFFF00"/>
                </a:solidFill>
              </a:rPr>
              <a:t>TreeSet</a:t>
            </a:r>
            <a:r>
              <a:rPr lang="en-US" sz="3200" dirty="0">
                <a:solidFill>
                  <a:schemeClr val="bg1"/>
                </a:solidFill>
              </a:rPr>
              <a:t>&lt;String&gt;();</a:t>
            </a:r>
          </a:p>
        </p:txBody>
      </p:sp>
      <p:sp>
        <p:nvSpPr>
          <p:cNvPr id="63495" name="Rectangle 7"/>
          <p:cNvSpPr>
            <a:spLocks noChangeArrowheads="1"/>
          </p:cNvSpPr>
          <p:nvPr/>
        </p:nvSpPr>
        <p:spPr bwMode="auto">
          <a:xfrm>
            <a:off x="990600" y="4953000"/>
            <a:ext cx="8153400" cy="579438"/>
          </a:xfrm>
          <a:prstGeom prst="rect">
            <a:avLst/>
          </a:prstGeom>
          <a:gradFill>
            <a:gsLst>
              <a:gs pos="0">
                <a:srgbClr val="BA88B8"/>
              </a:gs>
              <a:gs pos="80000">
                <a:srgbClr val="D19FCF"/>
              </a:gs>
              <a:gs pos="100000">
                <a:srgbClr val="E5C5E3"/>
              </a:gs>
            </a:gsLst>
          </a:gradFill>
          <a:ln/>
          <a:extLst/>
        </p:spPr>
        <p:style>
          <a:lnRef idx="1">
            <a:schemeClr val="accent4"/>
          </a:lnRef>
          <a:fillRef idx="3">
            <a:schemeClr val="accent4"/>
          </a:fillRef>
          <a:effectRef idx="2">
            <a:schemeClr val="accent4"/>
          </a:effectRef>
          <a:fontRef idx="minor">
            <a:schemeClr val="lt1"/>
          </a:fontRef>
        </p:style>
        <p:txBody>
          <a:bodyPr anchor="ctr">
            <a:spAutoFit/>
          </a:bodyPr>
          <a:lstStyle/>
          <a:p>
            <a:pPr lvl="1">
              <a:spcBef>
                <a:spcPct val="20000"/>
              </a:spcBef>
            </a:pPr>
            <a:r>
              <a:rPr lang="en-US" sz="3200" dirty="0">
                <a:solidFill>
                  <a:schemeClr val="bg1"/>
                </a:solidFill>
              </a:rPr>
              <a:t>Set&lt;String&gt; names = new </a:t>
            </a:r>
            <a:r>
              <a:rPr lang="en-US" sz="3200" dirty="0">
                <a:solidFill>
                  <a:srgbClr val="002060"/>
                </a:solidFill>
              </a:rPr>
              <a:t>Set</a:t>
            </a:r>
            <a:r>
              <a:rPr lang="en-US" sz="3200" dirty="0">
                <a:solidFill>
                  <a:schemeClr val="bg1"/>
                </a:solidFill>
              </a:rPr>
              <a:t>&lt;String&gt;();</a:t>
            </a:r>
          </a:p>
        </p:txBody>
      </p:sp>
      <p:sp>
        <p:nvSpPr>
          <p:cNvPr id="63496" name="Rectangle 8"/>
          <p:cNvSpPr>
            <a:spLocks noChangeArrowheads="1"/>
          </p:cNvSpPr>
          <p:nvPr/>
        </p:nvSpPr>
        <p:spPr bwMode="auto">
          <a:xfrm>
            <a:off x="990600" y="4191000"/>
            <a:ext cx="8153400" cy="579438"/>
          </a:xfrm>
          <a:prstGeom prst="rect">
            <a:avLst/>
          </a:prstGeom>
          <a:noFill/>
          <a:ln>
            <a:noFill/>
          </a:ln>
          <a:effectLst/>
          <a:extLst>
            <a:ext uri="{909E8E84-426E-40DD-AFC4-6F175D3DCCD1}">
              <a14:hiddenFill xmlns:a14="http://schemas.microsoft.com/office/drawing/2010/main">
                <a:solidFill>
                  <a:srgbClr val="FF4F4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20000"/>
              </a:spcBef>
            </a:pPr>
            <a:r>
              <a:rPr lang="en-US" sz="3200"/>
              <a:t>Set is an interface – this is illegal: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4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animBg="1"/>
      <p:bldP spid="63494" grpId="0" animBg="1"/>
      <p:bldP spid="63495" grpId="0" animBg="1"/>
      <p:bldP spid="6349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4"/>
          <p:cNvSpPr>
            <a:spLocks noGrp="1" noChangeArrowheads="1"/>
          </p:cNvSpPr>
          <p:nvPr>
            <p:ph type="title"/>
          </p:nvPr>
        </p:nvSpPr>
        <p:spPr/>
        <p:txBody>
          <a:bodyPr/>
          <a:lstStyle/>
          <a:p>
            <a:r>
              <a:rPr lang="en-US"/>
              <a:t>Set&lt;E&gt; Interface Methods</a:t>
            </a:r>
          </a:p>
        </p:txBody>
      </p:sp>
      <p:graphicFrame>
        <p:nvGraphicFramePr>
          <p:cNvPr id="95280" name="Group 48"/>
          <p:cNvGraphicFramePr>
            <a:graphicFrameLocks noGrp="1"/>
          </p:cNvGraphicFramePr>
          <p:nvPr>
            <p:ph idx="1"/>
            <p:extLst>
              <p:ext uri="{D42A27DB-BD31-4B8C-83A1-F6EECF244321}">
                <p14:modId xmlns:p14="http://schemas.microsoft.com/office/powerpoint/2010/main" val="1718261145"/>
              </p:ext>
            </p:extLst>
          </p:nvPr>
        </p:nvGraphicFramePr>
        <p:xfrm>
          <a:off x="304800" y="1600200"/>
          <a:ext cx="8610600" cy="4663759"/>
        </p:xfrm>
        <a:graphic>
          <a:graphicData uri="http://schemas.openxmlformats.org/drawingml/2006/table">
            <a:tbl>
              <a:tblPr/>
              <a:tblGrid>
                <a:gridCol w="3756025">
                  <a:extLst>
                    <a:ext uri="{9D8B030D-6E8A-4147-A177-3AD203B41FA5}">
                      <a16:colId xmlns:a16="http://schemas.microsoft.com/office/drawing/2014/main" val="20000"/>
                    </a:ext>
                  </a:extLst>
                </a:gridCol>
                <a:gridCol w="4854575">
                  <a:extLst>
                    <a:ext uri="{9D8B030D-6E8A-4147-A177-3AD203B41FA5}">
                      <a16:colId xmlns:a16="http://schemas.microsoft.com/office/drawing/2014/main" val="20001"/>
                    </a:ext>
                  </a:extLst>
                </a:gridCol>
              </a:tblGrid>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990099"/>
                          </a:solidFill>
                          <a:effectLst/>
                          <a:latin typeface="Arial" charset="0"/>
                        </a:rPr>
                        <a:t>Method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0070C0"/>
                          </a:solidFill>
                          <a:effectLst/>
                          <a:latin typeface="Arial" charset="0"/>
                        </a:rPr>
                        <a:t>Description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990099"/>
                          </a:solidFill>
                          <a:effectLst/>
                          <a:latin typeface="Arial" charset="0"/>
                        </a:rPr>
                        <a:t>boolean add(E obj)</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70C0"/>
                          </a:solidFill>
                          <a:effectLst/>
                          <a:latin typeface="Arial" charset="0"/>
                        </a:rPr>
                        <a:t>Adds </a:t>
                      </a:r>
                      <a:r>
                        <a:rPr kumimoji="0" lang="en-US" sz="2400" b="0" i="1" u="none" strike="noStrike" cap="none" normalizeH="0" baseline="0" smtClean="0">
                          <a:ln>
                            <a:noFill/>
                          </a:ln>
                          <a:solidFill>
                            <a:srgbClr val="0070C0"/>
                          </a:solidFill>
                          <a:effectLst/>
                          <a:latin typeface="Arial" charset="0"/>
                        </a:rPr>
                        <a:t>obj</a:t>
                      </a:r>
                      <a:r>
                        <a:rPr kumimoji="0" lang="en-US" sz="2400" b="0" i="0" u="none" strike="noStrike" cap="none" normalizeH="0" baseline="0" smtClean="0">
                          <a:ln>
                            <a:noFill/>
                          </a:ln>
                          <a:solidFill>
                            <a:srgbClr val="0070C0"/>
                          </a:solidFill>
                          <a:effectLst/>
                          <a:latin typeface="Arial" charset="0"/>
                        </a:rPr>
                        <a:t> to set if not already present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990099"/>
                          </a:solidFill>
                          <a:effectLst/>
                          <a:latin typeface="Arial" charset="0"/>
                        </a:rPr>
                        <a:t>boolean remove(E obj)</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70C0"/>
                          </a:solidFill>
                          <a:effectLst/>
                          <a:latin typeface="Arial" charset="0"/>
                        </a:rPr>
                        <a:t>Removes </a:t>
                      </a:r>
                      <a:r>
                        <a:rPr kumimoji="0" lang="en-US" sz="2400" b="0" i="1" u="none" strike="noStrike" cap="none" normalizeH="0" baseline="0" smtClean="0">
                          <a:ln>
                            <a:noFill/>
                          </a:ln>
                          <a:solidFill>
                            <a:srgbClr val="0070C0"/>
                          </a:solidFill>
                          <a:effectLst/>
                          <a:latin typeface="Arial" charset="0"/>
                        </a:rPr>
                        <a:t>obj</a:t>
                      </a:r>
                      <a:r>
                        <a:rPr kumimoji="0" lang="en-US" sz="2400" b="0" i="0" u="none" strike="noStrike" cap="none" normalizeH="0" baseline="0" smtClean="0">
                          <a:ln>
                            <a:noFill/>
                          </a:ln>
                          <a:solidFill>
                            <a:srgbClr val="0070C0"/>
                          </a:solidFill>
                          <a:effectLst/>
                          <a:latin typeface="Arial" charset="0"/>
                        </a:rPr>
                        <a:t> from set if exists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990099"/>
                          </a:solidFill>
                          <a:effectLst/>
                          <a:latin typeface="Arial" charset="0"/>
                        </a:rPr>
                        <a:t>boolean contains(E obj)</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70C0"/>
                          </a:solidFill>
                          <a:effectLst/>
                          <a:latin typeface="Arial" charset="0"/>
                        </a:rPr>
                        <a:t>Returns whether or not </a:t>
                      </a:r>
                      <a:r>
                        <a:rPr kumimoji="0" lang="en-US" sz="2400" b="0" i="1" u="none" strike="noStrike" cap="none" normalizeH="0" baseline="0" smtClean="0">
                          <a:ln>
                            <a:noFill/>
                          </a:ln>
                          <a:solidFill>
                            <a:srgbClr val="0070C0"/>
                          </a:solidFill>
                          <a:effectLst/>
                          <a:latin typeface="Arial" charset="0"/>
                        </a:rPr>
                        <a:t>obj</a:t>
                      </a:r>
                      <a:r>
                        <a:rPr kumimoji="0" lang="en-US" sz="2400" b="0" i="0" u="none" strike="noStrike" cap="none" normalizeH="0" baseline="0" smtClean="0">
                          <a:ln>
                            <a:noFill/>
                          </a:ln>
                          <a:solidFill>
                            <a:srgbClr val="0070C0"/>
                          </a:solidFill>
                          <a:effectLst/>
                          <a:latin typeface="Arial" charset="0"/>
                        </a:rPr>
                        <a:t> exists in the set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990099"/>
                          </a:solidFill>
                          <a:effectLst/>
                          <a:latin typeface="Verdana" pitchFamily="34" charset="0"/>
                        </a:rPr>
                        <a:t>int size()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70C0"/>
                          </a:solidFill>
                          <a:effectLst/>
                          <a:latin typeface="Arial" charset="0"/>
                        </a:rPr>
                        <a:t>Returns number of elements in set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990099"/>
                          </a:solidFill>
                          <a:effectLst/>
                          <a:latin typeface="Arial" charset="0"/>
                        </a:rPr>
                        <a:t>void clear()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0070C0"/>
                          </a:solidFill>
                          <a:effectLst/>
                          <a:latin typeface="Arial" charset="0"/>
                        </a:rPr>
                        <a:t>Removes all elements from set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i="1"/>
              <a:t>SetExample1.java</a:t>
            </a:r>
          </a:p>
        </p:txBody>
      </p:sp>
      <p:sp>
        <p:nvSpPr>
          <p:cNvPr id="64518" name="Rectangle 6"/>
          <p:cNvSpPr>
            <a:spLocks noChangeArrowheads="1"/>
          </p:cNvSpPr>
          <p:nvPr/>
        </p:nvSpPr>
        <p:spPr bwMode="auto">
          <a:xfrm>
            <a:off x="685800" y="1371600"/>
            <a:ext cx="79248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a:t>Set&lt;Integer&gt; </a:t>
            </a:r>
            <a:r>
              <a:rPr lang="en-US" sz="2400" dirty="0" err="1"/>
              <a:t>numSet</a:t>
            </a:r>
            <a:r>
              <a:rPr lang="en-US" sz="2400" dirty="0"/>
              <a:t> = new </a:t>
            </a:r>
            <a:r>
              <a:rPr lang="en-US" sz="2400" dirty="0" err="1"/>
              <a:t>HashSet</a:t>
            </a:r>
            <a:r>
              <a:rPr lang="en-US" sz="2400" dirty="0" smtClean="0"/>
              <a:t>&lt;&gt;();</a:t>
            </a:r>
            <a:endParaRPr lang="en-US" sz="2400" dirty="0"/>
          </a:p>
          <a:p>
            <a:r>
              <a:rPr lang="en-US" sz="2400" dirty="0"/>
              <a:t>// Set&lt;Integer&gt; </a:t>
            </a:r>
            <a:r>
              <a:rPr lang="en-US" sz="2400" dirty="0" err="1"/>
              <a:t>numSet</a:t>
            </a:r>
            <a:r>
              <a:rPr lang="en-US" sz="2400" dirty="0"/>
              <a:t> = new </a:t>
            </a:r>
            <a:r>
              <a:rPr lang="en-US" sz="2400" dirty="0" err="1"/>
              <a:t>TreeSet</a:t>
            </a:r>
            <a:r>
              <a:rPr lang="en-US" sz="2400" dirty="0" smtClean="0"/>
              <a:t>&lt;&gt;();</a:t>
            </a:r>
            <a:endParaRPr lang="en-US" sz="2400" dirty="0"/>
          </a:p>
          <a:p>
            <a:r>
              <a:rPr lang="en-US" sz="2400" dirty="0"/>
              <a:t>		</a:t>
            </a:r>
          </a:p>
          <a:p>
            <a:r>
              <a:rPr lang="en-US" sz="2400" dirty="0"/>
              <a:t>// Add some integers</a:t>
            </a:r>
          </a:p>
          <a:p>
            <a:r>
              <a:rPr lang="en-US" sz="2400" dirty="0" err="1"/>
              <a:t>numSet.add</a:t>
            </a:r>
            <a:r>
              <a:rPr lang="en-US" sz="2400" dirty="0"/>
              <a:t>(10);</a:t>
            </a:r>
          </a:p>
          <a:p>
            <a:r>
              <a:rPr lang="en-US" sz="2400" dirty="0" err="1"/>
              <a:t>numSet.add</a:t>
            </a:r>
            <a:r>
              <a:rPr lang="en-US" sz="2400" dirty="0"/>
              <a:t>(78);</a:t>
            </a:r>
          </a:p>
          <a:p>
            <a:r>
              <a:rPr lang="en-US" sz="2400" dirty="0" err="1"/>
              <a:t>numSet.add</a:t>
            </a:r>
            <a:r>
              <a:rPr lang="en-US" sz="2400" dirty="0"/>
              <a:t>(46);</a:t>
            </a:r>
          </a:p>
          <a:p>
            <a:r>
              <a:rPr lang="en-US" sz="2400" dirty="0" err="1"/>
              <a:t>numSet.add</a:t>
            </a:r>
            <a:r>
              <a:rPr lang="en-US" sz="2400" dirty="0"/>
              <a:t>(97);</a:t>
            </a:r>
          </a:p>
          <a:p>
            <a:r>
              <a:rPr lang="en-US" sz="2400" dirty="0" err="1"/>
              <a:t>numSet.add</a:t>
            </a:r>
            <a:r>
              <a:rPr lang="en-US" sz="2400" dirty="0"/>
              <a:t>(22);</a:t>
            </a:r>
          </a:p>
          <a:p>
            <a:r>
              <a:rPr lang="en-US" sz="2400" dirty="0" err="1"/>
              <a:t>System.out.println</a:t>
            </a:r>
            <a:r>
              <a:rPr lang="en-US" sz="2400" dirty="0"/>
              <a:t>("Size: " + </a:t>
            </a:r>
            <a:r>
              <a:rPr lang="en-US" sz="2400" dirty="0" err="1"/>
              <a:t>numSet.size</a:t>
            </a:r>
            <a:r>
              <a:rPr lang="en-US" sz="2400" dirty="0"/>
              <a:t>());</a:t>
            </a:r>
          </a:p>
          <a:p>
            <a:r>
              <a:rPr lang="en-US" sz="2400" dirty="0" err="1"/>
              <a:t>System.out.println</a:t>
            </a:r>
            <a:r>
              <a:rPr lang="en-US" sz="2400" dirty="0"/>
              <a:t>(</a:t>
            </a:r>
            <a:r>
              <a:rPr lang="en-US" sz="2400" dirty="0" err="1"/>
              <a:t>numSet</a:t>
            </a:r>
            <a:r>
              <a:rPr lang="en-US" sz="2400" dirty="0"/>
              <a:t>);</a:t>
            </a:r>
          </a:p>
          <a:p>
            <a:endParaRPr lang="en-US" sz="2400" dirty="0"/>
          </a:p>
          <a:p>
            <a:r>
              <a:rPr lang="en-US" sz="2400" dirty="0"/>
              <a:t>// Try to add a duplicate...</a:t>
            </a:r>
          </a:p>
          <a:p>
            <a:r>
              <a:rPr lang="en-US" sz="2400" dirty="0" err="1"/>
              <a:t>boolean</a:t>
            </a:r>
            <a:r>
              <a:rPr lang="en-US" sz="2400" dirty="0"/>
              <a:t> result = </a:t>
            </a:r>
            <a:r>
              <a:rPr lang="en-US" sz="2400" dirty="0" err="1"/>
              <a:t>numSet.add</a:t>
            </a:r>
            <a:r>
              <a:rPr lang="en-US" sz="2400" dirty="0"/>
              <a:t>(10);</a:t>
            </a:r>
          </a:p>
        </p:txBody>
      </p:sp>
      <p:sp>
        <p:nvSpPr>
          <p:cNvPr id="64520" name="AutoShape 8"/>
          <p:cNvSpPr>
            <a:spLocks noChangeArrowheads="1"/>
          </p:cNvSpPr>
          <p:nvPr/>
        </p:nvSpPr>
        <p:spPr bwMode="auto">
          <a:xfrm>
            <a:off x="4037013" y="2346325"/>
            <a:ext cx="4498975" cy="1047750"/>
          </a:xfrm>
          <a:prstGeom prst="roundRect">
            <a:avLst>
              <a:gd name="adj" fmla="val 16667"/>
            </a:avLst>
          </a:prstGeom>
          <a:ln>
            <a:headEnd/>
            <a:tailEnd/>
          </a:ln>
          <a:extLst/>
        </p:spPr>
        <p:style>
          <a:lnRef idx="1">
            <a:schemeClr val="accent4"/>
          </a:lnRef>
          <a:fillRef idx="2">
            <a:schemeClr val="accent4"/>
          </a:fillRef>
          <a:effectRef idx="1">
            <a:schemeClr val="accent4"/>
          </a:effectRef>
          <a:fontRef idx="minor">
            <a:schemeClr val="dk1"/>
          </a:fontRef>
        </p:style>
        <p:txBody>
          <a:bodyPr anchor="ctr">
            <a:spAutoFit/>
          </a:bodyPr>
          <a:lstStyle/>
          <a:p>
            <a:r>
              <a:rPr lang="en-US" sz="2000" dirty="0">
                <a:solidFill>
                  <a:srgbClr val="7030A0"/>
                </a:solidFill>
                <a:latin typeface="Verdana" pitchFamily="34" charset="0"/>
              </a:rPr>
              <a:t>Output with </a:t>
            </a:r>
            <a:r>
              <a:rPr lang="en-US" sz="2000" dirty="0" err="1">
                <a:solidFill>
                  <a:srgbClr val="7030A0"/>
                </a:solidFill>
                <a:latin typeface="Verdana" pitchFamily="34" charset="0"/>
              </a:rPr>
              <a:t>HashSet</a:t>
            </a:r>
            <a:r>
              <a:rPr lang="en-US" sz="2000" dirty="0">
                <a:solidFill>
                  <a:srgbClr val="7030A0"/>
                </a:solidFill>
                <a:latin typeface="Verdana" pitchFamily="34" charset="0"/>
              </a:rPr>
              <a:t>:</a:t>
            </a:r>
          </a:p>
          <a:p>
            <a:r>
              <a:rPr lang="en-US" b="1" dirty="0">
                <a:solidFill>
                  <a:srgbClr val="0070C0"/>
                </a:solidFill>
                <a:latin typeface="Verdana" pitchFamily="34" charset="0"/>
              </a:rPr>
              <a:t>Size: 8</a:t>
            </a:r>
          </a:p>
          <a:p>
            <a:r>
              <a:rPr lang="en-US" b="1" dirty="0">
                <a:solidFill>
                  <a:srgbClr val="0070C0"/>
                </a:solidFill>
                <a:latin typeface="Verdana" pitchFamily="34" charset="0"/>
              </a:rPr>
              <a:t>[68, 34, 53, 22, 97, 78, 10, 46]</a:t>
            </a:r>
          </a:p>
        </p:txBody>
      </p:sp>
      <p:sp>
        <p:nvSpPr>
          <p:cNvPr id="64521" name="AutoShape 9"/>
          <p:cNvSpPr>
            <a:spLocks noChangeArrowheads="1"/>
          </p:cNvSpPr>
          <p:nvPr/>
        </p:nvSpPr>
        <p:spPr bwMode="auto">
          <a:xfrm>
            <a:off x="4418013" y="3617913"/>
            <a:ext cx="4498975" cy="1047750"/>
          </a:xfrm>
          <a:prstGeom prst="roundRect">
            <a:avLst>
              <a:gd name="adj" fmla="val 16667"/>
            </a:avLst>
          </a:prstGeom>
          <a:ln>
            <a:headEnd/>
            <a:tailEnd/>
          </a:ln>
          <a:extLst/>
        </p:spPr>
        <p:style>
          <a:lnRef idx="1">
            <a:schemeClr val="accent4"/>
          </a:lnRef>
          <a:fillRef idx="2">
            <a:schemeClr val="accent4"/>
          </a:fillRef>
          <a:effectRef idx="1">
            <a:schemeClr val="accent4"/>
          </a:effectRef>
          <a:fontRef idx="minor">
            <a:schemeClr val="dk1"/>
          </a:fontRef>
        </p:style>
        <p:txBody>
          <a:bodyPr anchor="ctr">
            <a:spAutoFit/>
          </a:bodyPr>
          <a:lstStyle/>
          <a:p>
            <a:r>
              <a:rPr lang="en-US" sz="2000" dirty="0">
                <a:solidFill>
                  <a:srgbClr val="7030A0"/>
                </a:solidFill>
                <a:latin typeface="Verdana" pitchFamily="34" charset="0"/>
              </a:rPr>
              <a:t>Output with </a:t>
            </a:r>
            <a:r>
              <a:rPr lang="en-US" sz="2000" dirty="0" err="1">
                <a:solidFill>
                  <a:srgbClr val="7030A0"/>
                </a:solidFill>
                <a:latin typeface="Verdana" pitchFamily="34" charset="0"/>
              </a:rPr>
              <a:t>TreeSet</a:t>
            </a:r>
            <a:r>
              <a:rPr lang="en-US" sz="2000" dirty="0">
                <a:solidFill>
                  <a:srgbClr val="7030A0"/>
                </a:solidFill>
                <a:latin typeface="Verdana" pitchFamily="34" charset="0"/>
              </a:rPr>
              <a:t>:</a:t>
            </a:r>
          </a:p>
          <a:p>
            <a:r>
              <a:rPr lang="en-US" b="1" dirty="0">
                <a:solidFill>
                  <a:srgbClr val="0070C0"/>
                </a:solidFill>
                <a:latin typeface="Verdana" pitchFamily="34" charset="0"/>
              </a:rPr>
              <a:t>Size: 8</a:t>
            </a:r>
          </a:p>
          <a:p>
            <a:r>
              <a:rPr lang="en-US" b="1" dirty="0">
                <a:solidFill>
                  <a:srgbClr val="0070C0"/>
                </a:solidFill>
                <a:latin typeface="Verdana" pitchFamily="34" charset="0"/>
              </a:rPr>
              <a:t>[10, 22, 34, 46, 53, 68, 78, 97]</a:t>
            </a:r>
          </a:p>
        </p:txBody>
      </p:sp>
      <p:sp>
        <p:nvSpPr>
          <p:cNvPr id="64522" name="AutoShape 10"/>
          <p:cNvSpPr>
            <a:spLocks noChangeArrowheads="1"/>
          </p:cNvSpPr>
          <p:nvPr/>
        </p:nvSpPr>
        <p:spPr bwMode="auto">
          <a:xfrm>
            <a:off x="5257800" y="5562600"/>
            <a:ext cx="3046413" cy="617538"/>
          </a:xfrm>
          <a:prstGeom prst="wedgeEllipseCallout">
            <a:avLst>
              <a:gd name="adj1" fmla="val -44685"/>
              <a:gd name="adj2" fmla="val 70000"/>
            </a:avLst>
          </a:prstGeom>
          <a:ln>
            <a:headEnd/>
            <a:tailEnd/>
          </a:ln>
          <a:extLst/>
        </p:spPr>
        <p:style>
          <a:lnRef idx="3">
            <a:schemeClr val="lt1"/>
          </a:lnRef>
          <a:fillRef idx="1">
            <a:schemeClr val="accent4"/>
          </a:fillRef>
          <a:effectRef idx="1">
            <a:schemeClr val="accent4"/>
          </a:effectRef>
          <a:fontRef idx="minor">
            <a:schemeClr val="lt1"/>
          </a:fontRef>
        </p:style>
        <p:txBody>
          <a:bodyPr anchor="ctr">
            <a:spAutoFit/>
          </a:bodyPr>
          <a:lstStyle/>
          <a:p>
            <a:pPr algn="ctr"/>
            <a:r>
              <a:rPr lang="en-US" sz="2400">
                <a:solidFill>
                  <a:schemeClr val="bg1"/>
                </a:solidFill>
              </a:rPr>
              <a:t>Returns false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5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0" grpId="0" animBg="1"/>
      <p:bldP spid="64521" grpId="0" animBg="1"/>
      <p:bldP spid="64522"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i="1"/>
              <a:t>SetExample1.java</a:t>
            </a:r>
          </a:p>
        </p:txBody>
      </p:sp>
      <p:sp>
        <p:nvSpPr>
          <p:cNvPr id="99331" name="Rectangle 3"/>
          <p:cNvSpPr>
            <a:spLocks noChangeArrowheads="1"/>
          </p:cNvSpPr>
          <p:nvPr/>
        </p:nvSpPr>
        <p:spPr bwMode="auto">
          <a:xfrm>
            <a:off x="304800" y="990600"/>
            <a:ext cx="85344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a:t>// Removing existing and non-existing elements</a:t>
            </a:r>
          </a:p>
          <a:p>
            <a:r>
              <a:rPr lang="en-US" sz="2400" dirty="0"/>
              <a:t>result = </a:t>
            </a:r>
            <a:r>
              <a:rPr lang="en-US" sz="2400" dirty="0" err="1"/>
              <a:t>numSet.remove</a:t>
            </a:r>
            <a:r>
              <a:rPr lang="en-US" sz="2400" dirty="0"/>
              <a:t>(97);</a:t>
            </a:r>
          </a:p>
          <a:p>
            <a:r>
              <a:rPr lang="en-US" sz="2400" dirty="0"/>
              <a:t>result = </a:t>
            </a:r>
            <a:r>
              <a:rPr lang="en-US" sz="2400" dirty="0" err="1"/>
              <a:t>numSet.remove</a:t>
            </a:r>
            <a:r>
              <a:rPr lang="en-US" sz="2400" dirty="0"/>
              <a:t>(99);</a:t>
            </a:r>
          </a:p>
          <a:p>
            <a:endParaRPr lang="en-US" sz="2400" dirty="0"/>
          </a:p>
          <a:p>
            <a:r>
              <a:rPr lang="en-US" sz="2400" dirty="0"/>
              <a:t>// Removing existing and non-existing elements</a:t>
            </a:r>
          </a:p>
          <a:p>
            <a:r>
              <a:rPr lang="en-US" sz="2400" dirty="0"/>
              <a:t>result = </a:t>
            </a:r>
            <a:r>
              <a:rPr lang="en-US" sz="2400" dirty="0" err="1"/>
              <a:t>numSet.contains</a:t>
            </a:r>
            <a:r>
              <a:rPr lang="en-US" sz="2400" dirty="0"/>
              <a:t>(46);</a:t>
            </a:r>
          </a:p>
          <a:p>
            <a:r>
              <a:rPr lang="en-US" sz="2400" dirty="0"/>
              <a:t>result = </a:t>
            </a:r>
            <a:r>
              <a:rPr lang="en-US" sz="2400" dirty="0" err="1"/>
              <a:t>numSet.contains</a:t>
            </a:r>
            <a:r>
              <a:rPr lang="en-US" sz="2400" dirty="0"/>
              <a:t>(99);</a:t>
            </a:r>
          </a:p>
          <a:p>
            <a:endParaRPr lang="en-US" sz="2400" dirty="0"/>
          </a:p>
          <a:p>
            <a:r>
              <a:rPr lang="en-US" sz="2400" dirty="0"/>
              <a:t>// Find the average of the numbers in the set</a:t>
            </a:r>
          </a:p>
          <a:p>
            <a:r>
              <a:rPr lang="en-US" sz="2400" dirty="0"/>
              <a:t>double sum = 0;</a:t>
            </a:r>
          </a:p>
          <a:p>
            <a:r>
              <a:rPr lang="en-US" sz="2400" dirty="0">
                <a:solidFill>
                  <a:srgbClr val="FF00FF"/>
                </a:solidFill>
              </a:rPr>
              <a:t>for (</a:t>
            </a:r>
            <a:r>
              <a:rPr lang="en-US" sz="2400" dirty="0" err="1">
                <a:solidFill>
                  <a:srgbClr val="FF00FF"/>
                </a:solidFill>
              </a:rPr>
              <a:t>int</a:t>
            </a:r>
            <a:r>
              <a:rPr lang="en-US" sz="2400" dirty="0">
                <a:solidFill>
                  <a:srgbClr val="FF00FF"/>
                </a:solidFill>
              </a:rPr>
              <a:t> </a:t>
            </a:r>
            <a:r>
              <a:rPr lang="en-US" sz="2400" dirty="0" err="1">
                <a:solidFill>
                  <a:srgbClr val="FF00FF"/>
                </a:solidFill>
              </a:rPr>
              <a:t>num</a:t>
            </a:r>
            <a:r>
              <a:rPr lang="en-US" sz="2400" dirty="0">
                <a:solidFill>
                  <a:srgbClr val="FF00FF"/>
                </a:solidFill>
              </a:rPr>
              <a:t> : </a:t>
            </a:r>
            <a:r>
              <a:rPr lang="en-US" sz="2400" dirty="0" err="1">
                <a:solidFill>
                  <a:srgbClr val="FF00FF"/>
                </a:solidFill>
              </a:rPr>
              <a:t>numSet</a:t>
            </a:r>
            <a:r>
              <a:rPr lang="en-US" sz="2400" dirty="0">
                <a:solidFill>
                  <a:srgbClr val="FF00FF"/>
                </a:solidFill>
              </a:rPr>
              <a:t>)</a:t>
            </a:r>
          </a:p>
          <a:p>
            <a:r>
              <a:rPr lang="en-US" sz="2400" dirty="0">
                <a:solidFill>
                  <a:srgbClr val="FF00FF"/>
                </a:solidFill>
              </a:rPr>
              <a:t>{</a:t>
            </a:r>
          </a:p>
          <a:p>
            <a:r>
              <a:rPr lang="en-US" sz="2400" dirty="0">
                <a:solidFill>
                  <a:srgbClr val="FF00FF"/>
                </a:solidFill>
              </a:rPr>
              <a:t>   sum += </a:t>
            </a:r>
            <a:r>
              <a:rPr lang="en-US" sz="2400" dirty="0" err="1">
                <a:solidFill>
                  <a:srgbClr val="FF00FF"/>
                </a:solidFill>
              </a:rPr>
              <a:t>num</a:t>
            </a:r>
            <a:r>
              <a:rPr lang="en-US" sz="2400" dirty="0">
                <a:solidFill>
                  <a:srgbClr val="FF00FF"/>
                </a:solidFill>
              </a:rPr>
              <a:t>;</a:t>
            </a:r>
          </a:p>
          <a:p>
            <a:r>
              <a:rPr lang="en-US" sz="2400" dirty="0">
                <a:solidFill>
                  <a:srgbClr val="FF00FF"/>
                </a:solidFill>
              </a:rPr>
              <a:t>}</a:t>
            </a:r>
          </a:p>
          <a:p>
            <a:r>
              <a:rPr lang="en-US" sz="2400" dirty="0" err="1"/>
              <a:t>System.out.printf</a:t>
            </a:r>
            <a:r>
              <a:rPr lang="en-US" sz="2400" dirty="0"/>
              <a:t>("Average: %.4f \n", sum / </a:t>
            </a:r>
            <a:r>
              <a:rPr lang="en-US" sz="2400" dirty="0" err="1"/>
              <a:t>numSet.size</a:t>
            </a:r>
            <a:r>
              <a:rPr lang="en-US" sz="2400" dirty="0"/>
              <a:t>());</a:t>
            </a:r>
          </a:p>
        </p:txBody>
      </p:sp>
      <p:sp>
        <p:nvSpPr>
          <p:cNvPr id="99332" name="Oval 4"/>
          <p:cNvSpPr>
            <a:spLocks noChangeArrowheads="1"/>
          </p:cNvSpPr>
          <p:nvPr/>
        </p:nvSpPr>
        <p:spPr bwMode="auto">
          <a:xfrm>
            <a:off x="5029200" y="3429000"/>
            <a:ext cx="3733800" cy="1135063"/>
          </a:xfrm>
          <a:prstGeom prst="ellipse">
            <a:avLst/>
          </a:prstGeom>
          <a:ln>
            <a:headEnd/>
            <a:tailEnd/>
          </a:ln>
          <a:extLst/>
        </p:spPr>
        <p:style>
          <a:lnRef idx="3">
            <a:schemeClr val="lt1"/>
          </a:lnRef>
          <a:fillRef idx="1">
            <a:schemeClr val="accent4"/>
          </a:fillRef>
          <a:effectRef idx="1">
            <a:schemeClr val="accent4"/>
          </a:effectRef>
          <a:fontRef idx="minor">
            <a:schemeClr val="lt1"/>
          </a:fontRef>
        </p:style>
        <p:txBody>
          <a:bodyPr anchor="ctr">
            <a:spAutoFit/>
          </a:bodyPr>
          <a:lstStyle/>
          <a:p>
            <a:pPr algn="ctr"/>
            <a:r>
              <a:rPr lang="en-US" sz="2400">
                <a:solidFill>
                  <a:schemeClr val="bg1"/>
                </a:solidFill>
              </a:rPr>
              <a:t>There are no indexes in a set</a:t>
            </a:r>
          </a:p>
        </p:txBody>
      </p:sp>
      <p:sp>
        <p:nvSpPr>
          <p:cNvPr id="99333" name="AutoShape 5"/>
          <p:cNvSpPr>
            <a:spLocks noChangeArrowheads="1"/>
          </p:cNvSpPr>
          <p:nvPr/>
        </p:nvSpPr>
        <p:spPr bwMode="auto">
          <a:xfrm>
            <a:off x="3581400" y="4800600"/>
            <a:ext cx="4302125" cy="911225"/>
          </a:xfrm>
          <a:prstGeom prst="roundRect">
            <a:avLst>
              <a:gd name="adj" fmla="val 16667"/>
            </a:avLst>
          </a:prstGeom>
          <a:ln>
            <a:headEnd/>
            <a:tailEnd/>
          </a:ln>
          <a:extLst/>
        </p:spPr>
        <p:style>
          <a:lnRef idx="3">
            <a:schemeClr val="lt1"/>
          </a:lnRef>
          <a:fillRef idx="1">
            <a:schemeClr val="accent1"/>
          </a:fillRef>
          <a:effectRef idx="1">
            <a:schemeClr val="accent1"/>
          </a:effectRef>
          <a:fontRef idx="minor">
            <a:schemeClr val="lt1"/>
          </a:fontRef>
        </p:style>
        <p:txBody>
          <a:bodyPr anchor="ctr">
            <a:spAutoFit/>
          </a:bodyPr>
          <a:lstStyle/>
          <a:p>
            <a:pPr algn="ctr"/>
            <a:r>
              <a:rPr lang="en-US" sz="2400">
                <a:solidFill>
                  <a:schemeClr val="bg1"/>
                </a:solidFill>
              </a:rPr>
              <a:t>Use </a:t>
            </a:r>
            <a:r>
              <a:rPr lang="en-US" sz="2400" i="1">
                <a:solidFill>
                  <a:schemeClr val="bg1"/>
                </a:solidFill>
              </a:rPr>
              <a:t>enhanced-for</a:t>
            </a:r>
            <a:r>
              <a:rPr lang="en-US" sz="2400">
                <a:solidFill>
                  <a:schemeClr val="bg1"/>
                </a:solidFill>
              </a:rPr>
              <a:t> to traverse set without changing it</a:t>
            </a:r>
          </a:p>
        </p:txBody>
      </p:sp>
      <p:sp>
        <p:nvSpPr>
          <p:cNvPr id="99334" name="AutoShape 6"/>
          <p:cNvSpPr>
            <a:spLocks noChangeArrowheads="1"/>
          </p:cNvSpPr>
          <p:nvPr/>
        </p:nvSpPr>
        <p:spPr bwMode="auto">
          <a:xfrm>
            <a:off x="4878388" y="914400"/>
            <a:ext cx="3960812" cy="1651000"/>
          </a:xfrm>
          <a:prstGeom prst="wedgeEllipseCallout">
            <a:avLst>
              <a:gd name="adj1" fmla="val -65593"/>
              <a:gd name="adj2" fmla="val -6537"/>
            </a:avLst>
          </a:prstGeom>
          <a:ln>
            <a:headEnd/>
            <a:tailEnd/>
          </a:ln>
          <a:extLst/>
        </p:spPr>
        <p:style>
          <a:lnRef idx="3">
            <a:schemeClr val="lt1"/>
          </a:lnRef>
          <a:fillRef idx="1">
            <a:schemeClr val="accent4"/>
          </a:fillRef>
          <a:effectRef idx="1">
            <a:schemeClr val="accent4"/>
          </a:effectRef>
          <a:fontRef idx="minor">
            <a:schemeClr val="lt1"/>
          </a:fontRef>
        </p:style>
        <p:txBody>
          <a:bodyPr anchor="ctr">
            <a:spAutoFit/>
          </a:bodyPr>
          <a:lstStyle/>
          <a:p>
            <a:pPr algn="ctr"/>
            <a:r>
              <a:rPr lang="en-US" sz="2400">
                <a:solidFill>
                  <a:schemeClr val="bg1"/>
                </a:solidFill>
              </a:rPr>
              <a:t>Return true if found and removed; false if not there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3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animBg="1"/>
      <p:bldP spid="99333" grpId="0" animBg="1"/>
      <p:bldP spid="9933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t>More Set&lt;E&gt; Interface Methods</a:t>
            </a:r>
          </a:p>
        </p:txBody>
      </p:sp>
      <p:graphicFrame>
        <p:nvGraphicFramePr>
          <p:cNvPr id="102448" name="Group 48"/>
          <p:cNvGraphicFramePr>
            <a:graphicFrameLocks noGrp="1"/>
          </p:cNvGraphicFramePr>
          <p:nvPr>
            <p:ph idx="1"/>
            <p:extLst>
              <p:ext uri="{D42A27DB-BD31-4B8C-83A1-F6EECF244321}">
                <p14:modId xmlns:p14="http://schemas.microsoft.com/office/powerpoint/2010/main" val="127792172"/>
              </p:ext>
            </p:extLst>
          </p:nvPr>
        </p:nvGraphicFramePr>
        <p:xfrm>
          <a:off x="304800" y="1219200"/>
          <a:ext cx="8610600" cy="5281296"/>
        </p:xfrm>
        <a:graphic>
          <a:graphicData uri="http://schemas.openxmlformats.org/drawingml/2006/table">
            <a:tbl>
              <a:tblPr/>
              <a:tblGrid>
                <a:gridCol w="3886200">
                  <a:extLst>
                    <a:ext uri="{9D8B030D-6E8A-4147-A177-3AD203B41FA5}">
                      <a16:colId xmlns:a16="http://schemas.microsoft.com/office/drawing/2014/main" val="20000"/>
                    </a:ext>
                  </a:extLst>
                </a:gridCol>
                <a:gridCol w="4724400">
                  <a:extLst>
                    <a:ext uri="{9D8B030D-6E8A-4147-A177-3AD203B41FA5}">
                      <a16:colId xmlns:a16="http://schemas.microsoft.com/office/drawing/2014/main" val="20001"/>
                    </a:ext>
                  </a:extLst>
                </a:gridCol>
              </a:tblGrid>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990099"/>
                          </a:solidFill>
                          <a:effectLst/>
                          <a:latin typeface="Arial" charset="0"/>
                        </a:rPr>
                        <a:t>Method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70C0"/>
                          </a:solidFill>
                          <a:effectLst/>
                          <a:latin typeface="Arial" charset="0"/>
                        </a:rPr>
                        <a:t>Description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990099"/>
                          </a:solidFill>
                          <a:effectLst/>
                          <a:latin typeface="Arial" charset="0"/>
                        </a:rPr>
                        <a:t>boolean addAll(Collection c)</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70C0"/>
                          </a:solidFill>
                          <a:effectLst/>
                          <a:latin typeface="Arial" charset="0"/>
                        </a:rPr>
                        <a:t>Adds all elements in the specified collection to this set if they’re not already present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990099"/>
                          </a:solidFill>
                          <a:effectLst/>
                          <a:latin typeface="Arial" charset="0"/>
                        </a:rPr>
                        <a:t>boolean containsAll(Collection c)</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70C0"/>
                          </a:solidFill>
                          <a:effectLst/>
                          <a:latin typeface="Arial" charset="0"/>
                        </a:rPr>
                        <a:t>Returns true if this set contains all of the elements of the specified collection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990099"/>
                          </a:solidFill>
                          <a:effectLst/>
                          <a:latin typeface="Arial" charset="0"/>
                        </a:rPr>
                        <a:t>boolean removeAll(Collection c)</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70C0"/>
                          </a:solidFill>
                          <a:effectLst/>
                          <a:latin typeface="Arial" charset="0"/>
                        </a:rPr>
                        <a:t>Removes from this set all of its elements that are contained in the specified collection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04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990099"/>
                          </a:solidFill>
                          <a:effectLst/>
                          <a:latin typeface="Arial" charset="0"/>
                        </a:rPr>
                        <a:t>boolean retainAll(Collection c)</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70C0"/>
                          </a:solidFill>
                          <a:effectLst/>
                          <a:latin typeface="Arial" charset="0"/>
                        </a:rPr>
                        <a:t>Retains only the elements in this set that are contained in the specified collection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990099"/>
                          </a:solidFill>
                          <a:effectLst/>
                          <a:latin typeface="Arial" charset="0"/>
                        </a:rPr>
                        <a:t>E[ ] </a:t>
                      </a:r>
                      <a:r>
                        <a:rPr kumimoji="0" lang="en-US" sz="2000" b="0" i="0" u="none" strike="noStrike" cap="none" normalizeH="0" baseline="0" dirty="0" err="1" smtClean="0">
                          <a:ln>
                            <a:noFill/>
                          </a:ln>
                          <a:solidFill>
                            <a:srgbClr val="990099"/>
                          </a:solidFill>
                          <a:effectLst/>
                          <a:latin typeface="Arial" charset="0"/>
                        </a:rPr>
                        <a:t>toArray</a:t>
                      </a:r>
                      <a:r>
                        <a:rPr kumimoji="0" lang="en-US" sz="2000" b="0" i="0" u="none" strike="noStrike" cap="none" normalizeH="0" baseline="0" dirty="0" smtClean="0">
                          <a:ln>
                            <a:noFill/>
                          </a:ln>
                          <a:solidFill>
                            <a:srgbClr val="990099"/>
                          </a:solidFill>
                          <a:effectLst/>
                          <a:latin typeface="Arial" charset="0"/>
                        </a:rPr>
                        <a:t>(new 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70C0"/>
                          </a:solidFill>
                          <a:effectLst/>
                          <a:latin typeface="Arial" charset="0"/>
                        </a:rPr>
                        <a:t>Returns an array containing all of the elements in this set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setA.addAll</a:t>
            </a:r>
            <a:r>
              <a:rPr lang="en-US" dirty="0" smtClean="0"/>
              <a:t>(</a:t>
            </a:r>
            <a:r>
              <a:rPr lang="en-US" dirty="0" err="1" smtClean="0"/>
              <a:t>setB</a:t>
            </a:r>
            <a:r>
              <a:rPr lang="en-US" dirty="0" smtClean="0"/>
              <a:t>)</a:t>
            </a:r>
            <a:endParaRPr lang="en-US" dirty="0"/>
          </a:p>
        </p:txBody>
      </p:sp>
      <p:grpSp>
        <p:nvGrpSpPr>
          <p:cNvPr id="10" name="Group 9"/>
          <p:cNvGrpSpPr/>
          <p:nvPr/>
        </p:nvGrpSpPr>
        <p:grpSpPr>
          <a:xfrm>
            <a:off x="571500" y="1600200"/>
            <a:ext cx="2209800" cy="3352800"/>
            <a:chOff x="685800" y="1371600"/>
            <a:chExt cx="2209800" cy="3352800"/>
          </a:xfrm>
        </p:grpSpPr>
        <p:sp>
          <p:nvSpPr>
            <p:cNvPr id="3" name="Oval 2"/>
            <p:cNvSpPr/>
            <p:nvPr/>
          </p:nvSpPr>
          <p:spPr>
            <a:xfrm>
              <a:off x="685800" y="1828800"/>
              <a:ext cx="2209800" cy="28956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 name="TextBox 3"/>
            <p:cNvSpPr txBox="1"/>
            <p:nvPr/>
          </p:nvSpPr>
          <p:spPr>
            <a:xfrm>
              <a:off x="1295400" y="1371600"/>
              <a:ext cx="990600" cy="523220"/>
            </a:xfrm>
            <a:prstGeom prst="rect">
              <a:avLst/>
            </a:prstGeom>
            <a:noFill/>
          </p:spPr>
          <p:txBody>
            <a:bodyPr wrap="square" rtlCol="0">
              <a:spAutoFit/>
            </a:bodyPr>
            <a:lstStyle/>
            <a:p>
              <a:pPr algn="ctr"/>
              <a:r>
                <a:rPr lang="en-US" sz="2800" dirty="0" err="1" smtClean="0"/>
                <a:t>setA</a:t>
              </a:r>
              <a:endParaRPr lang="en-US" sz="2800" dirty="0"/>
            </a:p>
          </p:txBody>
        </p:sp>
        <p:sp>
          <p:nvSpPr>
            <p:cNvPr id="5" name="TextBox 4"/>
            <p:cNvSpPr txBox="1"/>
            <p:nvPr/>
          </p:nvSpPr>
          <p:spPr>
            <a:xfrm>
              <a:off x="1379034" y="2057400"/>
              <a:ext cx="762000" cy="461665"/>
            </a:xfrm>
            <a:prstGeom prst="rect">
              <a:avLst/>
            </a:prstGeom>
            <a:noFill/>
          </p:spPr>
          <p:txBody>
            <a:bodyPr wrap="square" rtlCol="0">
              <a:spAutoFit/>
            </a:bodyPr>
            <a:lstStyle/>
            <a:p>
              <a:r>
                <a:rPr lang="en-US" sz="2400" dirty="0" smtClean="0">
                  <a:solidFill>
                    <a:srgbClr val="990099"/>
                  </a:solidFill>
                </a:rPr>
                <a:t>blue</a:t>
              </a:r>
              <a:endParaRPr lang="en-US" dirty="0">
                <a:solidFill>
                  <a:srgbClr val="990099"/>
                </a:solidFill>
              </a:endParaRPr>
            </a:p>
          </p:txBody>
        </p:sp>
        <p:sp>
          <p:nvSpPr>
            <p:cNvPr id="6" name="TextBox 5"/>
            <p:cNvSpPr txBox="1"/>
            <p:nvPr/>
          </p:nvSpPr>
          <p:spPr>
            <a:xfrm>
              <a:off x="994317" y="3020495"/>
              <a:ext cx="762000" cy="461665"/>
            </a:xfrm>
            <a:prstGeom prst="rect">
              <a:avLst/>
            </a:prstGeom>
            <a:noFill/>
          </p:spPr>
          <p:txBody>
            <a:bodyPr wrap="square" rtlCol="0">
              <a:spAutoFit/>
            </a:bodyPr>
            <a:lstStyle/>
            <a:p>
              <a:r>
                <a:rPr lang="en-US" sz="2400" dirty="0" smtClean="0">
                  <a:solidFill>
                    <a:srgbClr val="990099"/>
                  </a:solidFill>
                </a:rPr>
                <a:t>red</a:t>
              </a:r>
              <a:endParaRPr lang="en-US" dirty="0">
                <a:solidFill>
                  <a:srgbClr val="990099"/>
                </a:solidFill>
              </a:endParaRPr>
            </a:p>
          </p:txBody>
        </p:sp>
        <p:sp>
          <p:nvSpPr>
            <p:cNvPr id="7" name="TextBox 6"/>
            <p:cNvSpPr txBox="1"/>
            <p:nvPr/>
          </p:nvSpPr>
          <p:spPr>
            <a:xfrm>
              <a:off x="1128132" y="3815213"/>
              <a:ext cx="998034" cy="461665"/>
            </a:xfrm>
            <a:prstGeom prst="rect">
              <a:avLst/>
            </a:prstGeom>
            <a:noFill/>
          </p:spPr>
          <p:txBody>
            <a:bodyPr wrap="square" rtlCol="0">
              <a:spAutoFit/>
            </a:bodyPr>
            <a:lstStyle/>
            <a:p>
              <a:r>
                <a:rPr lang="en-US" sz="2400" dirty="0" smtClean="0">
                  <a:solidFill>
                    <a:srgbClr val="990099"/>
                  </a:solidFill>
                </a:rPr>
                <a:t>green</a:t>
              </a:r>
              <a:endParaRPr lang="en-US" dirty="0">
                <a:solidFill>
                  <a:srgbClr val="990099"/>
                </a:solidFill>
              </a:endParaRPr>
            </a:p>
          </p:txBody>
        </p:sp>
        <p:sp>
          <p:nvSpPr>
            <p:cNvPr id="8" name="TextBox 7"/>
            <p:cNvSpPr txBox="1"/>
            <p:nvPr/>
          </p:nvSpPr>
          <p:spPr>
            <a:xfrm>
              <a:off x="1676400" y="2558830"/>
              <a:ext cx="762000" cy="461665"/>
            </a:xfrm>
            <a:prstGeom prst="rect">
              <a:avLst/>
            </a:prstGeom>
            <a:noFill/>
          </p:spPr>
          <p:txBody>
            <a:bodyPr wrap="square" rtlCol="0">
              <a:spAutoFit/>
            </a:bodyPr>
            <a:lstStyle/>
            <a:p>
              <a:r>
                <a:rPr lang="en-US" sz="2400" dirty="0" smtClean="0">
                  <a:solidFill>
                    <a:srgbClr val="990099"/>
                  </a:solidFill>
                </a:rPr>
                <a:t>pink</a:t>
              </a:r>
              <a:endParaRPr lang="en-US" dirty="0">
                <a:solidFill>
                  <a:srgbClr val="990099"/>
                </a:solidFill>
              </a:endParaRPr>
            </a:p>
          </p:txBody>
        </p:sp>
        <p:sp>
          <p:nvSpPr>
            <p:cNvPr id="9" name="TextBox 8"/>
            <p:cNvSpPr txBox="1"/>
            <p:nvPr/>
          </p:nvSpPr>
          <p:spPr>
            <a:xfrm>
              <a:off x="1627149" y="3267307"/>
              <a:ext cx="1039851" cy="461665"/>
            </a:xfrm>
            <a:prstGeom prst="rect">
              <a:avLst/>
            </a:prstGeom>
            <a:noFill/>
          </p:spPr>
          <p:txBody>
            <a:bodyPr wrap="square" rtlCol="0">
              <a:spAutoFit/>
            </a:bodyPr>
            <a:lstStyle/>
            <a:p>
              <a:r>
                <a:rPr lang="en-US" sz="2400" dirty="0" smtClean="0">
                  <a:solidFill>
                    <a:srgbClr val="990099"/>
                  </a:solidFill>
                </a:rPr>
                <a:t>yellow</a:t>
              </a:r>
              <a:endParaRPr lang="en-US" dirty="0">
                <a:solidFill>
                  <a:srgbClr val="990099"/>
                </a:solidFill>
              </a:endParaRPr>
            </a:p>
          </p:txBody>
        </p:sp>
      </p:grpSp>
      <p:grpSp>
        <p:nvGrpSpPr>
          <p:cNvPr id="11" name="Group 10"/>
          <p:cNvGrpSpPr/>
          <p:nvPr/>
        </p:nvGrpSpPr>
        <p:grpSpPr>
          <a:xfrm>
            <a:off x="3242217" y="1600200"/>
            <a:ext cx="2209800" cy="3352800"/>
            <a:chOff x="685800" y="1371600"/>
            <a:chExt cx="2209800" cy="3352800"/>
          </a:xfrm>
        </p:grpSpPr>
        <p:sp>
          <p:nvSpPr>
            <p:cNvPr id="12" name="Oval 11"/>
            <p:cNvSpPr/>
            <p:nvPr/>
          </p:nvSpPr>
          <p:spPr>
            <a:xfrm>
              <a:off x="685800" y="1828800"/>
              <a:ext cx="2209800" cy="28956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TextBox 12"/>
            <p:cNvSpPr txBox="1"/>
            <p:nvPr/>
          </p:nvSpPr>
          <p:spPr>
            <a:xfrm>
              <a:off x="1295400" y="1371600"/>
              <a:ext cx="990600" cy="523220"/>
            </a:xfrm>
            <a:prstGeom prst="rect">
              <a:avLst/>
            </a:prstGeom>
            <a:noFill/>
          </p:spPr>
          <p:txBody>
            <a:bodyPr wrap="square" rtlCol="0">
              <a:spAutoFit/>
            </a:bodyPr>
            <a:lstStyle/>
            <a:p>
              <a:pPr algn="ctr"/>
              <a:r>
                <a:rPr lang="en-US" sz="2800" dirty="0" err="1" smtClean="0"/>
                <a:t>setB</a:t>
              </a:r>
              <a:endParaRPr lang="en-US" sz="2800" dirty="0"/>
            </a:p>
          </p:txBody>
        </p:sp>
        <p:sp>
          <p:nvSpPr>
            <p:cNvPr id="14" name="TextBox 13"/>
            <p:cNvSpPr txBox="1"/>
            <p:nvPr/>
          </p:nvSpPr>
          <p:spPr>
            <a:xfrm>
              <a:off x="1379034" y="2057400"/>
              <a:ext cx="762000" cy="461665"/>
            </a:xfrm>
            <a:prstGeom prst="rect">
              <a:avLst/>
            </a:prstGeom>
            <a:noFill/>
          </p:spPr>
          <p:txBody>
            <a:bodyPr wrap="square" rtlCol="0">
              <a:spAutoFit/>
            </a:bodyPr>
            <a:lstStyle/>
            <a:p>
              <a:r>
                <a:rPr lang="en-US" sz="2400" dirty="0" smtClean="0">
                  <a:solidFill>
                    <a:srgbClr val="990099"/>
                  </a:solidFill>
                </a:rPr>
                <a:t>blue</a:t>
              </a:r>
              <a:endParaRPr lang="en-US" dirty="0">
                <a:solidFill>
                  <a:srgbClr val="990099"/>
                </a:solidFill>
              </a:endParaRPr>
            </a:p>
          </p:txBody>
        </p:sp>
        <p:sp>
          <p:nvSpPr>
            <p:cNvPr id="16" name="TextBox 15"/>
            <p:cNvSpPr txBox="1"/>
            <p:nvPr/>
          </p:nvSpPr>
          <p:spPr>
            <a:xfrm>
              <a:off x="1128132" y="3815213"/>
              <a:ext cx="998034" cy="461665"/>
            </a:xfrm>
            <a:prstGeom prst="rect">
              <a:avLst/>
            </a:prstGeom>
            <a:noFill/>
          </p:spPr>
          <p:txBody>
            <a:bodyPr wrap="square" rtlCol="0">
              <a:spAutoFit/>
            </a:bodyPr>
            <a:lstStyle/>
            <a:p>
              <a:r>
                <a:rPr lang="en-US" sz="2400" dirty="0" smtClean="0">
                  <a:solidFill>
                    <a:srgbClr val="990099"/>
                  </a:solidFill>
                </a:rPr>
                <a:t>green</a:t>
              </a:r>
              <a:endParaRPr lang="en-US" dirty="0">
                <a:solidFill>
                  <a:srgbClr val="990099"/>
                </a:solidFill>
              </a:endParaRPr>
            </a:p>
          </p:txBody>
        </p:sp>
        <p:sp>
          <p:nvSpPr>
            <p:cNvPr id="17" name="TextBox 16"/>
            <p:cNvSpPr txBox="1"/>
            <p:nvPr/>
          </p:nvSpPr>
          <p:spPr>
            <a:xfrm>
              <a:off x="1028699" y="2713462"/>
              <a:ext cx="986883" cy="461665"/>
            </a:xfrm>
            <a:prstGeom prst="rect">
              <a:avLst/>
            </a:prstGeom>
            <a:noFill/>
          </p:spPr>
          <p:txBody>
            <a:bodyPr wrap="square" rtlCol="0">
              <a:spAutoFit/>
            </a:bodyPr>
            <a:lstStyle/>
            <a:p>
              <a:r>
                <a:rPr lang="en-US" sz="2400" dirty="0" smtClean="0">
                  <a:solidFill>
                    <a:srgbClr val="990099"/>
                  </a:solidFill>
                </a:rPr>
                <a:t>cyan</a:t>
              </a:r>
              <a:endParaRPr lang="en-US" dirty="0">
                <a:solidFill>
                  <a:srgbClr val="990099"/>
                </a:solidFill>
              </a:endParaRPr>
            </a:p>
          </p:txBody>
        </p:sp>
        <p:sp>
          <p:nvSpPr>
            <p:cNvPr id="18" name="TextBox 17"/>
            <p:cNvSpPr txBox="1"/>
            <p:nvPr/>
          </p:nvSpPr>
          <p:spPr>
            <a:xfrm>
              <a:off x="1627149" y="3267307"/>
              <a:ext cx="1039851" cy="461665"/>
            </a:xfrm>
            <a:prstGeom prst="rect">
              <a:avLst/>
            </a:prstGeom>
            <a:noFill/>
          </p:spPr>
          <p:txBody>
            <a:bodyPr wrap="square" rtlCol="0">
              <a:spAutoFit/>
            </a:bodyPr>
            <a:lstStyle/>
            <a:p>
              <a:r>
                <a:rPr lang="en-US" sz="2400" dirty="0" smtClean="0">
                  <a:solidFill>
                    <a:srgbClr val="990099"/>
                  </a:solidFill>
                </a:rPr>
                <a:t>purple</a:t>
              </a:r>
              <a:endParaRPr lang="en-US" dirty="0">
                <a:solidFill>
                  <a:srgbClr val="990099"/>
                </a:solidFill>
              </a:endParaRPr>
            </a:p>
          </p:txBody>
        </p:sp>
      </p:grpSp>
      <p:sp>
        <p:nvSpPr>
          <p:cNvPr id="27" name="Right Arrow 26"/>
          <p:cNvSpPr/>
          <p:nvPr/>
        </p:nvSpPr>
        <p:spPr>
          <a:xfrm>
            <a:off x="5715000" y="3018262"/>
            <a:ext cx="609600" cy="93931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30" name="Group 29"/>
          <p:cNvGrpSpPr/>
          <p:nvPr/>
        </p:nvGrpSpPr>
        <p:grpSpPr>
          <a:xfrm>
            <a:off x="6480717" y="1534180"/>
            <a:ext cx="2209800" cy="3317347"/>
            <a:chOff x="6480717" y="1534180"/>
            <a:chExt cx="2209800" cy="3317347"/>
          </a:xfrm>
        </p:grpSpPr>
        <p:grpSp>
          <p:nvGrpSpPr>
            <p:cNvPr id="19" name="Group 18"/>
            <p:cNvGrpSpPr/>
            <p:nvPr/>
          </p:nvGrpSpPr>
          <p:grpSpPr>
            <a:xfrm>
              <a:off x="6480717" y="1534180"/>
              <a:ext cx="2209800" cy="3317347"/>
              <a:chOff x="952500" y="1305580"/>
              <a:chExt cx="2209800" cy="3317347"/>
            </a:xfrm>
          </p:grpSpPr>
          <p:sp>
            <p:nvSpPr>
              <p:cNvPr id="20" name="Oval 19"/>
              <p:cNvSpPr/>
              <p:nvPr/>
            </p:nvSpPr>
            <p:spPr>
              <a:xfrm>
                <a:off x="952500" y="1727327"/>
                <a:ext cx="2209800" cy="28956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rgbClr val="990099"/>
                  </a:solidFill>
                </a:endParaRPr>
              </a:p>
            </p:txBody>
          </p:sp>
          <p:sp>
            <p:nvSpPr>
              <p:cNvPr id="21" name="TextBox 20"/>
              <p:cNvSpPr txBox="1"/>
              <p:nvPr/>
            </p:nvSpPr>
            <p:spPr>
              <a:xfrm>
                <a:off x="1558383" y="1305580"/>
                <a:ext cx="990600" cy="523220"/>
              </a:xfrm>
              <a:prstGeom prst="rect">
                <a:avLst/>
              </a:prstGeom>
              <a:noFill/>
            </p:spPr>
            <p:txBody>
              <a:bodyPr wrap="square" rtlCol="0">
                <a:spAutoFit/>
              </a:bodyPr>
              <a:lstStyle/>
              <a:p>
                <a:pPr algn="ctr"/>
                <a:r>
                  <a:rPr lang="en-US" sz="2800" dirty="0" err="1" smtClean="0"/>
                  <a:t>setA</a:t>
                </a:r>
                <a:endParaRPr lang="en-US" sz="2800" dirty="0"/>
              </a:p>
            </p:txBody>
          </p:sp>
          <p:sp>
            <p:nvSpPr>
              <p:cNvPr id="22" name="TextBox 21"/>
              <p:cNvSpPr txBox="1"/>
              <p:nvPr/>
            </p:nvSpPr>
            <p:spPr>
              <a:xfrm>
                <a:off x="1379034" y="2057400"/>
                <a:ext cx="762000" cy="461665"/>
              </a:xfrm>
              <a:prstGeom prst="rect">
                <a:avLst/>
              </a:prstGeom>
              <a:noFill/>
            </p:spPr>
            <p:txBody>
              <a:bodyPr wrap="square" rtlCol="0">
                <a:spAutoFit/>
              </a:bodyPr>
              <a:lstStyle/>
              <a:p>
                <a:r>
                  <a:rPr lang="en-US" sz="2400" dirty="0" smtClean="0">
                    <a:solidFill>
                      <a:srgbClr val="990099"/>
                    </a:solidFill>
                  </a:rPr>
                  <a:t>blue</a:t>
                </a:r>
                <a:endParaRPr lang="en-US" dirty="0">
                  <a:solidFill>
                    <a:srgbClr val="990099"/>
                  </a:solidFill>
                </a:endParaRPr>
              </a:p>
            </p:txBody>
          </p:sp>
          <p:sp>
            <p:nvSpPr>
              <p:cNvPr id="23" name="TextBox 22"/>
              <p:cNvSpPr txBox="1"/>
              <p:nvPr/>
            </p:nvSpPr>
            <p:spPr>
              <a:xfrm>
                <a:off x="1186899" y="3137338"/>
                <a:ext cx="762000" cy="461665"/>
              </a:xfrm>
              <a:prstGeom prst="rect">
                <a:avLst/>
              </a:prstGeom>
              <a:noFill/>
            </p:spPr>
            <p:txBody>
              <a:bodyPr wrap="square" rtlCol="0">
                <a:spAutoFit/>
              </a:bodyPr>
              <a:lstStyle/>
              <a:p>
                <a:r>
                  <a:rPr lang="en-US" sz="2400" dirty="0" smtClean="0">
                    <a:solidFill>
                      <a:srgbClr val="990099"/>
                    </a:solidFill>
                  </a:rPr>
                  <a:t>red</a:t>
                </a:r>
                <a:endParaRPr lang="en-US" dirty="0">
                  <a:solidFill>
                    <a:srgbClr val="990099"/>
                  </a:solidFill>
                </a:endParaRPr>
              </a:p>
            </p:txBody>
          </p:sp>
          <p:sp>
            <p:nvSpPr>
              <p:cNvPr id="24" name="TextBox 23"/>
              <p:cNvSpPr txBox="1"/>
              <p:nvPr/>
            </p:nvSpPr>
            <p:spPr>
              <a:xfrm>
                <a:off x="1372209" y="3815213"/>
                <a:ext cx="998034" cy="461665"/>
              </a:xfrm>
              <a:prstGeom prst="rect">
                <a:avLst/>
              </a:prstGeom>
              <a:noFill/>
            </p:spPr>
            <p:txBody>
              <a:bodyPr wrap="square" rtlCol="0">
                <a:spAutoFit/>
              </a:bodyPr>
              <a:lstStyle/>
              <a:p>
                <a:r>
                  <a:rPr lang="en-US" sz="2400" dirty="0" smtClean="0">
                    <a:solidFill>
                      <a:srgbClr val="990099"/>
                    </a:solidFill>
                  </a:rPr>
                  <a:t>green</a:t>
                </a:r>
                <a:endParaRPr lang="en-US" dirty="0">
                  <a:solidFill>
                    <a:srgbClr val="990099"/>
                  </a:solidFill>
                </a:endParaRPr>
              </a:p>
            </p:txBody>
          </p:sp>
          <p:sp>
            <p:nvSpPr>
              <p:cNvPr id="25" name="TextBox 24"/>
              <p:cNvSpPr txBox="1"/>
              <p:nvPr/>
            </p:nvSpPr>
            <p:spPr>
              <a:xfrm>
                <a:off x="1246149" y="2558830"/>
                <a:ext cx="762000" cy="461665"/>
              </a:xfrm>
              <a:prstGeom prst="rect">
                <a:avLst/>
              </a:prstGeom>
              <a:noFill/>
            </p:spPr>
            <p:txBody>
              <a:bodyPr wrap="square" rtlCol="0">
                <a:spAutoFit/>
              </a:bodyPr>
              <a:lstStyle/>
              <a:p>
                <a:r>
                  <a:rPr lang="en-US" sz="2400" dirty="0" smtClean="0">
                    <a:solidFill>
                      <a:srgbClr val="990099"/>
                    </a:solidFill>
                  </a:rPr>
                  <a:t>pink</a:t>
                </a:r>
                <a:endParaRPr lang="en-US" dirty="0">
                  <a:solidFill>
                    <a:srgbClr val="990099"/>
                  </a:solidFill>
                </a:endParaRPr>
              </a:p>
            </p:txBody>
          </p:sp>
          <p:sp>
            <p:nvSpPr>
              <p:cNvPr id="26" name="TextBox 25"/>
              <p:cNvSpPr txBox="1"/>
              <p:nvPr/>
            </p:nvSpPr>
            <p:spPr>
              <a:xfrm>
                <a:off x="1756317" y="3482160"/>
                <a:ext cx="1039851" cy="461665"/>
              </a:xfrm>
              <a:prstGeom prst="rect">
                <a:avLst/>
              </a:prstGeom>
              <a:noFill/>
            </p:spPr>
            <p:txBody>
              <a:bodyPr wrap="square" rtlCol="0">
                <a:spAutoFit/>
              </a:bodyPr>
              <a:lstStyle/>
              <a:p>
                <a:r>
                  <a:rPr lang="en-US" sz="2400" dirty="0" smtClean="0">
                    <a:solidFill>
                      <a:srgbClr val="990099"/>
                    </a:solidFill>
                  </a:rPr>
                  <a:t>yellow</a:t>
                </a:r>
                <a:endParaRPr lang="en-US" dirty="0">
                  <a:solidFill>
                    <a:srgbClr val="990099"/>
                  </a:solidFill>
                </a:endParaRPr>
              </a:p>
            </p:txBody>
          </p:sp>
        </p:grpSp>
        <p:sp>
          <p:nvSpPr>
            <p:cNvPr id="28" name="TextBox 27"/>
            <p:cNvSpPr txBox="1"/>
            <p:nvPr/>
          </p:nvSpPr>
          <p:spPr>
            <a:xfrm>
              <a:off x="7477116" y="2542716"/>
              <a:ext cx="986883" cy="461665"/>
            </a:xfrm>
            <a:prstGeom prst="rect">
              <a:avLst/>
            </a:prstGeom>
            <a:noFill/>
          </p:spPr>
          <p:txBody>
            <a:bodyPr wrap="square" rtlCol="0">
              <a:spAutoFit/>
            </a:bodyPr>
            <a:lstStyle/>
            <a:p>
              <a:r>
                <a:rPr lang="en-US" sz="2400" dirty="0" smtClean="0">
                  <a:solidFill>
                    <a:srgbClr val="990099"/>
                  </a:solidFill>
                </a:rPr>
                <a:t>cyan</a:t>
              </a:r>
              <a:endParaRPr lang="en-US" dirty="0">
                <a:solidFill>
                  <a:srgbClr val="990099"/>
                </a:solidFill>
              </a:endParaRPr>
            </a:p>
          </p:txBody>
        </p:sp>
        <p:sp>
          <p:nvSpPr>
            <p:cNvPr id="29" name="TextBox 28"/>
            <p:cNvSpPr txBox="1"/>
            <p:nvPr/>
          </p:nvSpPr>
          <p:spPr>
            <a:xfrm>
              <a:off x="7536366" y="3135106"/>
              <a:ext cx="1039851" cy="461665"/>
            </a:xfrm>
            <a:prstGeom prst="rect">
              <a:avLst/>
            </a:prstGeom>
            <a:noFill/>
          </p:spPr>
          <p:txBody>
            <a:bodyPr wrap="square" rtlCol="0">
              <a:spAutoFit/>
            </a:bodyPr>
            <a:lstStyle/>
            <a:p>
              <a:r>
                <a:rPr lang="en-US" sz="2400" dirty="0" smtClean="0">
                  <a:solidFill>
                    <a:srgbClr val="990099"/>
                  </a:solidFill>
                </a:rPr>
                <a:t>purple</a:t>
              </a:r>
              <a:endParaRPr lang="en-US" dirty="0">
                <a:solidFill>
                  <a:srgbClr val="990099"/>
                </a:solidFill>
              </a:endParaRPr>
            </a:p>
          </p:txBody>
        </p:sp>
      </p:grpSp>
    </p:spTree>
    <p:extLst>
      <p:ext uri="{BB962C8B-B14F-4D97-AF65-F5344CB8AC3E}">
        <p14:creationId xmlns:p14="http://schemas.microsoft.com/office/powerpoint/2010/main" val="151154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setA.containsAll</a:t>
            </a:r>
            <a:r>
              <a:rPr lang="en-US" dirty="0" smtClean="0"/>
              <a:t>(</a:t>
            </a:r>
            <a:r>
              <a:rPr lang="en-US" dirty="0" err="1" smtClean="0"/>
              <a:t>setB</a:t>
            </a:r>
            <a:r>
              <a:rPr lang="en-US" dirty="0" smtClean="0"/>
              <a:t>)</a:t>
            </a:r>
            <a:endParaRPr lang="en-US" dirty="0"/>
          </a:p>
        </p:txBody>
      </p:sp>
      <p:grpSp>
        <p:nvGrpSpPr>
          <p:cNvPr id="10" name="Group 9"/>
          <p:cNvGrpSpPr/>
          <p:nvPr/>
        </p:nvGrpSpPr>
        <p:grpSpPr>
          <a:xfrm>
            <a:off x="571500" y="1600200"/>
            <a:ext cx="2209800" cy="3352800"/>
            <a:chOff x="685800" y="1371600"/>
            <a:chExt cx="2209800" cy="3352800"/>
          </a:xfrm>
        </p:grpSpPr>
        <p:sp>
          <p:nvSpPr>
            <p:cNvPr id="3" name="Oval 2"/>
            <p:cNvSpPr/>
            <p:nvPr/>
          </p:nvSpPr>
          <p:spPr>
            <a:xfrm>
              <a:off x="685800" y="1828800"/>
              <a:ext cx="2209800" cy="28956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 name="TextBox 3"/>
            <p:cNvSpPr txBox="1"/>
            <p:nvPr/>
          </p:nvSpPr>
          <p:spPr>
            <a:xfrm>
              <a:off x="1295400" y="1371600"/>
              <a:ext cx="990600" cy="523220"/>
            </a:xfrm>
            <a:prstGeom prst="rect">
              <a:avLst/>
            </a:prstGeom>
            <a:noFill/>
          </p:spPr>
          <p:txBody>
            <a:bodyPr wrap="square" rtlCol="0">
              <a:spAutoFit/>
            </a:bodyPr>
            <a:lstStyle/>
            <a:p>
              <a:pPr algn="ctr"/>
              <a:r>
                <a:rPr lang="en-US" sz="2800" dirty="0" err="1" smtClean="0"/>
                <a:t>setA</a:t>
              </a:r>
              <a:endParaRPr lang="en-US" sz="2800" dirty="0"/>
            </a:p>
          </p:txBody>
        </p:sp>
        <p:sp>
          <p:nvSpPr>
            <p:cNvPr id="5" name="TextBox 4"/>
            <p:cNvSpPr txBox="1"/>
            <p:nvPr/>
          </p:nvSpPr>
          <p:spPr>
            <a:xfrm>
              <a:off x="1379034" y="2057400"/>
              <a:ext cx="762000" cy="461665"/>
            </a:xfrm>
            <a:prstGeom prst="rect">
              <a:avLst/>
            </a:prstGeom>
            <a:noFill/>
          </p:spPr>
          <p:txBody>
            <a:bodyPr wrap="square" rtlCol="0">
              <a:spAutoFit/>
            </a:bodyPr>
            <a:lstStyle/>
            <a:p>
              <a:r>
                <a:rPr lang="en-US" sz="2400" dirty="0" smtClean="0">
                  <a:solidFill>
                    <a:srgbClr val="990099"/>
                  </a:solidFill>
                </a:rPr>
                <a:t>blue</a:t>
              </a:r>
              <a:endParaRPr lang="en-US" dirty="0">
                <a:solidFill>
                  <a:srgbClr val="990099"/>
                </a:solidFill>
              </a:endParaRPr>
            </a:p>
          </p:txBody>
        </p:sp>
        <p:sp>
          <p:nvSpPr>
            <p:cNvPr id="6" name="TextBox 5"/>
            <p:cNvSpPr txBox="1"/>
            <p:nvPr/>
          </p:nvSpPr>
          <p:spPr>
            <a:xfrm>
              <a:off x="994317" y="3020495"/>
              <a:ext cx="762000" cy="461665"/>
            </a:xfrm>
            <a:prstGeom prst="rect">
              <a:avLst/>
            </a:prstGeom>
            <a:noFill/>
          </p:spPr>
          <p:txBody>
            <a:bodyPr wrap="square" rtlCol="0">
              <a:spAutoFit/>
            </a:bodyPr>
            <a:lstStyle/>
            <a:p>
              <a:r>
                <a:rPr lang="en-US" sz="2400" dirty="0" smtClean="0">
                  <a:solidFill>
                    <a:srgbClr val="990099"/>
                  </a:solidFill>
                </a:rPr>
                <a:t>red</a:t>
              </a:r>
              <a:endParaRPr lang="en-US" dirty="0">
                <a:solidFill>
                  <a:srgbClr val="990099"/>
                </a:solidFill>
              </a:endParaRPr>
            </a:p>
          </p:txBody>
        </p:sp>
        <p:sp>
          <p:nvSpPr>
            <p:cNvPr id="7" name="TextBox 6"/>
            <p:cNvSpPr txBox="1"/>
            <p:nvPr/>
          </p:nvSpPr>
          <p:spPr>
            <a:xfrm>
              <a:off x="1128132" y="3815213"/>
              <a:ext cx="998034" cy="461665"/>
            </a:xfrm>
            <a:prstGeom prst="rect">
              <a:avLst/>
            </a:prstGeom>
            <a:noFill/>
          </p:spPr>
          <p:txBody>
            <a:bodyPr wrap="square" rtlCol="0">
              <a:spAutoFit/>
            </a:bodyPr>
            <a:lstStyle/>
            <a:p>
              <a:r>
                <a:rPr lang="en-US" sz="2400" dirty="0" smtClean="0">
                  <a:solidFill>
                    <a:srgbClr val="990099"/>
                  </a:solidFill>
                </a:rPr>
                <a:t>green</a:t>
              </a:r>
              <a:endParaRPr lang="en-US" dirty="0">
                <a:solidFill>
                  <a:srgbClr val="990099"/>
                </a:solidFill>
              </a:endParaRPr>
            </a:p>
          </p:txBody>
        </p:sp>
        <p:sp>
          <p:nvSpPr>
            <p:cNvPr id="8" name="TextBox 7"/>
            <p:cNvSpPr txBox="1"/>
            <p:nvPr/>
          </p:nvSpPr>
          <p:spPr>
            <a:xfrm>
              <a:off x="1676400" y="2558830"/>
              <a:ext cx="762000" cy="461665"/>
            </a:xfrm>
            <a:prstGeom prst="rect">
              <a:avLst/>
            </a:prstGeom>
            <a:noFill/>
          </p:spPr>
          <p:txBody>
            <a:bodyPr wrap="square" rtlCol="0">
              <a:spAutoFit/>
            </a:bodyPr>
            <a:lstStyle/>
            <a:p>
              <a:r>
                <a:rPr lang="en-US" sz="2400" dirty="0" smtClean="0">
                  <a:solidFill>
                    <a:srgbClr val="990099"/>
                  </a:solidFill>
                </a:rPr>
                <a:t>pink</a:t>
              </a:r>
              <a:endParaRPr lang="en-US" dirty="0">
                <a:solidFill>
                  <a:srgbClr val="990099"/>
                </a:solidFill>
              </a:endParaRPr>
            </a:p>
          </p:txBody>
        </p:sp>
        <p:sp>
          <p:nvSpPr>
            <p:cNvPr id="9" name="TextBox 8"/>
            <p:cNvSpPr txBox="1"/>
            <p:nvPr/>
          </p:nvSpPr>
          <p:spPr>
            <a:xfrm>
              <a:off x="1627149" y="3267307"/>
              <a:ext cx="1039851" cy="461665"/>
            </a:xfrm>
            <a:prstGeom prst="rect">
              <a:avLst/>
            </a:prstGeom>
            <a:noFill/>
          </p:spPr>
          <p:txBody>
            <a:bodyPr wrap="square" rtlCol="0">
              <a:spAutoFit/>
            </a:bodyPr>
            <a:lstStyle/>
            <a:p>
              <a:r>
                <a:rPr lang="en-US" sz="2400" dirty="0" smtClean="0">
                  <a:solidFill>
                    <a:srgbClr val="990099"/>
                  </a:solidFill>
                </a:rPr>
                <a:t>yellow</a:t>
              </a:r>
              <a:endParaRPr lang="en-US" dirty="0">
                <a:solidFill>
                  <a:srgbClr val="990099"/>
                </a:solidFill>
              </a:endParaRPr>
            </a:p>
          </p:txBody>
        </p:sp>
      </p:grpSp>
      <p:grpSp>
        <p:nvGrpSpPr>
          <p:cNvPr id="11" name="Group 10"/>
          <p:cNvGrpSpPr/>
          <p:nvPr/>
        </p:nvGrpSpPr>
        <p:grpSpPr>
          <a:xfrm>
            <a:off x="3242217" y="1600200"/>
            <a:ext cx="2209800" cy="3352800"/>
            <a:chOff x="685800" y="1371600"/>
            <a:chExt cx="2209800" cy="3352800"/>
          </a:xfrm>
        </p:grpSpPr>
        <p:sp>
          <p:nvSpPr>
            <p:cNvPr id="12" name="Oval 11"/>
            <p:cNvSpPr/>
            <p:nvPr/>
          </p:nvSpPr>
          <p:spPr>
            <a:xfrm>
              <a:off x="685800" y="1828800"/>
              <a:ext cx="2209800" cy="28956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TextBox 12"/>
            <p:cNvSpPr txBox="1"/>
            <p:nvPr/>
          </p:nvSpPr>
          <p:spPr>
            <a:xfrm>
              <a:off x="1295400" y="1371600"/>
              <a:ext cx="990600" cy="523220"/>
            </a:xfrm>
            <a:prstGeom prst="rect">
              <a:avLst/>
            </a:prstGeom>
            <a:noFill/>
          </p:spPr>
          <p:txBody>
            <a:bodyPr wrap="square" rtlCol="0">
              <a:spAutoFit/>
            </a:bodyPr>
            <a:lstStyle/>
            <a:p>
              <a:pPr algn="ctr"/>
              <a:r>
                <a:rPr lang="en-US" sz="2800" dirty="0" err="1" smtClean="0"/>
                <a:t>setB</a:t>
              </a:r>
              <a:endParaRPr lang="en-US" sz="2800" dirty="0"/>
            </a:p>
          </p:txBody>
        </p:sp>
        <p:sp>
          <p:nvSpPr>
            <p:cNvPr id="14" name="TextBox 13"/>
            <p:cNvSpPr txBox="1"/>
            <p:nvPr/>
          </p:nvSpPr>
          <p:spPr>
            <a:xfrm>
              <a:off x="1379034" y="2057400"/>
              <a:ext cx="762000" cy="461665"/>
            </a:xfrm>
            <a:prstGeom prst="rect">
              <a:avLst/>
            </a:prstGeom>
            <a:noFill/>
          </p:spPr>
          <p:txBody>
            <a:bodyPr wrap="square" rtlCol="0">
              <a:spAutoFit/>
            </a:bodyPr>
            <a:lstStyle/>
            <a:p>
              <a:r>
                <a:rPr lang="en-US" sz="2400" dirty="0" smtClean="0">
                  <a:solidFill>
                    <a:srgbClr val="990099"/>
                  </a:solidFill>
                </a:rPr>
                <a:t>blue</a:t>
              </a:r>
              <a:endParaRPr lang="en-US" dirty="0">
                <a:solidFill>
                  <a:srgbClr val="990099"/>
                </a:solidFill>
              </a:endParaRPr>
            </a:p>
          </p:txBody>
        </p:sp>
        <p:sp>
          <p:nvSpPr>
            <p:cNvPr id="16" name="TextBox 15"/>
            <p:cNvSpPr txBox="1"/>
            <p:nvPr/>
          </p:nvSpPr>
          <p:spPr>
            <a:xfrm>
              <a:off x="1128132" y="3815213"/>
              <a:ext cx="998034" cy="461665"/>
            </a:xfrm>
            <a:prstGeom prst="rect">
              <a:avLst/>
            </a:prstGeom>
            <a:noFill/>
          </p:spPr>
          <p:txBody>
            <a:bodyPr wrap="square" rtlCol="0">
              <a:spAutoFit/>
            </a:bodyPr>
            <a:lstStyle/>
            <a:p>
              <a:r>
                <a:rPr lang="en-US" sz="2400" dirty="0" smtClean="0">
                  <a:solidFill>
                    <a:srgbClr val="990099"/>
                  </a:solidFill>
                </a:rPr>
                <a:t>green</a:t>
              </a:r>
              <a:endParaRPr lang="en-US" dirty="0">
                <a:solidFill>
                  <a:srgbClr val="990099"/>
                </a:solidFill>
              </a:endParaRPr>
            </a:p>
          </p:txBody>
        </p:sp>
        <p:sp>
          <p:nvSpPr>
            <p:cNvPr id="17" name="TextBox 16"/>
            <p:cNvSpPr txBox="1"/>
            <p:nvPr/>
          </p:nvSpPr>
          <p:spPr>
            <a:xfrm>
              <a:off x="1028699" y="2713462"/>
              <a:ext cx="986883" cy="461665"/>
            </a:xfrm>
            <a:prstGeom prst="rect">
              <a:avLst/>
            </a:prstGeom>
            <a:noFill/>
          </p:spPr>
          <p:txBody>
            <a:bodyPr wrap="square" rtlCol="0">
              <a:spAutoFit/>
            </a:bodyPr>
            <a:lstStyle/>
            <a:p>
              <a:r>
                <a:rPr lang="en-US" sz="2400" dirty="0" smtClean="0">
                  <a:solidFill>
                    <a:srgbClr val="990099"/>
                  </a:solidFill>
                </a:rPr>
                <a:t>cyan</a:t>
              </a:r>
              <a:endParaRPr lang="en-US" dirty="0">
                <a:solidFill>
                  <a:srgbClr val="990099"/>
                </a:solidFill>
              </a:endParaRPr>
            </a:p>
          </p:txBody>
        </p:sp>
        <p:sp>
          <p:nvSpPr>
            <p:cNvPr id="18" name="TextBox 17"/>
            <p:cNvSpPr txBox="1"/>
            <p:nvPr/>
          </p:nvSpPr>
          <p:spPr>
            <a:xfrm>
              <a:off x="1627149" y="3267307"/>
              <a:ext cx="1039851" cy="461665"/>
            </a:xfrm>
            <a:prstGeom prst="rect">
              <a:avLst/>
            </a:prstGeom>
            <a:noFill/>
          </p:spPr>
          <p:txBody>
            <a:bodyPr wrap="square" rtlCol="0">
              <a:spAutoFit/>
            </a:bodyPr>
            <a:lstStyle/>
            <a:p>
              <a:r>
                <a:rPr lang="en-US" sz="2400" dirty="0" smtClean="0">
                  <a:solidFill>
                    <a:srgbClr val="990099"/>
                  </a:solidFill>
                </a:rPr>
                <a:t>purple</a:t>
              </a:r>
              <a:endParaRPr lang="en-US" dirty="0">
                <a:solidFill>
                  <a:srgbClr val="990099"/>
                </a:solidFill>
              </a:endParaRPr>
            </a:p>
          </p:txBody>
        </p:sp>
      </p:grpSp>
      <p:sp>
        <p:nvSpPr>
          <p:cNvPr id="27" name="Right Arrow 26"/>
          <p:cNvSpPr/>
          <p:nvPr/>
        </p:nvSpPr>
        <p:spPr>
          <a:xfrm>
            <a:off x="5715000" y="3018262"/>
            <a:ext cx="609600" cy="93931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TextBox 14"/>
          <p:cNvSpPr txBox="1"/>
          <p:nvPr/>
        </p:nvSpPr>
        <p:spPr>
          <a:xfrm>
            <a:off x="6705600" y="3046478"/>
            <a:ext cx="1524000" cy="769441"/>
          </a:xfrm>
          <a:prstGeom prst="rect">
            <a:avLst/>
          </a:prstGeom>
          <a:noFill/>
        </p:spPr>
        <p:txBody>
          <a:bodyPr wrap="square" rtlCol="0">
            <a:spAutoFit/>
          </a:bodyPr>
          <a:lstStyle/>
          <a:p>
            <a:r>
              <a:rPr lang="en-US" sz="4400" dirty="0" smtClean="0">
                <a:solidFill>
                  <a:srgbClr val="990099"/>
                </a:solidFill>
              </a:rPr>
              <a:t>false</a:t>
            </a:r>
            <a:endParaRPr lang="en-US" sz="4400" dirty="0">
              <a:solidFill>
                <a:srgbClr val="990099"/>
              </a:solidFill>
            </a:endParaRPr>
          </a:p>
        </p:txBody>
      </p:sp>
    </p:spTree>
    <p:extLst>
      <p:ext uri="{BB962C8B-B14F-4D97-AF65-F5344CB8AC3E}">
        <p14:creationId xmlns:p14="http://schemas.microsoft.com/office/powerpoint/2010/main" val="219765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setA.containsAll</a:t>
            </a:r>
            <a:r>
              <a:rPr lang="en-US" dirty="0" smtClean="0"/>
              <a:t>(</a:t>
            </a:r>
            <a:r>
              <a:rPr lang="en-US" dirty="0" err="1" smtClean="0"/>
              <a:t>setB</a:t>
            </a:r>
            <a:r>
              <a:rPr lang="en-US" dirty="0" smtClean="0"/>
              <a:t>)</a:t>
            </a:r>
            <a:endParaRPr lang="en-US" dirty="0"/>
          </a:p>
        </p:txBody>
      </p:sp>
      <p:grpSp>
        <p:nvGrpSpPr>
          <p:cNvPr id="10" name="Group 9"/>
          <p:cNvGrpSpPr/>
          <p:nvPr/>
        </p:nvGrpSpPr>
        <p:grpSpPr>
          <a:xfrm>
            <a:off x="571500" y="1600200"/>
            <a:ext cx="2209800" cy="3352800"/>
            <a:chOff x="685800" y="1371600"/>
            <a:chExt cx="2209800" cy="3352800"/>
          </a:xfrm>
        </p:grpSpPr>
        <p:sp>
          <p:nvSpPr>
            <p:cNvPr id="3" name="Oval 2"/>
            <p:cNvSpPr/>
            <p:nvPr/>
          </p:nvSpPr>
          <p:spPr>
            <a:xfrm>
              <a:off x="685800" y="1828800"/>
              <a:ext cx="2209800" cy="28956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 name="TextBox 3"/>
            <p:cNvSpPr txBox="1"/>
            <p:nvPr/>
          </p:nvSpPr>
          <p:spPr>
            <a:xfrm>
              <a:off x="1295400" y="1371600"/>
              <a:ext cx="990600" cy="523220"/>
            </a:xfrm>
            <a:prstGeom prst="rect">
              <a:avLst/>
            </a:prstGeom>
            <a:noFill/>
          </p:spPr>
          <p:txBody>
            <a:bodyPr wrap="square" rtlCol="0">
              <a:spAutoFit/>
            </a:bodyPr>
            <a:lstStyle/>
            <a:p>
              <a:pPr algn="ctr"/>
              <a:r>
                <a:rPr lang="en-US" sz="2800" dirty="0" err="1" smtClean="0"/>
                <a:t>setA</a:t>
              </a:r>
              <a:endParaRPr lang="en-US" sz="2800" dirty="0"/>
            </a:p>
          </p:txBody>
        </p:sp>
        <p:sp>
          <p:nvSpPr>
            <p:cNvPr id="5" name="TextBox 4"/>
            <p:cNvSpPr txBox="1"/>
            <p:nvPr/>
          </p:nvSpPr>
          <p:spPr>
            <a:xfrm>
              <a:off x="1379034" y="2057400"/>
              <a:ext cx="762000" cy="461665"/>
            </a:xfrm>
            <a:prstGeom prst="rect">
              <a:avLst/>
            </a:prstGeom>
            <a:noFill/>
          </p:spPr>
          <p:txBody>
            <a:bodyPr wrap="square" rtlCol="0">
              <a:spAutoFit/>
            </a:bodyPr>
            <a:lstStyle/>
            <a:p>
              <a:r>
                <a:rPr lang="en-US" sz="2400" dirty="0" smtClean="0">
                  <a:solidFill>
                    <a:srgbClr val="990099"/>
                  </a:solidFill>
                </a:rPr>
                <a:t>blue</a:t>
              </a:r>
              <a:endParaRPr lang="en-US" dirty="0">
                <a:solidFill>
                  <a:srgbClr val="990099"/>
                </a:solidFill>
              </a:endParaRPr>
            </a:p>
          </p:txBody>
        </p:sp>
        <p:sp>
          <p:nvSpPr>
            <p:cNvPr id="6" name="TextBox 5"/>
            <p:cNvSpPr txBox="1"/>
            <p:nvPr/>
          </p:nvSpPr>
          <p:spPr>
            <a:xfrm>
              <a:off x="994317" y="3020495"/>
              <a:ext cx="762000" cy="461665"/>
            </a:xfrm>
            <a:prstGeom prst="rect">
              <a:avLst/>
            </a:prstGeom>
            <a:noFill/>
          </p:spPr>
          <p:txBody>
            <a:bodyPr wrap="square" rtlCol="0">
              <a:spAutoFit/>
            </a:bodyPr>
            <a:lstStyle/>
            <a:p>
              <a:r>
                <a:rPr lang="en-US" sz="2400" dirty="0" smtClean="0">
                  <a:solidFill>
                    <a:srgbClr val="990099"/>
                  </a:solidFill>
                </a:rPr>
                <a:t>red</a:t>
              </a:r>
              <a:endParaRPr lang="en-US" dirty="0">
                <a:solidFill>
                  <a:srgbClr val="990099"/>
                </a:solidFill>
              </a:endParaRPr>
            </a:p>
          </p:txBody>
        </p:sp>
        <p:sp>
          <p:nvSpPr>
            <p:cNvPr id="7" name="TextBox 6"/>
            <p:cNvSpPr txBox="1"/>
            <p:nvPr/>
          </p:nvSpPr>
          <p:spPr>
            <a:xfrm>
              <a:off x="1128132" y="3815213"/>
              <a:ext cx="998034" cy="461665"/>
            </a:xfrm>
            <a:prstGeom prst="rect">
              <a:avLst/>
            </a:prstGeom>
            <a:noFill/>
          </p:spPr>
          <p:txBody>
            <a:bodyPr wrap="square" rtlCol="0">
              <a:spAutoFit/>
            </a:bodyPr>
            <a:lstStyle/>
            <a:p>
              <a:r>
                <a:rPr lang="en-US" sz="2400" dirty="0" smtClean="0">
                  <a:solidFill>
                    <a:srgbClr val="990099"/>
                  </a:solidFill>
                </a:rPr>
                <a:t>green</a:t>
              </a:r>
              <a:endParaRPr lang="en-US" dirty="0">
                <a:solidFill>
                  <a:srgbClr val="990099"/>
                </a:solidFill>
              </a:endParaRPr>
            </a:p>
          </p:txBody>
        </p:sp>
        <p:sp>
          <p:nvSpPr>
            <p:cNvPr id="8" name="TextBox 7"/>
            <p:cNvSpPr txBox="1"/>
            <p:nvPr/>
          </p:nvSpPr>
          <p:spPr>
            <a:xfrm>
              <a:off x="1676400" y="2558830"/>
              <a:ext cx="762000" cy="461665"/>
            </a:xfrm>
            <a:prstGeom prst="rect">
              <a:avLst/>
            </a:prstGeom>
            <a:noFill/>
          </p:spPr>
          <p:txBody>
            <a:bodyPr wrap="square" rtlCol="0">
              <a:spAutoFit/>
            </a:bodyPr>
            <a:lstStyle/>
            <a:p>
              <a:r>
                <a:rPr lang="en-US" sz="2400" dirty="0" smtClean="0">
                  <a:solidFill>
                    <a:srgbClr val="990099"/>
                  </a:solidFill>
                </a:rPr>
                <a:t>pink</a:t>
              </a:r>
              <a:endParaRPr lang="en-US" dirty="0">
                <a:solidFill>
                  <a:srgbClr val="990099"/>
                </a:solidFill>
              </a:endParaRPr>
            </a:p>
          </p:txBody>
        </p:sp>
        <p:sp>
          <p:nvSpPr>
            <p:cNvPr id="9" name="TextBox 8"/>
            <p:cNvSpPr txBox="1"/>
            <p:nvPr/>
          </p:nvSpPr>
          <p:spPr>
            <a:xfrm>
              <a:off x="1627149" y="3267307"/>
              <a:ext cx="1039851" cy="461665"/>
            </a:xfrm>
            <a:prstGeom prst="rect">
              <a:avLst/>
            </a:prstGeom>
            <a:noFill/>
          </p:spPr>
          <p:txBody>
            <a:bodyPr wrap="square" rtlCol="0">
              <a:spAutoFit/>
            </a:bodyPr>
            <a:lstStyle/>
            <a:p>
              <a:r>
                <a:rPr lang="en-US" sz="2400" dirty="0" smtClean="0">
                  <a:solidFill>
                    <a:srgbClr val="990099"/>
                  </a:solidFill>
                </a:rPr>
                <a:t>yellow</a:t>
              </a:r>
              <a:endParaRPr lang="en-US" dirty="0">
                <a:solidFill>
                  <a:srgbClr val="990099"/>
                </a:solidFill>
              </a:endParaRPr>
            </a:p>
          </p:txBody>
        </p:sp>
      </p:grpSp>
      <p:grpSp>
        <p:nvGrpSpPr>
          <p:cNvPr id="11" name="Group 10"/>
          <p:cNvGrpSpPr/>
          <p:nvPr/>
        </p:nvGrpSpPr>
        <p:grpSpPr>
          <a:xfrm>
            <a:off x="3242217" y="1600200"/>
            <a:ext cx="2209800" cy="3352800"/>
            <a:chOff x="685800" y="1371600"/>
            <a:chExt cx="2209800" cy="3352800"/>
          </a:xfrm>
        </p:grpSpPr>
        <p:sp>
          <p:nvSpPr>
            <p:cNvPr id="12" name="Oval 11"/>
            <p:cNvSpPr/>
            <p:nvPr/>
          </p:nvSpPr>
          <p:spPr>
            <a:xfrm>
              <a:off x="685800" y="1828800"/>
              <a:ext cx="2209800" cy="28956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TextBox 12"/>
            <p:cNvSpPr txBox="1"/>
            <p:nvPr/>
          </p:nvSpPr>
          <p:spPr>
            <a:xfrm>
              <a:off x="1295400" y="1371600"/>
              <a:ext cx="990600" cy="523220"/>
            </a:xfrm>
            <a:prstGeom prst="rect">
              <a:avLst/>
            </a:prstGeom>
            <a:noFill/>
          </p:spPr>
          <p:txBody>
            <a:bodyPr wrap="square" rtlCol="0">
              <a:spAutoFit/>
            </a:bodyPr>
            <a:lstStyle/>
            <a:p>
              <a:pPr algn="ctr"/>
              <a:r>
                <a:rPr lang="en-US" sz="2800" dirty="0" err="1" smtClean="0"/>
                <a:t>setB</a:t>
              </a:r>
              <a:endParaRPr lang="en-US" sz="2800" dirty="0"/>
            </a:p>
          </p:txBody>
        </p:sp>
        <p:sp>
          <p:nvSpPr>
            <p:cNvPr id="14" name="TextBox 13"/>
            <p:cNvSpPr txBox="1"/>
            <p:nvPr/>
          </p:nvSpPr>
          <p:spPr>
            <a:xfrm>
              <a:off x="1580396" y="2587045"/>
              <a:ext cx="762000" cy="461665"/>
            </a:xfrm>
            <a:prstGeom prst="rect">
              <a:avLst/>
            </a:prstGeom>
            <a:noFill/>
          </p:spPr>
          <p:txBody>
            <a:bodyPr wrap="square" rtlCol="0">
              <a:spAutoFit/>
            </a:bodyPr>
            <a:lstStyle/>
            <a:p>
              <a:r>
                <a:rPr lang="en-US" sz="2400" dirty="0" smtClean="0">
                  <a:solidFill>
                    <a:srgbClr val="990099"/>
                  </a:solidFill>
                </a:rPr>
                <a:t>blue</a:t>
              </a:r>
              <a:endParaRPr lang="en-US" dirty="0">
                <a:solidFill>
                  <a:srgbClr val="990099"/>
                </a:solidFill>
              </a:endParaRPr>
            </a:p>
          </p:txBody>
        </p:sp>
        <p:sp>
          <p:nvSpPr>
            <p:cNvPr id="16" name="TextBox 15"/>
            <p:cNvSpPr txBox="1"/>
            <p:nvPr/>
          </p:nvSpPr>
          <p:spPr>
            <a:xfrm>
              <a:off x="1081379" y="3356486"/>
              <a:ext cx="998034" cy="461665"/>
            </a:xfrm>
            <a:prstGeom prst="rect">
              <a:avLst/>
            </a:prstGeom>
            <a:noFill/>
          </p:spPr>
          <p:txBody>
            <a:bodyPr wrap="square" rtlCol="0">
              <a:spAutoFit/>
            </a:bodyPr>
            <a:lstStyle/>
            <a:p>
              <a:r>
                <a:rPr lang="en-US" sz="2400" dirty="0" smtClean="0">
                  <a:solidFill>
                    <a:srgbClr val="990099"/>
                  </a:solidFill>
                </a:rPr>
                <a:t>green</a:t>
              </a:r>
              <a:endParaRPr lang="en-US" dirty="0">
                <a:solidFill>
                  <a:srgbClr val="990099"/>
                </a:solidFill>
              </a:endParaRPr>
            </a:p>
          </p:txBody>
        </p:sp>
      </p:grpSp>
      <p:sp>
        <p:nvSpPr>
          <p:cNvPr id="27" name="Right Arrow 26"/>
          <p:cNvSpPr/>
          <p:nvPr/>
        </p:nvSpPr>
        <p:spPr>
          <a:xfrm>
            <a:off x="5715000" y="3018262"/>
            <a:ext cx="609600" cy="93931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TextBox 14"/>
          <p:cNvSpPr txBox="1"/>
          <p:nvPr/>
        </p:nvSpPr>
        <p:spPr>
          <a:xfrm>
            <a:off x="6705600" y="3046478"/>
            <a:ext cx="1524000" cy="769441"/>
          </a:xfrm>
          <a:prstGeom prst="rect">
            <a:avLst/>
          </a:prstGeom>
          <a:noFill/>
        </p:spPr>
        <p:txBody>
          <a:bodyPr wrap="square" rtlCol="0">
            <a:spAutoFit/>
          </a:bodyPr>
          <a:lstStyle/>
          <a:p>
            <a:r>
              <a:rPr lang="en-US" sz="4400" dirty="0" smtClean="0">
                <a:solidFill>
                  <a:srgbClr val="990099"/>
                </a:solidFill>
              </a:rPr>
              <a:t>true</a:t>
            </a:r>
            <a:endParaRPr lang="en-US" sz="4400" dirty="0">
              <a:solidFill>
                <a:srgbClr val="990099"/>
              </a:solidFill>
            </a:endParaRPr>
          </a:p>
        </p:txBody>
      </p:sp>
    </p:spTree>
    <p:extLst>
      <p:ext uri="{BB962C8B-B14F-4D97-AF65-F5344CB8AC3E}">
        <p14:creationId xmlns:p14="http://schemas.microsoft.com/office/powerpoint/2010/main" val="3791357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setA.removeAll</a:t>
            </a:r>
            <a:r>
              <a:rPr lang="en-US" dirty="0" smtClean="0"/>
              <a:t>(</a:t>
            </a:r>
            <a:r>
              <a:rPr lang="en-US" dirty="0" err="1" smtClean="0"/>
              <a:t>setB</a:t>
            </a:r>
            <a:r>
              <a:rPr lang="en-US" dirty="0" smtClean="0"/>
              <a:t>)</a:t>
            </a:r>
            <a:endParaRPr lang="en-US" dirty="0"/>
          </a:p>
        </p:txBody>
      </p:sp>
      <p:grpSp>
        <p:nvGrpSpPr>
          <p:cNvPr id="10" name="Group 9"/>
          <p:cNvGrpSpPr/>
          <p:nvPr/>
        </p:nvGrpSpPr>
        <p:grpSpPr>
          <a:xfrm>
            <a:off x="571500" y="1572695"/>
            <a:ext cx="2209800" cy="3352800"/>
            <a:chOff x="685800" y="1371600"/>
            <a:chExt cx="2209800" cy="3352800"/>
          </a:xfrm>
        </p:grpSpPr>
        <p:sp>
          <p:nvSpPr>
            <p:cNvPr id="3" name="Oval 2"/>
            <p:cNvSpPr/>
            <p:nvPr/>
          </p:nvSpPr>
          <p:spPr>
            <a:xfrm>
              <a:off x="685800" y="1828800"/>
              <a:ext cx="2209800" cy="28956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 name="TextBox 3"/>
            <p:cNvSpPr txBox="1"/>
            <p:nvPr/>
          </p:nvSpPr>
          <p:spPr>
            <a:xfrm>
              <a:off x="1295400" y="1371600"/>
              <a:ext cx="990600" cy="523220"/>
            </a:xfrm>
            <a:prstGeom prst="rect">
              <a:avLst/>
            </a:prstGeom>
            <a:noFill/>
          </p:spPr>
          <p:txBody>
            <a:bodyPr wrap="square" rtlCol="0">
              <a:spAutoFit/>
            </a:bodyPr>
            <a:lstStyle/>
            <a:p>
              <a:pPr algn="ctr"/>
              <a:r>
                <a:rPr lang="en-US" sz="2800" dirty="0" err="1" smtClean="0"/>
                <a:t>setA</a:t>
              </a:r>
              <a:endParaRPr lang="en-US" sz="2800" dirty="0"/>
            </a:p>
          </p:txBody>
        </p:sp>
        <p:sp>
          <p:nvSpPr>
            <p:cNvPr id="5" name="TextBox 4"/>
            <p:cNvSpPr txBox="1"/>
            <p:nvPr/>
          </p:nvSpPr>
          <p:spPr>
            <a:xfrm>
              <a:off x="1379034" y="2057400"/>
              <a:ext cx="762000" cy="461665"/>
            </a:xfrm>
            <a:prstGeom prst="rect">
              <a:avLst/>
            </a:prstGeom>
            <a:noFill/>
          </p:spPr>
          <p:txBody>
            <a:bodyPr wrap="square" rtlCol="0">
              <a:spAutoFit/>
            </a:bodyPr>
            <a:lstStyle/>
            <a:p>
              <a:r>
                <a:rPr lang="en-US" sz="2400" dirty="0" smtClean="0">
                  <a:solidFill>
                    <a:srgbClr val="990099"/>
                  </a:solidFill>
                </a:rPr>
                <a:t>blue</a:t>
              </a:r>
              <a:endParaRPr lang="en-US" dirty="0">
                <a:solidFill>
                  <a:srgbClr val="990099"/>
                </a:solidFill>
              </a:endParaRPr>
            </a:p>
          </p:txBody>
        </p:sp>
        <p:sp>
          <p:nvSpPr>
            <p:cNvPr id="6" name="TextBox 5"/>
            <p:cNvSpPr txBox="1"/>
            <p:nvPr/>
          </p:nvSpPr>
          <p:spPr>
            <a:xfrm>
              <a:off x="994317" y="3020495"/>
              <a:ext cx="762000" cy="461665"/>
            </a:xfrm>
            <a:prstGeom prst="rect">
              <a:avLst/>
            </a:prstGeom>
            <a:noFill/>
          </p:spPr>
          <p:txBody>
            <a:bodyPr wrap="square" rtlCol="0">
              <a:spAutoFit/>
            </a:bodyPr>
            <a:lstStyle/>
            <a:p>
              <a:r>
                <a:rPr lang="en-US" sz="2400" dirty="0" smtClean="0">
                  <a:solidFill>
                    <a:srgbClr val="990099"/>
                  </a:solidFill>
                </a:rPr>
                <a:t>red</a:t>
              </a:r>
              <a:endParaRPr lang="en-US" dirty="0">
                <a:solidFill>
                  <a:srgbClr val="990099"/>
                </a:solidFill>
              </a:endParaRPr>
            </a:p>
          </p:txBody>
        </p:sp>
        <p:sp>
          <p:nvSpPr>
            <p:cNvPr id="7" name="TextBox 6"/>
            <p:cNvSpPr txBox="1"/>
            <p:nvPr/>
          </p:nvSpPr>
          <p:spPr>
            <a:xfrm>
              <a:off x="1128132" y="3815213"/>
              <a:ext cx="998034" cy="461665"/>
            </a:xfrm>
            <a:prstGeom prst="rect">
              <a:avLst/>
            </a:prstGeom>
            <a:noFill/>
          </p:spPr>
          <p:txBody>
            <a:bodyPr wrap="square" rtlCol="0">
              <a:spAutoFit/>
            </a:bodyPr>
            <a:lstStyle/>
            <a:p>
              <a:r>
                <a:rPr lang="en-US" sz="2400" dirty="0" smtClean="0">
                  <a:solidFill>
                    <a:srgbClr val="990099"/>
                  </a:solidFill>
                </a:rPr>
                <a:t>green</a:t>
              </a:r>
              <a:endParaRPr lang="en-US" dirty="0">
                <a:solidFill>
                  <a:srgbClr val="990099"/>
                </a:solidFill>
              </a:endParaRPr>
            </a:p>
          </p:txBody>
        </p:sp>
        <p:sp>
          <p:nvSpPr>
            <p:cNvPr id="8" name="TextBox 7"/>
            <p:cNvSpPr txBox="1"/>
            <p:nvPr/>
          </p:nvSpPr>
          <p:spPr>
            <a:xfrm>
              <a:off x="1676400" y="2558830"/>
              <a:ext cx="762000" cy="461665"/>
            </a:xfrm>
            <a:prstGeom prst="rect">
              <a:avLst/>
            </a:prstGeom>
            <a:noFill/>
          </p:spPr>
          <p:txBody>
            <a:bodyPr wrap="square" rtlCol="0">
              <a:spAutoFit/>
            </a:bodyPr>
            <a:lstStyle/>
            <a:p>
              <a:r>
                <a:rPr lang="en-US" sz="2400" dirty="0" smtClean="0">
                  <a:solidFill>
                    <a:srgbClr val="990099"/>
                  </a:solidFill>
                </a:rPr>
                <a:t>pink</a:t>
              </a:r>
              <a:endParaRPr lang="en-US" dirty="0">
                <a:solidFill>
                  <a:srgbClr val="990099"/>
                </a:solidFill>
              </a:endParaRPr>
            </a:p>
          </p:txBody>
        </p:sp>
        <p:sp>
          <p:nvSpPr>
            <p:cNvPr id="9" name="TextBox 8"/>
            <p:cNvSpPr txBox="1"/>
            <p:nvPr/>
          </p:nvSpPr>
          <p:spPr>
            <a:xfrm>
              <a:off x="1627149" y="3267307"/>
              <a:ext cx="1039851" cy="461665"/>
            </a:xfrm>
            <a:prstGeom prst="rect">
              <a:avLst/>
            </a:prstGeom>
            <a:noFill/>
          </p:spPr>
          <p:txBody>
            <a:bodyPr wrap="square" rtlCol="0">
              <a:spAutoFit/>
            </a:bodyPr>
            <a:lstStyle/>
            <a:p>
              <a:r>
                <a:rPr lang="en-US" sz="2400" dirty="0" smtClean="0">
                  <a:solidFill>
                    <a:srgbClr val="990099"/>
                  </a:solidFill>
                </a:rPr>
                <a:t>yellow</a:t>
              </a:r>
              <a:endParaRPr lang="en-US" dirty="0">
                <a:solidFill>
                  <a:srgbClr val="990099"/>
                </a:solidFill>
              </a:endParaRPr>
            </a:p>
          </p:txBody>
        </p:sp>
      </p:grpSp>
      <p:grpSp>
        <p:nvGrpSpPr>
          <p:cNvPr id="11" name="Group 10"/>
          <p:cNvGrpSpPr/>
          <p:nvPr/>
        </p:nvGrpSpPr>
        <p:grpSpPr>
          <a:xfrm>
            <a:off x="3242217" y="1572695"/>
            <a:ext cx="2209800" cy="3352800"/>
            <a:chOff x="685800" y="1371600"/>
            <a:chExt cx="2209800" cy="3352800"/>
          </a:xfrm>
        </p:grpSpPr>
        <p:sp>
          <p:nvSpPr>
            <p:cNvPr id="12" name="Oval 11"/>
            <p:cNvSpPr/>
            <p:nvPr/>
          </p:nvSpPr>
          <p:spPr>
            <a:xfrm>
              <a:off x="685800" y="1828800"/>
              <a:ext cx="2209800" cy="28956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TextBox 12"/>
            <p:cNvSpPr txBox="1"/>
            <p:nvPr/>
          </p:nvSpPr>
          <p:spPr>
            <a:xfrm>
              <a:off x="1295400" y="1371600"/>
              <a:ext cx="990600" cy="523220"/>
            </a:xfrm>
            <a:prstGeom prst="rect">
              <a:avLst/>
            </a:prstGeom>
            <a:noFill/>
          </p:spPr>
          <p:txBody>
            <a:bodyPr wrap="square" rtlCol="0">
              <a:spAutoFit/>
            </a:bodyPr>
            <a:lstStyle/>
            <a:p>
              <a:pPr algn="ctr"/>
              <a:r>
                <a:rPr lang="en-US" sz="2800" dirty="0" err="1" smtClean="0"/>
                <a:t>setB</a:t>
              </a:r>
              <a:endParaRPr lang="en-US" sz="2800" dirty="0"/>
            </a:p>
          </p:txBody>
        </p:sp>
        <p:sp>
          <p:nvSpPr>
            <p:cNvPr id="14" name="TextBox 13"/>
            <p:cNvSpPr txBox="1"/>
            <p:nvPr/>
          </p:nvSpPr>
          <p:spPr>
            <a:xfrm>
              <a:off x="1379034" y="2057400"/>
              <a:ext cx="762000" cy="461665"/>
            </a:xfrm>
            <a:prstGeom prst="rect">
              <a:avLst/>
            </a:prstGeom>
            <a:noFill/>
          </p:spPr>
          <p:txBody>
            <a:bodyPr wrap="square" rtlCol="0">
              <a:spAutoFit/>
            </a:bodyPr>
            <a:lstStyle/>
            <a:p>
              <a:r>
                <a:rPr lang="en-US" sz="2400" dirty="0" smtClean="0">
                  <a:solidFill>
                    <a:srgbClr val="990099"/>
                  </a:solidFill>
                </a:rPr>
                <a:t>blue</a:t>
              </a:r>
              <a:endParaRPr lang="en-US" dirty="0">
                <a:solidFill>
                  <a:srgbClr val="990099"/>
                </a:solidFill>
              </a:endParaRPr>
            </a:p>
          </p:txBody>
        </p:sp>
        <p:sp>
          <p:nvSpPr>
            <p:cNvPr id="16" name="TextBox 15"/>
            <p:cNvSpPr txBox="1"/>
            <p:nvPr/>
          </p:nvSpPr>
          <p:spPr>
            <a:xfrm>
              <a:off x="1128132" y="3815213"/>
              <a:ext cx="998034" cy="461665"/>
            </a:xfrm>
            <a:prstGeom prst="rect">
              <a:avLst/>
            </a:prstGeom>
            <a:noFill/>
          </p:spPr>
          <p:txBody>
            <a:bodyPr wrap="square" rtlCol="0">
              <a:spAutoFit/>
            </a:bodyPr>
            <a:lstStyle/>
            <a:p>
              <a:r>
                <a:rPr lang="en-US" sz="2400" dirty="0" smtClean="0">
                  <a:solidFill>
                    <a:srgbClr val="990099"/>
                  </a:solidFill>
                </a:rPr>
                <a:t>green</a:t>
              </a:r>
              <a:endParaRPr lang="en-US" dirty="0">
                <a:solidFill>
                  <a:srgbClr val="990099"/>
                </a:solidFill>
              </a:endParaRPr>
            </a:p>
          </p:txBody>
        </p:sp>
        <p:sp>
          <p:nvSpPr>
            <p:cNvPr id="17" name="TextBox 16"/>
            <p:cNvSpPr txBox="1"/>
            <p:nvPr/>
          </p:nvSpPr>
          <p:spPr>
            <a:xfrm>
              <a:off x="1028699" y="2713462"/>
              <a:ext cx="986883" cy="461665"/>
            </a:xfrm>
            <a:prstGeom prst="rect">
              <a:avLst/>
            </a:prstGeom>
            <a:noFill/>
          </p:spPr>
          <p:txBody>
            <a:bodyPr wrap="square" rtlCol="0">
              <a:spAutoFit/>
            </a:bodyPr>
            <a:lstStyle/>
            <a:p>
              <a:r>
                <a:rPr lang="en-US" sz="2400" dirty="0" smtClean="0">
                  <a:solidFill>
                    <a:srgbClr val="990099"/>
                  </a:solidFill>
                </a:rPr>
                <a:t>cyan</a:t>
              </a:r>
              <a:endParaRPr lang="en-US" dirty="0">
                <a:solidFill>
                  <a:srgbClr val="990099"/>
                </a:solidFill>
              </a:endParaRPr>
            </a:p>
          </p:txBody>
        </p:sp>
        <p:sp>
          <p:nvSpPr>
            <p:cNvPr id="18" name="TextBox 17"/>
            <p:cNvSpPr txBox="1"/>
            <p:nvPr/>
          </p:nvSpPr>
          <p:spPr>
            <a:xfrm>
              <a:off x="1627149" y="3267307"/>
              <a:ext cx="1039851" cy="461665"/>
            </a:xfrm>
            <a:prstGeom prst="rect">
              <a:avLst/>
            </a:prstGeom>
            <a:noFill/>
          </p:spPr>
          <p:txBody>
            <a:bodyPr wrap="square" rtlCol="0">
              <a:spAutoFit/>
            </a:bodyPr>
            <a:lstStyle/>
            <a:p>
              <a:r>
                <a:rPr lang="en-US" sz="2400" dirty="0" smtClean="0">
                  <a:solidFill>
                    <a:srgbClr val="990099"/>
                  </a:solidFill>
                </a:rPr>
                <a:t>purple</a:t>
              </a:r>
              <a:endParaRPr lang="en-US" dirty="0">
                <a:solidFill>
                  <a:srgbClr val="990099"/>
                </a:solidFill>
              </a:endParaRPr>
            </a:p>
          </p:txBody>
        </p:sp>
      </p:grpSp>
      <p:sp>
        <p:nvSpPr>
          <p:cNvPr id="27" name="Right Arrow 26"/>
          <p:cNvSpPr/>
          <p:nvPr/>
        </p:nvSpPr>
        <p:spPr>
          <a:xfrm>
            <a:off x="5715000" y="3018262"/>
            <a:ext cx="609600" cy="93931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42" name="Group 41"/>
          <p:cNvGrpSpPr/>
          <p:nvPr/>
        </p:nvGrpSpPr>
        <p:grpSpPr>
          <a:xfrm>
            <a:off x="6553200" y="1600200"/>
            <a:ext cx="2209800" cy="3352800"/>
            <a:chOff x="685800" y="1371600"/>
            <a:chExt cx="2209800" cy="3352800"/>
          </a:xfrm>
        </p:grpSpPr>
        <p:sp>
          <p:nvSpPr>
            <p:cNvPr id="43" name="Oval 42"/>
            <p:cNvSpPr/>
            <p:nvPr/>
          </p:nvSpPr>
          <p:spPr>
            <a:xfrm>
              <a:off x="685800" y="1828800"/>
              <a:ext cx="2209800" cy="28956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4" name="TextBox 43"/>
            <p:cNvSpPr txBox="1"/>
            <p:nvPr/>
          </p:nvSpPr>
          <p:spPr>
            <a:xfrm>
              <a:off x="1295400" y="1371600"/>
              <a:ext cx="990600" cy="523220"/>
            </a:xfrm>
            <a:prstGeom prst="rect">
              <a:avLst/>
            </a:prstGeom>
            <a:noFill/>
          </p:spPr>
          <p:txBody>
            <a:bodyPr wrap="square" rtlCol="0">
              <a:spAutoFit/>
            </a:bodyPr>
            <a:lstStyle/>
            <a:p>
              <a:pPr algn="ctr"/>
              <a:r>
                <a:rPr lang="en-US" sz="2800" dirty="0" err="1" smtClean="0"/>
                <a:t>setA</a:t>
              </a:r>
              <a:endParaRPr lang="en-US" sz="2800" dirty="0"/>
            </a:p>
          </p:txBody>
        </p:sp>
        <p:sp>
          <p:nvSpPr>
            <p:cNvPr id="46" name="TextBox 45"/>
            <p:cNvSpPr txBox="1"/>
            <p:nvPr/>
          </p:nvSpPr>
          <p:spPr>
            <a:xfrm>
              <a:off x="994317" y="3020495"/>
              <a:ext cx="762000" cy="461665"/>
            </a:xfrm>
            <a:prstGeom prst="rect">
              <a:avLst/>
            </a:prstGeom>
            <a:noFill/>
          </p:spPr>
          <p:txBody>
            <a:bodyPr wrap="square" rtlCol="0">
              <a:spAutoFit/>
            </a:bodyPr>
            <a:lstStyle/>
            <a:p>
              <a:r>
                <a:rPr lang="en-US" sz="2400" dirty="0" smtClean="0">
                  <a:solidFill>
                    <a:srgbClr val="990099"/>
                  </a:solidFill>
                </a:rPr>
                <a:t>red</a:t>
              </a:r>
              <a:endParaRPr lang="en-US" dirty="0">
                <a:solidFill>
                  <a:srgbClr val="990099"/>
                </a:solidFill>
              </a:endParaRPr>
            </a:p>
          </p:txBody>
        </p:sp>
        <p:sp>
          <p:nvSpPr>
            <p:cNvPr id="48" name="TextBox 47"/>
            <p:cNvSpPr txBox="1"/>
            <p:nvPr/>
          </p:nvSpPr>
          <p:spPr>
            <a:xfrm>
              <a:off x="1676400" y="2558830"/>
              <a:ext cx="762000" cy="461665"/>
            </a:xfrm>
            <a:prstGeom prst="rect">
              <a:avLst/>
            </a:prstGeom>
            <a:noFill/>
          </p:spPr>
          <p:txBody>
            <a:bodyPr wrap="square" rtlCol="0">
              <a:spAutoFit/>
            </a:bodyPr>
            <a:lstStyle/>
            <a:p>
              <a:r>
                <a:rPr lang="en-US" sz="2400" dirty="0" smtClean="0">
                  <a:solidFill>
                    <a:srgbClr val="990099"/>
                  </a:solidFill>
                </a:rPr>
                <a:t>pink</a:t>
              </a:r>
              <a:endParaRPr lang="en-US" dirty="0">
                <a:solidFill>
                  <a:srgbClr val="990099"/>
                </a:solidFill>
              </a:endParaRPr>
            </a:p>
          </p:txBody>
        </p:sp>
        <p:sp>
          <p:nvSpPr>
            <p:cNvPr id="49" name="TextBox 48"/>
            <p:cNvSpPr txBox="1"/>
            <p:nvPr/>
          </p:nvSpPr>
          <p:spPr>
            <a:xfrm>
              <a:off x="1627149" y="3267307"/>
              <a:ext cx="1039851" cy="461665"/>
            </a:xfrm>
            <a:prstGeom prst="rect">
              <a:avLst/>
            </a:prstGeom>
            <a:noFill/>
          </p:spPr>
          <p:txBody>
            <a:bodyPr wrap="square" rtlCol="0">
              <a:spAutoFit/>
            </a:bodyPr>
            <a:lstStyle/>
            <a:p>
              <a:r>
                <a:rPr lang="en-US" sz="2400" dirty="0" smtClean="0">
                  <a:solidFill>
                    <a:srgbClr val="990099"/>
                  </a:solidFill>
                </a:rPr>
                <a:t>yellow</a:t>
              </a:r>
              <a:endParaRPr lang="en-US" dirty="0">
                <a:solidFill>
                  <a:srgbClr val="990099"/>
                </a:solidFill>
              </a:endParaRPr>
            </a:p>
          </p:txBody>
        </p:sp>
      </p:grpSp>
    </p:spTree>
    <p:extLst>
      <p:ext uri="{BB962C8B-B14F-4D97-AF65-F5344CB8AC3E}">
        <p14:creationId xmlns:p14="http://schemas.microsoft.com/office/powerpoint/2010/main" val="397311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setA.retainAll</a:t>
            </a:r>
            <a:r>
              <a:rPr lang="en-US" dirty="0" smtClean="0"/>
              <a:t>(</a:t>
            </a:r>
            <a:r>
              <a:rPr lang="en-US" dirty="0" err="1" smtClean="0"/>
              <a:t>setB</a:t>
            </a:r>
            <a:r>
              <a:rPr lang="en-US" dirty="0" smtClean="0"/>
              <a:t>)</a:t>
            </a:r>
            <a:endParaRPr lang="en-US" dirty="0"/>
          </a:p>
        </p:txBody>
      </p:sp>
      <p:grpSp>
        <p:nvGrpSpPr>
          <p:cNvPr id="10" name="Group 9"/>
          <p:cNvGrpSpPr/>
          <p:nvPr/>
        </p:nvGrpSpPr>
        <p:grpSpPr>
          <a:xfrm>
            <a:off x="571500" y="1600200"/>
            <a:ext cx="2209800" cy="3352800"/>
            <a:chOff x="685800" y="1371600"/>
            <a:chExt cx="2209800" cy="3352800"/>
          </a:xfrm>
        </p:grpSpPr>
        <p:sp>
          <p:nvSpPr>
            <p:cNvPr id="3" name="Oval 2"/>
            <p:cNvSpPr/>
            <p:nvPr/>
          </p:nvSpPr>
          <p:spPr>
            <a:xfrm>
              <a:off x="685800" y="1828800"/>
              <a:ext cx="2209800" cy="28956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 name="TextBox 3"/>
            <p:cNvSpPr txBox="1"/>
            <p:nvPr/>
          </p:nvSpPr>
          <p:spPr>
            <a:xfrm>
              <a:off x="1295400" y="1371600"/>
              <a:ext cx="990600" cy="523220"/>
            </a:xfrm>
            <a:prstGeom prst="rect">
              <a:avLst/>
            </a:prstGeom>
            <a:noFill/>
          </p:spPr>
          <p:txBody>
            <a:bodyPr wrap="square" rtlCol="0">
              <a:spAutoFit/>
            </a:bodyPr>
            <a:lstStyle/>
            <a:p>
              <a:pPr algn="ctr"/>
              <a:r>
                <a:rPr lang="en-US" sz="2800" dirty="0" err="1" smtClean="0"/>
                <a:t>setA</a:t>
              </a:r>
              <a:endParaRPr lang="en-US" sz="2800" dirty="0"/>
            </a:p>
          </p:txBody>
        </p:sp>
        <p:sp>
          <p:nvSpPr>
            <p:cNvPr id="5" name="TextBox 4"/>
            <p:cNvSpPr txBox="1"/>
            <p:nvPr/>
          </p:nvSpPr>
          <p:spPr>
            <a:xfrm>
              <a:off x="1379034" y="2057400"/>
              <a:ext cx="762000" cy="461665"/>
            </a:xfrm>
            <a:prstGeom prst="rect">
              <a:avLst/>
            </a:prstGeom>
            <a:noFill/>
          </p:spPr>
          <p:txBody>
            <a:bodyPr wrap="square" rtlCol="0">
              <a:spAutoFit/>
            </a:bodyPr>
            <a:lstStyle/>
            <a:p>
              <a:r>
                <a:rPr lang="en-US" sz="2400" dirty="0" smtClean="0">
                  <a:solidFill>
                    <a:srgbClr val="990099"/>
                  </a:solidFill>
                </a:rPr>
                <a:t>blue</a:t>
              </a:r>
              <a:endParaRPr lang="en-US" dirty="0">
                <a:solidFill>
                  <a:srgbClr val="990099"/>
                </a:solidFill>
              </a:endParaRPr>
            </a:p>
          </p:txBody>
        </p:sp>
        <p:sp>
          <p:nvSpPr>
            <p:cNvPr id="6" name="TextBox 5"/>
            <p:cNvSpPr txBox="1"/>
            <p:nvPr/>
          </p:nvSpPr>
          <p:spPr>
            <a:xfrm>
              <a:off x="994317" y="3020495"/>
              <a:ext cx="762000" cy="461665"/>
            </a:xfrm>
            <a:prstGeom prst="rect">
              <a:avLst/>
            </a:prstGeom>
            <a:noFill/>
          </p:spPr>
          <p:txBody>
            <a:bodyPr wrap="square" rtlCol="0">
              <a:spAutoFit/>
            </a:bodyPr>
            <a:lstStyle/>
            <a:p>
              <a:r>
                <a:rPr lang="en-US" sz="2400" dirty="0" smtClean="0">
                  <a:solidFill>
                    <a:srgbClr val="990099"/>
                  </a:solidFill>
                </a:rPr>
                <a:t>red</a:t>
              </a:r>
              <a:endParaRPr lang="en-US" dirty="0">
                <a:solidFill>
                  <a:srgbClr val="990099"/>
                </a:solidFill>
              </a:endParaRPr>
            </a:p>
          </p:txBody>
        </p:sp>
        <p:sp>
          <p:nvSpPr>
            <p:cNvPr id="7" name="TextBox 6"/>
            <p:cNvSpPr txBox="1"/>
            <p:nvPr/>
          </p:nvSpPr>
          <p:spPr>
            <a:xfrm>
              <a:off x="1128132" y="3815213"/>
              <a:ext cx="998034" cy="461665"/>
            </a:xfrm>
            <a:prstGeom prst="rect">
              <a:avLst/>
            </a:prstGeom>
            <a:noFill/>
          </p:spPr>
          <p:txBody>
            <a:bodyPr wrap="square" rtlCol="0">
              <a:spAutoFit/>
            </a:bodyPr>
            <a:lstStyle/>
            <a:p>
              <a:r>
                <a:rPr lang="en-US" sz="2400" dirty="0" smtClean="0">
                  <a:solidFill>
                    <a:srgbClr val="990099"/>
                  </a:solidFill>
                </a:rPr>
                <a:t>green</a:t>
              </a:r>
              <a:endParaRPr lang="en-US" dirty="0">
                <a:solidFill>
                  <a:srgbClr val="990099"/>
                </a:solidFill>
              </a:endParaRPr>
            </a:p>
          </p:txBody>
        </p:sp>
        <p:sp>
          <p:nvSpPr>
            <p:cNvPr id="8" name="TextBox 7"/>
            <p:cNvSpPr txBox="1"/>
            <p:nvPr/>
          </p:nvSpPr>
          <p:spPr>
            <a:xfrm>
              <a:off x="1676400" y="2558830"/>
              <a:ext cx="762000" cy="461665"/>
            </a:xfrm>
            <a:prstGeom prst="rect">
              <a:avLst/>
            </a:prstGeom>
            <a:noFill/>
          </p:spPr>
          <p:txBody>
            <a:bodyPr wrap="square" rtlCol="0">
              <a:spAutoFit/>
            </a:bodyPr>
            <a:lstStyle/>
            <a:p>
              <a:r>
                <a:rPr lang="en-US" sz="2400" dirty="0" smtClean="0">
                  <a:solidFill>
                    <a:srgbClr val="990099"/>
                  </a:solidFill>
                </a:rPr>
                <a:t>pink</a:t>
              </a:r>
              <a:endParaRPr lang="en-US" dirty="0">
                <a:solidFill>
                  <a:srgbClr val="990099"/>
                </a:solidFill>
              </a:endParaRPr>
            </a:p>
          </p:txBody>
        </p:sp>
        <p:sp>
          <p:nvSpPr>
            <p:cNvPr id="9" name="TextBox 8"/>
            <p:cNvSpPr txBox="1"/>
            <p:nvPr/>
          </p:nvSpPr>
          <p:spPr>
            <a:xfrm>
              <a:off x="1627149" y="3267307"/>
              <a:ext cx="1039851" cy="461665"/>
            </a:xfrm>
            <a:prstGeom prst="rect">
              <a:avLst/>
            </a:prstGeom>
            <a:noFill/>
          </p:spPr>
          <p:txBody>
            <a:bodyPr wrap="square" rtlCol="0">
              <a:spAutoFit/>
            </a:bodyPr>
            <a:lstStyle/>
            <a:p>
              <a:r>
                <a:rPr lang="en-US" sz="2400" dirty="0" smtClean="0">
                  <a:solidFill>
                    <a:srgbClr val="990099"/>
                  </a:solidFill>
                </a:rPr>
                <a:t>yellow</a:t>
              </a:r>
              <a:endParaRPr lang="en-US" dirty="0">
                <a:solidFill>
                  <a:srgbClr val="990099"/>
                </a:solidFill>
              </a:endParaRPr>
            </a:p>
          </p:txBody>
        </p:sp>
      </p:grpSp>
      <p:grpSp>
        <p:nvGrpSpPr>
          <p:cNvPr id="11" name="Group 10"/>
          <p:cNvGrpSpPr/>
          <p:nvPr/>
        </p:nvGrpSpPr>
        <p:grpSpPr>
          <a:xfrm>
            <a:off x="3242217" y="1600200"/>
            <a:ext cx="2209800" cy="3352800"/>
            <a:chOff x="685800" y="1371600"/>
            <a:chExt cx="2209800" cy="3352800"/>
          </a:xfrm>
        </p:grpSpPr>
        <p:sp>
          <p:nvSpPr>
            <p:cNvPr id="12" name="Oval 11"/>
            <p:cNvSpPr/>
            <p:nvPr/>
          </p:nvSpPr>
          <p:spPr>
            <a:xfrm>
              <a:off x="685800" y="1828800"/>
              <a:ext cx="2209800" cy="28956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TextBox 12"/>
            <p:cNvSpPr txBox="1"/>
            <p:nvPr/>
          </p:nvSpPr>
          <p:spPr>
            <a:xfrm>
              <a:off x="1295400" y="1371600"/>
              <a:ext cx="990600" cy="523220"/>
            </a:xfrm>
            <a:prstGeom prst="rect">
              <a:avLst/>
            </a:prstGeom>
            <a:noFill/>
          </p:spPr>
          <p:txBody>
            <a:bodyPr wrap="square" rtlCol="0">
              <a:spAutoFit/>
            </a:bodyPr>
            <a:lstStyle/>
            <a:p>
              <a:pPr algn="ctr"/>
              <a:r>
                <a:rPr lang="en-US" sz="2800" dirty="0" err="1" smtClean="0"/>
                <a:t>setB</a:t>
              </a:r>
              <a:endParaRPr lang="en-US" sz="2800" dirty="0"/>
            </a:p>
          </p:txBody>
        </p:sp>
        <p:sp>
          <p:nvSpPr>
            <p:cNvPr id="14" name="TextBox 13"/>
            <p:cNvSpPr txBox="1"/>
            <p:nvPr/>
          </p:nvSpPr>
          <p:spPr>
            <a:xfrm>
              <a:off x="1379034" y="2057400"/>
              <a:ext cx="762000" cy="461665"/>
            </a:xfrm>
            <a:prstGeom prst="rect">
              <a:avLst/>
            </a:prstGeom>
            <a:noFill/>
          </p:spPr>
          <p:txBody>
            <a:bodyPr wrap="square" rtlCol="0">
              <a:spAutoFit/>
            </a:bodyPr>
            <a:lstStyle/>
            <a:p>
              <a:r>
                <a:rPr lang="en-US" sz="2400" dirty="0" smtClean="0">
                  <a:solidFill>
                    <a:srgbClr val="990099"/>
                  </a:solidFill>
                </a:rPr>
                <a:t>blue</a:t>
              </a:r>
              <a:endParaRPr lang="en-US" dirty="0">
                <a:solidFill>
                  <a:srgbClr val="990099"/>
                </a:solidFill>
              </a:endParaRPr>
            </a:p>
          </p:txBody>
        </p:sp>
        <p:sp>
          <p:nvSpPr>
            <p:cNvPr id="16" name="TextBox 15"/>
            <p:cNvSpPr txBox="1"/>
            <p:nvPr/>
          </p:nvSpPr>
          <p:spPr>
            <a:xfrm>
              <a:off x="1128132" y="3815213"/>
              <a:ext cx="998034" cy="461665"/>
            </a:xfrm>
            <a:prstGeom prst="rect">
              <a:avLst/>
            </a:prstGeom>
            <a:noFill/>
          </p:spPr>
          <p:txBody>
            <a:bodyPr wrap="square" rtlCol="0">
              <a:spAutoFit/>
            </a:bodyPr>
            <a:lstStyle/>
            <a:p>
              <a:r>
                <a:rPr lang="en-US" sz="2400" dirty="0" smtClean="0">
                  <a:solidFill>
                    <a:srgbClr val="990099"/>
                  </a:solidFill>
                </a:rPr>
                <a:t>green</a:t>
              </a:r>
              <a:endParaRPr lang="en-US" dirty="0">
                <a:solidFill>
                  <a:srgbClr val="990099"/>
                </a:solidFill>
              </a:endParaRPr>
            </a:p>
          </p:txBody>
        </p:sp>
        <p:sp>
          <p:nvSpPr>
            <p:cNvPr id="17" name="TextBox 16"/>
            <p:cNvSpPr txBox="1"/>
            <p:nvPr/>
          </p:nvSpPr>
          <p:spPr>
            <a:xfrm>
              <a:off x="1028699" y="2713462"/>
              <a:ext cx="986883" cy="461665"/>
            </a:xfrm>
            <a:prstGeom prst="rect">
              <a:avLst/>
            </a:prstGeom>
            <a:noFill/>
          </p:spPr>
          <p:txBody>
            <a:bodyPr wrap="square" rtlCol="0">
              <a:spAutoFit/>
            </a:bodyPr>
            <a:lstStyle/>
            <a:p>
              <a:r>
                <a:rPr lang="en-US" sz="2400" dirty="0" smtClean="0">
                  <a:solidFill>
                    <a:srgbClr val="990099"/>
                  </a:solidFill>
                </a:rPr>
                <a:t>cyan</a:t>
              </a:r>
              <a:endParaRPr lang="en-US" dirty="0">
                <a:solidFill>
                  <a:srgbClr val="990099"/>
                </a:solidFill>
              </a:endParaRPr>
            </a:p>
          </p:txBody>
        </p:sp>
        <p:sp>
          <p:nvSpPr>
            <p:cNvPr id="18" name="TextBox 17"/>
            <p:cNvSpPr txBox="1"/>
            <p:nvPr/>
          </p:nvSpPr>
          <p:spPr>
            <a:xfrm>
              <a:off x="1627149" y="3267307"/>
              <a:ext cx="1039851" cy="461665"/>
            </a:xfrm>
            <a:prstGeom prst="rect">
              <a:avLst/>
            </a:prstGeom>
            <a:noFill/>
          </p:spPr>
          <p:txBody>
            <a:bodyPr wrap="square" rtlCol="0">
              <a:spAutoFit/>
            </a:bodyPr>
            <a:lstStyle/>
            <a:p>
              <a:r>
                <a:rPr lang="en-US" sz="2400" dirty="0" smtClean="0">
                  <a:solidFill>
                    <a:srgbClr val="990099"/>
                  </a:solidFill>
                </a:rPr>
                <a:t>purple</a:t>
              </a:r>
              <a:endParaRPr lang="en-US" dirty="0">
                <a:solidFill>
                  <a:srgbClr val="990099"/>
                </a:solidFill>
              </a:endParaRPr>
            </a:p>
          </p:txBody>
        </p:sp>
      </p:grpSp>
      <p:sp>
        <p:nvSpPr>
          <p:cNvPr id="27" name="Right Arrow 26"/>
          <p:cNvSpPr/>
          <p:nvPr/>
        </p:nvSpPr>
        <p:spPr>
          <a:xfrm>
            <a:off x="5715000" y="3018262"/>
            <a:ext cx="609600" cy="93931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19" name="Group 18"/>
          <p:cNvGrpSpPr/>
          <p:nvPr/>
        </p:nvGrpSpPr>
        <p:grpSpPr>
          <a:xfrm>
            <a:off x="6480717" y="1534180"/>
            <a:ext cx="2209800" cy="3317347"/>
            <a:chOff x="952500" y="1305580"/>
            <a:chExt cx="2209800" cy="3317347"/>
          </a:xfrm>
        </p:grpSpPr>
        <p:sp>
          <p:nvSpPr>
            <p:cNvPr id="20" name="Oval 19"/>
            <p:cNvSpPr/>
            <p:nvPr/>
          </p:nvSpPr>
          <p:spPr>
            <a:xfrm>
              <a:off x="952500" y="1727327"/>
              <a:ext cx="2209800" cy="28956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1" name="TextBox 20"/>
            <p:cNvSpPr txBox="1"/>
            <p:nvPr/>
          </p:nvSpPr>
          <p:spPr>
            <a:xfrm>
              <a:off x="1558383" y="1305580"/>
              <a:ext cx="990600" cy="523220"/>
            </a:xfrm>
            <a:prstGeom prst="rect">
              <a:avLst/>
            </a:prstGeom>
            <a:noFill/>
          </p:spPr>
          <p:txBody>
            <a:bodyPr wrap="square" rtlCol="0">
              <a:spAutoFit/>
            </a:bodyPr>
            <a:lstStyle/>
            <a:p>
              <a:pPr algn="ctr"/>
              <a:r>
                <a:rPr lang="en-US" sz="2800" dirty="0" err="1" smtClean="0"/>
                <a:t>setA</a:t>
              </a:r>
              <a:endParaRPr lang="en-US" sz="2800" dirty="0"/>
            </a:p>
          </p:txBody>
        </p:sp>
        <p:sp>
          <p:nvSpPr>
            <p:cNvPr id="22" name="TextBox 21"/>
            <p:cNvSpPr txBox="1"/>
            <p:nvPr/>
          </p:nvSpPr>
          <p:spPr>
            <a:xfrm>
              <a:off x="1363936" y="2464816"/>
              <a:ext cx="762000" cy="461665"/>
            </a:xfrm>
            <a:prstGeom prst="rect">
              <a:avLst/>
            </a:prstGeom>
            <a:noFill/>
          </p:spPr>
          <p:txBody>
            <a:bodyPr wrap="square" rtlCol="0">
              <a:spAutoFit/>
            </a:bodyPr>
            <a:lstStyle/>
            <a:p>
              <a:r>
                <a:rPr lang="en-US" sz="2400" dirty="0" smtClean="0">
                  <a:solidFill>
                    <a:srgbClr val="990099"/>
                  </a:solidFill>
                </a:rPr>
                <a:t>blue</a:t>
              </a:r>
              <a:endParaRPr lang="en-US" dirty="0">
                <a:solidFill>
                  <a:srgbClr val="990099"/>
                </a:solidFill>
              </a:endParaRPr>
            </a:p>
          </p:txBody>
        </p:sp>
        <p:sp>
          <p:nvSpPr>
            <p:cNvPr id="24" name="TextBox 23"/>
            <p:cNvSpPr txBox="1"/>
            <p:nvPr/>
          </p:nvSpPr>
          <p:spPr>
            <a:xfrm>
              <a:off x="1871226" y="3282803"/>
              <a:ext cx="998034" cy="461665"/>
            </a:xfrm>
            <a:prstGeom prst="rect">
              <a:avLst/>
            </a:prstGeom>
            <a:noFill/>
          </p:spPr>
          <p:txBody>
            <a:bodyPr wrap="square" rtlCol="0">
              <a:spAutoFit/>
            </a:bodyPr>
            <a:lstStyle/>
            <a:p>
              <a:r>
                <a:rPr lang="en-US" sz="2400" dirty="0" smtClean="0">
                  <a:solidFill>
                    <a:srgbClr val="990099"/>
                  </a:solidFill>
                </a:rPr>
                <a:t>green</a:t>
              </a:r>
              <a:endParaRPr lang="en-US" dirty="0">
                <a:solidFill>
                  <a:srgbClr val="990099"/>
                </a:solidFill>
              </a:endParaRPr>
            </a:p>
          </p:txBody>
        </p:sp>
      </p:grpSp>
    </p:spTree>
    <p:extLst>
      <p:ext uri="{BB962C8B-B14F-4D97-AF65-F5344CB8AC3E}">
        <p14:creationId xmlns:p14="http://schemas.microsoft.com/office/powerpoint/2010/main" val="145188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t>Abstract Data Type (ADT)</a:t>
            </a:r>
          </a:p>
        </p:txBody>
      </p:sp>
      <p:sp>
        <p:nvSpPr>
          <p:cNvPr id="190467" name="AutoShape 3"/>
          <p:cNvSpPr>
            <a:spLocks noChangeArrowheads="1"/>
          </p:cNvSpPr>
          <p:nvPr/>
        </p:nvSpPr>
        <p:spPr bwMode="auto">
          <a:xfrm>
            <a:off x="0" y="1566416"/>
            <a:ext cx="7661275" cy="1077218"/>
          </a:xfrm>
          <a:prstGeom prst="rect">
            <a:avLst/>
          </a:prstGeom>
          <a:ln>
            <a:headEnd/>
            <a:tailEnd/>
          </a:ln>
          <a:extLst/>
        </p:spPr>
        <p:style>
          <a:lnRef idx="1">
            <a:schemeClr val="accent4"/>
          </a:lnRef>
          <a:fillRef idx="2">
            <a:schemeClr val="accent4"/>
          </a:fillRef>
          <a:effectRef idx="1">
            <a:schemeClr val="accent4"/>
          </a:effectRef>
          <a:fontRef idx="minor">
            <a:schemeClr val="dk1"/>
          </a:fontRef>
        </p:style>
        <p:txBody>
          <a:bodyPr anchor="ctr" anchorCtr="1">
            <a:spAutoFit/>
          </a:bodyPr>
          <a:lstStyle/>
          <a:p>
            <a:pPr algn="ctr"/>
            <a:r>
              <a:rPr lang="en-US" sz="3200">
                <a:solidFill>
                  <a:srgbClr val="0033CC"/>
                </a:solidFill>
              </a:rPr>
              <a:t>Defines the </a:t>
            </a:r>
            <a:r>
              <a:rPr lang="en-US" sz="3200" i="1">
                <a:solidFill>
                  <a:srgbClr val="0033CC"/>
                </a:solidFill>
              </a:rPr>
              <a:t>organization</a:t>
            </a:r>
            <a:r>
              <a:rPr lang="en-US" sz="3200">
                <a:solidFill>
                  <a:srgbClr val="0033CC"/>
                </a:solidFill>
              </a:rPr>
              <a:t> of data and the </a:t>
            </a:r>
            <a:r>
              <a:rPr lang="en-US" sz="3200" i="1">
                <a:solidFill>
                  <a:srgbClr val="0033CC"/>
                </a:solidFill>
              </a:rPr>
              <a:t>fundamental operations</a:t>
            </a:r>
            <a:r>
              <a:rPr lang="en-US" sz="3200">
                <a:solidFill>
                  <a:srgbClr val="0033CC"/>
                </a:solidFill>
              </a:rPr>
              <a:t> on that data</a:t>
            </a:r>
          </a:p>
        </p:txBody>
      </p:sp>
      <p:sp>
        <p:nvSpPr>
          <p:cNvPr id="190468" name="AutoShape 4"/>
          <p:cNvSpPr>
            <a:spLocks noChangeArrowheads="1"/>
          </p:cNvSpPr>
          <p:nvPr/>
        </p:nvSpPr>
        <p:spPr bwMode="auto">
          <a:xfrm>
            <a:off x="906462" y="2917761"/>
            <a:ext cx="6754813" cy="584775"/>
          </a:xfrm>
          <a:prstGeom prst="rect">
            <a:avLst/>
          </a:prstGeom>
          <a:ln>
            <a:headEnd/>
            <a:tailEnd/>
          </a:ln>
          <a:extLst/>
        </p:spPr>
        <p:style>
          <a:lnRef idx="1">
            <a:schemeClr val="accent4"/>
          </a:lnRef>
          <a:fillRef idx="2">
            <a:schemeClr val="accent4"/>
          </a:fillRef>
          <a:effectRef idx="1">
            <a:schemeClr val="accent4"/>
          </a:effectRef>
          <a:fontRef idx="minor">
            <a:schemeClr val="dk1"/>
          </a:fontRef>
        </p:style>
        <p:txBody>
          <a:bodyPr anchor="ctr" anchorCtr="1">
            <a:spAutoFit/>
          </a:bodyPr>
          <a:lstStyle/>
          <a:p>
            <a:r>
              <a:rPr lang="en-US" sz="3200" dirty="0">
                <a:solidFill>
                  <a:srgbClr val="0033CC"/>
                </a:solidFill>
              </a:rPr>
              <a:t>Does not specify an </a:t>
            </a:r>
            <a:r>
              <a:rPr lang="en-US" sz="3200" i="1" dirty="0">
                <a:solidFill>
                  <a:srgbClr val="0033CC"/>
                </a:solidFill>
              </a:rPr>
              <a:t>implementation</a:t>
            </a:r>
          </a:p>
        </p:txBody>
      </p:sp>
      <p:sp>
        <p:nvSpPr>
          <p:cNvPr id="190469" name="AutoShape 5"/>
          <p:cNvSpPr>
            <a:spLocks noChangeArrowheads="1"/>
          </p:cNvSpPr>
          <p:nvPr/>
        </p:nvSpPr>
        <p:spPr bwMode="auto">
          <a:xfrm>
            <a:off x="1952625" y="3774695"/>
            <a:ext cx="7191375" cy="1077218"/>
          </a:xfrm>
          <a:prstGeom prst="rect">
            <a:avLst/>
          </a:prstGeom>
          <a:ln>
            <a:headEnd/>
            <a:tailEnd/>
          </a:ln>
          <a:extLst/>
        </p:spPr>
        <p:style>
          <a:lnRef idx="1">
            <a:schemeClr val="accent4"/>
          </a:lnRef>
          <a:fillRef idx="2">
            <a:schemeClr val="accent4"/>
          </a:fillRef>
          <a:effectRef idx="1">
            <a:schemeClr val="accent4"/>
          </a:effectRef>
          <a:fontRef idx="minor">
            <a:schemeClr val="dk1"/>
          </a:fontRef>
        </p:style>
        <p:txBody>
          <a:bodyPr anchor="ctr" anchorCtr="1">
            <a:spAutoFit/>
          </a:bodyPr>
          <a:lstStyle/>
          <a:p>
            <a:r>
              <a:rPr lang="en-US" sz="3200" i="1">
                <a:solidFill>
                  <a:srgbClr val="0033CC"/>
                </a:solidFill>
              </a:rPr>
              <a:t>Interfaces</a:t>
            </a:r>
            <a:r>
              <a:rPr lang="en-US" sz="3200">
                <a:solidFill>
                  <a:srgbClr val="0033CC"/>
                </a:solidFill>
              </a:rPr>
              <a:t> provide ideal mechanism for representing an ADT in Java</a:t>
            </a:r>
          </a:p>
        </p:txBody>
      </p:sp>
      <p:sp>
        <p:nvSpPr>
          <p:cNvPr id="190470" name="AutoShape 6"/>
          <p:cNvSpPr>
            <a:spLocks noChangeArrowheads="1"/>
          </p:cNvSpPr>
          <p:nvPr/>
        </p:nvSpPr>
        <p:spPr bwMode="auto">
          <a:xfrm>
            <a:off x="2743200" y="5125442"/>
            <a:ext cx="6096000" cy="1191816"/>
          </a:xfrm>
          <a:prstGeom prst="roundRect">
            <a:avLst>
              <a:gd name="adj" fmla="val 16667"/>
            </a:avLst>
          </a:prstGeom>
          <a:ln>
            <a:headEnd/>
            <a:tailEnd/>
          </a:ln>
          <a:extLst/>
        </p:spPr>
        <p:style>
          <a:lnRef idx="1">
            <a:schemeClr val="accent2"/>
          </a:lnRef>
          <a:fillRef idx="2">
            <a:schemeClr val="accent2"/>
          </a:fillRef>
          <a:effectRef idx="1">
            <a:schemeClr val="accent2"/>
          </a:effectRef>
          <a:fontRef idx="minor">
            <a:schemeClr val="dk1"/>
          </a:fontRef>
        </p:style>
        <p:txBody>
          <a:bodyPr wrap="square" anchor="ctr" anchorCtr="1">
            <a:spAutoFit/>
          </a:bodyPr>
          <a:lstStyle/>
          <a:p>
            <a:r>
              <a:rPr lang="en-US" sz="3200" dirty="0">
                <a:solidFill>
                  <a:srgbClr val="0033CC"/>
                </a:solidFill>
              </a:rPr>
              <a:t>Examples: Lists, Sets, Maps, </a:t>
            </a:r>
            <a:r>
              <a:rPr lang="en-US" sz="3200" dirty="0" smtClean="0">
                <a:solidFill>
                  <a:srgbClr val="0033CC"/>
                </a:solidFill>
              </a:rPr>
              <a:t>Stacks</a:t>
            </a:r>
            <a:r>
              <a:rPr lang="en-US" sz="3200" dirty="0">
                <a:solidFill>
                  <a:srgbClr val="0033CC"/>
                </a:solidFill>
              </a:rPr>
              <a:t>, Queues, </a:t>
            </a:r>
            <a:r>
              <a:rPr lang="en-US" sz="3200" dirty="0" smtClean="0">
                <a:solidFill>
                  <a:srgbClr val="0033CC"/>
                </a:solidFill>
              </a:rPr>
              <a:t>and </a:t>
            </a:r>
            <a:r>
              <a:rPr lang="en-US" sz="3200" dirty="0">
                <a:solidFill>
                  <a:srgbClr val="0033CC"/>
                </a:solidFill>
              </a:rPr>
              <a:t>Trees</a:t>
            </a:r>
          </a:p>
        </p:txBody>
      </p:sp>
    </p:spTree>
    <p:extLst>
      <p:ext uri="{BB962C8B-B14F-4D97-AF65-F5344CB8AC3E}">
        <p14:creationId xmlns:p14="http://schemas.microsoft.com/office/powerpoint/2010/main" val="37821239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6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046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0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animBg="1"/>
      <p:bldP spid="190468" grpId="0" animBg="1"/>
      <p:bldP spid="190469" grpId="0" animBg="1"/>
      <p:bldP spid="19047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SetPractice.java</a:t>
            </a:r>
            <a:endParaRPr lang="en-US" i="1" dirty="0"/>
          </a:p>
        </p:txBody>
      </p:sp>
      <p:sp>
        <p:nvSpPr>
          <p:cNvPr id="3" name="Rectangle 6"/>
          <p:cNvSpPr>
            <a:spLocks noChangeArrowheads="1"/>
          </p:cNvSpPr>
          <p:nvPr/>
        </p:nvSpPr>
        <p:spPr bwMode="auto">
          <a:xfrm>
            <a:off x="-15876" y="1501170"/>
            <a:ext cx="7864476" cy="1569660"/>
          </a:xfrm>
          <a:prstGeom prst="rect">
            <a:avLst/>
          </a:prstGeom>
          <a:ln/>
          <a:extLst/>
        </p:spPr>
        <p:style>
          <a:lnRef idx="1">
            <a:schemeClr val="accent1"/>
          </a:lnRef>
          <a:fillRef idx="3">
            <a:schemeClr val="accent1"/>
          </a:fillRef>
          <a:effectRef idx="2">
            <a:schemeClr val="accent1"/>
          </a:effectRef>
          <a:fontRef idx="minor">
            <a:schemeClr val="lt1"/>
          </a:fontRef>
        </p:style>
        <p:txBody>
          <a:bodyPr wrap="square" anchor="ctr">
            <a:spAutoFit/>
          </a:bodyPr>
          <a:lstStyle/>
          <a:p>
            <a:pPr lvl="1"/>
            <a:r>
              <a:rPr lang="en-US" sz="3200" dirty="0">
                <a:solidFill>
                  <a:schemeClr val="bg1"/>
                </a:solidFill>
              </a:rPr>
              <a:t>Create a </a:t>
            </a:r>
            <a:r>
              <a:rPr lang="en-US" sz="3200" dirty="0" err="1" smtClean="0">
                <a:solidFill>
                  <a:schemeClr val="bg1"/>
                </a:solidFill>
              </a:rPr>
              <a:t>TreeSet</a:t>
            </a:r>
            <a:r>
              <a:rPr lang="en-US" sz="3200" dirty="0" smtClean="0">
                <a:solidFill>
                  <a:schemeClr val="bg1"/>
                </a:solidFill>
              </a:rPr>
              <a:t> </a:t>
            </a:r>
            <a:r>
              <a:rPr lang="en-US" sz="3200" dirty="0">
                <a:solidFill>
                  <a:schemeClr val="bg1"/>
                </a:solidFill>
              </a:rPr>
              <a:t>of 50 random integers in range [-100, 100</a:t>
            </a:r>
            <a:r>
              <a:rPr lang="en-US" sz="3200" dirty="0" smtClean="0">
                <a:solidFill>
                  <a:schemeClr val="bg1"/>
                </a:solidFill>
              </a:rPr>
              <a:t>]. Track </a:t>
            </a:r>
            <a:r>
              <a:rPr lang="en-US" sz="3200" dirty="0">
                <a:solidFill>
                  <a:schemeClr val="bg1"/>
                </a:solidFill>
              </a:rPr>
              <a:t>the number actually </a:t>
            </a:r>
            <a:r>
              <a:rPr lang="en-US" sz="3200" dirty="0" smtClean="0">
                <a:solidFill>
                  <a:schemeClr val="bg1"/>
                </a:solidFill>
              </a:rPr>
              <a:t>generated.</a:t>
            </a:r>
            <a:endParaRPr lang="en-US" sz="3200" dirty="0">
              <a:solidFill>
                <a:schemeClr val="bg1"/>
              </a:solidFill>
            </a:endParaRPr>
          </a:p>
        </p:txBody>
      </p:sp>
      <p:sp>
        <p:nvSpPr>
          <p:cNvPr id="4" name="Rectangle 7"/>
          <p:cNvSpPr>
            <a:spLocks noChangeArrowheads="1"/>
          </p:cNvSpPr>
          <p:nvPr/>
        </p:nvSpPr>
        <p:spPr bwMode="auto">
          <a:xfrm>
            <a:off x="2590800" y="3570982"/>
            <a:ext cx="6553200" cy="1077218"/>
          </a:xfrm>
          <a:prstGeom prst="rect">
            <a:avLst/>
          </a:prstGeom>
          <a:ln/>
          <a:extLst/>
        </p:spPr>
        <p:style>
          <a:lnRef idx="1">
            <a:schemeClr val="accent1"/>
          </a:lnRef>
          <a:fillRef idx="3">
            <a:schemeClr val="accent1"/>
          </a:fillRef>
          <a:effectRef idx="2">
            <a:schemeClr val="accent1"/>
          </a:effectRef>
          <a:fontRef idx="minor">
            <a:schemeClr val="lt1"/>
          </a:fontRef>
        </p:style>
        <p:txBody>
          <a:bodyPr wrap="square" anchor="ctr">
            <a:spAutoFit/>
          </a:bodyPr>
          <a:lstStyle/>
          <a:p>
            <a:pPr lvl="1"/>
            <a:r>
              <a:rPr lang="en-US" sz="3200" dirty="0">
                <a:solidFill>
                  <a:schemeClr val="bg1"/>
                </a:solidFill>
              </a:rPr>
              <a:t>Print all multiples of 5 using </a:t>
            </a:r>
            <a:r>
              <a:rPr lang="en-US" sz="3200" dirty="0" smtClean="0">
                <a:solidFill>
                  <a:schemeClr val="bg1"/>
                </a:solidFill>
              </a:rPr>
              <a:t>an enhanced </a:t>
            </a:r>
            <a:r>
              <a:rPr lang="en-US" sz="3200" dirty="0">
                <a:solidFill>
                  <a:schemeClr val="bg1"/>
                </a:solidFill>
              </a:rPr>
              <a:t>for </a:t>
            </a:r>
            <a:r>
              <a:rPr lang="en-US" sz="3200" dirty="0" smtClean="0">
                <a:solidFill>
                  <a:schemeClr val="bg1"/>
                </a:solidFill>
              </a:rPr>
              <a:t>loop</a:t>
            </a:r>
            <a:endParaRPr lang="en-US" sz="3200" dirty="0">
              <a:solidFill>
                <a:schemeClr val="bg1"/>
              </a:solidFill>
            </a:endParaRPr>
          </a:p>
        </p:txBody>
      </p:sp>
    </p:spTree>
    <p:extLst>
      <p:ext uri="{BB962C8B-B14F-4D97-AF65-F5344CB8AC3E}">
        <p14:creationId xmlns:p14="http://schemas.microsoft.com/office/powerpoint/2010/main" val="91399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SetPractice.java</a:t>
            </a:r>
            <a:endParaRPr lang="en-US" i="1" dirty="0"/>
          </a:p>
        </p:txBody>
      </p:sp>
      <p:sp>
        <p:nvSpPr>
          <p:cNvPr id="5" name="Rectangle 4"/>
          <p:cNvSpPr/>
          <p:nvPr/>
        </p:nvSpPr>
        <p:spPr>
          <a:xfrm>
            <a:off x="228600" y="1143000"/>
            <a:ext cx="8610600" cy="5693866"/>
          </a:xfrm>
          <a:prstGeom prst="rect">
            <a:avLst/>
          </a:prstGeom>
        </p:spPr>
        <p:txBody>
          <a:bodyPr wrap="square">
            <a:spAutoFit/>
          </a:bodyPr>
          <a:lstStyle/>
          <a:p>
            <a:r>
              <a:rPr lang="en-US" sz="2800" dirty="0" smtClean="0"/>
              <a:t>Set&lt;Integer</a:t>
            </a:r>
            <a:r>
              <a:rPr lang="en-US" sz="2800" dirty="0"/>
              <a:t>&gt; </a:t>
            </a:r>
            <a:r>
              <a:rPr lang="en-US" sz="2800" dirty="0" err="1"/>
              <a:t>nums</a:t>
            </a:r>
            <a:r>
              <a:rPr lang="en-US" sz="2800" dirty="0"/>
              <a:t> = new </a:t>
            </a:r>
            <a:r>
              <a:rPr lang="en-US" sz="2800" dirty="0" err="1"/>
              <a:t>TreeSet</a:t>
            </a:r>
            <a:r>
              <a:rPr lang="en-US" sz="2800" dirty="0" smtClean="0"/>
              <a:t>&lt;&gt;();</a:t>
            </a:r>
            <a:endParaRPr lang="en-US" sz="2800" dirty="0"/>
          </a:p>
          <a:p>
            <a:r>
              <a:rPr lang="en-US" sz="2800" dirty="0" smtClean="0"/>
              <a:t>//  Set&lt;Integer</a:t>
            </a:r>
            <a:r>
              <a:rPr lang="en-US" sz="2800" dirty="0"/>
              <a:t>&gt; </a:t>
            </a:r>
            <a:r>
              <a:rPr lang="en-US" sz="2800" dirty="0" err="1"/>
              <a:t>nums</a:t>
            </a:r>
            <a:r>
              <a:rPr lang="en-US" sz="2800" dirty="0"/>
              <a:t> = new </a:t>
            </a:r>
            <a:r>
              <a:rPr lang="en-US" sz="2800" dirty="0" err="1"/>
              <a:t>HashSet</a:t>
            </a:r>
            <a:r>
              <a:rPr lang="en-US" sz="2800" dirty="0" smtClean="0"/>
              <a:t>&lt;&gt;();</a:t>
            </a:r>
            <a:endParaRPr lang="en-US" sz="2800" dirty="0"/>
          </a:p>
          <a:p>
            <a:r>
              <a:rPr lang="en-US" sz="2800" dirty="0"/>
              <a:t>		</a:t>
            </a:r>
          </a:p>
          <a:p>
            <a:r>
              <a:rPr lang="en-US" sz="2800" dirty="0" err="1" smtClean="0"/>
              <a:t>int</a:t>
            </a:r>
            <a:r>
              <a:rPr lang="en-US" sz="2800" dirty="0" smtClean="0"/>
              <a:t> </a:t>
            </a:r>
            <a:r>
              <a:rPr lang="en-US" sz="2800" dirty="0" err="1"/>
              <a:t>numGen</a:t>
            </a:r>
            <a:r>
              <a:rPr lang="en-US" sz="2800" dirty="0"/>
              <a:t> = 0;</a:t>
            </a:r>
          </a:p>
          <a:p>
            <a:r>
              <a:rPr lang="en-US" sz="2800" dirty="0" smtClean="0"/>
              <a:t>while </a:t>
            </a:r>
            <a:r>
              <a:rPr lang="en-US" sz="2800" dirty="0"/>
              <a:t>(</a:t>
            </a:r>
            <a:r>
              <a:rPr lang="en-US" sz="2800" dirty="0" err="1"/>
              <a:t>nums.size</a:t>
            </a:r>
            <a:r>
              <a:rPr lang="en-US" sz="2800" dirty="0"/>
              <a:t>() &lt; </a:t>
            </a:r>
            <a:r>
              <a:rPr lang="en-US" sz="2800" dirty="0" smtClean="0"/>
              <a:t>50)</a:t>
            </a:r>
            <a:endParaRPr lang="en-US" sz="2800" dirty="0"/>
          </a:p>
          <a:p>
            <a:r>
              <a:rPr lang="en-US" sz="2800" dirty="0" smtClean="0"/>
              <a:t>{</a:t>
            </a:r>
            <a:endParaRPr lang="en-US" sz="2800" dirty="0"/>
          </a:p>
          <a:p>
            <a:r>
              <a:rPr lang="en-US" sz="2800" dirty="0" smtClean="0"/>
              <a:t>   </a:t>
            </a:r>
            <a:r>
              <a:rPr lang="en-US" sz="2800" dirty="0" err="1" smtClean="0"/>
              <a:t>int</a:t>
            </a:r>
            <a:r>
              <a:rPr lang="en-US" sz="2800" dirty="0" smtClean="0"/>
              <a:t> </a:t>
            </a:r>
            <a:r>
              <a:rPr lang="en-US" sz="2800" dirty="0"/>
              <a:t>rand = (</a:t>
            </a:r>
            <a:r>
              <a:rPr lang="en-US" sz="2800" dirty="0" err="1"/>
              <a:t>int</a:t>
            </a:r>
            <a:r>
              <a:rPr lang="en-US" sz="2800" dirty="0"/>
              <a:t>) (</a:t>
            </a:r>
            <a:r>
              <a:rPr lang="en-US" sz="2800" dirty="0" err="1"/>
              <a:t>Math.random</a:t>
            </a:r>
            <a:r>
              <a:rPr lang="en-US" sz="2800" dirty="0"/>
              <a:t>() * 201) - 100;</a:t>
            </a:r>
          </a:p>
          <a:p>
            <a:r>
              <a:rPr lang="en-US" sz="2800" dirty="0" smtClean="0"/>
              <a:t>   </a:t>
            </a:r>
            <a:r>
              <a:rPr lang="en-US" sz="2800" dirty="0" err="1" smtClean="0"/>
              <a:t>nums.add</a:t>
            </a:r>
            <a:r>
              <a:rPr lang="en-US" sz="2800" dirty="0" smtClean="0"/>
              <a:t>(rand</a:t>
            </a:r>
            <a:r>
              <a:rPr lang="en-US" sz="2800" dirty="0"/>
              <a:t>);</a:t>
            </a:r>
          </a:p>
          <a:p>
            <a:r>
              <a:rPr lang="en-US" sz="2800" dirty="0" smtClean="0"/>
              <a:t>   </a:t>
            </a:r>
            <a:r>
              <a:rPr lang="en-US" sz="2800" dirty="0" err="1" smtClean="0"/>
              <a:t>numGen</a:t>
            </a:r>
            <a:r>
              <a:rPr lang="en-US" sz="2800" dirty="0"/>
              <a:t>++;</a:t>
            </a:r>
          </a:p>
          <a:p>
            <a:r>
              <a:rPr lang="en-US" sz="2800" dirty="0" smtClean="0"/>
              <a:t>}</a:t>
            </a:r>
            <a:endParaRPr lang="en-US" sz="2800" dirty="0"/>
          </a:p>
          <a:p>
            <a:r>
              <a:rPr lang="en-US" sz="2800" dirty="0" err="1" smtClean="0"/>
              <a:t>System.out.println</a:t>
            </a:r>
            <a:r>
              <a:rPr lang="en-US" sz="2800" dirty="0"/>
              <a:t>("Generated " + </a:t>
            </a:r>
            <a:r>
              <a:rPr lang="en-US" sz="2800" dirty="0" err="1"/>
              <a:t>numGen</a:t>
            </a:r>
            <a:r>
              <a:rPr lang="en-US" sz="2800" dirty="0"/>
              <a:t> </a:t>
            </a:r>
            <a:endParaRPr lang="en-US" sz="2800" dirty="0" smtClean="0"/>
          </a:p>
          <a:p>
            <a:r>
              <a:rPr lang="en-US" sz="2800" dirty="0" smtClean="0"/>
              <a:t>     + " integers");</a:t>
            </a:r>
          </a:p>
          <a:p>
            <a:r>
              <a:rPr lang="en-US" sz="2800" dirty="0" err="1" smtClean="0"/>
              <a:t>System.out.println</a:t>
            </a:r>
            <a:r>
              <a:rPr lang="en-US" sz="2800" dirty="0" smtClean="0"/>
              <a:t>(</a:t>
            </a:r>
            <a:r>
              <a:rPr lang="en-US" sz="2800" dirty="0" err="1" smtClean="0"/>
              <a:t>nums</a:t>
            </a:r>
            <a:r>
              <a:rPr lang="en-US" sz="2800" dirty="0"/>
              <a:t>);</a:t>
            </a:r>
          </a:p>
        </p:txBody>
      </p:sp>
    </p:spTree>
    <p:extLst>
      <p:ext uri="{BB962C8B-B14F-4D97-AF65-F5344CB8AC3E}">
        <p14:creationId xmlns:p14="http://schemas.microsoft.com/office/powerpoint/2010/main" val="31478117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SetPractice.java</a:t>
            </a:r>
            <a:endParaRPr lang="en-US" i="1" dirty="0"/>
          </a:p>
        </p:txBody>
      </p:sp>
      <p:sp>
        <p:nvSpPr>
          <p:cNvPr id="5" name="Rectangle 4"/>
          <p:cNvSpPr/>
          <p:nvPr/>
        </p:nvSpPr>
        <p:spPr>
          <a:xfrm>
            <a:off x="914400" y="1676400"/>
            <a:ext cx="7086600" cy="3108543"/>
          </a:xfrm>
          <a:prstGeom prst="rect">
            <a:avLst/>
          </a:prstGeom>
        </p:spPr>
        <p:txBody>
          <a:bodyPr wrap="square">
            <a:spAutoFit/>
          </a:bodyPr>
          <a:lstStyle/>
          <a:p>
            <a:r>
              <a:rPr lang="en-US" sz="2800" dirty="0" err="1" smtClean="0"/>
              <a:t>System.out.println</a:t>
            </a:r>
            <a:r>
              <a:rPr lang="en-US" sz="2800" dirty="0"/>
              <a:t>("Multiples of 5:");</a:t>
            </a:r>
          </a:p>
          <a:p>
            <a:r>
              <a:rPr lang="en-US" sz="2800" dirty="0" smtClean="0"/>
              <a:t>for </a:t>
            </a:r>
            <a:r>
              <a:rPr lang="en-US" sz="2800" dirty="0"/>
              <a:t>(</a:t>
            </a:r>
            <a:r>
              <a:rPr lang="en-US" sz="2800" dirty="0" err="1"/>
              <a:t>int</a:t>
            </a:r>
            <a:r>
              <a:rPr lang="en-US" sz="2800" dirty="0"/>
              <a:t> n : </a:t>
            </a:r>
            <a:r>
              <a:rPr lang="en-US" sz="2800" dirty="0" err="1"/>
              <a:t>nums</a:t>
            </a:r>
            <a:r>
              <a:rPr lang="en-US" sz="2800" dirty="0"/>
              <a:t>)</a:t>
            </a:r>
          </a:p>
          <a:p>
            <a:r>
              <a:rPr lang="en-US" sz="2800" dirty="0" smtClean="0"/>
              <a:t>{</a:t>
            </a:r>
            <a:endParaRPr lang="en-US" sz="2800" dirty="0"/>
          </a:p>
          <a:p>
            <a:r>
              <a:rPr lang="en-US" sz="2800" dirty="0"/>
              <a:t> </a:t>
            </a:r>
            <a:r>
              <a:rPr lang="en-US" sz="2800" dirty="0" smtClean="0"/>
              <a:t>   if </a:t>
            </a:r>
            <a:r>
              <a:rPr lang="en-US" sz="2800" dirty="0"/>
              <a:t>(n % 5 == 0)</a:t>
            </a:r>
          </a:p>
          <a:p>
            <a:r>
              <a:rPr lang="en-US" sz="2800" dirty="0"/>
              <a:t> </a:t>
            </a:r>
            <a:r>
              <a:rPr lang="en-US" sz="2800" dirty="0" smtClean="0"/>
              <a:t>      </a:t>
            </a:r>
            <a:r>
              <a:rPr lang="en-US" sz="2800" dirty="0" err="1" smtClean="0"/>
              <a:t>System.out.printf</a:t>
            </a:r>
            <a:r>
              <a:rPr lang="en-US" sz="2800" dirty="0"/>
              <a:t>("%5d", n);</a:t>
            </a:r>
          </a:p>
          <a:p>
            <a:r>
              <a:rPr lang="en-US" sz="2800" dirty="0" smtClean="0"/>
              <a:t>}</a:t>
            </a:r>
            <a:endParaRPr lang="en-US" sz="2800" dirty="0"/>
          </a:p>
          <a:p>
            <a:r>
              <a:rPr lang="en-US" sz="2800" dirty="0" err="1" smtClean="0"/>
              <a:t>System.out.println</a:t>
            </a:r>
            <a:r>
              <a:rPr lang="en-US" sz="2800" dirty="0"/>
              <a:t>("\n");</a:t>
            </a:r>
          </a:p>
        </p:txBody>
      </p:sp>
    </p:spTree>
    <p:extLst>
      <p:ext uri="{BB962C8B-B14F-4D97-AF65-F5344CB8AC3E}">
        <p14:creationId xmlns:p14="http://schemas.microsoft.com/office/powerpoint/2010/main" val="33102271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SetPractice.java</a:t>
            </a:r>
            <a:endParaRPr lang="en-US" i="1" dirty="0"/>
          </a:p>
        </p:txBody>
      </p:sp>
      <p:sp>
        <p:nvSpPr>
          <p:cNvPr id="3" name="Rectangle 6"/>
          <p:cNvSpPr>
            <a:spLocks noChangeArrowheads="1"/>
          </p:cNvSpPr>
          <p:nvPr/>
        </p:nvSpPr>
        <p:spPr bwMode="auto">
          <a:xfrm>
            <a:off x="-15876" y="1747391"/>
            <a:ext cx="6340476" cy="1077218"/>
          </a:xfrm>
          <a:prstGeom prst="rect">
            <a:avLst/>
          </a:prstGeom>
          <a:ln/>
          <a:extLst/>
        </p:spPr>
        <p:style>
          <a:lnRef idx="1">
            <a:schemeClr val="accent1"/>
          </a:lnRef>
          <a:fillRef idx="3">
            <a:schemeClr val="accent1"/>
          </a:fillRef>
          <a:effectRef idx="2">
            <a:schemeClr val="accent1"/>
          </a:effectRef>
          <a:fontRef idx="minor">
            <a:schemeClr val="lt1"/>
          </a:fontRef>
        </p:style>
        <p:txBody>
          <a:bodyPr wrap="square" anchor="ctr">
            <a:spAutoFit/>
          </a:bodyPr>
          <a:lstStyle/>
          <a:p>
            <a:pPr lvl="1"/>
            <a:r>
              <a:rPr lang="en-US" sz="3200" dirty="0" smtClean="0">
                <a:solidFill>
                  <a:schemeClr val="bg1"/>
                </a:solidFill>
              </a:rPr>
              <a:t>Change the instantiation to use </a:t>
            </a:r>
            <a:r>
              <a:rPr lang="en-US" sz="3200" dirty="0" err="1" smtClean="0">
                <a:solidFill>
                  <a:schemeClr val="bg1"/>
                </a:solidFill>
              </a:rPr>
              <a:t>HashSet</a:t>
            </a:r>
            <a:r>
              <a:rPr lang="en-US" sz="3200" dirty="0" smtClean="0">
                <a:solidFill>
                  <a:schemeClr val="bg1"/>
                </a:solidFill>
              </a:rPr>
              <a:t> and the size to 175</a:t>
            </a:r>
            <a:endParaRPr lang="en-US" sz="3200" dirty="0">
              <a:solidFill>
                <a:schemeClr val="bg1"/>
              </a:solidFill>
            </a:endParaRPr>
          </a:p>
        </p:txBody>
      </p:sp>
      <p:sp>
        <p:nvSpPr>
          <p:cNvPr id="4" name="Rectangle 7"/>
          <p:cNvSpPr>
            <a:spLocks noChangeArrowheads="1"/>
          </p:cNvSpPr>
          <p:nvPr/>
        </p:nvSpPr>
        <p:spPr bwMode="auto">
          <a:xfrm>
            <a:off x="2590800" y="3429000"/>
            <a:ext cx="6553200" cy="1077218"/>
          </a:xfrm>
          <a:prstGeom prst="rect">
            <a:avLst/>
          </a:prstGeom>
          <a:ln/>
          <a:extLst/>
        </p:spPr>
        <p:style>
          <a:lnRef idx="1">
            <a:schemeClr val="accent1"/>
          </a:lnRef>
          <a:fillRef idx="3">
            <a:schemeClr val="accent1"/>
          </a:fillRef>
          <a:effectRef idx="2">
            <a:schemeClr val="accent1"/>
          </a:effectRef>
          <a:fontRef idx="minor">
            <a:schemeClr val="lt1"/>
          </a:fontRef>
        </p:style>
        <p:txBody>
          <a:bodyPr wrap="square" anchor="ctr">
            <a:spAutoFit/>
          </a:bodyPr>
          <a:lstStyle/>
          <a:p>
            <a:pPr lvl="1"/>
            <a:r>
              <a:rPr lang="en-US" sz="3200" dirty="0" smtClean="0">
                <a:solidFill>
                  <a:schemeClr val="bg1"/>
                </a:solidFill>
              </a:rPr>
              <a:t>Print the set when the size reaches 10 and again at 20</a:t>
            </a:r>
            <a:endParaRPr lang="en-US" sz="3200" dirty="0">
              <a:solidFill>
                <a:schemeClr val="bg1"/>
              </a:solidFill>
            </a:endParaRPr>
          </a:p>
        </p:txBody>
      </p:sp>
    </p:spTree>
    <p:extLst>
      <p:ext uri="{BB962C8B-B14F-4D97-AF65-F5344CB8AC3E}">
        <p14:creationId xmlns:p14="http://schemas.microsoft.com/office/powerpoint/2010/main" val="334913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7216" y="1295400"/>
            <a:ext cx="8458200" cy="5016758"/>
          </a:xfrm>
          <a:prstGeom prst="rect">
            <a:avLst/>
          </a:prstGeom>
        </p:spPr>
        <p:txBody>
          <a:bodyPr wrap="square">
            <a:spAutoFit/>
          </a:bodyPr>
          <a:lstStyle/>
          <a:p>
            <a:r>
              <a:rPr lang="en-US" sz="2000" dirty="0"/>
              <a:t>[85, 0, -16, -13, 18, -42, 82, -82, 89, -88]</a:t>
            </a:r>
          </a:p>
          <a:p>
            <a:endParaRPr lang="en-US" sz="2000" dirty="0"/>
          </a:p>
          <a:p>
            <a:r>
              <a:rPr lang="en-US" sz="2000" dirty="0"/>
              <a:t>[0, 3, 4, -96, -93, -22, -82, 46, -88, -16, 85, 18, -13, -42, -11, 82, 59, 89, </a:t>
            </a:r>
            <a:endParaRPr lang="en-US" sz="2000" dirty="0" smtClean="0"/>
          </a:p>
          <a:p>
            <a:r>
              <a:rPr lang="en-US" sz="2000" dirty="0" smtClean="0"/>
              <a:t>-3</a:t>
            </a:r>
            <a:r>
              <a:rPr lang="en-US" sz="2000" dirty="0"/>
              <a:t>, -1]</a:t>
            </a:r>
          </a:p>
          <a:p>
            <a:endParaRPr lang="en-US" sz="2000" dirty="0"/>
          </a:p>
          <a:p>
            <a:r>
              <a:rPr lang="en-US" sz="2000" dirty="0"/>
              <a:t>Generated 421 integers</a:t>
            </a:r>
          </a:p>
          <a:p>
            <a:r>
              <a:rPr lang="en-US" sz="2000" dirty="0"/>
              <a:t>[0, 1, -29, -30, 3, 4, -27, 5, -28, 6, 7, -26, 8, -23, -24, -21, 10, -22, 12, -</a:t>
            </a:r>
            <a:r>
              <a:rPr lang="en-US" sz="2000" dirty="0" smtClean="0"/>
              <a:t>19</a:t>
            </a:r>
            <a:r>
              <a:rPr lang="en-US" sz="2000" dirty="0"/>
              <a:t>, -20, 13, -17, 14, 15, 17, -16, -15, 16, 19, -14, -13, 18, -12, 21, -11, 23, </a:t>
            </a:r>
            <a:r>
              <a:rPr lang="en-US" sz="2000" dirty="0" smtClean="0"/>
              <a:t>-10</a:t>
            </a:r>
            <a:r>
              <a:rPr lang="en-US" sz="2000" dirty="0"/>
              <a:t>, -9, 22, -8, 25, -7, 27, -5, 26, -4, 29, 28, -3, -2, 31, -1, 30, -61, 34, -</a:t>
            </a:r>
            <a:r>
              <a:rPr lang="en-US" sz="2000" dirty="0" smtClean="0"/>
              <a:t>62, </a:t>
            </a:r>
            <a:r>
              <a:rPr lang="en-US" sz="2000" dirty="0"/>
              <a:t>35, 32, -63, 33, -64, 38, 39, -58, -59, 36, -60, 37, -53, 43, 40, -55, 41, -</a:t>
            </a:r>
            <a:r>
              <a:rPr lang="en-US" sz="2000" dirty="0" smtClean="0"/>
              <a:t>56, </a:t>
            </a:r>
            <a:r>
              <a:rPr lang="en-US" sz="2000" dirty="0"/>
              <a:t>46, -49, 47, -50, 44, -51, 51, -46, 50, 49, -48, -47, 48, 55, -42, -41, -44, </a:t>
            </a:r>
            <a:r>
              <a:rPr lang="en-US" sz="2000" dirty="0" smtClean="0"/>
              <a:t>-43</a:t>
            </a:r>
            <a:r>
              <a:rPr lang="en-US" sz="2000" dirty="0"/>
              <a:t>, 52, 59, -38, 58, -37, -40, 57, 56, -39, -34, 63, 62, 61, -36, -35, 60, 68, </a:t>
            </a:r>
            <a:r>
              <a:rPr lang="en-US" sz="2000" dirty="0" smtClean="0"/>
              <a:t>-91</a:t>
            </a:r>
            <a:r>
              <a:rPr lang="en-US" sz="2000" dirty="0"/>
              <a:t>, -92, 69, -89, 70, -95, 64, 65, -96, -93, 66, -94, 67, 76, -83, -84, 77, 78</a:t>
            </a:r>
            <a:r>
              <a:rPr lang="en-US" sz="2000" dirty="0" smtClean="0"/>
              <a:t>, </a:t>
            </a:r>
          </a:p>
          <a:p>
            <a:r>
              <a:rPr lang="en-US" sz="2000" dirty="0" smtClean="0"/>
              <a:t>-</a:t>
            </a:r>
            <a:r>
              <a:rPr lang="en-US" sz="2000" dirty="0"/>
              <a:t>81, -82, 79, 72, -88, 73, -85, 74, 75, -86, 85, -75, 84, 87, -74, -73, 86, 81,</a:t>
            </a:r>
          </a:p>
          <a:p>
            <a:r>
              <a:rPr lang="en-US" sz="2000" dirty="0"/>
              <a:t>-79, 80, -78, 83, 82, -77, -68, 93, 92, -67, 95, -66, 94, -65, -72, 89, -71, </a:t>
            </a:r>
            <a:endParaRPr lang="en-US" sz="2000" dirty="0" smtClean="0"/>
          </a:p>
          <a:p>
            <a:r>
              <a:rPr lang="en-US" sz="2000" dirty="0" smtClean="0"/>
              <a:t>-70, </a:t>
            </a:r>
            <a:r>
              <a:rPr lang="en-US" sz="2000" dirty="0"/>
              <a:t>90, -69, 100, 98, 99, 96, 97, -98, -97, -100, -99</a:t>
            </a:r>
            <a:r>
              <a:rPr lang="en-US" sz="2000" dirty="0" smtClean="0"/>
              <a:t>]</a:t>
            </a:r>
            <a:endParaRPr lang="en-US" sz="2000" dirty="0"/>
          </a:p>
        </p:txBody>
      </p:sp>
      <p:sp>
        <p:nvSpPr>
          <p:cNvPr id="3" name="Rectangle 6"/>
          <p:cNvSpPr>
            <a:spLocks noChangeArrowheads="1"/>
          </p:cNvSpPr>
          <p:nvPr/>
        </p:nvSpPr>
        <p:spPr bwMode="auto">
          <a:xfrm>
            <a:off x="7570" y="469612"/>
            <a:ext cx="7612429" cy="584775"/>
          </a:xfrm>
          <a:prstGeom prst="rect">
            <a:avLst/>
          </a:prstGeom>
          <a:ln/>
          <a:extLst/>
        </p:spPr>
        <p:style>
          <a:lnRef idx="1">
            <a:schemeClr val="accent2"/>
          </a:lnRef>
          <a:fillRef idx="3">
            <a:schemeClr val="accent2"/>
          </a:fillRef>
          <a:effectRef idx="2">
            <a:schemeClr val="accent2"/>
          </a:effectRef>
          <a:fontRef idx="minor">
            <a:schemeClr val="lt1"/>
          </a:fontRef>
        </p:style>
        <p:txBody>
          <a:bodyPr wrap="square" anchor="ctr">
            <a:spAutoFit/>
          </a:bodyPr>
          <a:lstStyle/>
          <a:p>
            <a:pPr lvl="1"/>
            <a:r>
              <a:rPr lang="en-US" sz="3200" dirty="0" smtClean="0">
                <a:solidFill>
                  <a:schemeClr val="bg1"/>
                </a:solidFill>
              </a:rPr>
              <a:t>Notice how order changes as it grows</a:t>
            </a:r>
            <a:endParaRPr lang="en-US" sz="3200" dirty="0">
              <a:solidFill>
                <a:schemeClr val="bg1"/>
              </a:solidFill>
            </a:endParaRPr>
          </a:p>
        </p:txBody>
      </p:sp>
    </p:spTree>
    <p:extLst>
      <p:ext uri="{BB962C8B-B14F-4D97-AF65-F5344CB8AC3E}">
        <p14:creationId xmlns:p14="http://schemas.microsoft.com/office/powerpoint/2010/main" val="35168438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i="1" dirty="0"/>
              <a:t>SetExample2.java</a:t>
            </a:r>
          </a:p>
        </p:txBody>
      </p:sp>
      <p:sp>
        <p:nvSpPr>
          <p:cNvPr id="104451" name="Rectangle 3"/>
          <p:cNvSpPr>
            <a:spLocks noChangeArrowheads="1"/>
          </p:cNvSpPr>
          <p:nvPr/>
        </p:nvSpPr>
        <p:spPr bwMode="auto">
          <a:xfrm>
            <a:off x="457200" y="1219200"/>
            <a:ext cx="79248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a:t>// Create a set to hold Strings</a:t>
            </a:r>
          </a:p>
          <a:p>
            <a:r>
              <a:rPr lang="en-US" sz="2400" dirty="0"/>
              <a:t>Set&lt;String&gt; names = new </a:t>
            </a:r>
            <a:r>
              <a:rPr lang="en-US" sz="2400" dirty="0" err="1"/>
              <a:t>TreeSet</a:t>
            </a:r>
            <a:r>
              <a:rPr lang="en-US" sz="2400" dirty="0" smtClean="0"/>
              <a:t>&lt;&gt;();</a:t>
            </a:r>
            <a:endParaRPr lang="en-US" sz="2400" dirty="0"/>
          </a:p>
          <a:p>
            <a:endParaRPr lang="en-US" sz="2400" dirty="0"/>
          </a:p>
          <a:p>
            <a:r>
              <a:rPr lang="en-US" sz="2400" dirty="0"/>
              <a:t>// Add some names</a:t>
            </a:r>
          </a:p>
          <a:p>
            <a:r>
              <a:rPr lang="en-US" sz="2400" dirty="0"/>
              <a:t>String </a:t>
            </a:r>
            <a:r>
              <a:rPr lang="en-US" sz="2400" dirty="0" err="1"/>
              <a:t>str</a:t>
            </a:r>
            <a:r>
              <a:rPr lang="en-US" sz="2400" dirty="0"/>
              <a:t> = "Plano West </a:t>
            </a:r>
            <a:r>
              <a:rPr lang="en-US" sz="2400" dirty="0" smtClean="0"/>
              <a:t>Students </a:t>
            </a:r>
            <a:r>
              <a:rPr lang="en-US" sz="2400" dirty="0"/>
              <a:t>are </a:t>
            </a:r>
            <a:r>
              <a:rPr lang="en-US" sz="2400" dirty="0" smtClean="0"/>
              <a:t>THE best </a:t>
            </a:r>
            <a:r>
              <a:rPr lang="en-US" sz="2400" dirty="0"/>
              <a:t>students"</a:t>
            </a:r>
          </a:p>
          <a:p>
            <a:r>
              <a:rPr lang="en-US" sz="2400" dirty="0"/>
              <a:t>   + " in the state of Texas";</a:t>
            </a:r>
          </a:p>
          <a:p>
            <a:r>
              <a:rPr lang="en-US" sz="2400" dirty="0"/>
              <a:t>Scanner scan = new Scanner(</a:t>
            </a:r>
            <a:r>
              <a:rPr lang="en-US" sz="2400" dirty="0" err="1"/>
              <a:t>str</a:t>
            </a:r>
            <a:r>
              <a:rPr lang="en-US" sz="2400" dirty="0"/>
              <a:t>);</a:t>
            </a:r>
          </a:p>
          <a:p>
            <a:r>
              <a:rPr lang="en-US" sz="2400" dirty="0"/>
              <a:t>while (</a:t>
            </a:r>
            <a:r>
              <a:rPr lang="en-US" sz="2400" dirty="0" err="1"/>
              <a:t>scan.hasNext</a:t>
            </a:r>
            <a:r>
              <a:rPr lang="en-US" sz="2400" dirty="0"/>
              <a:t>())</a:t>
            </a:r>
          </a:p>
          <a:p>
            <a:r>
              <a:rPr lang="en-US" sz="2400" dirty="0"/>
              <a:t>{</a:t>
            </a:r>
          </a:p>
          <a:p>
            <a:r>
              <a:rPr lang="en-US" sz="2400" dirty="0"/>
              <a:t>   String n = </a:t>
            </a:r>
            <a:r>
              <a:rPr lang="en-US" sz="2400" dirty="0" err="1"/>
              <a:t>scan.next</a:t>
            </a:r>
            <a:r>
              <a:rPr lang="en-US" sz="2400" dirty="0"/>
              <a:t>();</a:t>
            </a:r>
          </a:p>
          <a:p>
            <a:r>
              <a:rPr lang="en-US" sz="2400" dirty="0"/>
              <a:t>   </a:t>
            </a:r>
            <a:r>
              <a:rPr lang="en-US" sz="2400" dirty="0" err="1"/>
              <a:t>System.out.println</a:t>
            </a:r>
            <a:r>
              <a:rPr lang="en-US" sz="2400" dirty="0"/>
              <a:t>(</a:t>
            </a:r>
            <a:r>
              <a:rPr lang="en-US" sz="2400" dirty="0" err="1"/>
              <a:t>names.add</a:t>
            </a:r>
            <a:r>
              <a:rPr lang="en-US" sz="2400" dirty="0"/>
              <a:t>(n));</a:t>
            </a:r>
          </a:p>
          <a:p>
            <a:r>
              <a:rPr lang="en-US" sz="2400" dirty="0"/>
              <a:t>}</a:t>
            </a:r>
          </a:p>
          <a:p>
            <a:r>
              <a:rPr lang="en-US" sz="2400" dirty="0" err="1"/>
              <a:t>System.out.println</a:t>
            </a:r>
            <a:r>
              <a:rPr lang="en-US" sz="2400" dirty="0"/>
              <a:t>(names);</a:t>
            </a:r>
          </a:p>
        </p:txBody>
      </p:sp>
      <p:sp>
        <p:nvSpPr>
          <p:cNvPr id="104453" name="AutoShape 5"/>
          <p:cNvSpPr>
            <a:spLocks noChangeArrowheads="1"/>
          </p:cNvSpPr>
          <p:nvPr/>
        </p:nvSpPr>
        <p:spPr bwMode="auto">
          <a:xfrm>
            <a:off x="457200" y="914400"/>
            <a:ext cx="8461375" cy="749141"/>
          </a:xfrm>
          <a:prstGeom prst="roundRect">
            <a:avLst>
              <a:gd name="adj" fmla="val 16667"/>
            </a:avLst>
          </a:prstGeom>
          <a:ln>
            <a:headEnd/>
            <a:tailEnd/>
          </a:ln>
          <a:extLst/>
        </p:spPr>
        <p:style>
          <a:lnRef idx="1">
            <a:schemeClr val="accent4"/>
          </a:lnRef>
          <a:fillRef idx="2">
            <a:schemeClr val="accent4"/>
          </a:fillRef>
          <a:effectRef idx="1">
            <a:schemeClr val="accent4"/>
          </a:effectRef>
          <a:fontRef idx="minor">
            <a:schemeClr val="dk1"/>
          </a:fontRef>
        </p:style>
        <p:txBody>
          <a:bodyPr wrap="square" anchor="ctr">
            <a:spAutoFit/>
          </a:bodyPr>
          <a:lstStyle/>
          <a:p>
            <a:r>
              <a:rPr lang="en-US" sz="2000" dirty="0">
                <a:solidFill>
                  <a:srgbClr val="7030A0"/>
                </a:solidFill>
                <a:latin typeface="Verdana" pitchFamily="34" charset="0"/>
              </a:rPr>
              <a:t>Contents with </a:t>
            </a:r>
            <a:r>
              <a:rPr lang="en-US" sz="2000" dirty="0" err="1">
                <a:solidFill>
                  <a:srgbClr val="7030A0"/>
                </a:solidFill>
                <a:latin typeface="Verdana" pitchFamily="34" charset="0"/>
              </a:rPr>
              <a:t>TreeSet</a:t>
            </a:r>
            <a:r>
              <a:rPr lang="en-US" sz="2000" dirty="0">
                <a:solidFill>
                  <a:srgbClr val="7030A0"/>
                </a:solidFill>
                <a:latin typeface="Verdana" pitchFamily="34" charset="0"/>
              </a:rPr>
              <a:t>:</a:t>
            </a:r>
          </a:p>
          <a:p>
            <a:r>
              <a:rPr lang="en-US" b="1" dirty="0">
                <a:solidFill>
                  <a:srgbClr val="0070C0"/>
                </a:solidFill>
              </a:rPr>
              <a:t>[Plano, </a:t>
            </a:r>
            <a:r>
              <a:rPr lang="en-US" b="1" dirty="0" smtClean="0">
                <a:solidFill>
                  <a:srgbClr val="0070C0"/>
                </a:solidFill>
              </a:rPr>
              <a:t>Students, THE, Texas</a:t>
            </a:r>
            <a:r>
              <a:rPr lang="en-US" b="1" dirty="0">
                <a:solidFill>
                  <a:srgbClr val="0070C0"/>
                </a:solidFill>
              </a:rPr>
              <a:t>, West, are, best, in, of, state, students, the]</a:t>
            </a:r>
            <a:r>
              <a:rPr lang="en-US" dirty="0">
                <a:solidFill>
                  <a:srgbClr val="0070C0"/>
                </a:solidFill>
              </a:rPr>
              <a:t> </a:t>
            </a:r>
          </a:p>
        </p:txBody>
      </p:sp>
      <p:sp>
        <p:nvSpPr>
          <p:cNvPr id="104455" name="AutoShape 7"/>
          <p:cNvSpPr>
            <a:spLocks noChangeArrowheads="1"/>
          </p:cNvSpPr>
          <p:nvPr/>
        </p:nvSpPr>
        <p:spPr bwMode="auto">
          <a:xfrm>
            <a:off x="2136775" y="2133600"/>
            <a:ext cx="6781800" cy="578882"/>
          </a:xfrm>
          <a:prstGeom prst="roundRect">
            <a:avLst>
              <a:gd name="adj" fmla="val 16667"/>
            </a:avLst>
          </a:prstGeom>
          <a:ln>
            <a:headEnd/>
            <a:tailEnd/>
          </a:ln>
          <a:extLst/>
        </p:spPr>
        <p:style>
          <a:lnRef idx="1">
            <a:schemeClr val="accent4"/>
          </a:lnRef>
          <a:fillRef idx="2">
            <a:schemeClr val="accent4"/>
          </a:fillRef>
          <a:effectRef idx="1">
            <a:schemeClr val="accent4"/>
          </a:effectRef>
          <a:fontRef idx="minor">
            <a:schemeClr val="dk1"/>
          </a:fontRef>
        </p:style>
        <p:txBody>
          <a:bodyPr wrap="square" anchor="ctr">
            <a:spAutoFit/>
          </a:bodyPr>
          <a:lstStyle/>
          <a:p>
            <a:pPr algn="ctr"/>
            <a:r>
              <a:rPr lang="en-US" sz="2800" dirty="0">
                <a:solidFill>
                  <a:srgbClr val="7030A0"/>
                </a:solidFill>
              </a:rPr>
              <a:t>How do we </a:t>
            </a:r>
            <a:r>
              <a:rPr lang="en-US" sz="2800" dirty="0" smtClean="0">
                <a:solidFill>
                  <a:srgbClr val="7030A0"/>
                </a:solidFill>
              </a:rPr>
              <a:t>eliminate case sensitivity?</a:t>
            </a:r>
            <a:endParaRPr lang="en-US" sz="2800" dirty="0">
              <a:solidFill>
                <a:srgbClr val="7030A0"/>
              </a:solidFill>
            </a:endParaRPr>
          </a:p>
        </p:txBody>
      </p:sp>
      <p:sp>
        <p:nvSpPr>
          <p:cNvPr id="6" name="AutoShape 7"/>
          <p:cNvSpPr>
            <a:spLocks noChangeArrowheads="1"/>
          </p:cNvSpPr>
          <p:nvPr/>
        </p:nvSpPr>
        <p:spPr bwMode="auto">
          <a:xfrm>
            <a:off x="2136775" y="3349109"/>
            <a:ext cx="6781800" cy="578882"/>
          </a:xfrm>
          <a:prstGeom prst="roundRect">
            <a:avLst>
              <a:gd name="adj" fmla="val 16667"/>
            </a:avLst>
          </a:prstGeom>
          <a:ln>
            <a:headEnd/>
            <a:tailEnd/>
          </a:ln>
          <a:extLst/>
        </p:spPr>
        <p:style>
          <a:lnRef idx="1">
            <a:schemeClr val="accent4"/>
          </a:lnRef>
          <a:fillRef idx="2">
            <a:schemeClr val="accent4"/>
          </a:fillRef>
          <a:effectRef idx="1">
            <a:schemeClr val="accent4"/>
          </a:effectRef>
          <a:fontRef idx="minor">
            <a:schemeClr val="dk1"/>
          </a:fontRef>
        </p:style>
        <p:txBody>
          <a:bodyPr wrap="square" anchor="ctr">
            <a:spAutoFit/>
          </a:bodyPr>
          <a:lstStyle/>
          <a:p>
            <a:pPr algn="ctr"/>
            <a:r>
              <a:rPr lang="en-US" sz="2800" dirty="0" smtClean="0">
                <a:solidFill>
                  <a:srgbClr val="7030A0"/>
                </a:solidFill>
              </a:rPr>
              <a:t>Could convert to lower case before add</a:t>
            </a:r>
            <a:endParaRPr lang="en-US" sz="2800" dirty="0">
              <a:solidFill>
                <a:srgbClr val="7030A0"/>
              </a:solidFill>
            </a:endParaRPr>
          </a:p>
        </p:txBody>
      </p:sp>
      <p:sp>
        <p:nvSpPr>
          <p:cNvPr id="7" name="AutoShape 5"/>
          <p:cNvSpPr>
            <a:spLocks noChangeArrowheads="1"/>
          </p:cNvSpPr>
          <p:nvPr/>
        </p:nvSpPr>
        <p:spPr bwMode="auto">
          <a:xfrm>
            <a:off x="2136775" y="4267200"/>
            <a:ext cx="6797842" cy="749141"/>
          </a:xfrm>
          <a:prstGeom prst="roundRect">
            <a:avLst>
              <a:gd name="adj" fmla="val 16667"/>
            </a:avLst>
          </a:prstGeom>
          <a:ln>
            <a:headEnd/>
            <a:tailEnd/>
          </a:ln>
          <a:extLst/>
        </p:spPr>
        <p:style>
          <a:lnRef idx="1">
            <a:schemeClr val="accent4"/>
          </a:lnRef>
          <a:fillRef idx="2">
            <a:schemeClr val="accent4"/>
          </a:fillRef>
          <a:effectRef idx="1">
            <a:schemeClr val="accent4"/>
          </a:effectRef>
          <a:fontRef idx="minor">
            <a:schemeClr val="dk1"/>
          </a:fontRef>
        </p:style>
        <p:txBody>
          <a:bodyPr wrap="square" anchor="ctr">
            <a:spAutoFit/>
          </a:bodyPr>
          <a:lstStyle/>
          <a:p>
            <a:r>
              <a:rPr lang="en-US" sz="2000" dirty="0" err="1" smtClean="0">
                <a:solidFill>
                  <a:srgbClr val="7030A0"/>
                </a:solidFill>
                <a:latin typeface="Verdana" pitchFamily="34" charset="0"/>
              </a:rPr>
              <a:t>names.add</a:t>
            </a:r>
            <a:r>
              <a:rPr lang="en-US" sz="2000" dirty="0" smtClean="0">
                <a:solidFill>
                  <a:srgbClr val="7030A0"/>
                </a:solidFill>
                <a:latin typeface="Verdana" pitchFamily="34" charset="0"/>
              </a:rPr>
              <a:t>(</a:t>
            </a:r>
            <a:r>
              <a:rPr lang="en-US" sz="2000" dirty="0" err="1" smtClean="0">
                <a:solidFill>
                  <a:srgbClr val="7030A0"/>
                </a:solidFill>
                <a:latin typeface="Verdana" pitchFamily="34" charset="0"/>
              </a:rPr>
              <a:t>n.toLowerCase</a:t>
            </a:r>
            <a:r>
              <a:rPr lang="en-US" sz="2000" dirty="0" smtClean="0">
                <a:solidFill>
                  <a:srgbClr val="7030A0"/>
                </a:solidFill>
                <a:latin typeface="Verdana" pitchFamily="34" charset="0"/>
              </a:rPr>
              <a:t>());</a:t>
            </a:r>
            <a:endParaRPr lang="en-US" sz="2000" dirty="0">
              <a:solidFill>
                <a:srgbClr val="7030A0"/>
              </a:solidFill>
              <a:latin typeface="Verdana" pitchFamily="34" charset="0"/>
            </a:endParaRPr>
          </a:p>
          <a:p>
            <a:r>
              <a:rPr lang="en-US" b="1" dirty="0" smtClean="0">
                <a:solidFill>
                  <a:srgbClr val="0070C0"/>
                </a:solidFill>
              </a:rPr>
              <a:t>[are</a:t>
            </a:r>
            <a:r>
              <a:rPr lang="en-US" b="1" dirty="0">
                <a:solidFill>
                  <a:srgbClr val="0070C0"/>
                </a:solidFill>
              </a:rPr>
              <a:t>, best, in, of, </a:t>
            </a:r>
            <a:r>
              <a:rPr lang="en-US" b="1" dirty="0" err="1" smtClean="0">
                <a:solidFill>
                  <a:srgbClr val="0070C0"/>
                </a:solidFill>
              </a:rPr>
              <a:t>plano</a:t>
            </a:r>
            <a:r>
              <a:rPr lang="en-US" b="1" dirty="0" smtClean="0">
                <a:solidFill>
                  <a:srgbClr val="0070C0"/>
                </a:solidFill>
              </a:rPr>
              <a:t>, state</a:t>
            </a:r>
            <a:r>
              <a:rPr lang="en-US" b="1" dirty="0">
                <a:solidFill>
                  <a:srgbClr val="0070C0"/>
                </a:solidFill>
              </a:rPr>
              <a:t>, students, </a:t>
            </a:r>
            <a:r>
              <a:rPr lang="en-US" b="1" dirty="0" err="1" smtClean="0">
                <a:solidFill>
                  <a:srgbClr val="0070C0"/>
                </a:solidFill>
              </a:rPr>
              <a:t>texas</a:t>
            </a:r>
            <a:r>
              <a:rPr lang="en-US" b="1" dirty="0" smtClean="0">
                <a:solidFill>
                  <a:srgbClr val="0070C0"/>
                </a:solidFill>
              </a:rPr>
              <a:t>, the, west]</a:t>
            </a:r>
            <a:r>
              <a:rPr lang="en-US" dirty="0" smtClean="0">
                <a:solidFill>
                  <a:srgbClr val="0070C0"/>
                </a:solidFill>
              </a:rPr>
              <a:t> </a:t>
            </a:r>
            <a:endParaRPr lang="en-US"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4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animBg="1"/>
      <p:bldP spid="104455" grpId="0" animBg="1"/>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dirty="0" smtClean="0"/>
              <a:t>Using a Comparator</a:t>
            </a:r>
            <a:endParaRPr lang="en-US" dirty="0"/>
          </a:p>
        </p:txBody>
      </p:sp>
      <p:sp>
        <p:nvSpPr>
          <p:cNvPr id="104451" name="Rectangle 3"/>
          <p:cNvSpPr>
            <a:spLocks noChangeArrowheads="1"/>
          </p:cNvSpPr>
          <p:nvPr/>
        </p:nvSpPr>
        <p:spPr bwMode="auto">
          <a:xfrm>
            <a:off x="152400" y="4183626"/>
            <a:ext cx="883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smtClean="0"/>
              <a:t>Example:</a:t>
            </a:r>
          </a:p>
          <a:p>
            <a:endParaRPr lang="en-US" sz="2400" dirty="0"/>
          </a:p>
          <a:p>
            <a:r>
              <a:rPr lang="en-US" sz="2400" dirty="0" smtClean="0"/>
              <a:t>Set&lt;String&gt; words;</a:t>
            </a:r>
          </a:p>
          <a:p>
            <a:r>
              <a:rPr lang="en-US" sz="2400" dirty="0" smtClean="0"/>
              <a:t>words = new </a:t>
            </a:r>
            <a:r>
              <a:rPr lang="en-US" sz="2400" dirty="0" err="1" smtClean="0"/>
              <a:t>TreeSet</a:t>
            </a:r>
            <a:r>
              <a:rPr lang="en-US" sz="2400" dirty="0"/>
              <a:t>&lt;&gt;(</a:t>
            </a:r>
            <a:r>
              <a:rPr lang="en-US" sz="2400" dirty="0" err="1" smtClean="0"/>
              <a:t>String.CASE_INSENSITIVE_ORDER</a:t>
            </a:r>
            <a:r>
              <a:rPr lang="en-US" sz="2400" dirty="0" smtClean="0"/>
              <a:t>);</a:t>
            </a:r>
            <a:endParaRPr lang="en-US" sz="2400" dirty="0"/>
          </a:p>
        </p:txBody>
      </p:sp>
      <p:sp>
        <p:nvSpPr>
          <p:cNvPr id="104455" name="AutoShape 7"/>
          <p:cNvSpPr>
            <a:spLocks noChangeArrowheads="1"/>
          </p:cNvSpPr>
          <p:nvPr/>
        </p:nvSpPr>
        <p:spPr bwMode="auto">
          <a:xfrm>
            <a:off x="304800" y="1295400"/>
            <a:ext cx="6096000" cy="1055608"/>
          </a:xfrm>
          <a:prstGeom prst="roundRect">
            <a:avLst>
              <a:gd name="adj" fmla="val 16667"/>
            </a:avLst>
          </a:prstGeom>
          <a:ln>
            <a:headEnd/>
            <a:tailEnd/>
          </a:ln>
          <a:extLst/>
        </p:spPr>
        <p:style>
          <a:lnRef idx="1">
            <a:schemeClr val="accent2"/>
          </a:lnRef>
          <a:fillRef idx="3">
            <a:schemeClr val="accent2"/>
          </a:fillRef>
          <a:effectRef idx="2">
            <a:schemeClr val="accent2"/>
          </a:effectRef>
          <a:fontRef idx="minor">
            <a:schemeClr val="lt1"/>
          </a:fontRef>
        </p:style>
        <p:txBody>
          <a:bodyPr wrap="square" anchor="ctr">
            <a:spAutoFit/>
          </a:bodyPr>
          <a:lstStyle/>
          <a:p>
            <a:pPr algn="ctr"/>
            <a:r>
              <a:rPr lang="en-US" sz="2800" dirty="0" smtClean="0">
                <a:solidFill>
                  <a:schemeClr val="bg1"/>
                </a:solidFill>
              </a:rPr>
              <a:t>Comparators provide an alternative way to compare 2 objects</a:t>
            </a:r>
            <a:endParaRPr lang="en-US" sz="2800" dirty="0">
              <a:solidFill>
                <a:schemeClr val="bg1"/>
              </a:solidFill>
            </a:endParaRPr>
          </a:p>
        </p:txBody>
      </p:sp>
      <p:sp>
        <p:nvSpPr>
          <p:cNvPr id="7" name="AutoShape 7"/>
          <p:cNvSpPr>
            <a:spLocks noChangeArrowheads="1"/>
          </p:cNvSpPr>
          <p:nvPr/>
        </p:nvSpPr>
        <p:spPr bwMode="auto">
          <a:xfrm>
            <a:off x="3202858" y="3977148"/>
            <a:ext cx="5483942" cy="1055608"/>
          </a:xfrm>
          <a:prstGeom prst="roundRect">
            <a:avLst>
              <a:gd name="adj" fmla="val 16667"/>
            </a:avLst>
          </a:prstGeom>
          <a:ln>
            <a:headEnd/>
            <a:tailEnd/>
          </a:ln>
          <a:extLst/>
        </p:spPr>
        <p:style>
          <a:lnRef idx="1">
            <a:schemeClr val="accent2"/>
          </a:lnRef>
          <a:fillRef idx="3">
            <a:schemeClr val="accent2"/>
          </a:fillRef>
          <a:effectRef idx="2">
            <a:schemeClr val="accent2"/>
          </a:effectRef>
          <a:fontRef idx="minor">
            <a:schemeClr val="lt1"/>
          </a:fontRef>
        </p:style>
        <p:txBody>
          <a:bodyPr wrap="square" anchor="ctr">
            <a:spAutoFit/>
          </a:bodyPr>
          <a:lstStyle/>
          <a:p>
            <a:pPr algn="ctr"/>
            <a:r>
              <a:rPr lang="en-US" sz="2800" dirty="0" smtClean="0">
                <a:solidFill>
                  <a:schemeClr val="bg1"/>
                </a:solidFill>
              </a:rPr>
              <a:t>Provide a </a:t>
            </a:r>
            <a:r>
              <a:rPr lang="en-US" sz="2800" dirty="0" smtClean="0">
                <a:solidFill>
                  <a:schemeClr val="bg1"/>
                </a:solidFill>
                <a:latin typeface="Verdana" pitchFamily="34" charset="0"/>
                <a:ea typeface="Verdana" pitchFamily="34" charset="0"/>
                <a:cs typeface="Verdana" pitchFamily="34" charset="0"/>
              </a:rPr>
              <a:t>Comparator</a:t>
            </a:r>
            <a:r>
              <a:rPr lang="en-US" sz="2800" dirty="0" smtClean="0">
                <a:solidFill>
                  <a:schemeClr val="bg1"/>
                </a:solidFill>
              </a:rPr>
              <a:t> object to </a:t>
            </a:r>
            <a:r>
              <a:rPr lang="en-US" sz="2800" dirty="0" err="1" smtClean="0">
                <a:solidFill>
                  <a:schemeClr val="bg1"/>
                </a:solidFill>
                <a:latin typeface="Verdana" pitchFamily="34" charset="0"/>
                <a:ea typeface="Verdana" pitchFamily="34" charset="0"/>
                <a:cs typeface="Verdana" pitchFamily="34" charset="0"/>
              </a:rPr>
              <a:t>TreeSet</a:t>
            </a:r>
            <a:r>
              <a:rPr lang="en-US" sz="2800" dirty="0" smtClean="0">
                <a:solidFill>
                  <a:schemeClr val="bg1"/>
                </a:solidFill>
              </a:rPr>
              <a:t> constructor</a:t>
            </a:r>
            <a:endParaRPr lang="en-US" sz="2800" dirty="0">
              <a:solidFill>
                <a:schemeClr val="bg1"/>
              </a:solidFill>
            </a:endParaRPr>
          </a:p>
        </p:txBody>
      </p:sp>
      <p:sp>
        <p:nvSpPr>
          <p:cNvPr id="8" name="AutoShape 7"/>
          <p:cNvSpPr>
            <a:spLocks noChangeArrowheads="1"/>
          </p:cNvSpPr>
          <p:nvPr/>
        </p:nvSpPr>
        <p:spPr bwMode="auto">
          <a:xfrm>
            <a:off x="1673942" y="2566219"/>
            <a:ext cx="6096000" cy="1055608"/>
          </a:xfrm>
          <a:prstGeom prst="roundRect">
            <a:avLst>
              <a:gd name="adj" fmla="val 16667"/>
            </a:avLst>
          </a:prstGeom>
          <a:ln>
            <a:headEnd/>
            <a:tailEnd/>
          </a:ln>
          <a:extLst/>
        </p:spPr>
        <p:style>
          <a:lnRef idx="1">
            <a:schemeClr val="accent2"/>
          </a:lnRef>
          <a:fillRef idx="3">
            <a:schemeClr val="accent2"/>
          </a:fillRef>
          <a:effectRef idx="2">
            <a:schemeClr val="accent2"/>
          </a:effectRef>
          <a:fontRef idx="minor">
            <a:schemeClr val="lt1"/>
          </a:fontRef>
        </p:style>
        <p:txBody>
          <a:bodyPr wrap="square" anchor="ctr">
            <a:spAutoFit/>
          </a:bodyPr>
          <a:lstStyle/>
          <a:p>
            <a:r>
              <a:rPr lang="en-US" sz="2800" dirty="0" smtClean="0">
                <a:solidFill>
                  <a:schemeClr val="bg1"/>
                </a:solidFill>
                <a:latin typeface="Verdana" pitchFamily="34" charset="0"/>
                <a:ea typeface="Verdana" pitchFamily="34" charset="0"/>
                <a:cs typeface="Verdana" pitchFamily="34" charset="0"/>
              </a:rPr>
              <a:t>Interface </a:t>
            </a:r>
            <a:r>
              <a:rPr lang="en-US" sz="2800" dirty="0" err="1" smtClean="0">
                <a:solidFill>
                  <a:schemeClr val="bg1"/>
                </a:solidFill>
                <a:latin typeface="Verdana" pitchFamily="34" charset="0"/>
                <a:ea typeface="Verdana" pitchFamily="34" charset="0"/>
                <a:cs typeface="Verdana" pitchFamily="34" charset="0"/>
              </a:rPr>
              <a:t>java.util.Comparator</a:t>
            </a:r>
            <a:endParaRPr lang="en-US" sz="2800" dirty="0" smtClean="0">
              <a:solidFill>
                <a:schemeClr val="bg1"/>
              </a:solidFill>
              <a:latin typeface="Verdana" pitchFamily="34" charset="0"/>
              <a:ea typeface="Verdana" pitchFamily="34" charset="0"/>
              <a:cs typeface="Verdana" pitchFamily="34" charset="0"/>
            </a:endParaRPr>
          </a:p>
          <a:p>
            <a:r>
              <a:rPr lang="en-US" sz="2800" dirty="0" err="1" smtClean="0">
                <a:solidFill>
                  <a:schemeClr val="bg1"/>
                </a:solidFill>
                <a:latin typeface="Verdana" pitchFamily="34" charset="0"/>
                <a:ea typeface="Verdana" pitchFamily="34" charset="0"/>
                <a:cs typeface="Verdana" pitchFamily="34" charset="0"/>
              </a:rPr>
              <a:t>int</a:t>
            </a:r>
            <a:r>
              <a:rPr lang="en-US" sz="2800" dirty="0" smtClean="0">
                <a:solidFill>
                  <a:schemeClr val="bg1"/>
                </a:solidFill>
                <a:latin typeface="Verdana" pitchFamily="34" charset="0"/>
                <a:ea typeface="Verdana" pitchFamily="34" charset="0"/>
                <a:cs typeface="Verdana" pitchFamily="34" charset="0"/>
              </a:rPr>
              <a:t> compare(T obj1, T obj2)</a:t>
            </a:r>
            <a:endParaRPr lang="en-US" sz="2800" dirty="0">
              <a:solidFill>
                <a:schemeClr val="bg1"/>
              </a:solidFill>
              <a:latin typeface="Verdana" pitchFamily="34" charset="0"/>
              <a:ea typeface="Verdana" pitchFamily="34" charset="0"/>
              <a:cs typeface="Verdana" pitchFamily="34" charset="0"/>
            </a:endParaRPr>
          </a:p>
        </p:txBody>
      </p:sp>
      <p:sp>
        <p:nvSpPr>
          <p:cNvPr id="9" name="AutoShape 5"/>
          <p:cNvSpPr>
            <a:spLocks noChangeArrowheads="1"/>
          </p:cNvSpPr>
          <p:nvPr/>
        </p:nvSpPr>
        <p:spPr bwMode="auto">
          <a:xfrm>
            <a:off x="237457" y="5772355"/>
            <a:ext cx="8461375" cy="783193"/>
          </a:xfrm>
          <a:prstGeom prst="roundRect">
            <a:avLst>
              <a:gd name="adj" fmla="val 16667"/>
            </a:avLst>
          </a:prstGeom>
          <a:ln>
            <a:headEnd/>
            <a:tailEnd/>
          </a:ln>
          <a:extLst/>
        </p:spPr>
        <p:style>
          <a:lnRef idx="1">
            <a:schemeClr val="accent4"/>
          </a:lnRef>
          <a:fillRef idx="2">
            <a:schemeClr val="accent4"/>
          </a:fillRef>
          <a:effectRef idx="1">
            <a:schemeClr val="accent4"/>
          </a:effectRef>
          <a:fontRef idx="minor">
            <a:schemeClr val="dk1"/>
          </a:fontRef>
        </p:style>
        <p:txBody>
          <a:bodyPr wrap="square" anchor="ctr">
            <a:spAutoFit/>
          </a:bodyPr>
          <a:lstStyle/>
          <a:p>
            <a:r>
              <a:rPr lang="en-US" sz="2000" dirty="0" smtClean="0">
                <a:solidFill>
                  <a:srgbClr val="7030A0"/>
                </a:solidFill>
                <a:latin typeface="Verdana" pitchFamily="34" charset="0"/>
              </a:rPr>
              <a:t>Using this comparator (and not </a:t>
            </a:r>
            <a:r>
              <a:rPr lang="en-US" sz="2000" dirty="0" err="1" smtClean="0">
                <a:solidFill>
                  <a:srgbClr val="7030A0"/>
                </a:solidFill>
                <a:latin typeface="Verdana" pitchFamily="34" charset="0"/>
              </a:rPr>
              <a:t>toLowerCase</a:t>
            </a:r>
            <a:r>
              <a:rPr lang="en-US" sz="2000" dirty="0" smtClean="0">
                <a:solidFill>
                  <a:srgbClr val="7030A0"/>
                </a:solidFill>
                <a:latin typeface="Verdana" pitchFamily="34" charset="0"/>
              </a:rPr>
              <a:t>()):</a:t>
            </a:r>
            <a:endParaRPr lang="en-US" sz="2000" dirty="0">
              <a:solidFill>
                <a:srgbClr val="7030A0"/>
              </a:solidFill>
              <a:latin typeface="Verdana" pitchFamily="34" charset="0"/>
            </a:endParaRPr>
          </a:p>
          <a:p>
            <a:r>
              <a:rPr lang="en-US" sz="2000" b="1" dirty="0">
                <a:solidFill>
                  <a:srgbClr val="0070C0"/>
                </a:solidFill>
              </a:rPr>
              <a:t>[Plano, </a:t>
            </a:r>
            <a:r>
              <a:rPr lang="en-US" sz="2000" b="1" dirty="0" smtClean="0">
                <a:solidFill>
                  <a:srgbClr val="0070C0"/>
                </a:solidFill>
              </a:rPr>
              <a:t>Students, THE, Texas</a:t>
            </a:r>
            <a:r>
              <a:rPr lang="en-US" sz="2000" b="1" dirty="0">
                <a:solidFill>
                  <a:srgbClr val="0070C0"/>
                </a:solidFill>
              </a:rPr>
              <a:t>, West, are, best, in, of, </a:t>
            </a:r>
            <a:r>
              <a:rPr lang="en-US" sz="2000" b="1" dirty="0" smtClean="0">
                <a:solidFill>
                  <a:srgbClr val="0070C0"/>
                </a:solidFill>
              </a:rPr>
              <a:t>state]</a:t>
            </a:r>
            <a:r>
              <a:rPr lang="en-US" sz="2000" dirty="0" smtClean="0">
                <a:solidFill>
                  <a:srgbClr val="0070C0"/>
                </a:solidFill>
              </a:rPr>
              <a:t> </a:t>
            </a:r>
            <a:endParaRPr lang="en-US" sz="2000" dirty="0">
              <a:solidFill>
                <a:srgbClr val="0070C0"/>
              </a:solidFill>
            </a:endParaRPr>
          </a:p>
        </p:txBody>
      </p:sp>
    </p:spTree>
    <p:extLst>
      <p:ext uri="{BB962C8B-B14F-4D97-AF65-F5344CB8AC3E}">
        <p14:creationId xmlns:p14="http://schemas.microsoft.com/office/powerpoint/2010/main" val="4287198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4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p:bldP spid="104455" grpId="0" animBg="1"/>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dirty="0" smtClean="0"/>
              <a:t>Using a Comparator</a:t>
            </a:r>
            <a:endParaRPr lang="en-US" dirty="0"/>
          </a:p>
        </p:txBody>
      </p:sp>
      <p:sp>
        <p:nvSpPr>
          <p:cNvPr id="104451" name="Rectangle 3"/>
          <p:cNvSpPr>
            <a:spLocks noChangeArrowheads="1"/>
          </p:cNvSpPr>
          <p:nvPr/>
        </p:nvSpPr>
        <p:spPr bwMode="auto">
          <a:xfrm>
            <a:off x="285135" y="2057400"/>
            <a:ext cx="8173065"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t>class </a:t>
            </a:r>
            <a:r>
              <a:rPr lang="en-US" sz="2400" dirty="0" err="1"/>
              <a:t>StringsByLength</a:t>
            </a:r>
            <a:r>
              <a:rPr lang="en-US" sz="2400" dirty="0"/>
              <a:t> implements Comparator&lt;String&gt;</a:t>
            </a:r>
          </a:p>
          <a:p>
            <a:r>
              <a:rPr lang="en-US" sz="2400" dirty="0"/>
              <a:t>{</a:t>
            </a:r>
          </a:p>
          <a:p>
            <a:r>
              <a:rPr lang="en-US" sz="2400" dirty="0"/>
              <a:t>	@Override</a:t>
            </a:r>
          </a:p>
          <a:p>
            <a:r>
              <a:rPr lang="en-US" sz="2400" dirty="0"/>
              <a:t>	public </a:t>
            </a:r>
            <a:r>
              <a:rPr lang="en-US" sz="2400" dirty="0" err="1"/>
              <a:t>int</a:t>
            </a:r>
            <a:r>
              <a:rPr lang="en-US" sz="2400" dirty="0"/>
              <a:t> compare(String str1, String str2)</a:t>
            </a:r>
          </a:p>
          <a:p>
            <a:r>
              <a:rPr lang="en-US" sz="2400" dirty="0"/>
              <a:t>	{</a:t>
            </a:r>
          </a:p>
          <a:p>
            <a:r>
              <a:rPr lang="en-US" sz="2400" dirty="0"/>
              <a:t>		if (str1.length() == str2.length())</a:t>
            </a:r>
          </a:p>
          <a:p>
            <a:r>
              <a:rPr lang="en-US" sz="2400" dirty="0"/>
              <a:t>			return str1.compareTo(str2);</a:t>
            </a:r>
          </a:p>
          <a:p>
            <a:r>
              <a:rPr lang="en-US" sz="2400" dirty="0"/>
              <a:t>		</a:t>
            </a:r>
          </a:p>
          <a:p>
            <a:r>
              <a:rPr lang="en-US" sz="2400" dirty="0"/>
              <a:t>		return str1.length() - str2.length();</a:t>
            </a:r>
          </a:p>
          <a:p>
            <a:r>
              <a:rPr lang="en-US" sz="2400" dirty="0"/>
              <a:t>	}</a:t>
            </a:r>
          </a:p>
          <a:p>
            <a:r>
              <a:rPr lang="en-US" sz="2400" dirty="0"/>
              <a:t>}</a:t>
            </a:r>
          </a:p>
        </p:txBody>
      </p:sp>
      <p:sp>
        <p:nvSpPr>
          <p:cNvPr id="104455" name="AutoShape 7"/>
          <p:cNvSpPr>
            <a:spLocks noChangeArrowheads="1"/>
          </p:cNvSpPr>
          <p:nvPr/>
        </p:nvSpPr>
        <p:spPr bwMode="auto">
          <a:xfrm>
            <a:off x="304800" y="1143000"/>
            <a:ext cx="7543800" cy="919401"/>
          </a:xfrm>
          <a:prstGeom prst="roundRect">
            <a:avLst>
              <a:gd name="adj" fmla="val 16667"/>
            </a:avLst>
          </a:prstGeom>
          <a:ln>
            <a:headEnd/>
            <a:tailEnd/>
          </a:ln>
          <a:extLst/>
        </p:spPr>
        <p:style>
          <a:lnRef idx="1">
            <a:schemeClr val="accent2"/>
          </a:lnRef>
          <a:fillRef idx="3">
            <a:schemeClr val="accent2"/>
          </a:fillRef>
          <a:effectRef idx="2">
            <a:schemeClr val="accent2"/>
          </a:effectRef>
          <a:fontRef idx="minor">
            <a:schemeClr val="lt1"/>
          </a:fontRef>
        </p:style>
        <p:txBody>
          <a:bodyPr wrap="square" anchor="ctr">
            <a:spAutoFit/>
          </a:bodyPr>
          <a:lstStyle/>
          <a:p>
            <a:r>
              <a:rPr lang="en-US" sz="2400" dirty="0" smtClean="0">
                <a:solidFill>
                  <a:schemeClr val="bg1"/>
                </a:solidFill>
              </a:rPr>
              <a:t>Define in </a:t>
            </a:r>
            <a:r>
              <a:rPr lang="en-US" sz="2400" dirty="0">
                <a:solidFill>
                  <a:schemeClr val="bg1"/>
                </a:solidFill>
              </a:rPr>
              <a:t>the class </a:t>
            </a:r>
            <a:r>
              <a:rPr lang="en-US" sz="2400" dirty="0" smtClean="0">
                <a:solidFill>
                  <a:schemeClr val="bg1"/>
                </a:solidFill>
              </a:rPr>
              <a:t>you defined, </a:t>
            </a:r>
            <a:r>
              <a:rPr lang="en-US" sz="2400" dirty="0">
                <a:solidFill>
                  <a:schemeClr val="bg1"/>
                </a:solidFill>
              </a:rPr>
              <a:t>a </a:t>
            </a:r>
            <a:r>
              <a:rPr lang="en-US" sz="2400" dirty="0" smtClean="0">
                <a:solidFill>
                  <a:schemeClr val="bg1"/>
                </a:solidFill>
              </a:rPr>
              <a:t>separate source file, after your public client class, or as an inner class</a:t>
            </a:r>
            <a:endParaRPr lang="en-US" sz="2400" dirty="0">
              <a:solidFill>
                <a:schemeClr val="bg1"/>
              </a:solidFill>
            </a:endParaRPr>
          </a:p>
        </p:txBody>
      </p:sp>
      <p:sp>
        <p:nvSpPr>
          <p:cNvPr id="6" name="Rectangle 3"/>
          <p:cNvSpPr>
            <a:spLocks noChangeArrowheads="1"/>
          </p:cNvSpPr>
          <p:nvPr/>
        </p:nvSpPr>
        <p:spPr bwMode="auto">
          <a:xfrm>
            <a:off x="533400" y="5791200"/>
            <a:ext cx="8610600" cy="461665"/>
          </a:xfrm>
          <a:prstGeom prst="rect">
            <a:avLst/>
          </a:prstGeom>
          <a:ln/>
          <a:extLst/>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400" dirty="0" smtClean="0"/>
              <a:t>Set&lt;String&gt; words = new </a:t>
            </a:r>
            <a:r>
              <a:rPr lang="en-US" sz="2400" dirty="0" err="1" smtClean="0"/>
              <a:t>TreeSet</a:t>
            </a:r>
            <a:r>
              <a:rPr lang="en-US" sz="2400" dirty="0" smtClean="0"/>
              <a:t>&lt;&gt;(new </a:t>
            </a:r>
            <a:r>
              <a:rPr lang="en-US" sz="2400" dirty="0" err="1" smtClean="0"/>
              <a:t>StringsByLength</a:t>
            </a:r>
            <a:r>
              <a:rPr lang="en-US" sz="2400" dirty="0" smtClean="0"/>
              <a:t>());</a:t>
            </a:r>
            <a:endParaRPr lang="en-US" sz="2400" dirty="0"/>
          </a:p>
        </p:txBody>
      </p:sp>
    </p:spTree>
    <p:extLst>
      <p:ext uri="{BB962C8B-B14F-4D97-AF65-F5344CB8AC3E}">
        <p14:creationId xmlns:p14="http://schemas.microsoft.com/office/powerpoint/2010/main" val="36638791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4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p:bldP spid="10445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i="1"/>
              <a:t>SetExample2.java</a:t>
            </a:r>
          </a:p>
        </p:txBody>
      </p:sp>
      <p:sp>
        <p:nvSpPr>
          <p:cNvPr id="104451" name="Rectangle 3"/>
          <p:cNvSpPr>
            <a:spLocks noChangeArrowheads="1"/>
          </p:cNvSpPr>
          <p:nvPr/>
        </p:nvSpPr>
        <p:spPr bwMode="auto">
          <a:xfrm>
            <a:off x="457200" y="1219200"/>
            <a:ext cx="79248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a:t>// Create a set to hold Strings</a:t>
            </a:r>
          </a:p>
          <a:p>
            <a:r>
              <a:rPr lang="en-US" sz="2400" dirty="0"/>
              <a:t>Set&lt;String&gt; names = new </a:t>
            </a:r>
            <a:r>
              <a:rPr lang="en-US" sz="2400" dirty="0" err="1"/>
              <a:t>TreeSet</a:t>
            </a:r>
            <a:r>
              <a:rPr lang="en-US" sz="2400" dirty="0" smtClean="0"/>
              <a:t>&lt;&gt;();</a:t>
            </a:r>
            <a:endParaRPr lang="en-US" sz="2400" dirty="0"/>
          </a:p>
          <a:p>
            <a:endParaRPr lang="en-US" sz="2400" dirty="0"/>
          </a:p>
          <a:p>
            <a:r>
              <a:rPr lang="en-US" sz="2400" dirty="0"/>
              <a:t>// Add some names</a:t>
            </a:r>
          </a:p>
          <a:p>
            <a:r>
              <a:rPr lang="en-US" sz="2400" dirty="0"/>
              <a:t>String </a:t>
            </a:r>
            <a:r>
              <a:rPr lang="en-US" sz="2400" dirty="0" err="1"/>
              <a:t>str</a:t>
            </a:r>
            <a:r>
              <a:rPr lang="en-US" sz="2400" dirty="0"/>
              <a:t> = "Plano West </a:t>
            </a:r>
            <a:r>
              <a:rPr lang="en-US" sz="2400" dirty="0" smtClean="0"/>
              <a:t>Students </a:t>
            </a:r>
            <a:r>
              <a:rPr lang="en-US" sz="2400" dirty="0"/>
              <a:t>are </a:t>
            </a:r>
            <a:r>
              <a:rPr lang="en-US" sz="2400" dirty="0" smtClean="0"/>
              <a:t>THE best </a:t>
            </a:r>
            <a:r>
              <a:rPr lang="en-US" sz="2400" dirty="0"/>
              <a:t>students"</a:t>
            </a:r>
          </a:p>
          <a:p>
            <a:r>
              <a:rPr lang="en-US" sz="2400" dirty="0"/>
              <a:t>   + " in the state of Texas";</a:t>
            </a:r>
          </a:p>
          <a:p>
            <a:r>
              <a:rPr lang="en-US" sz="2400" dirty="0"/>
              <a:t>Scanner scan = new Scanner(</a:t>
            </a:r>
            <a:r>
              <a:rPr lang="en-US" sz="2400" dirty="0" err="1"/>
              <a:t>str</a:t>
            </a:r>
            <a:r>
              <a:rPr lang="en-US" sz="2400" dirty="0"/>
              <a:t>);</a:t>
            </a:r>
          </a:p>
          <a:p>
            <a:r>
              <a:rPr lang="en-US" sz="2400" dirty="0"/>
              <a:t>while (</a:t>
            </a:r>
            <a:r>
              <a:rPr lang="en-US" sz="2400" dirty="0" err="1"/>
              <a:t>scan.hasNext</a:t>
            </a:r>
            <a:r>
              <a:rPr lang="en-US" sz="2400" dirty="0"/>
              <a:t>())</a:t>
            </a:r>
          </a:p>
          <a:p>
            <a:r>
              <a:rPr lang="en-US" sz="2400" dirty="0"/>
              <a:t>{</a:t>
            </a:r>
          </a:p>
          <a:p>
            <a:r>
              <a:rPr lang="en-US" sz="2400" dirty="0"/>
              <a:t>   String n = </a:t>
            </a:r>
            <a:r>
              <a:rPr lang="en-US" sz="2400" dirty="0" err="1"/>
              <a:t>scan.next</a:t>
            </a:r>
            <a:r>
              <a:rPr lang="en-US" sz="2400" dirty="0"/>
              <a:t>();</a:t>
            </a:r>
          </a:p>
          <a:p>
            <a:r>
              <a:rPr lang="en-US" sz="2400" dirty="0"/>
              <a:t>   </a:t>
            </a:r>
            <a:r>
              <a:rPr lang="en-US" sz="2400" dirty="0" err="1"/>
              <a:t>System.out.println</a:t>
            </a:r>
            <a:r>
              <a:rPr lang="en-US" sz="2400" dirty="0"/>
              <a:t>(</a:t>
            </a:r>
            <a:r>
              <a:rPr lang="en-US" sz="2400" dirty="0" err="1"/>
              <a:t>names.add</a:t>
            </a:r>
            <a:r>
              <a:rPr lang="en-US" sz="2400" dirty="0"/>
              <a:t>(n));</a:t>
            </a:r>
          </a:p>
          <a:p>
            <a:r>
              <a:rPr lang="en-US" sz="2400" dirty="0"/>
              <a:t>}</a:t>
            </a:r>
          </a:p>
          <a:p>
            <a:r>
              <a:rPr lang="en-US" sz="2400" dirty="0" err="1"/>
              <a:t>System.out.println</a:t>
            </a:r>
            <a:r>
              <a:rPr lang="en-US" sz="2400" dirty="0"/>
              <a:t>(names);</a:t>
            </a:r>
          </a:p>
        </p:txBody>
      </p:sp>
      <p:sp>
        <p:nvSpPr>
          <p:cNvPr id="104455" name="AutoShape 7"/>
          <p:cNvSpPr>
            <a:spLocks noChangeArrowheads="1"/>
          </p:cNvSpPr>
          <p:nvPr/>
        </p:nvSpPr>
        <p:spPr bwMode="auto">
          <a:xfrm>
            <a:off x="2362200" y="1600200"/>
            <a:ext cx="5845175" cy="1047750"/>
          </a:xfrm>
          <a:prstGeom prst="roundRect">
            <a:avLst>
              <a:gd name="adj" fmla="val 16667"/>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2800" dirty="0">
                <a:solidFill>
                  <a:schemeClr val="bg1"/>
                </a:solidFill>
              </a:rPr>
              <a:t>How do we remove all names from </a:t>
            </a:r>
            <a:r>
              <a:rPr lang="en-US" sz="2800" dirty="0" smtClean="0">
                <a:solidFill>
                  <a:schemeClr val="bg1"/>
                </a:solidFill>
              </a:rPr>
              <a:t>the set </a:t>
            </a:r>
            <a:r>
              <a:rPr lang="en-US" sz="2800" dirty="0">
                <a:solidFill>
                  <a:schemeClr val="bg1"/>
                </a:solidFill>
              </a:rPr>
              <a:t>containing “</a:t>
            </a:r>
            <a:r>
              <a:rPr lang="en-US" sz="2800" dirty="0" err="1">
                <a:solidFill>
                  <a:schemeClr val="bg1"/>
                </a:solidFill>
              </a:rPr>
              <a:t>st</a:t>
            </a:r>
            <a:r>
              <a:rPr lang="en-US" sz="2800" dirty="0">
                <a:solidFill>
                  <a:schemeClr val="bg1"/>
                </a:solidFill>
              </a:rPr>
              <a:t>” ?</a:t>
            </a:r>
            <a:endParaRPr lang="en-US" sz="2800" dirty="0">
              <a:solidFill>
                <a:srgbClr val="FF0066"/>
              </a:solidFill>
            </a:endParaRPr>
          </a:p>
        </p:txBody>
      </p:sp>
    </p:spTree>
    <p:extLst>
      <p:ext uri="{BB962C8B-B14F-4D97-AF65-F5344CB8AC3E}">
        <p14:creationId xmlns:p14="http://schemas.microsoft.com/office/powerpoint/2010/main" val="4053346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5"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i="1"/>
              <a:t>SetExample2.java</a:t>
            </a:r>
          </a:p>
        </p:txBody>
      </p:sp>
      <p:sp>
        <p:nvSpPr>
          <p:cNvPr id="105475" name="Rectangle 3"/>
          <p:cNvSpPr>
            <a:spLocks noChangeArrowheads="1"/>
          </p:cNvSpPr>
          <p:nvPr/>
        </p:nvSpPr>
        <p:spPr bwMode="auto">
          <a:xfrm>
            <a:off x="381000" y="1676400"/>
            <a:ext cx="79248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dirty="0"/>
              <a:t>// Remove all words in names with "</a:t>
            </a:r>
            <a:r>
              <a:rPr lang="en-US" sz="2800" dirty="0" err="1"/>
              <a:t>st</a:t>
            </a:r>
            <a:r>
              <a:rPr lang="en-US" sz="2800" dirty="0"/>
              <a:t>"</a:t>
            </a:r>
          </a:p>
          <a:p>
            <a:r>
              <a:rPr lang="en-US" sz="2800" dirty="0"/>
              <a:t>Iterator&lt;String&gt; </a:t>
            </a:r>
            <a:r>
              <a:rPr lang="en-US" sz="2800" dirty="0" err="1"/>
              <a:t>iter</a:t>
            </a:r>
            <a:r>
              <a:rPr lang="en-US" sz="2800" dirty="0"/>
              <a:t> = </a:t>
            </a:r>
            <a:r>
              <a:rPr lang="en-US" sz="2800" dirty="0" err="1"/>
              <a:t>names.iterator</a:t>
            </a:r>
            <a:r>
              <a:rPr lang="en-US" sz="2800" dirty="0"/>
              <a:t>();</a:t>
            </a:r>
          </a:p>
          <a:p>
            <a:r>
              <a:rPr lang="en-US" sz="2800" dirty="0"/>
              <a:t>while (</a:t>
            </a:r>
            <a:r>
              <a:rPr lang="en-US" sz="2800" dirty="0" err="1"/>
              <a:t>iter.hasNext</a:t>
            </a:r>
            <a:r>
              <a:rPr lang="en-US" sz="2800" dirty="0"/>
              <a:t>())</a:t>
            </a:r>
          </a:p>
          <a:p>
            <a:r>
              <a:rPr lang="en-US" sz="2800" dirty="0"/>
              <a:t>{</a:t>
            </a:r>
          </a:p>
          <a:p>
            <a:r>
              <a:rPr lang="en-US" sz="2800" dirty="0"/>
              <a:t>   String word = </a:t>
            </a:r>
            <a:r>
              <a:rPr lang="en-US" sz="2800" dirty="0" err="1"/>
              <a:t>iter.next</a:t>
            </a:r>
            <a:r>
              <a:rPr lang="en-US" sz="2800" dirty="0"/>
              <a:t>();</a:t>
            </a:r>
          </a:p>
          <a:p>
            <a:r>
              <a:rPr lang="en-US" sz="2800" dirty="0"/>
              <a:t>   if (</a:t>
            </a:r>
            <a:r>
              <a:rPr lang="en-US" sz="2800" dirty="0" err="1"/>
              <a:t>word.contains</a:t>
            </a:r>
            <a:r>
              <a:rPr lang="en-US" sz="2800" dirty="0"/>
              <a:t>("</a:t>
            </a:r>
            <a:r>
              <a:rPr lang="en-US" sz="2800" dirty="0" err="1"/>
              <a:t>st</a:t>
            </a:r>
            <a:r>
              <a:rPr lang="en-US" sz="2800" dirty="0"/>
              <a:t>"))</a:t>
            </a:r>
          </a:p>
          <a:p>
            <a:r>
              <a:rPr lang="en-US" sz="2800" dirty="0"/>
              <a:t>      </a:t>
            </a:r>
            <a:r>
              <a:rPr lang="en-US" sz="2800" dirty="0" err="1"/>
              <a:t>iter.remove</a:t>
            </a:r>
            <a:r>
              <a:rPr lang="en-US" sz="2800" dirty="0"/>
              <a:t>();</a:t>
            </a:r>
          </a:p>
          <a:p>
            <a:r>
              <a:rPr lang="en-US" sz="2800" dirty="0"/>
              <a:t>}</a:t>
            </a:r>
          </a:p>
          <a:p>
            <a:r>
              <a:rPr lang="en-US" sz="2800" dirty="0" err="1"/>
              <a:t>System.out.println</a:t>
            </a:r>
            <a:r>
              <a:rPr lang="en-US" sz="2800" dirty="0"/>
              <a:t>(names);</a:t>
            </a:r>
          </a:p>
        </p:txBody>
      </p:sp>
      <p:sp>
        <p:nvSpPr>
          <p:cNvPr id="105478" name="AutoShape 6"/>
          <p:cNvSpPr>
            <a:spLocks noChangeArrowheads="1"/>
          </p:cNvSpPr>
          <p:nvPr/>
        </p:nvSpPr>
        <p:spPr bwMode="auto">
          <a:xfrm>
            <a:off x="3581400" y="827088"/>
            <a:ext cx="4800600" cy="790575"/>
          </a:xfrm>
          <a:prstGeom prst="wedgeEllipseCallout">
            <a:avLst>
              <a:gd name="adj1" fmla="val -41866"/>
              <a:gd name="adj2" fmla="val 125500"/>
            </a:avLst>
          </a:prstGeom>
          <a:ln>
            <a:headEnd/>
            <a:tailEnd/>
          </a:ln>
          <a:extLst/>
        </p:spPr>
        <p:style>
          <a:lnRef idx="3">
            <a:schemeClr val="lt1"/>
          </a:lnRef>
          <a:fillRef idx="1">
            <a:schemeClr val="accent4"/>
          </a:fillRef>
          <a:effectRef idx="1">
            <a:schemeClr val="accent4"/>
          </a:effectRef>
          <a:fontRef idx="minor">
            <a:schemeClr val="lt1"/>
          </a:fontRef>
        </p:style>
        <p:txBody>
          <a:bodyPr anchor="ctr">
            <a:spAutoFit/>
          </a:bodyPr>
          <a:lstStyle/>
          <a:p>
            <a:pPr algn="ctr"/>
            <a:r>
              <a:rPr lang="en-US" sz="3200">
                <a:solidFill>
                  <a:schemeClr val="bg1"/>
                </a:solidFill>
              </a:rPr>
              <a:t>Need an iterator</a:t>
            </a:r>
          </a:p>
        </p:txBody>
      </p:sp>
      <p:sp>
        <p:nvSpPr>
          <p:cNvPr id="5" name="AutoShape 5"/>
          <p:cNvSpPr>
            <a:spLocks noChangeArrowheads="1"/>
          </p:cNvSpPr>
          <p:nvPr/>
        </p:nvSpPr>
        <p:spPr bwMode="auto">
          <a:xfrm>
            <a:off x="2590800" y="4660688"/>
            <a:ext cx="6324600" cy="510778"/>
          </a:xfrm>
          <a:prstGeom prst="roundRect">
            <a:avLst>
              <a:gd name="adj" fmla="val 16667"/>
            </a:avLst>
          </a:prstGeom>
          <a:ln>
            <a:headEnd/>
            <a:tailEnd/>
          </a:ln>
          <a:extLst/>
        </p:spPr>
        <p:style>
          <a:lnRef idx="1">
            <a:schemeClr val="accent4"/>
          </a:lnRef>
          <a:fillRef idx="2">
            <a:schemeClr val="accent4"/>
          </a:fillRef>
          <a:effectRef idx="1">
            <a:schemeClr val="accent4"/>
          </a:effectRef>
          <a:fontRef idx="minor">
            <a:schemeClr val="dk1"/>
          </a:fontRef>
        </p:style>
        <p:txBody>
          <a:bodyPr wrap="square" anchor="ctr">
            <a:spAutoFit/>
          </a:bodyPr>
          <a:lstStyle/>
          <a:p>
            <a:pPr algn="ctr"/>
            <a:r>
              <a:rPr lang="en-US" sz="2400" b="1" dirty="0" smtClean="0">
                <a:solidFill>
                  <a:srgbClr val="0070C0"/>
                </a:solidFill>
              </a:rPr>
              <a:t>[</a:t>
            </a:r>
            <a:r>
              <a:rPr lang="en-US" sz="2400" b="1" dirty="0">
                <a:solidFill>
                  <a:srgbClr val="0070C0"/>
                </a:solidFill>
              </a:rPr>
              <a:t>are, in, of, </a:t>
            </a:r>
            <a:r>
              <a:rPr lang="en-US" sz="2400" b="1" dirty="0" smtClean="0">
                <a:solidFill>
                  <a:srgbClr val="0070C0"/>
                </a:solidFill>
              </a:rPr>
              <a:t>Plano</a:t>
            </a:r>
            <a:r>
              <a:rPr lang="en-US" sz="2400" b="1" dirty="0">
                <a:solidFill>
                  <a:srgbClr val="0070C0"/>
                </a:solidFill>
              </a:rPr>
              <a:t>, </a:t>
            </a:r>
            <a:r>
              <a:rPr lang="en-US" sz="2400" b="1" dirty="0" smtClean="0">
                <a:solidFill>
                  <a:srgbClr val="0070C0"/>
                </a:solidFill>
              </a:rPr>
              <a:t>Students</a:t>
            </a:r>
            <a:r>
              <a:rPr lang="en-US" sz="2400" b="1" dirty="0">
                <a:solidFill>
                  <a:srgbClr val="0070C0"/>
                </a:solidFill>
              </a:rPr>
              <a:t>, Texas, </a:t>
            </a:r>
            <a:r>
              <a:rPr lang="en-US" sz="2400" b="1" dirty="0" smtClean="0">
                <a:solidFill>
                  <a:srgbClr val="0070C0"/>
                </a:solidFill>
              </a:rPr>
              <a:t>THE]</a:t>
            </a:r>
            <a:r>
              <a:rPr lang="en-US" sz="2400" dirty="0" smtClean="0">
                <a:solidFill>
                  <a:srgbClr val="0070C0"/>
                </a:solidFill>
              </a:rPr>
              <a:t> </a:t>
            </a:r>
            <a:endParaRPr lang="en-US" sz="24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8"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Sets</a:t>
            </a:r>
          </a:p>
        </p:txBody>
      </p:sp>
      <p:sp>
        <p:nvSpPr>
          <p:cNvPr id="37892" name="Oval 4"/>
          <p:cNvSpPr>
            <a:spLocks noChangeArrowheads="1"/>
          </p:cNvSpPr>
          <p:nvPr/>
        </p:nvSpPr>
        <p:spPr bwMode="auto">
          <a:xfrm>
            <a:off x="1905000" y="2057400"/>
            <a:ext cx="5562600" cy="3733800"/>
          </a:xfrm>
          <a:prstGeom prst="ellipse">
            <a:avLst/>
          </a:prstGeom>
          <a:solidFill>
            <a:schemeClr val="accent1">
              <a:lumMod val="60000"/>
              <a:lumOff val="40000"/>
            </a:schemeClr>
          </a:solidFill>
          <a:ln w="9525">
            <a:solidFill>
              <a:schemeClr val="bg1"/>
            </a:solidFill>
            <a:round/>
            <a:headEnd/>
            <a:tailEnd/>
          </a:ln>
          <a:effectLst/>
          <a:extLst/>
        </p:spPr>
        <p:txBody>
          <a:bodyPr wrap="none" anchor="ctr"/>
          <a:lstStyle/>
          <a:p>
            <a:endParaRPr lang="en-US"/>
          </a:p>
        </p:txBody>
      </p:sp>
      <p:pic>
        <p:nvPicPr>
          <p:cNvPr id="37909" name="Picture 21" descr="MCj0237380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1400" y="3962400"/>
            <a:ext cx="13208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37910" name="Picture 22" descr="MCj0237584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2514600"/>
            <a:ext cx="1752600" cy="1087438"/>
          </a:xfrm>
          <a:prstGeom prst="rect">
            <a:avLst/>
          </a:prstGeom>
          <a:noFill/>
          <a:extLst>
            <a:ext uri="{909E8E84-426E-40DD-AFC4-6F175D3DCCD1}">
              <a14:hiddenFill xmlns:a14="http://schemas.microsoft.com/office/drawing/2010/main">
                <a:solidFill>
                  <a:srgbClr val="FFFFFF"/>
                </a:solidFill>
              </a14:hiddenFill>
            </a:ext>
          </a:extLst>
        </p:spPr>
      </p:pic>
      <p:pic>
        <p:nvPicPr>
          <p:cNvPr id="37913" name="Picture 25" descr="MCj0413474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9000" y="2514600"/>
            <a:ext cx="1411288" cy="1068388"/>
          </a:xfrm>
          <a:prstGeom prst="rect">
            <a:avLst/>
          </a:prstGeom>
          <a:noFill/>
          <a:extLst>
            <a:ext uri="{909E8E84-426E-40DD-AFC4-6F175D3DCCD1}">
              <a14:hiddenFill xmlns:a14="http://schemas.microsoft.com/office/drawing/2010/main">
                <a:solidFill>
                  <a:srgbClr val="FFFFFF"/>
                </a:solidFill>
              </a14:hiddenFill>
            </a:ext>
          </a:extLst>
        </p:spPr>
      </p:pic>
      <p:pic>
        <p:nvPicPr>
          <p:cNvPr id="37914" name="Picture 26" descr="MCj0295614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38400" y="3505200"/>
            <a:ext cx="1038225" cy="1066800"/>
          </a:xfrm>
          <a:prstGeom prst="rect">
            <a:avLst/>
          </a:prstGeom>
          <a:noFill/>
          <a:extLst>
            <a:ext uri="{909E8E84-426E-40DD-AFC4-6F175D3DCCD1}">
              <a14:hiddenFill xmlns:a14="http://schemas.microsoft.com/office/drawing/2010/main">
                <a:solidFill>
                  <a:srgbClr val="FFFFFF"/>
                </a:solidFill>
              </a14:hiddenFill>
            </a:ext>
          </a:extLst>
        </p:spPr>
      </p:pic>
      <p:pic>
        <p:nvPicPr>
          <p:cNvPr id="37916" name="Picture 28" descr="MCj0354244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57800" y="3940175"/>
            <a:ext cx="1333500" cy="1255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i="1"/>
              <a:t>java.util.Iterator</a:t>
            </a:r>
            <a:r>
              <a:rPr lang="en-US"/>
              <a:t> Interface</a:t>
            </a:r>
          </a:p>
        </p:txBody>
      </p:sp>
      <p:sp>
        <p:nvSpPr>
          <p:cNvPr id="80902" name="Rectangle 6"/>
          <p:cNvSpPr>
            <a:spLocks noChangeArrowheads="1"/>
          </p:cNvSpPr>
          <p:nvPr/>
        </p:nvSpPr>
        <p:spPr bwMode="auto">
          <a:xfrm>
            <a:off x="-15875" y="1752600"/>
            <a:ext cx="7054850" cy="1066800"/>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pPr lvl="1"/>
            <a:r>
              <a:rPr lang="en-US" sz="3200" dirty="0">
                <a:solidFill>
                  <a:schemeClr val="bg1"/>
                </a:solidFill>
              </a:rPr>
              <a:t>Provides means of traversing a collection </a:t>
            </a:r>
            <a:r>
              <a:rPr lang="en-US" sz="3200" i="1" dirty="0">
                <a:solidFill>
                  <a:schemeClr val="bg1"/>
                </a:solidFill>
              </a:rPr>
              <a:t>without</a:t>
            </a:r>
            <a:r>
              <a:rPr lang="en-US" sz="3200" dirty="0">
                <a:solidFill>
                  <a:schemeClr val="bg1"/>
                </a:solidFill>
              </a:rPr>
              <a:t> using indexes</a:t>
            </a:r>
          </a:p>
        </p:txBody>
      </p:sp>
      <p:sp>
        <p:nvSpPr>
          <p:cNvPr id="80903" name="Rectangle 7"/>
          <p:cNvSpPr>
            <a:spLocks noChangeArrowheads="1"/>
          </p:cNvSpPr>
          <p:nvPr/>
        </p:nvSpPr>
        <p:spPr bwMode="auto">
          <a:xfrm>
            <a:off x="1828800" y="3443288"/>
            <a:ext cx="7315200" cy="579437"/>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pPr lvl="1"/>
            <a:r>
              <a:rPr lang="en-US" sz="3200">
                <a:solidFill>
                  <a:schemeClr val="bg1"/>
                </a:solidFill>
              </a:rPr>
              <a:t>Supports safe removal of elements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9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9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2" grpId="0" animBg="1"/>
      <p:bldP spid="80903"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i="1"/>
              <a:t>SetExample2.java</a:t>
            </a:r>
          </a:p>
        </p:txBody>
      </p:sp>
      <p:sp>
        <p:nvSpPr>
          <p:cNvPr id="107523" name="Rectangle 3"/>
          <p:cNvSpPr>
            <a:spLocks noChangeArrowheads="1"/>
          </p:cNvSpPr>
          <p:nvPr/>
        </p:nvSpPr>
        <p:spPr bwMode="auto">
          <a:xfrm>
            <a:off x="381000" y="1676400"/>
            <a:ext cx="79248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dirty="0"/>
              <a:t>// Remove all words in names with "</a:t>
            </a:r>
            <a:r>
              <a:rPr lang="en-US" sz="2800" dirty="0" err="1"/>
              <a:t>st</a:t>
            </a:r>
            <a:r>
              <a:rPr lang="en-US" sz="2800" dirty="0"/>
              <a:t>"</a:t>
            </a:r>
          </a:p>
          <a:p>
            <a:r>
              <a:rPr lang="en-US" sz="2800" dirty="0"/>
              <a:t>Iterator&lt;String&gt; </a:t>
            </a:r>
            <a:r>
              <a:rPr lang="en-US" sz="2800" dirty="0" err="1"/>
              <a:t>iter</a:t>
            </a:r>
            <a:r>
              <a:rPr lang="en-US" sz="2800" dirty="0"/>
              <a:t> = </a:t>
            </a:r>
            <a:r>
              <a:rPr lang="en-US" sz="2800" dirty="0" err="1"/>
              <a:t>names.iterator</a:t>
            </a:r>
            <a:r>
              <a:rPr lang="en-US" sz="2800" dirty="0"/>
              <a:t>();</a:t>
            </a:r>
          </a:p>
          <a:p>
            <a:r>
              <a:rPr lang="en-US" sz="2800" dirty="0"/>
              <a:t>while (</a:t>
            </a:r>
            <a:r>
              <a:rPr lang="en-US" sz="2800" dirty="0" err="1"/>
              <a:t>iter.hasNext</a:t>
            </a:r>
            <a:r>
              <a:rPr lang="en-US" sz="2800" dirty="0"/>
              <a:t>())</a:t>
            </a:r>
          </a:p>
          <a:p>
            <a:r>
              <a:rPr lang="en-US" sz="2800" dirty="0"/>
              <a:t>{</a:t>
            </a:r>
          </a:p>
          <a:p>
            <a:r>
              <a:rPr lang="en-US" sz="2800" dirty="0"/>
              <a:t>   String word = </a:t>
            </a:r>
            <a:r>
              <a:rPr lang="en-US" sz="2800" dirty="0" err="1"/>
              <a:t>iter.next</a:t>
            </a:r>
            <a:r>
              <a:rPr lang="en-US" sz="2800" dirty="0"/>
              <a:t>();</a:t>
            </a:r>
          </a:p>
          <a:p>
            <a:r>
              <a:rPr lang="en-US" sz="2800" dirty="0"/>
              <a:t>   if (</a:t>
            </a:r>
            <a:r>
              <a:rPr lang="en-US" sz="2800" dirty="0" err="1"/>
              <a:t>word.contains</a:t>
            </a:r>
            <a:r>
              <a:rPr lang="en-US" sz="2800" dirty="0"/>
              <a:t>("</a:t>
            </a:r>
            <a:r>
              <a:rPr lang="en-US" sz="2800" dirty="0" err="1"/>
              <a:t>st</a:t>
            </a:r>
            <a:r>
              <a:rPr lang="en-US" sz="2800" dirty="0"/>
              <a:t>"))</a:t>
            </a:r>
          </a:p>
          <a:p>
            <a:r>
              <a:rPr lang="en-US" sz="2800" dirty="0"/>
              <a:t>      </a:t>
            </a:r>
            <a:r>
              <a:rPr lang="en-US" sz="2800" dirty="0" err="1"/>
              <a:t>iter.remove</a:t>
            </a:r>
            <a:r>
              <a:rPr lang="en-US" sz="2800" dirty="0"/>
              <a:t>();</a:t>
            </a:r>
          </a:p>
          <a:p>
            <a:r>
              <a:rPr lang="en-US" sz="2800" dirty="0"/>
              <a:t>}</a:t>
            </a:r>
          </a:p>
          <a:p>
            <a:r>
              <a:rPr lang="en-US" sz="2800" dirty="0" err="1"/>
              <a:t>System.out.println</a:t>
            </a:r>
            <a:r>
              <a:rPr lang="en-US" sz="2800" dirty="0"/>
              <a:t>(names);</a:t>
            </a:r>
          </a:p>
        </p:txBody>
      </p:sp>
      <p:sp>
        <p:nvSpPr>
          <p:cNvPr id="107525" name="AutoShape 5"/>
          <p:cNvSpPr>
            <a:spLocks noChangeArrowheads="1"/>
          </p:cNvSpPr>
          <p:nvPr/>
        </p:nvSpPr>
        <p:spPr bwMode="auto">
          <a:xfrm>
            <a:off x="4114800" y="228600"/>
            <a:ext cx="4800600" cy="1309688"/>
          </a:xfrm>
          <a:prstGeom prst="wedgeEllipseCallout">
            <a:avLst>
              <a:gd name="adj1" fmla="val -31681"/>
              <a:gd name="adj2" fmla="val 102241"/>
            </a:avLst>
          </a:prstGeom>
          <a:ln>
            <a:headEnd/>
            <a:tailEnd/>
          </a:ln>
          <a:extLst/>
        </p:spPr>
        <p:style>
          <a:lnRef idx="3">
            <a:schemeClr val="lt1"/>
          </a:lnRef>
          <a:fillRef idx="1">
            <a:schemeClr val="accent4"/>
          </a:fillRef>
          <a:effectRef idx="1">
            <a:schemeClr val="accent4"/>
          </a:effectRef>
          <a:fontRef idx="minor">
            <a:schemeClr val="lt1"/>
          </a:fontRef>
        </p:style>
        <p:txBody>
          <a:bodyPr anchor="ctr">
            <a:spAutoFit/>
          </a:bodyPr>
          <a:lstStyle/>
          <a:p>
            <a:pPr algn="ctr"/>
            <a:r>
              <a:rPr lang="en-US" sz="2800" dirty="0">
                <a:solidFill>
                  <a:schemeClr val="bg1"/>
                </a:solidFill>
              </a:rPr>
              <a:t>Retrieve iterator for this object</a:t>
            </a:r>
          </a:p>
        </p:txBody>
      </p:sp>
      <p:sp>
        <p:nvSpPr>
          <p:cNvPr id="107526" name="Text Box 6"/>
          <p:cNvSpPr txBox="1">
            <a:spLocks noChangeArrowheads="1"/>
          </p:cNvSpPr>
          <p:nvPr/>
        </p:nvSpPr>
        <p:spPr bwMode="auto">
          <a:xfrm>
            <a:off x="4724400" y="3124200"/>
            <a:ext cx="4191000" cy="1187450"/>
          </a:xfrm>
          <a:prstGeom prst="rect">
            <a:avLst/>
          </a:prstGeom>
          <a:ln/>
          <a:extLst/>
        </p:spPr>
        <p:style>
          <a:lnRef idx="1">
            <a:schemeClr val="accent4"/>
          </a:lnRef>
          <a:fillRef idx="3">
            <a:schemeClr val="accent4"/>
          </a:fillRef>
          <a:effectRef idx="2">
            <a:schemeClr val="accent4"/>
          </a:effectRef>
          <a:fontRef idx="minor">
            <a:schemeClr val="lt1"/>
          </a:fontRef>
        </p:style>
        <p:txBody>
          <a:bodyPr>
            <a:spAutoFit/>
          </a:bodyPr>
          <a:lstStyle/>
          <a:p>
            <a:pPr algn="ctr">
              <a:spcBef>
                <a:spcPct val="50000"/>
              </a:spcBef>
            </a:pPr>
            <a:r>
              <a:rPr lang="en-US" sz="2400" dirty="0">
                <a:solidFill>
                  <a:schemeClr val="bg1"/>
                </a:solidFill>
              </a:rPr>
              <a:t>Iterator is an interface and implementation is an inner class of </a:t>
            </a:r>
            <a:r>
              <a:rPr lang="en-US" sz="2400" dirty="0" err="1">
                <a:solidFill>
                  <a:schemeClr val="bg1"/>
                </a:solidFill>
              </a:rPr>
              <a:t>HashSet</a:t>
            </a:r>
            <a:r>
              <a:rPr lang="en-US" sz="2400" dirty="0">
                <a:solidFill>
                  <a:schemeClr val="bg1"/>
                </a:solidFill>
              </a:rPr>
              <a:t>/</a:t>
            </a:r>
            <a:r>
              <a:rPr lang="en-US" sz="2400" dirty="0" err="1">
                <a:solidFill>
                  <a:schemeClr val="bg1"/>
                </a:solidFill>
              </a:rPr>
              <a:t>TreeSet</a:t>
            </a:r>
            <a:endParaRPr lang="en-US" sz="2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5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animBg="1"/>
      <p:bldP spid="107526"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i="1"/>
              <a:t>SetExample2.java</a:t>
            </a:r>
          </a:p>
        </p:txBody>
      </p:sp>
      <p:sp>
        <p:nvSpPr>
          <p:cNvPr id="106499" name="Rectangle 3"/>
          <p:cNvSpPr>
            <a:spLocks noChangeArrowheads="1"/>
          </p:cNvSpPr>
          <p:nvPr/>
        </p:nvSpPr>
        <p:spPr bwMode="auto">
          <a:xfrm>
            <a:off x="381000" y="1676400"/>
            <a:ext cx="79248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 Remove all words in names with "st"</a:t>
            </a:r>
          </a:p>
          <a:p>
            <a:r>
              <a:rPr lang="en-US" sz="2800"/>
              <a:t>Iterator&lt;String&gt; iter = names.iterator();</a:t>
            </a:r>
          </a:p>
          <a:p>
            <a:r>
              <a:rPr lang="en-US" sz="2800"/>
              <a:t>while (iter.hasNext())</a:t>
            </a:r>
          </a:p>
          <a:p>
            <a:r>
              <a:rPr lang="en-US" sz="2800"/>
              <a:t>{</a:t>
            </a:r>
          </a:p>
          <a:p>
            <a:r>
              <a:rPr lang="en-US" sz="2800"/>
              <a:t>   String word = iter.next();</a:t>
            </a:r>
          </a:p>
          <a:p>
            <a:r>
              <a:rPr lang="en-US" sz="2800"/>
              <a:t>   if (word.contains("st"))</a:t>
            </a:r>
          </a:p>
          <a:p>
            <a:r>
              <a:rPr lang="en-US" sz="2800"/>
              <a:t>      iter.remove();</a:t>
            </a:r>
          </a:p>
          <a:p>
            <a:r>
              <a:rPr lang="en-US" sz="2800"/>
              <a:t>}</a:t>
            </a:r>
          </a:p>
          <a:p>
            <a:r>
              <a:rPr lang="en-US" sz="2800"/>
              <a:t>System.out.println(names);</a:t>
            </a:r>
          </a:p>
        </p:txBody>
      </p:sp>
      <p:sp>
        <p:nvSpPr>
          <p:cNvPr id="106500" name="AutoShape 4"/>
          <p:cNvSpPr>
            <a:spLocks noChangeArrowheads="1"/>
          </p:cNvSpPr>
          <p:nvPr/>
        </p:nvSpPr>
        <p:spPr bwMode="auto">
          <a:xfrm>
            <a:off x="4343400" y="3393344"/>
            <a:ext cx="4468813" cy="851297"/>
          </a:xfrm>
          <a:prstGeom prst="roundRect">
            <a:avLst>
              <a:gd name="adj" fmla="val 16667"/>
            </a:avLst>
          </a:prstGeom>
          <a:ln>
            <a:headEnd/>
            <a:tailEnd/>
          </a:ln>
          <a:extLst/>
        </p:spPr>
        <p:style>
          <a:lnRef idx="1">
            <a:schemeClr val="accent4"/>
          </a:lnRef>
          <a:fillRef idx="2">
            <a:schemeClr val="accent4"/>
          </a:fillRef>
          <a:effectRef idx="1">
            <a:schemeClr val="accent4"/>
          </a:effectRef>
          <a:fontRef idx="minor">
            <a:schemeClr val="dk1"/>
          </a:fontRef>
        </p:style>
        <p:txBody>
          <a:bodyPr anchor="ctr">
            <a:spAutoFit/>
          </a:bodyPr>
          <a:lstStyle/>
          <a:p>
            <a:r>
              <a:rPr lang="en-US" sz="2400" dirty="0">
                <a:solidFill>
                  <a:srgbClr val="7030A0"/>
                </a:solidFill>
                <a:latin typeface="Verdana" pitchFamily="34" charset="0"/>
              </a:rPr>
              <a:t>Result with </a:t>
            </a:r>
            <a:r>
              <a:rPr lang="en-US" sz="2400" dirty="0" err="1">
                <a:solidFill>
                  <a:srgbClr val="7030A0"/>
                </a:solidFill>
                <a:latin typeface="Verdana" pitchFamily="34" charset="0"/>
              </a:rPr>
              <a:t>TreeSet</a:t>
            </a:r>
            <a:r>
              <a:rPr lang="en-US" sz="2400" dirty="0">
                <a:solidFill>
                  <a:srgbClr val="7030A0"/>
                </a:solidFill>
                <a:latin typeface="Verdana" pitchFamily="34" charset="0"/>
              </a:rPr>
              <a:t>:</a:t>
            </a:r>
          </a:p>
          <a:p>
            <a:r>
              <a:rPr lang="en-US" sz="2000" b="1" dirty="0" smtClean="0">
                <a:solidFill>
                  <a:srgbClr val="0070C0"/>
                </a:solidFill>
              </a:rPr>
              <a:t>[are</a:t>
            </a:r>
            <a:r>
              <a:rPr lang="en-US" sz="2000" b="1" dirty="0">
                <a:solidFill>
                  <a:srgbClr val="0070C0"/>
                </a:solidFill>
              </a:rPr>
              <a:t>, in, of, Plano, Texas, </a:t>
            </a:r>
            <a:r>
              <a:rPr lang="en-US" sz="2000" b="1" dirty="0" smtClean="0">
                <a:solidFill>
                  <a:srgbClr val="0070C0"/>
                </a:solidFill>
              </a:rPr>
              <a:t>THE]</a:t>
            </a:r>
            <a:endParaRPr lang="en-US" sz="2000" b="1" dirty="0">
              <a:solidFill>
                <a:srgbClr val="0070C0"/>
              </a:solidFill>
            </a:endParaRPr>
          </a:p>
        </p:txBody>
      </p:sp>
      <p:sp>
        <p:nvSpPr>
          <p:cNvPr id="106503" name="AutoShape 7"/>
          <p:cNvSpPr>
            <a:spLocks noChangeArrowheads="1"/>
          </p:cNvSpPr>
          <p:nvPr/>
        </p:nvSpPr>
        <p:spPr bwMode="auto">
          <a:xfrm>
            <a:off x="4343400" y="4572000"/>
            <a:ext cx="3429000" cy="1309688"/>
          </a:xfrm>
          <a:prstGeom prst="wedgeEllipseCallout">
            <a:avLst>
              <a:gd name="adj1" fmla="val -70139"/>
              <a:gd name="adj2" fmla="val -104907"/>
            </a:avLst>
          </a:prstGeom>
          <a:ln>
            <a:headEnd/>
            <a:tailEnd/>
          </a:ln>
          <a:extLst/>
        </p:spPr>
        <p:style>
          <a:lnRef idx="3">
            <a:schemeClr val="lt1"/>
          </a:lnRef>
          <a:fillRef idx="1">
            <a:schemeClr val="accent4"/>
          </a:fillRef>
          <a:effectRef idx="1">
            <a:schemeClr val="accent4"/>
          </a:effectRef>
          <a:fontRef idx="minor">
            <a:schemeClr val="lt1"/>
          </a:fontRef>
        </p:style>
        <p:txBody>
          <a:bodyPr anchor="ctr">
            <a:spAutoFit/>
          </a:bodyPr>
          <a:lstStyle/>
          <a:p>
            <a:pPr algn="ctr"/>
            <a:r>
              <a:rPr lang="en-US" sz="2800">
                <a:solidFill>
                  <a:schemeClr val="bg1"/>
                </a:solidFill>
              </a:rPr>
              <a:t>Get the next element</a:t>
            </a:r>
          </a:p>
        </p:txBody>
      </p:sp>
      <p:sp>
        <p:nvSpPr>
          <p:cNvPr id="106504" name="AutoShape 8"/>
          <p:cNvSpPr>
            <a:spLocks noChangeArrowheads="1"/>
          </p:cNvSpPr>
          <p:nvPr/>
        </p:nvSpPr>
        <p:spPr bwMode="auto">
          <a:xfrm>
            <a:off x="228600" y="762000"/>
            <a:ext cx="3429000" cy="1309688"/>
          </a:xfrm>
          <a:prstGeom prst="wedgeEllipseCallout">
            <a:avLst>
              <a:gd name="adj1" fmla="val 27639"/>
              <a:gd name="adj2" fmla="val 95213"/>
            </a:avLst>
          </a:prstGeom>
          <a:ln>
            <a:headEnd/>
            <a:tailEnd/>
          </a:ln>
          <a:extLst/>
        </p:spPr>
        <p:style>
          <a:lnRef idx="3">
            <a:schemeClr val="lt1"/>
          </a:lnRef>
          <a:fillRef idx="1">
            <a:schemeClr val="accent4"/>
          </a:fillRef>
          <a:effectRef idx="1">
            <a:schemeClr val="accent4"/>
          </a:effectRef>
          <a:fontRef idx="minor">
            <a:schemeClr val="lt1"/>
          </a:fontRef>
        </p:style>
        <p:txBody>
          <a:bodyPr anchor="ctr">
            <a:spAutoFit/>
          </a:bodyPr>
          <a:lstStyle/>
          <a:p>
            <a:pPr algn="ctr"/>
            <a:r>
              <a:rPr lang="en-US" sz="2800">
                <a:solidFill>
                  <a:schemeClr val="bg1"/>
                </a:solidFill>
              </a:rPr>
              <a:t>Is it safe to get another?</a:t>
            </a:r>
          </a:p>
        </p:txBody>
      </p:sp>
      <p:sp>
        <p:nvSpPr>
          <p:cNvPr id="106505" name="AutoShape 9"/>
          <p:cNvSpPr>
            <a:spLocks noChangeArrowheads="1"/>
          </p:cNvSpPr>
          <p:nvPr/>
        </p:nvSpPr>
        <p:spPr bwMode="auto">
          <a:xfrm>
            <a:off x="1066800" y="5410200"/>
            <a:ext cx="3429000" cy="704850"/>
          </a:xfrm>
          <a:prstGeom prst="wedgeEllipseCallout">
            <a:avLst>
              <a:gd name="adj1" fmla="val -27917"/>
              <a:gd name="adj2" fmla="val -156981"/>
            </a:avLst>
          </a:prstGeom>
          <a:ln>
            <a:headEnd/>
            <a:tailEnd/>
          </a:ln>
          <a:extLst/>
        </p:spPr>
        <p:style>
          <a:lnRef idx="3">
            <a:schemeClr val="lt1"/>
          </a:lnRef>
          <a:fillRef idx="1">
            <a:schemeClr val="accent4"/>
          </a:fillRef>
          <a:effectRef idx="1">
            <a:schemeClr val="accent4"/>
          </a:effectRef>
          <a:fontRef idx="minor">
            <a:schemeClr val="lt1"/>
          </a:fontRef>
        </p:style>
        <p:txBody>
          <a:bodyPr anchor="ctr">
            <a:spAutoFit/>
          </a:bodyPr>
          <a:lstStyle/>
          <a:p>
            <a:pPr algn="ctr"/>
            <a:r>
              <a:rPr lang="en-US" sz="2800">
                <a:solidFill>
                  <a:schemeClr val="bg1"/>
                </a:solidFill>
              </a:rPr>
              <a:t>Remove it</a:t>
            </a:r>
          </a:p>
        </p:txBody>
      </p:sp>
      <p:sp>
        <p:nvSpPr>
          <p:cNvPr id="106506" name="AutoShape 10"/>
          <p:cNvSpPr>
            <a:spLocks noChangeArrowheads="1"/>
          </p:cNvSpPr>
          <p:nvPr/>
        </p:nvSpPr>
        <p:spPr bwMode="auto">
          <a:xfrm>
            <a:off x="4773613" y="1752600"/>
            <a:ext cx="4038600" cy="1520825"/>
          </a:xfrm>
          <a:prstGeom prst="roundRect">
            <a:avLst>
              <a:gd name="adj" fmla="val 16667"/>
            </a:avLst>
          </a:prstGeom>
          <a:ln>
            <a:headEnd/>
            <a:tailEnd/>
          </a:ln>
          <a:extLst/>
        </p:spPr>
        <p:style>
          <a:lnRef idx="3">
            <a:schemeClr val="lt1"/>
          </a:lnRef>
          <a:fillRef idx="1">
            <a:schemeClr val="accent1"/>
          </a:fillRef>
          <a:effectRef idx="1">
            <a:schemeClr val="accent1"/>
          </a:effectRef>
          <a:fontRef idx="minor">
            <a:schemeClr val="lt1"/>
          </a:fontRef>
        </p:style>
        <p:txBody>
          <a:bodyPr anchor="ctr">
            <a:spAutoFit/>
          </a:bodyPr>
          <a:lstStyle/>
          <a:p>
            <a:pPr algn="ctr"/>
            <a:r>
              <a:rPr lang="en-US" sz="2800" dirty="0">
                <a:solidFill>
                  <a:schemeClr val="bg1"/>
                </a:solidFill>
              </a:rPr>
              <a:t>Using set’s remove causes Concurrent Modification Exception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5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500"/>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106504"/>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06503"/>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6505"/>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65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animBg="1"/>
      <p:bldP spid="106503" grpId="0" animBg="1"/>
      <p:bldP spid="106503" grpId="1" animBg="1"/>
      <p:bldP spid="106504" grpId="0" animBg="1"/>
      <p:bldP spid="106504" grpId="1" animBg="1"/>
      <p:bldP spid="106505" grpId="0" animBg="1"/>
      <p:bldP spid="106505" grpId="1" animBg="1"/>
      <p:bldP spid="106506"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62" name="Rectangle 18"/>
          <p:cNvSpPr>
            <a:spLocks noChangeArrowheads="1"/>
          </p:cNvSpPr>
          <p:nvPr/>
        </p:nvSpPr>
        <p:spPr bwMode="auto">
          <a:xfrm>
            <a:off x="533400" y="2590800"/>
            <a:ext cx="8001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pt-BR" sz="2400" dirty="0">
                <a:solidFill>
                  <a:schemeClr val="accent2">
                    <a:lumMod val="50000"/>
                  </a:schemeClr>
                </a:solidFill>
              </a:rPr>
              <a:t>Set&lt;String&gt; names = new </a:t>
            </a:r>
            <a:r>
              <a:rPr lang="pt-BR" sz="2400" dirty="0" smtClean="0">
                <a:solidFill>
                  <a:schemeClr val="accent2">
                    <a:lumMod val="50000"/>
                  </a:schemeClr>
                </a:solidFill>
              </a:rPr>
              <a:t>TreeSet&lt;&gt;();</a:t>
            </a:r>
            <a:endParaRPr lang="pt-BR" sz="2400" dirty="0">
              <a:solidFill>
                <a:schemeClr val="accent2">
                  <a:lumMod val="50000"/>
                </a:schemeClr>
              </a:solidFill>
            </a:endParaRPr>
          </a:p>
          <a:p>
            <a:r>
              <a:rPr lang="pt-BR" sz="2400" dirty="0">
                <a:solidFill>
                  <a:schemeClr val="accent2">
                    <a:lumMod val="50000"/>
                  </a:schemeClr>
                </a:solidFill>
              </a:rPr>
              <a:t>// add Marcus, Todd, Bryan, and Amanda</a:t>
            </a:r>
          </a:p>
          <a:p>
            <a:r>
              <a:rPr lang="pt-BR" sz="2400" dirty="0">
                <a:solidFill>
                  <a:schemeClr val="accent2">
                    <a:lumMod val="50000"/>
                  </a:schemeClr>
                </a:solidFill>
              </a:rPr>
              <a:t>Iterator&lt;String&gt; iter = names.iterator();</a:t>
            </a:r>
          </a:p>
          <a:p>
            <a:r>
              <a:rPr lang="pt-BR" sz="2400" dirty="0">
                <a:solidFill>
                  <a:schemeClr val="accent2">
                    <a:lumMod val="50000"/>
                  </a:schemeClr>
                </a:solidFill>
              </a:rPr>
              <a:t>while (iter.hasNext()) </a:t>
            </a:r>
          </a:p>
          <a:p>
            <a:r>
              <a:rPr lang="pt-BR" sz="2400" dirty="0">
                <a:solidFill>
                  <a:schemeClr val="accent2">
                    <a:lumMod val="50000"/>
                  </a:schemeClr>
                </a:solidFill>
              </a:rPr>
              <a:t>{</a:t>
            </a:r>
          </a:p>
          <a:p>
            <a:r>
              <a:rPr lang="pt-BR" sz="2400" dirty="0">
                <a:solidFill>
                  <a:schemeClr val="accent2">
                    <a:lumMod val="50000"/>
                  </a:schemeClr>
                </a:solidFill>
              </a:rPr>
              <a:t>  String temp = iter.next();</a:t>
            </a:r>
          </a:p>
          <a:p>
            <a:r>
              <a:rPr lang="pt-BR" sz="2400" dirty="0">
                <a:solidFill>
                  <a:schemeClr val="accent2">
                    <a:lumMod val="50000"/>
                  </a:schemeClr>
                </a:solidFill>
              </a:rPr>
              <a:t>  System.out.println(temp);</a:t>
            </a:r>
          </a:p>
          <a:p>
            <a:r>
              <a:rPr lang="pt-BR" sz="2400" dirty="0">
                <a:solidFill>
                  <a:schemeClr val="accent2">
                    <a:lumMod val="50000"/>
                  </a:schemeClr>
                </a:solidFill>
              </a:rPr>
              <a:t>}</a:t>
            </a:r>
            <a:endParaRPr lang="en-US" sz="2400" dirty="0">
              <a:solidFill>
                <a:schemeClr val="accent2">
                  <a:lumMod val="50000"/>
                </a:schemeClr>
              </a:solidFill>
            </a:endParaRPr>
          </a:p>
        </p:txBody>
      </p:sp>
      <p:sp>
        <p:nvSpPr>
          <p:cNvPr id="82961" name="Rectangle 17"/>
          <p:cNvSpPr>
            <a:spLocks noChangeArrowheads="1"/>
          </p:cNvSpPr>
          <p:nvPr/>
        </p:nvSpPr>
        <p:spPr bwMode="auto">
          <a:xfrm>
            <a:off x="0" y="1355725"/>
            <a:ext cx="8763000" cy="946150"/>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pPr lvl="1"/>
            <a:r>
              <a:rPr lang="en-US" sz="2800" dirty="0">
                <a:solidFill>
                  <a:schemeClr val="bg1"/>
                </a:solidFill>
              </a:rPr>
              <a:t>Conceptually, the iterator rests </a:t>
            </a:r>
            <a:r>
              <a:rPr lang="en-US" sz="2800" i="1" dirty="0">
                <a:solidFill>
                  <a:schemeClr val="bg1"/>
                </a:solidFill>
              </a:rPr>
              <a:t>between</a:t>
            </a:r>
            <a:r>
              <a:rPr lang="en-US" sz="2800" dirty="0">
                <a:solidFill>
                  <a:schemeClr val="bg1"/>
                </a:solidFill>
              </a:rPr>
              <a:t> objects, much like a cursor in a word-processing program</a:t>
            </a:r>
          </a:p>
        </p:txBody>
      </p:sp>
      <p:sp>
        <p:nvSpPr>
          <p:cNvPr id="82963" name="Rectangle 19"/>
          <p:cNvSpPr>
            <a:spLocks noGrp="1" noChangeArrowheads="1"/>
          </p:cNvSpPr>
          <p:nvPr>
            <p:ph type="title"/>
          </p:nvPr>
        </p:nvSpPr>
        <p:spPr/>
        <p:txBody>
          <a:bodyPr/>
          <a:lstStyle/>
          <a:p>
            <a:r>
              <a:rPr lang="en-US" dirty="0"/>
              <a:t>Iterator Example</a:t>
            </a:r>
          </a:p>
        </p:txBody>
      </p:sp>
      <p:sp>
        <p:nvSpPr>
          <p:cNvPr id="82948" name="AutoShape 4"/>
          <p:cNvSpPr>
            <a:spLocks noChangeArrowheads="1"/>
          </p:cNvSpPr>
          <p:nvPr/>
        </p:nvSpPr>
        <p:spPr bwMode="auto">
          <a:xfrm flipH="1">
            <a:off x="228600" y="1143000"/>
            <a:ext cx="2416175" cy="1196975"/>
          </a:xfrm>
          <a:prstGeom prst="wedgeRectCallout">
            <a:avLst>
              <a:gd name="adj1" fmla="val 653"/>
              <a:gd name="adj2" fmla="val 285940"/>
            </a:avLst>
          </a:prstGeom>
          <a:ln>
            <a:headEnd/>
            <a:tailEnd/>
          </a:ln>
          <a:extLst/>
        </p:spPr>
        <p:style>
          <a:lnRef idx="1">
            <a:schemeClr val="accent2"/>
          </a:lnRef>
          <a:fillRef idx="2">
            <a:schemeClr val="accent2"/>
          </a:fillRef>
          <a:effectRef idx="1">
            <a:schemeClr val="accent2"/>
          </a:effectRef>
          <a:fontRef idx="minor">
            <a:schemeClr val="dk1"/>
          </a:fontRef>
        </p:style>
        <p:txBody>
          <a:bodyPr anchor="ctr">
            <a:spAutoFit/>
          </a:bodyPr>
          <a:lstStyle/>
          <a:p>
            <a:pPr algn="ctr" eaLnBrk="0" hangingPunct="0"/>
            <a:r>
              <a:rPr lang="en-US" sz="2400">
                <a:solidFill>
                  <a:schemeClr val="accent2">
                    <a:lumMod val="50000"/>
                  </a:schemeClr>
                </a:solidFill>
              </a:rPr>
              <a:t>Iterator begins before first element</a:t>
            </a:r>
          </a:p>
        </p:txBody>
      </p:sp>
      <p:sp>
        <p:nvSpPr>
          <p:cNvPr id="82949" name="Text Box 5"/>
          <p:cNvSpPr txBox="1">
            <a:spLocks noChangeArrowheads="1"/>
          </p:cNvSpPr>
          <p:nvPr/>
        </p:nvSpPr>
        <p:spPr bwMode="auto">
          <a:xfrm>
            <a:off x="1676400" y="5486400"/>
            <a:ext cx="1189038" cy="639763"/>
          </a:xfrm>
          <a:prstGeom prst="rect">
            <a:avLst/>
          </a:prstGeom>
          <a:solidFill>
            <a:schemeClr val="tx1"/>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a:lstStyle/>
          <a:p>
            <a:pPr algn="ctr" eaLnBrk="0" hangingPunct="0">
              <a:spcBef>
                <a:spcPct val="50000"/>
              </a:spcBef>
            </a:pPr>
            <a:r>
              <a:rPr lang="en-US" sz="2000">
                <a:solidFill>
                  <a:schemeClr val="bg1"/>
                </a:solidFill>
              </a:rPr>
              <a:t>Amanda</a:t>
            </a:r>
          </a:p>
        </p:txBody>
      </p:sp>
      <p:sp>
        <p:nvSpPr>
          <p:cNvPr id="82950" name="Text Box 6"/>
          <p:cNvSpPr txBox="1">
            <a:spLocks noChangeArrowheads="1"/>
          </p:cNvSpPr>
          <p:nvPr/>
        </p:nvSpPr>
        <p:spPr bwMode="auto">
          <a:xfrm>
            <a:off x="3240088" y="5486400"/>
            <a:ext cx="1189037" cy="639763"/>
          </a:xfrm>
          <a:prstGeom prst="rect">
            <a:avLst/>
          </a:prstGeom>
          <a:solidFill>
            <a:schemeClr val="tx1"/>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a:lstStyle/>
          <a:p>
            <a:pPr algn="ctr" eaLnBrk="0" hangingPunct="0">
              <a:spcBef>
                <a:spcPct val="50000"/>
              </a:spcBef>
            </a:pPr>
            <a:r>
              <a:rPr lang="en-US" sz="2000">
                <a:solidFill>
                  <a:schemeClr val="bg1"/>
                </a:solidFill>
              </a:rPr>
              <a:t>Bryan</a:t>
            </a:r>
          </a:p>
        </p:txBody>
      </p:sp>
      <p:sp>
        <p:nvSpPr>
          <p:cNvPr id="82951" name="Text Box 7"/>
          <p:cNvSpPr txBox="1">
            <a:spLocks noChangeArrowheads="1"/>
          </p:cNvSpPr>
          <p:nvPr/>
        </p:nvSpPr>
        <p:spPr bwMode="auto">
          <a:xfrm>
            <a:off x="4805363" y="5486400"/>
            <a:ext cx="1189037" cy="639763"/>
          </a:xfrm>
          <a:prstGeom prst="rect">
            <a:avLst/>
          </a:prstGeom>
          <a:solidFill>
            <a:schemeClr val="tx1"/>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a:lstStyle/>
          <a:p>
            <a:pPr algn="ctr" eaLnBrk="0" hangingPunct="0">
              <a:spcBef>
                <a:spcPct val="50000"/>
              </a:spcBef>
            </a:pPr>
            <a:r>
              <a:rPr lang="en-US" sz="2000">
                <a:solidFill>
                  <a:schemeClr val="bg1"/>
                </a:solidFill>
              </a:rPr>
              <a:t>Marcus</a:t>
            </a:r>
          </a:p>
        </p:txBody>
      </p:sp>
      <p:sp>
        <p:nvSpPr>
          <p:cNvPr id="82952" name="Text Box 8"/>
          <p:cNvSpPr txBox="1">
            <a:spLocks noChangeArrowheads="1"/>
          </p:cNvSpPr>
          <p:nvPr/>
        </p:nvSpPr>
        <p:spPr bwMode="auto">
          <a:xfrm>
            <a:off x="6370638" y="5486400"/>
            <a:ext cx="1189037" cy="639763"/>
          </a:xfrm>
          <a:prstGeom prst="rect">
            <a:avLst/>
          </a:prstGeom>
          <a:solidFill>
            <a:schemeClr val="tx1"/>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a:lstStyle/>
          <a:p>
            <a:pPr algn="ctr" eaLnBrk="0" hangingPunct="0">
              <a:spcBef>
                <a:spcPct val="50000"/>
              </a:spcBef>
            </a:pPr>
            <a:r>
              <a:rPr lang="en-US" sz="2000">
                <a:solidFill>
                  <a:schemeClr val="bg1"/>
                </a:solidFill>
              </a:rPr>
              <a:t>Todd</a:t>
            </a:r>
          </a:p>
        </p:txBody>
      </p:sp>
      <p:sp>
        <p:nvSpPr>
          <p:cNvPr id="82953" name="Line 9"/>
          <p:cNvSpPr>
            <a:spLocks noChangeShapeType="1"/>
          </p:cNvSpPr>
          <p:nvPr/>
        </p:nvSpPr>
        <p:spPr bwMode="auto">
          <a:xfrm>
            <a:off x="1524000" y="5257800"/>
            <a:ext cx="0" cy="1066800"/>
          </a:xfrm>
          <a:prstGeom prst="line">
            <a:avLst/>
          </a:prstGeom>
          <a:noFill/>
          <a:ln w="38100">
            <a:solidFill>
              <a:srgbClr val="CC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4" name="Line 10"/>
          <p:cNvSpPr>
            <a:spLocks noChangeShapeType="1"/>
          </p:cNvSpPr>
          <p:nvPr/>
        </p:nvSpPr>
        <p:spPr bwMode="auto">
          <a:xfrm>
            <a:off x="3048000" y="5257800"/>
            <a:ext cx="0" cy="1066800"/>
          </a:xfrm>
          <a:prstGeom prst="line">
            <a:avLst/>
          </a:prstGeom>
          <a:noFill/>
          <a:ln w="38100">
            <a:solidFill>
              <a:srgbClr val="CC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5" name="Line 11"/>
          <p:cNvSpPr>
            <a:spLocks noChangeShapeType="1"/>
          </p:cNvSpPr>
          <p:nvPr/>
        </p:nvSpPr>
        <p:spPr bwMode="auto">
          <a:xfrm>
            <a:off x="4572000" y="5257800"/>
            <a:ext cx="0" cy="1066800"/>
          </a:xfrm>
          <a:prstGeom prst="line">
            <a:avLst/>
          </a:prstGeom>
          <a:noFill/>
          <a:ln w="38100">
            <a:solidFill>
              <a:srgbClr val="CC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6" name="Line 12"/>
          <p:cNvSpPr>
            <a:spLocks noChangeShapeType="1"/>
          </p:cNvSpPr>
          <p:nvPr/>
        </p:nvSpPr>
        <p:spPr bwMode="auto">
          <a:xfrm>
            <a:off x="6172200" y="5257800"/>
            <a:ext cx="0" cy="1066800"/>
          </a:xfrm>
          <a:prstGeom prst="line">
            <a:avLst/>
          </a:prstGeom>
          <a:noFill/>
          <a:ln w="38100">
            <a:solidFill>
              <a:srgbClr val="CC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7" name="Line 13"/>
          <p:cNvSpPr>
            <a:spLocks noChangeShapeType="1"/>
          </p:cNvSpPr>
          <p:nvPr/>
        </p:nvSpPr>
        <p:spPr bwMode="auto">
          <a:xfrm>
            <a:off x="7772400" y="5257800"/>
            <a:ext cx="0" cy="1066800"/>
          </a:xfrm>
          <a:prstGeom prst="line">
            <a:avLst/>
          </a:prstGeom>
          <a:noFill/>
          <a:ln w="38100">
            <a:solidFill>
              <a:srgbClr val="CC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8" name="AutoShape 14"/>
          <p:cNvSpPr>
            <a:spLocks noChangeArrowheads="1"/>
          </p:cNvSpPr>
          <p:nvPr/>
        </p:nvSpPr>
        <p:spPr bwMode="auto">
          <a:xfrm flipH="1">
            <a:off x="1933575" y="2192338"/>
            <a:ext cx="2838450" cy="831850"/>
          </a:xfrm>
          <a:prstGeom prst="wedgeRectCallout">
            <a:avLst>
              <a:gd name="adj1" fmla="val 11856"/>
              <a:gd name="adj2" fmla="val 295801"/>
            </a:avLst>
          </a:prstGeom>
          <a:ln>
            <a:headEnd/>
            <a:tailEnd/>
          </a:ln>
          <a:extLst/>
        </p:spPr>
        <p:style>
          <a:lnRef idx="1">
            <a:schemeClr val="accent2"/>
          </a:lnRef>
          <a:fillRef idx="2">
            <a:schemeClr val="accent2"/>
          </a:fillRef>
          <a:effectRef idx="1">
            <a:schemeClr val="accent2"/>
          </a:effectRef>
          <a:fontRef idx="minor">
            <a:schemeClr val="dk1"/>
          </a:fontRef>
        </p:style>
        <p:txBody>
          <a:bodyPr anchor="ctr">
            <a:spAutoFit/>
          </a:bodyPr>
          <a:lstStyle/>
          <a:p>
            <a:pPr algn="ctr" eaLnBrk="0" hangingPunct="0"/>
            <a:r>
              <a:rPr lang="en-US" sz="2400" dirty="0">
                <a:solidFill>
                  <a:schemeClr val="accent2">
                    <a:lumMod val="50000"/>
                  </a:schemeClr>
                </a:solidFill>
              </a:rPr>
              <a:t>After first </a:t>
            </a:r>
            <a:r>
              <a:rPr lang="en-US" sz="2400" dirty="0">
                <a:solidFill>
                  <a:srgbClr val="CC00FF"/>
                </a:solidFill>
                <a:latin typeface="Lucida Console" pitchFamily="49" charset="0"/>
              </a:rPr>
              <a:t>next</a:t>
            </a:r>
            <a:r>
              <a:rPr lang="en-US" sz="2400" dirty="0">
                <a:solidFill>
                  <a:schemeClr val="accent2">
                    <a:lumMod val="50000"/>
                  </a:schemeClr>
                </a:solidFill>
              </a:rPr>
              <a:t> call</a:t>
            </a:r>
          </a:p>
          <a:p>
            <a:pPr algn="ctr" eaLnBrk="0" hangingPunct="0"/>
            <a:r>
              <a:rPr lang="en-US" sz="2400" dirty="0">
                <a:solidFill>
                  <a:schemeClr val="accent2">
                    <a:lumMod val="50000"/>
                  </a:schemeClr>
                </a:solidFill>
              </a:rPr>
              <a:t>Returns “</a:t>
            </a:r>
            <a:r>
              <a:rPr lang="en-US" sz="2400" dirty="0">
                <a:solidFill>
                  <a:schemeClr val="accent2">
                    <a:lumMod val="50000"/>
                  </a:schemeClr>
                </a:solidFill>
                <a:latin typeface="Lucida Console" pitchFamily="49" charset="0"/>
              </a:rPr>
              <a:t>Amanda</a:t>
            </a:r>
            <a:r>
              <a:rPr lang="en-US" sz="2400" dirty="0">
                <a:solidFill>
                  <a:schemeClr val="accent2">
                    <a:lumMod val="50000"/>
                  </a:schemeClr>
                </a:solidFill>
              </a:rPr>
              <a:t>”</a:t>
            </a:r>
          </a:p>
        </p:txBody>
      </p:sp>
      <p:sp>
        <p:nvSpPr>
          <p:cNvPr id="82959" name="AutoShape 15"/>
          <p:cNvSpPr>
            <a:spLocks noChangeArrowheads="1"/>
          </p:cNvSpPr>
          <p:nvPr/>
        </p:nvSpPr>
        <p:spPr bwMode="auto">
          <a:xfrm>
            <a:off x="5573917" y="2544763"/>
            <a:ext cx="3094038" cy="1196975"/>
          </a:xfrm>
          <a:prstGeom prst="wedgeRectCallout">
            <a:avLst>
              <a:gd name="adj1" fmla="val 19060"/>
              <a:gd name="adj2" fmla="val 167505"/>
            </a:avLst>
          </a:prstGeom>
          <a:ln>
            <a:headEnd/>
            <a:tailEnd/>
          </a:ln>
          <a:extLst/>
        </p:spPr>
        <p:style>
          <a:lnRef idx="1">
            <a:schemeClr val="accent2"/>
          </a:lnRef>
          <a:fillRef idx="2">
            <a:schemeClr val="accent2"/>
          </a:fillRef>
          <a:effectRef idx="1">
            <a:schemeClr val="accent2"/>
          </a:effectRef>
          <a:fontRef idx="minor">
            <a:schemeClr val="dk1"/>
          </a:fontRef>
        </p:style>
        <p:txBody>
          <a:bodyPr anchor="ctr">
            <a:spAutoFit/>
          </a:bodyPr>
          <a:lstStyle/>
          <a:p>
            <a:pPr algn="ctr" eaLnBrk="0" hangingPunct="0"/>
            <a:r>
              <a:rPr lang="en-US" sz="2400" dirty="0">
                <a:solidFill>
                  <a:schemeClr val="accent2">
                    <a:lumMod val="50000"/>
                  </a:schemeClr>
                </a:solidFill>
              </a:rPr>
              <a:t>After last </a:t>
            </a:r>
            <a:r>
              <a:rPr lang="en-US" sz="2400" dirty="0">
                <a:solidFill>
                  <a:schemeClr val="accent2">
                    <a:lumMod val="50000"/>
                  </a:schemeClr>
                </a:solidFill>
                <a:latin typeface="Lucida Console" pitchFamily="49" charset="0"/>
              </a:rPr>
              <a:t>next</a:t>
            </a:r>
            <a:r>
              <a:rPr lang="en-US" sz="2400" dirty="0">
                <a:solidFill>
                  <a:schemeClr val="accent2">
                    <a:lumMod val="50000"/>
                  </a:schemeClr>
                </a:solidFill>
              </a:rPr>
              <a:t> call</a:t>
            </a:r>
          </a:p>
          <a:p>
            <a:pPr algn="ctr" eaLnBrk="0" hangingPunct="0"/>
            <a:r>
              <a:rPr lang="en-US" sz="2400" dirty="0">
                <a:solidFill>
                  <a:schemeClr val="accent2">
                    <a:lumMod val="50000"/>
                  </a:schemeClr>
                </a:solidFill>
              </a:rPr>
              <a:t>Returns “</a:t>
            </a:r>
            <a:r>
              <a:rPr lang="en-US" sz="2400" dirty="0">
                <a:solidFill>
                  <a:schemeClr val="accent2">
                    <a:lumMod val="50000"/>
                  </a:schemeClr>
                </a:solidFill>
                <a:latin typeface="Lucida Console" pitchFamily="49" charset="0"/>
              </a:rPr>
              <a:t>Todd</a:t>
            </a:r>
            <a:r>
              <a:rPr lang="en-US" sz="2400" dirty="0">
                <a:solidFill>
                  <a:schemeClr val="accent2">
                    <a:lumMod val="50000"/>
                  </a:schemeClr>
                </a:solidFill>
              </a:rPr>
              <a:t>” &amp;</a:t>
            </a:r>
          </a:p>
          <a:p>
            <a:pPr algn="ctr" eaLnBrk="0" hangingPunct="0"/>
            <a:r>
              <a:rPr lang="en-US" sz="2400" dirty="0" err="1">
                <a:solidFill>
                  <a:srgbClr val="CC00FF"/>
                </a:solidFill>
                <a:latin typeface="Lucida Console" pitchFamily="49" charset="0"/>
              </a:rPr>
              <a:t>hasNext</a:t>
            </a:r>
            <a:r>
              <a:rPr lang="en-US" sz="2400" dirty="0">
                <a:solidFill>
                  <a:schemeClr val="accent2">
                    <a:lumMod val="50000"/>
                  </a:schemeClr>
                </a:solidFill>
              </a:rPr>
              <a:t> is false</a:t>
            </a:r>
          </a:p>
        </p:txBody>
      </p:sp>
      <p:sp>
        <p:nvSpPr>
          <p:cNvPr id="82960" name="AutoShape 16"/>
          <p:cNvSpPr>
            <a:spLocks noChangeArrowheads="1"/>
          </p:cNvSpPr>
          <p:nvPr/>
        </p:nvSpPr>
        <p:spPr bwMode="auto">
          <a:xfrm flipH="1">
            <a:off x="4557917" y="1050925"/>
            <a:ext cx="4073525" cy="831850"/>
          </a:xfrm>
          <a:prstGeom prst="wedgeRectCallout">
            <a:avLst>
              <a:gd name="adj1" fmla="val -34218"/>
              <a:gd name="adj2" fmla="val 440454"/>
            </a:avLst>
          </a:prstGeom>
          <a:ln>
            <a:headEnd/>
            <a:tailEnd/>
          </a:ln>
          <a:extLst/>
        </p:spPr>
        <p:style>
          <a:lnRef idx="1">
            <a:schemeClr val="accent2"/>
          </a:lnRef>
          <a:fillRef idx="2">
            <a:schemeClr val="accent2"/>
          </a:fillRef>
          <a:effectRef idx="1">
            <a:schemeClr val="accent2"/>
          </a:effectRef>
          <a:fontRef idx="minor">
            <a:schemeClr val="dk1"/>
          </a:fontRef>
        </p:style>
        <p:txBody>
          <a:bodyPr anchor="ctr">
            <a:spAutoFit/>
          </a:bodyPr>
          <a:lstStyle/>
          <a:p>
            <a:pPr algn="ctr" eaLnBrk="0" hangingPunct="0"/>
            <a:r>
              <a:rPr lang="en-US" sz="2400" dirty="0">
                <a:solidFill>
                  <a:schemeClr val="accent2">
                    <a:lumMod val="50000"/>
                  </a:schemeClr>
                </a:solidFill>
              </a:rPr>
              <a:t>Another next would case a </a:t>
            </a:r>
            <a:r>
              <a:rPr lang="en-US" sz="2400" dirty="0" err="1">
                <a:solidFill>
                  <a:schemeClr val="accent2">
                    <a:lumMod val="50000"/>
                  </a:schemeClr>
                </a:solidFill>
              </a:rPr>
              <a:t>NoSuchElementException</a:t>
            </a:r>
            <a:endParaRPr lang="en-US" sz="2400" dirty="0">
              <a:solidFill>
                <a:schemeClr val="accent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96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96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96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96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296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296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96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296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29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29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29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295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mph" presetSubtype="2" fill="hold" nodeType="clickEffect">
                                  <p:stCondLst>
                                    <p:cond delay="0"/>
                                  </p:stCondLst>
                                  <p:childTnLst>
                                    <p:animClr clrSpc="rgb" dir="cw">
                                      <p:cBhvr override="childStyle">
                                        <p:cTn id="36" dur="2000" fill="hold"/>
                                        <p:tgtEl>
                                          <p:spTgt spid="82962">
                                            <p:txEl>
                                              <p:pRg st="2" end="2"/>
                                            </p:txEl>
                                          </p:spTgt>
                                        </p:tgtEl>
                                        <p:attrNameLst>
                                          <p:attrName>style.color</p:attrName>
                                        </p:attrNameLst>
                                      </p:cBhvr>
                                      <p:to>
                                        <a:srgbClr val="CC00FF"/>
                                      </p:to>
                                    </p:animClr>
                                  </p:childTnLst>
                                </p:cTn>
                              </p:par>
                              <p:par>
                                <p:cTn id="37" presetID="1" presetClass="entr" presetSubtype="0" fill="hold" grpId="0" nodeType="withEffect">
                                  <p:stCondLst>
                                    <p:cond delay="0"/>
                                  </p:stCondLst>
                                  <p:childTnLst>
                                    <p:set>
                                      <p:cBhvr>
                                        <p:cTn id="38" dur="1" fill="hold">
                                          <p:stCondLst>
                                            <p:cond delay="0"/>
                                          </p:stCondLst>
                                        </p:cTn>
                                        <p:tgtEl>
                                          <p:spTgt spid="829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295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mph" presetSubtype="2" fill="hold" nodeType="clickEffect">
                                  <p:stCondLst>
                                    <p:cond delay="0"/>
                                  </p:stCondLst>
                                  <p:childTnLst>
                                    <p:animClr clrSpc="rgb" dir="cw">
                                      <p:cBhvr override="childStyle">
                                        <p:cTn id="44" dur="2000" fill="hold"/>
                                        <p:tgtEl>
                                          <p:spTgt spid="82962">
                                            <p:txEl>
                                              <p:pRg st="5" end="5"/>
                                            </p:txEl>
                                          </p:spTgt>
                                        </p:tgtEl>
                                        <p:attrNameLst>
                                          <p:attrName>style.color</p:attrName>
                                        </p:attrNameLst>
                                      </p:cBhvr>
                                      <p:to>
                                        <a:srgbClr val="CC00FF"/>
                                      </p:to>
                                    </p:animClr>
                                  </p:childTnLst>
                                </p:cTn>
                              </p:par>
                              <p:par>
                                <p:cTn id="45" presetID="3" presetClass="emph" presetSubtype="1" nodeType="withEffect">
                                  <p:stCondLst>
                                    <p:cond delay="0"/>
                                  </p:stCondLst>
                                  <p:childTnLst>
                                    <p:set>
                                      <p:cBhvr override="childStyle">
                                        <p:cTn id="46" dur="indefinite"/>
                                        <p:tgtEl>
                                          <p:spTgt spid="82962">
                                            <p:txEl>
                                              <p:pRg st="2" end="2"/>
                                            </p:txEl>
                                          </p:spTgt>
                                        </p:tgtEl>
                                        <p:attrNameLst>
                                          <p:attrName>style.color</p:attrName>
                                        </p:attrNameLst>
                                      </p:cBhvr>
                                      <p:to>
                                        <p:clrVal>
                                          <a:schemeClr val="folHlink"/>
                                        </p:clrVal>
                                      </p:to>
                                    </p:set>
                                  </p:childTnLst>
                                </p:cTn>
                              </p:par>
                              <p:par>
                                <p:cTn id="47" presetID="1" presetClass="exit" presetSubtype="0" fill="hold" grpId="1" nodeType="withEffect">
                                  <p:stCondLst>
                                    <p:cond delay="0"/>
                                  </p:stCondLst>
                                  <p:childTnLst>
                                    <p:set>
                                      <p:cBhvr>
                                        <p:cTn id="48" dur="1" fill="hold">
                                          <p:stCondLst>
                                            <p:cond delay="0"/>
                                          </p:stCondLst>
                                        </p:cTn>
                                        <p:tgtEl>
                                          <p:spTgt spid="82948"/>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82958"/>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82953"/>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8295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mph" presetSubtype="2" fill="hold" nodeType="clickEffect">
                                  <p:stCondLst>
                                    <p:cond delay="0"/>
                                  </p:stCondLst>
                                  <p:childTnLst>
                                    <p:animClr clrSpc="rgb" dir="cw">
                                      <p:cBhvr override="childStyle">
                                        <p:cTn id="58" dur="2000" fill="hold"/>
                                        <p:tgtEl>
                                          <p:spTgt spid="82962">
                                            <p:txEl>
                                              <p:pRg st="5" end="5"/>
                                            </p:txEl>
                                          </p:spTgt>
                                        </p:tgtEl>
                                        <p:attrNameLst>
                                          <p:attrName>style.color</p:attrName>
                                        </p:attrNameLst>
                                      </p:cBhvr>
                                      <p:to>
                                        <a:srgbClr val="CC00FF"/>
                                      </p:to>
                                    </p:animClr>
                                  </p:childTnLst>
                                </p:cTn>
                              </p:par>
                              <p:par>
                                <p:cTn id="59" presetID="1" presetClass="exit" presetSubtype="0" fill="hold" grpId="1" nodeType="withEffect">
                                  <p:stCondLst>
                                    <p:cond delay="0"/>
                                  </p:stCondLst>
                                  <p:childTnLst>
                                    <p:set>
                                      <p:cBhvr>
                                        <p:cTn id="60" dur="1" fill="hold">
                                          <p:stCondLst>
                                            <p:cond delay="0"/>
                                          </p:stCondLst>
                                        </p:cTn>
                                        <p:tgtEl>
                                          <p:spTgt spid="82958"/>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82954"/>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82955"/>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mph" presetSubtype="1" nodeType="clickEffect">
                                  <p:stCondLst>
                                    <p:cond delay="0"/>
                                  </p:stCondLst>
                                  <p:childTnLst>
                                    <p:set>
                                      <p:cBhvr override="childStyle">
                                        <p:cTn id="68" dur="indefinite"/>
                                        <p:tgtEl>
                                          <p:spTgt spid="82962">
                                            <p:txEl>
                                              <p:pRg st="5" end="5"/>
                                            </p:txEl>
                                          </p:spTgt>
                                        </p:tgtEl>
                                        <p:attrNameLst>
                                          <p:attrName>style.color</p:attrName>
                                        </p:attrNameLst>
                                      </p:cBhvr>
                                      <p:to>
                                        <p:clrVal>
                                          <a:schemeClr val="folHlink"/>
                                        </p:clrVal>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mph" presetSubtype="2" fill="hold" nodeType="clickEffect">
                                  <p:stCondLst>
                                    <p:cond delay="0"/>
                                  </p:stCondLst>
                                  <p:childTnLst>
                                    <p:animClr clrSpc="rgb" dir="cw">
                                      <p:cBhvr override="childStyle">
                                        <p:cTn id="72" dur="2000" fill="hold"/>
                                        <p:tgtEl>
                                          <p:spTgt spid="82962">
                                            <p:txEl>
                                              <p:pRg st="5" end="5"/>
                                            </p:txEl>
                                          </p:spTgt>
                                        </p:tgtEl>
                                        <p:attrNameLst>
                                          <p:attrName>style.color</p:attrName>
                                        </p:attrNameLst>
                                      </p:cBhvr>
                                      <p:to>
                                        <a:srgbClr val="CC00FF"/>
                                      </p:to>
                                    </p:animClr>
                                  </p:childTnLst>
                                </p:cTn>
                              </p:par>
                              <p:par>
                                <p:cTn id="73" presetID="1" presetClass="exit" presetSubtype="0" fill="hold" grpId="1" nodeType="withEffect">
                                  <p:stCondLst>
                                    <p:cond delay="0"/>
                                  </p:stCondLst>
                                  <p:childTnLst>
                                    <p:set>
                                      <p:cBhvr>
                                        <p:cTn id="74" dur="1" fill="hold">
                                          <p:stCondLst>
                                            <p:cond delay="0"/>
                                          </p:stCondLst>
                                        </p:cTn>
                                        <p:tgtEl>
                                          <p:spTgt spid="82955"/>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82956"/>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3" presetClass="emph" presetSubtype="1" nodeType="clickEffect">
                                  <p:stCondLst>
                                    <p:cond delay="0"/>
                                  </p:stCondLst>
                                  <p:childTnLst>
                                    <p:set>
                                      <p:cBhvr override="childStyle">
                                        <p:cTn id="80" dur="indefinite"/>
                                        <p:tgtEl>
                                          <p:spTgt spid="82962">
                                            <p:txEl>
                                              <p:pRg st="5" end="5"/>
                                            </p:txEl>
                                          </p:spTgt>
                                        </p:tgtEl>
                                        <p:attrNameLst>
                                          <p:attrName>style.color</p:attrName>
                                        </p:attrNameLst>
                                      </p:cBhvr>
                                      <p:to>
                                        <p:clrVal>
                                          <a:schemeClr val="folHlink"/>
                                        </p:clrVal>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mph" presetSubtype="2" fill="hold" nodeType="clickEffect">
                                  <p:stCondLst>
                                    <p:cond delay="0"/>
                                  </p:stCondLst>
                                  <p:childTnLst>
                                    <p:animClr clrSpc="rgb" dir="cw">
                                      <p:cBhvr override="childStyle">
                                        <p:cTn id="84" dur="2000" fill="hold"/>
                                        <p:tgtEl>
                                          <p:spTgt spid="82962">
                                            <p:txEl>
                                              <p:pRg st="5" end="5"/>
                                            </p:txEl>
                                          </p:spTgt>
                                        </p:tgtEl>
                                        <p:attrNameLst>
                                          <p:attrName>style.color</p:attrName>
                                        </p:attrNameLst>
                                      </p:cBhvr>
                                      <p:to>
                                        <a:srgbClr val="CC00FF"/>
                                      </p:to>
                                    </p:animClr>
                                  </p:childTnLst>
                                </p:cTn>
                              </p:par>
                              <p:par>
                                <p:cTn id="85" presetID="1" presetClass="exit" presetSubtype="0" fill="hold" grpId="1" nodeType="withEffect">
                                  <p:stCondLst>
                                    <p:cond delay="0"/>
                                  </p:stCondLst>
                                  <p:childTnLst>
                                    <p:set>
                                      <p:cBhvr>
                                        <p:cTn id="86" dur="1" fill="hold">
                                          <p:stCondLst>
                                            <p:cond delay="0"/>
                                          </p:stCondLst>
                                        </p:cTn>
                                        <p:tgtEl>
                                          <p:spTgt spid="82956"/>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82957"/>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3" presetClass="emph" presetSubtype="10" fill="hold" nodeType="clickEffect">
                                  <p:stCondLst>
                                    <p:cond delay="0"/>
                                  </p:stCondLst>
                                  <p:childTnLst>
                                    <p:animClr clrSpc="hsl" dir="ccw">
                                      <p:cBhvr override="childStyle">
                                        <p:cTn id="92" dur="2000" fill="hold"/>
                                        <p:tgtEl>
                                          <p:spTgt spid="82962">
                                            <p:txEl>
                                              <p:pRg st="5" end="5"/>
                                            </p:txEl>
                                          </p:spTgt>
                                        </p:tgtEl>
                                        <p:attrNameLst>
                                          <p:attrName>style.color</p:attrName>
                                        </p:attrNameLst>
                                      </p:cBhvr>
                                      <p:to>
                                        <a:schemeClr val="folHlink"/>
                                      </p:to>
                                    </p:animClr>
                                  </p:childTnLst>
                                </p:cTn>
                              </p:par>
                              <p:par>
                                <p:cTn id="93" presetID="3" presetClass="emph" presetSubtype="2" fill="hold" nodeType="withEffect">
                                  <p:stCondLst>
                                    <p:cond delay="0"/>
                                  </p:stCondLst>
                                  <p:childTnLst>
                                    <p:animClr clrSpc="rgb" dir="cw">
                                      <p:cBhvr override="childStyle">
                                        <p:cTn id="94" dur="2000" fill="hold"/>
                                        <p:tgtEl>
                                          <p:spTgt spid="82962">
                                            <p:txEl>
                                              <p:pRg st="3" end="3"/>
                                            </p:txEl>
                                          </p:spTgt>
                                        </p:tgtEl>
                                        <p:attrNameLst>
                                          <p:attrName>style.color</p:attrName>
                                        </p:attrNameLst>
                                      </p:cBhvr>
                                      <p:to>
                                        <a:srgbClr val="CC00FF"/>
                                      </p:to>
                                    </p:animClr>
                                  </p:childTnLst>
                                </p:cTn>
                              </p:par>
                              <p:par>
                                <p:cTn id="95" presetID="1" presetClass="entr" presetSubtype="0" fill="hold" grpId="0" nodeType="withEffect">
                                  <p:stCondLst>
                                    <p:cond delay="0"/>
                                  </p:stCondLst>
                                  <p:childTnLst>
                                    <p:set>
                                      <p:cBhvr>
                                        <p:cTn id="96" dur="1" fill="hold">
                                          <p:stCondLst>
                                            <p:cond delay="0"/>
                                          </p:stCondLst>
                                        </p:cTn>
                                        <p:tgtEl>
                                          <p:spTgt spid="82959"/>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82960"/>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82959"/>
                                        </p:tgtEl>
                                        <p:attrNameLst>
                                          <p:attrName>style.visibility</p:attrName>
                                        </p:attrNameLst>
                                      </p:cBhvr>
                                      <p:to>
                                        <p:strVal val="hidden"/>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829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62" grpId="0" uiExpand="1" build="allAtOnce"/>
      <p:bldP spid="82961" grpId="0" animBg="1"/>
      <p:bldP spid="82948" grpId="0" animBg="1"/>
      <p:bldP spid="82948" grpId="1" animBg="1"/>
      <p:bldP spid="82949" grpId="0" animBg="1"/>
      <p:bldP spid="82950" grpId="0" animBg="1"/>
      <p:bldP spid="82951" grpId="0" animBg="1"/>
      <p:bldP spid="82952" grpId="0" animBg="1"/>
      <p:bldP spid="82953" grpId="0" animBg="1"/>
      <p:bldP spid="82953" grpId="1" animBg="1"/>
      <p:bldP spid="82954" grpId="0" animBg="1"/>
      <p:bldP spid="82954" grpId="1" animBg="1"/>
      <p:bldP spid="82955" grpId="0" animBg="1"/>
      <p:bldP spid="82955" grpId="1" animBg="1"/>
      <p:bldP spid="82956" grpId="0" animBg="1"/>
      <p:bldP spid="82956" grpId="1" animBg="1"/>
      <p:bldP spid="82957" grpId="0" animBg="1"/>
      <p:bldP spid="82958" grpId="0" animBg="1"/>
      <p:bldP spid="82958" grpId="1" animBg="1"/>
      <p:bldP spid="82959" grpId="0" animBg="1"/>
      <p:bldP spid="82959" grpId="1" animBg="1"/>
      <p:bldP spid="82960" grpId="0" animBg="1"/>
      <p:bldP spid="82960" grpId="1"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62" name="Rectangle 18"/>
          <p:cNvSpPr>
            <a:spLocks noChangeArrowheads="1"/>
          </p:cNvSpPr>
          <p:nvPr/>
        </p:nvSpPr>
        <p:spPr bwMode="auto">
          <a:xfrm>
            <a:off x="533400" y="1600200"/>
            <a:ext cx="8001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pt-BR" sz="2400" dirty="0">
                <a:solidFill>
                  <a:schemeClr val="accent2">
                    <a:lumMod val="50000"/>
                  </a:schemeClr>
                </a:solidFill>
              </a:rPr>
              <a:t>Set&lt;String&gt; names = new </a:t>
            </a:r>
            <a:r>
              <a:rPr lang="pt-BR" sz="2400" dirty="0" smtClean="0">
                <a:solidFill>
                  <a:schemeClr val="accent2">
                    <a:lumMod val="50000"/>
                  </a:schemeClr>
                </a:solidFill>
              </a:rPr>
              <a:t>TreeSet&lt;&gt;();</a:t>
            </a:r>
            <a:endParaRPr lang="pt-BR" sz="2400" dirty="0">
              <a:solidFill>
                <a:schemeClr val="accent2">
                  <a:lumMod val="50000"/>
                </a:schemeClr>
              </a:solidFill>
            </a:endParaRPr>
          </a:p>
          <a:p>
            <a:r>
              <a:rPr lang="pt-BR" sz="2400" dirty="0">
                <a:solidFill>
                  <a:schemeClr val="accent2">
                    <a:lumMod val="50000"/>
                  </a:schemeClr>
                </a:solidFill>
              </a:rPr>
              <a:t>// add Marcus, Todd, Bryan, and Amanda</a:t>
            </a:r>
          </a:p>
          <a:p>
            <a:r>
              <a:rPr lang="pt-BR" sz="2400" dirty="0">
                <a:solidFill>
                  <a:schemeClr val="accent2">
                    <a:lumMod val="50000"/>
                  </a:schemeClr>
                </a:solidFill>
              </a:rPr>
              <a:t>Iterator&lt;String&gt; iter = names.iterator();</a:t>
            </a:r>
          </a:p>
          <a:p>
            <a:r>
              <a:rPr lang="pt-BR" sz="2400" dirty="0" smtClean="0">
                <a:solidFill>
                  <a:schemeClr val="accent2">
                    <a:lumMod val="50000"/>
                  </a:schemeClr>
                </a:solidFill>
              </a:rPr>
              <a:t>String first = iter.next();</a:t>
            </a:r>
          </a:p>
          <a:p>
            <a:r>
              <a:rPr lang="pt-BR" sz="2400" dirty="0" smtClean="0">
                <a:solidFill>
                  <a:schemeClr val="accent2">
                    <a:lumMod val="50000"/>
                  </a:schemeClr>
                </a:solidFill>
              </a:rPr>
              <a:t>String second = iter.next();</a:t>
            </a:r>
          </a:p>
          <a:p>
            <a:r>
              <a:rPr lang="pt-BR" sz="2400" dirty="0">
                <a:solidFill>
                  <a:schemeClr val="accent2">
                    <a:lumMod val="50000"/>
                  </a:schemeClr>
                </a:solidFill>
              </a:rPr>
              <a:t>i</a:t>
            </a:r>
            <a:r>
              <a:rPr lang="pt-BR" sz="2400" dirty="0" smtClean="0">
                <a:solidFill>
                  <a:schemeClr val="accent2">
                    <a:lumMod val="50000"/>
                  </a:schemeClr>
                </a:solidFill>
              </a:rPr>
              <a:t>ter.remove();</a:t>
            </a:r>
          </a:p>
          <a:p>
            <a:r>
              <a:rPr lang="pt-BR" sz="2400" dirty="0" smtClean="0">
                <a:solidFill>
                  <a:schemeClr val="accent2">
                    <a:lumMod val="50000"/>
                  </a:schemeClr>
                </a:solidFill>
              </a:rPr>
              <a:t>iter.remove();</a:t>
            </a:r>
            <a:endParaRPr lang="en-US" sz="2400" dirty="0">
              <a:solidFill>
                <a:schemeClr val="accent2">
                  <a:lumMod val="50000"/>
                </a:schemeClr>
              </a:solidFill>
            </a:endParaRPr>
          </a:p>
        </p:txBody>
      </p:sp>
      <p:sp>
        <p:nvSpPr>
          <p:cNvPr id="82963" name="Rectangle 19"/>
          <p:cNvSpPr>
            <a:spLocks noGrp="1" noChangeArrowheads="1"/>
          </p:cNvSpPr>
          <p:nvPr>
            <p:ph type="title"/>
          </p:nvPr>
        </p:nvSpPr>
        <p:spPr/>
        <p:txBody>
          <a:bodyPr/>
          <a:lstStyle/>
          <a:p>
            <a:r>
              <a:rPr lang="en-US" dirty="0"/>
              <a:t>Iterator Example</a:t>
            </a:r>
          </a:p>
        </p:txBody>
      </p:sp>
      <p:sp>
        <p:nvSpPr>
          <p:cNvPr id="82948" name="AutoShape 4"/>
          <p:cNvSpPr>
            <a:spLocks noChangeArrowheads="1"/>
          </p:cNvSpPr>
          <p:nvPr/>
        </p:nvSpPr>
        <p:spPr bwMode="auto">
          <a:xfrm flipH="1">
            <a:off x="76200" y="769203"/>
            <a:ext cx="3163888" cy="830997"/>
          </a:xfrm>
          <a:prstGeom prst="wedgeRectCallout">
            <a:avLst>
              <a:gd name="adj1" fmla="val 5758"/>
              <a:gd name="adj2" fmla="val 363530"/>
            </a:avLst>
          </a:prstGeom>
          <a:ln>
            <a:headEnd/>
            <a:tailEnd/>
          </a:ln>
          <a:extLst/>
        </p:spPr>
        <p:style>
          <a:lnRef idx="1">
            <a:schemeClr val="accent2"/>
          </a:lnRef>
          <a:fillRef idx="2">
            <a:schemeClr val="accent2"/>
          </a:fillRef>
          <a:effectRef idx="1">
            <a:schemeClr val="accent2"/>
          </a:effectRef>
          <a:fontRef idx="minor">
            <a:schemeClr val="dk1"/>
          </a:fontRef>
        </p:style>
        <p:txBody>
          <a:bodyPr wrap="square" anchor="ctr">
            <a:spAutoFit/>
          </a:bodyPr>
          <a:lstStyle/>
          <a:p>
            <a:pPr algn="ctr" eaLnBrk="0" hangingPunct="0"/>
            <a:r>
              <a:rPr lang="en-US" sz="2400" dirty="0">
                <a:solidFill>
                  <a:schemeClr val="accent2">
                    <a:lumMod val="50000"/>
                  </a:schemeClr>
                </a:solidFill>
              </a:rPr>
              <a:t>Iterator begins before first element</a:t>
            </a:r>
          </a:p>
        </p:txBody>
      </p:sp>
      <p:sp>
        <p:nvSpPr>
          <p:cNvPr id="82949" name="Text Box 5"/>
          <p:cNvSpPr txBox="1">
            <a:spLocks noChangeArrowheads="1"/>
          </p:cNvSpPr>
          <p:nvPr/>
        </p:nvSpPr>
        <p:spPr bwMode="auto">
          <a:xfrm>
            <a:off x="1676400" y="4495800"/>
            <a:ext cx="1189038" cy="639763"/>
          </a:xfrm>
          <a:prstGeom prst="rect">
            <a:avLst/>
          </a:prstGeom>
          <a:solidFill>
            <a:schemeClr val="tx1"/>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a:lstStyle/>
          <a:p>
            <a:pPr algn="ctr" eaLnBrk="0" hangingPunct="0">
              <a:spcBef>
                <a:spcPct val="50000"/>
              </a:spcBef>
            </a:pPr>
            <a:r>
              <a:rPr lang="en-US" sz="2000" dirty="0">
                <a:solidFill>
                  <a:schemeClr val="bg1"/>
                </a:solidFill>
              </a:rPr>
              <a:t>Amanda</a:t>
            </a:r>
          </a:p>
        </p:txBody>
      </p:sp>
      <p:sp>
        <p:nvSpPr>
          <p:cNvPr id="82950" name="Text Box 6"/>
          <p:cNvSpPr txBox="1">
            <a:spLocks noChangeArrowheads="1"/>
          </p:cNvSpPr>
          <p:nvPr/>
        </p:nvSpPr>
        <p:spPr bwMode="auto">
          <a:xfrm>
            <a:off x="3240088" y="4495800"/>
            <a:ext cx="1189037" cy="639763"/>
          </a:xfrm>
          <a:prstGeom prst="rect">
            <a:avLst/>
          </a:prstGeom>
          <a:solidFill>
            <a:schemeClr val="tx1"/>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a:lstStyle/>
          <a:p>
            <a:pPr algn="ctr" eaLnBrk="0" hangingPunct="0">
              <a:spcBef>
                <a:spcPct val="50000"/>
              </a:spcBef>
            </a:pPr>
            <a:r>
              <a:rPr lang="en-US" sz="2000" dirty="0">
                <a:solidFill>
                  <a:schemeClr val="bg1"/>
                </a:solidFill>
              </a:rPr>
              <a:t>Bryan</a:t>
            </a:r>
          </a:p>
        </p:txBody>
      </p:sp>
      <p:sp>
        <p:nvSpPr>
          <p:cNvPr id="82951" name="Text Box 7"/>
          <p:cNvSpPr txBox="1">
            <a:spLocks noChangeArrowheads="1"/>
          </p:cNvSpPr>
          <p:nvPr/>
        </p:nvSpPr>
        <p:spPr bwMode="auto">
          <a:xfrm>
            <a:off x="4805363" y="4495800"/>
            <a:ext cx="1189037" cy="639763"/>
          </a:xfrm>
          <a:prstGeom prst="rect">
            <a:avLst/>
          </a:prstGeom>
          <a:solidFill>
            <a:schemeClr val="tx1"/>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a:lstStyle/>
          <a:p>
            <a:pPr algn="ctr" eaLnBrk="0" hangingPunct="0">
              <a:spcBef>
                <a:spcPct val="50000"/>
              </a:spcBef>
            </a:pPr>
            <a:r>
              <a:rPr lang="en-US" sz="2000" dirty="0">
                <a:solidFill>
                  <a:schemeClr val="bg1"/>
                </a:solidFill>
              </a:rPr>
              <a:t>Marcus</a:t>
            </a:r>
          </a:p>
        </p:txBody>
      </p:sp>
      <p:sp>
        <p:nvSpPr>
          <p:cNvPr id="82952" name="Text Box 8"/>
          <p:cNvSpPr txBox="1">
            <a:spLocks noChangeArrowheads="1"/>
          </p:cNvSpPr>
          <p:nvPr/>
        </p:nvSpPr>
        <p:spPr bwMode="auto">
          <a:xfrm>
            <a:off x="6370638" y="4495800"/>
            <a:ext cx="1189037" cy="639763"/>
          </a:xfrm>
          <a:prstGeom prst="rect">
            <a:avLst/>
          </a:prstGeom>
          <a:solidFill>
            <a:schemeClr val="tx1"/>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a:lstStyle/>
          <a:p>
            <a:pPr algn="ctr" eaLnBrk="0" hangingPunct="0">
              <a:spcBef>
                <a:spcPct val="50000"/>
              </a:spcBef>
            </a:pPr>
            <a:r>
              <a:rPr lang="en-US" sz="2000">
                <a:solidFill>
                  <a:schemeClr val="bg1"/>
                </a:solidFill>
              </a:rPr>
              <a:t>Todd</a:t>
            </a:r>
          </a:p>
        </p:txBody>
      </p:sp>
      <p:sp>
        <p:nvSpPr>
          <p:cNvPr id="82953" name="Line 9"/>
          <p:cNvSpPr>
            <a:spLocks noChangeShapeType="1"/>
          </p:cNvSpPr>
          <p:nvPr/>
        </p:nvSpPr>
        <p:spPr bwMode="auto">
          <a:xfrm>
            <a:off x="1524000" y="4267200"/>
            <a:ext cx="0" cy="1066800"/>
          </a:xfrm>
          <a:prstGeom prst="line">
            <a:avLst/>
          </a:prstGeom>
          <a:noFill/>
          <a:ln w="38100">
            <a:solidFill>
              <a:srgbClr val="CC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4" name="Line 10"/>
          <p:cNvSpPr>
            <a:spLocks noChangeShapeType="1"/>
          </p:cNvSpPr>
          <p:nvPr/>
        </p:nvSpPr>
        <p:spPr bwMode="auto">
          <a:xfrm>
            <a:off x="3048000" y="4267200"/>
            <a:ext cx="0" cy="1066800"/>
          </a:xfrm>
          <a:prstGeom prst="line">
            <a:avLst/>
          </a:prstGeom>
          <a:noFill/>
          <a:ln w="38100">
            <a:solidFill>
              <a:srgbClr val="CC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5" name="Line 11"/>
          <p:cNvSpPr>
            <a:spLocks noChangeShapeType="1"/>
          </p:cNvSpPr>
          <p:nvPr/>
        </p:nvSpPr>
        <p:spPr bwMode="auto">
          <a:xfrm>
            <a:off x="4572000" y="4267200"/>
            <a:ext cx="0" cy="1066800"/>
          </a:xfrm>
          <a:prstGeom prst="line">
            <a:avLst/>
          </a:prstGeom>
          <a:noFill/>
          <a:ln w="38100">
            <a:solidFill>
              <a:srgbClr val="CC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8" name="AutoShape 14"/>
          <p:cNvSpPr>
            <a:spLocks noChangeArrowheads="1"/>
          </p:cNvSpPr>
          <p:nvPr/>
        </p:nvSpPr>
        <p:spPr bwMode="auto">
          <a:xfrm flipH="1">
            <a:off x="1506415" y="1690985"/>
            <a:ext cx="2838450" cy="461665"/>
          </a:xfrm>
          <a:prstGeom prst="wedgeRectCallout">
            <a:avLst>
              <a:gd name="adj1" fmla="val -3425"/>
              <a:gd name="adj2" fmla="val 465935"/>
            </a:avLst>
          </a:prstGeom>
          <a:ln>
            <a:headEnd/>
            <a:tailEnd/>
          </a:ln>
          <a:extLst/>
        </p:spPr>
        <p:style>
          <a:lnRef idx="1">
            <a:schemeClr val="accent2"/>
          </a:lnRef>
          <a:fillRef idx="2">
            <a:schemeClr val="accent2"/>
          </a:fillRef>
          <a:effectRef idx="1">
            <a:schemeClr val="accent2"/>
          </a:effectRef>
          <a:fontRef idx="minor">
            <a:schemeClr val="dk1"/>
          </a:fontRef>
        </p:style>
        <p:txBody>
          <a:bodyPr anchor="ctr">
            <a:spAutoFit/>
          </a:bodyPr>
          <a:lstStyle/>
          <a:p>
            <a:pPr algn="ctr" eaLnBrk="0" hangingPunct="0"/>
            <a:r>
              <a:rPr lang="en-US" sz="2400" dirty="0" smtClean="0">
                <a:solidFill>
                  <a:schemeClr val="accent2">
                    <a:lumMod val="50000"/>
                  </a:schemeClr>
                </a:solidFill>
              </a:rPr>
              <a:t>Returns </a:t>
            </a:r>
            <a:r>
              <a:rPr lang="en-US" sz="2400" dirty="0">
                <a:solidFill>
                  <a:schemeClr val="accent2">
                    <a:lumMod val="50000"/>
                  </a:schemeClr>
                </a:solidFill>
              </a:rPr>
              <a:t>“</a:t>
            </a:r>
            <a:r>
              <a:rPr lang="en-US" sz="2400" dirty="0">
                <a:solidFill>
                  <a:schemeClr val="accent2">
                    <a:lumMod val="50000"/>
                  </a:schemeClr>
                </a:solidFill>
                <a:latin typeface="+mn-lt"/>
              </a:rPr>
              <a:t>Amanda</a:t>
            </a:r>
            <a:r>
              <a:rPr lang="en-US" sz="2400" dirty="0">
                <a:solidFill>
                  <a:schemeClr val="accent2">
                    <a:lumMod val="50000"/>
                  </a:schemeClr>
                </a:solidFill>
              </a:rPr>
              <a:t>”</a:t>
            </a:r>
          </a:p>
        </p:txBody>
      </p:sp>
      <p:sp>
        <p:nvSpPr>
          <p:cNvPr id="82959" name="AutoShape 15"/>
          <p:cNvSpPr>
            <a:spLocks noChangeArrowheads="1"/>
          </p:cNvSpPr>
          <p:nvPr/>
        </p:nvSpPr>
        <p:spPr bwMode="auto">
          <a:xfrm>
            <a:off x="4053681" y="2286000"/>
            <a:ext cx="2651919" cy="461665"/>
          </a:xfrm>
          <a:prstGeom prst="wedgeRectCallout">
            <a:avLst>
              <a:gd name="adj1" fmla="val -31649"/>
              <a:gd name="adj2" fmla="val 350335"/>
            </a:avLst>
          </a:prstGeom>
          <a:ln>
            <a:headEnd/>
            <a:tailEnd/>
          </a:ln>
          <a:extLst/>
        </p:spPr>
        <p:style>
          <a:lnRef idx="1">
            <a:schemeClr val="accent2"/>
          </a:lnRef>
          <a:fillRef idx="2">
            <a:schemeClr val="accent2"/>
          </a:fillRef>
          <a:effectRef idx="1">
            <a:schemeClr val="accent2"/>
          </a:effectRef>
          <a:fontRef idx="minor">
            <a:schemeClr val="dk1"/>
          </a:fontRef>
        </p:style>
        <p:txBody>
          <a:bodyPr wrap="square" anchor="ctr">
            <a:spAutoFit/>
          </a:bodyPr>
          <a:lstStyle/>
          <a:p>
            <a:pPr algn="ctr" eaLnBrk="0" hangingPunct="0"/>
            <a:r>
              <a:rPr lang="en-US" sz="2400" dirty="0" smtClean="0">
                <a:solidFill>
                  <a:schemeClr val="accent2">
                    <a:lumMod val="50000"/>
                  </a:schemeClr>
                </a:solidFill>
              </a:rPr>
              <a:t>Returns “</a:t>
            </a:r>
            <a:r>
              <a:rPr lang="en-US" sz="2400" dirty="0" smtClean="0">
                <a:solidFill>
                  <a:schemeClr val="accent2">
                    <a:lumMod val="50000"/>
                  </a:schemeClr>
                </a:solidFill>
                <a:latin typeface="+mn-lt"/>
                <a:ea typeface="Verdana" pitchFamily="34" charset="0"/>
                <a:cs typeface="Verdana" pitchFamily="34" charset="0"/>
              </a:rPr>
              <a:t>Bryan</a:t>
            </a:r>
            <a:r>
              <a:rPr lang="en-US" sz="2400" dirty="0" smtClean="0">
                <a:solidFill>
                  <a:schemeClr val="accent2">
                    <a:lumMod val="50000"/>
                  </a:schemeClr>
                </a:solidFill>
              </a:rPr>
              <a:t>”</a:t>
            </a:r>
            <a:endParaRPr lang="en-US" sz="2400" dirty="0">
              <a:solidFill>
                <a:schemeClr val="accent2">
                  <a:lumMod val="50000"/>
                </a:schemeClr>
              </a:solidFill>
            </a:endParaRPr>
          </a:p>
        </p:txBody>
      </p:sp>
      <p:sp>
        <p:nvSpPr>
          <p:cNvPr id="82960" name="AutoShape 16"/>
          <p:cNvSpPr>
            <a:spLocks noChangeArrowheads="1"/>
          </p:cNvSpPr>
          <p:nvPr/>
        </p:nvSpPr>
        <p:spPr bwMode="auto">
          <a:xfrm flipH="1">
            <a:off x="5035550" y="2939028"/>
            <a:ext cx="3340100" cy="461665"/>
          </a:xfrm>
          <a:prstGeom prst="wedgeRectCallout">
            <a:avLst>
              <a:gd name="adj1" fmla="val 127022"/>
              <a:gd name="adj2" fmla="val 105267"/>
            </a:avLst>
          </a:prstGeom>
          <a:ln>
            <a:headEnd/>
            <a:tailEnd/>
          </a:ln>
          <a:extLst/>
        </p:spPr>
        <p:style>
          <a:lnRef idx="1">
            <a:schemeClr val="accent2"/>
          </a:lnRef>
          <a:fillRef idx="2">
            <a:schemeClr val="accent2"/>
          </a:fillRef>
          <a:effectRef idx="1">
            <a:schemeClr val="accent2"/>
          </a:effectRef>
          <a:fontRef idx="minor">
            <a:schemeClr val="dk1"/>
          </a:fontRef>
        </p:style>
        <p:txBody>
          <a:bodyPr wrap="square" anchor="ctr">
            <a:spAutoFit/>
          </a:bodyPr>
          <a:lstStyle/>
          <a:p>
            <a:pPr algn="ctr" eaLnBrk="0" hangingPunct="0"/>
            <a:r>
              <a:rPr lang="en-US" sz="2400" dirty="0" smtClean="0">
                <a:solidFill>
                  <a:schemeClr val="accent2">
                    <a:lumMod val="50000"/>
                  </a:schemeClr>
                </a:solidFill>
              </a:rPr>
              <a:t>Removes “Bryan”</a:t>
            </a:r>
            <a:endParaRPr lang="en-US" sz="2400" dirty="0">
              <a:solidFill>
                <a:schemeClr val="accent2">
                  <a:lumMod val="50000"/>
                </a:schemeClr>
              </a:solidFill>
            </a:endParaRPr>
          </a:p>
        </p:txBody>
      </p:sp>
      <p:sp>
        <p:nvSpPr>
          <p:cNvPr id="18" name="AutoShape 16"/>
          <p:cNvSpPr>
            <a:spLocks noChangeArrowheads="1"/>
          </p:cNvSpPr>
          <p:nvPr/>
        </p:nvSpPr>
        <p:spPr bwMode="auto">
          <a:xfrm flipH="1">
            <a:off x="4775567" y="3469266"/>
            <a:ext cx="4172438" cy="830997"/>
          </a:xfrm>
          <a:prstGeom prst="wedgeRectCallout">
            <a:avLst>
              <a:gd name="adj1" fmla="val 106379"/>
              <a:gd name="adj2" fmla="val 13569"/>
            </a:avLst>
          </a:prstGeom>
          <a:ln>
            <a:headEnd/>
            <a:tailEnd/>
          </a:ln>
          <a:extLst/>
        </p:spPr>
        <p:style>
          <a:lnRef idx="1">
            <a:schemeClr val="accent2"/>
          </a:lnRef>
          <a:fillRef idx="2">
            <a:schemeClr val="accent2"/>
          </a:fillRef>
          <a:effectRef idx="1">
            <a:schemeClr val="accent2"/>
          </a:effectRef>
          <a:fontRef idx="minor">
            <a:schemeClr val="dk1"/>
          </a:fontRef>
        </p:style>
        <p:txBody>
          <a:bodyPr wrap="square" anchor="ctr">
            <a:spAutoFit/>
          </a:bodyPr>
          <a:lstStyle/>
          <a:p>
            <a:pPr algn="ctr" eaLnBrk="0" hangingPunct="0"/>
            <a:r>
              <a:rPr lang="en-US" sz="2400" dirty="0" smtClean="0">
                <a:solidFill>
                  <a:schemeClr val="accent2">
                    <a:lumMod val="50000"/>
                  </a:schemeClr>
                </a:solidFill>
              </a:rPr>
              <a:t>Throws </a:t>
            </a:r>
            <a:r>
              <a:rPr lang="en-US" sz="2400" dirty="0" err="1" smtClean="0">
                <a:solidFill>
                  <a:srgbClr val="CC00FF"/>
                </a:solidFill>
              </a:rPr>
              <a:t>IllegalStateException</a:t>
            </a:r>
            <a:endParaRPr lang="en-US" sz="2400" dirty="0" smtClean="0">
              <a:solidFill>
                <a:srgbClr val="CC00FF"/>
              </a:solidFill>
            </a:endParaRPr>
          </a:p>
          <a:p>
            <a:pPr algn="ctr" eaLnBrk="0" hangingPunct="0"/>
            <a:r>
              <a:rPr lang="en-US" sz="2400" dirty="0" smtClean="0">
                <a:solidFill>
                  <a:schemeClr val="accent2">
                    <a:lumMod val="50000"/>
                  </a:schemeClr>
                </a:solidFill>
              </a:rPr>
              <a:t>Remove must follow a next</a:t>
            </a:r>
            <a:endParaRPr lang="en-US" sz="2400" dirty="0">
              <a:solidFill>
                <a:schemeClr val="accent2">
                  <a:lumMod val="50000"/>
                </a:schemeClr>
              </a:solidFill>
            </a:endParaRPr>
          </a:p>
        </p:txBody>
      </p:sp>
    </p:spTree>
    <p:extLst>
      <p:ext uri="{BB962C8B-B14F-4D97-AF65-F5344CB8AC3E}">
        <p14:creationId xmlns:p14="http://schemas.microsoft.com/office/powerpoint/2010/main" val="24395167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6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96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296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8296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0"/>
                                  </p:iterate>
                                  <p:childTnLst>
                                    <p:set>
                                      <p:cBhvr>
                                        <p:cTn id="14" dur="1" fill="hold">
                                          <p:stCondLst>
                                            <p:cond delay="0"/>
                                          </p:stCondLst>
                                        </p:cTn>
                                        <p:tgtEl>
                                          <p:spTgt spid="8296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iterate type="lt">
                                    <p:tmAbs val="0"/>
                                  </p:iterate>
                                  <p:childTnLst>
                                    <p:set>
                                      <p:cBhvr>
                                        <p:cTn id="16" dur="1" fill="hold">
                                          <p:stCondLst>
                                            <p:cond delay="0"/>
                                          </p:stCondLst>
                                        </p:cTn>
                                        <p:tgtEl>
                                          <p:spTgt spid="8296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iterate type="lt">
                                    <p:tmAbs val="0"/>
                                  </p:iterate>
                                  <p:childTnLst>
                                    <p:set>
                                      <p:cBhvr>
                                        <p:cTn id="18" dur="1" fill="hold">
                                          <p:stCondLst>
                                            <p:cond delay="0"/>
                                          </p:stCondLst>
                                        </p:cTn>
                                        <p:tgtEl>
                                          <p:spTgt spid="8296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2949"/>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82950"/>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8295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829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29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29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6" presetClass="emph" presetSubtype="0" fill="hold" nodeType="clickEffect">
                                  <p:stCondLst>
                                    <p:cond delay="0"/>
                                  </p:stCondLst>
                                  <p:iterate type="lt">
                                    <p:tmPct val="4000"/>
                                  </p:iterate>
                                  <p:childTnLst>
                                    <p:set>
                                      <p:cBhvr override="childStyle">
                                        <p:cTn id="36" dur="500" fill="hold"/>
                                        <p:tgtEl>
                                          <p:spTgt spid="82962">
                                            <p:txEl>
                                              <p:pRg st="3" end="3"/>
                                            </p:txEl>
                                          </p:spTgt>
                                        </p:tgtEl>
                                        <p:attrNameLst>
                                          <p:attrName>style.color</p:attrName>
                                        </p:attrNameLst>
                                      </p:cBhvr>
                                      <p:to>
                                        <p:clrVal>
                                          <a:srgbClr val="CC00FF"/>
                                        </p:clrVal>
                                      </p:to>
                                    </p:set>
                                    <p:set>
                                      <p:cBhvr>
                                        <p:cTn id="37" dur="500" fill="hold"/>
                                        <p:tgtEl>
                                          <p:spTgt spid="82962">
                                            <p:txEl>
                                              <p:pRg st="3" end="3"/>
                                            </p:txEl>
                                          </p:spTgt>
                                        </p:tgtEl>
                                        <p:attrNameLst>
                                          <p:attrName>fillcolor</p:attrName>
                                        </p:attrNameLst>
                                      </p:cBhvr>
                                      <p:to>
                                        <p:clrVal>
                                          <a:srgbClr val="CC00FF"/>
                                        </p:clrVal>
                                      </p:to>
                                    </p:set>
                                    <p:set>
                                      <p:cBhvr>
                                        <p:cTn id="38" dur="500" fill="hold"/>
                                        <p:tgtEl>
                                          <p:spTgt spid="82962">
                                            <p:txEl>
                                              <p:pRg st="3" end="3"/>
                                            </p:txEl>
                                          </p:spTgt>
                                        </p:tgtEl>
                                        <p:attrNameLst>
                                          <p:attrName>fill.type</p:attrName>
                                        </p:attrNameLst>
                                      </p:cBhvr>
                                      <p:to>
                                        <p:strVal val="solid"/>
                                      </p:to>
                                    </p:set>
                                  </p:childTnLst>
                                </p:cTn>
                              </p:par>
                              <p:par>
                                <p:cTn id="39" presetID="1" presetClass="exit" presetSubtype="0" fill="hold" grpId="1" nodeType="withEffect">
                                  <p:stCondLst>
                                    <p:cond delay="0"/>
                                  </p:stCondLst>
                                  <p:childTnLst>
                                    <p:set>
                                      <p:cBhvr>
                                        <p:cTn id="40" dur="1" fill="hold">
                                          <p:stCondLst>
                                            <p:cond delay="0"/>
                                          </p:stCondLst>
                                        </p:cTn>
                                        <p:tgtEl>
                                          <p:spTgt spid="82948"/>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82958"/>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82953"/>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8295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6" presetClass="emph" presetSubtype="0" fill="hold" nodeType="clickEffect">
                                  <p:stCondLst>
                                    <p:cond delay="0"/>
                                  </p:stCondLst>
                                  <p:iterate type="lt">
                                    <p:tmPct val="4000"/>
                                  </p:iterate>
                                  <p:childTnLst>
                                    <p:set>
                                      <p:cBhvr override="childStyle">
                                        <p:cTn id="50" dur="500" fill="hold"/>
                                        <p:tgtEl>
                                          <p:spTgt spid="82962">
                                            <p:txEl>
                                              <p:pRg st="4" end="4"/>
                                            </p:txEl>
                                          </p:spTgt>
                                        </p:tgtEl>
                                        <p:attrNameLst>
                                          <p:attrName>style.color</p:attrName>
                                        </p:attrNameLst>
                                      </p:cBhvr>
                                      <p:to>
                                        <p:clrVal>
                                          <a:srgbClr val="CC00FF"/>
                                        </p:clrVal>
                                      </p:to>
                                    </p:set>
                                    <p:set>
                                      <p:cBhvr>
                                        <p:cTn id="51" dur="500" fill="hold"/>
                                        <p:tgtEl>
                                          <p:spTgt spid="82962">
                                            <p:txEl>
                                              <p:pRg st="4" end="4"/>
                                            </p:txEl>
                                          </p:spTgt>
                                        </p:tgtEl>
                                        <p:attrNameLst>
                                          <p:attrName>fillcolor</p:attrName>
                                        </p:attrNameLst>
                                      </p:cBhvr>
                                      <p:to>
                                        <p:clrVal>
                                          <a:srgbClr val="CC00FF"/>
                                        </p:clrVal>
                                      </p:to>
                                    </p:set>
                                    <p:set>
                                      <p:cBhvr>
                                        <p:cTn id="52" dur="500" fill="hold"/>
                                        <p:tgtEl>
                                          <p:spTgt spid="82962">
                                            <p:txEl>
                                              <p:pRg st="4" end="4"/>
                                            </p:txEl>
                                          </p:spTgt>
                                        </p:tgtEl>
                                        <p:attrNameLst>
                                          <p:attrName>fill.type</p:attrName>
                                        </p:attrNameLst>
                                      </p:cBhvr>
                                      <p:to>
                                        <p:strVal val="solid"/>
                                      </p:to>
                                    </p:set>
                                  </p:childTnLst>
                                </p:cTn>
                              </p:par>
                              <p:par>
                                <p:cTn id="53" presetID="16" presetClass="emph" presetSubtype="0" fill="hold" nodeType="withEffect">
                                  <p:stCondLst>
                                    <p:cond delay="0"/>
                                  </p:stCondLst>
                                  <p:iterate type="lt">
                                    <p:tmPct val="4000"/>
                                  </p:iterate>
                                  <p:childTnLst>
                                    <p:set>
                                      <p:cBhvr override="childStyle">
                                        <p:cTn id="54" dur="500" fill="hold"/>
                                        <p:tgtEl>
                                          <p:spTgt spid="82962">
                                            <p:txEl>
                                              <p:pRg st="3" end="3"/>
                                            </p:txEl>
                                          </p:spTgt>
                                        </p:tgtEl>
                                        <p:attrNameLst>
                                          <p:attrName>style.color</p:attrName>
                                        </p:attrNameLst>
                                      </p:cBhvr>
                                      <p:to>
                                        <p:clrVal>
                                          <a:schemeClr val="folHlink"/>
                                        </p:clrVal>
                                      </p:to>
                                    </p:set>
                                    <p:set>
                                      <p:cBhvr>
                                        <p:cTn id="55" dur="500" fill="hold"/>
                                        <p:tgtEl>
                                          <p:spTgt spid="82962">
                                            <p:txEl>
                                              <p:pRg st="3" end="3"/>
                                            </p:txEl>
                                          </p:spTgt>
                                        </p:tgtEl>
                                        <p:attrNameLst>
                                          <p:attrName>fillcolor</p:attrName>
                                        </p:attrNameLst>
                                      </p:cBhvr>
                                      <p:to>
                                        <p:clrVal>
                                          <a:schemeClr val="folHlink"/>
                                        </p:clrVal>
                                      </p:to>
                                    </p:set>
                                    <p:set>
                                      <p:cBhvr>
                                        <p:cTn id="56" dur="500" fill="hold"/>
                                        <p:tgtEl>
                                          <p:spTgt spid="82962">
                                            <p:txEl>
                                              <p:pRg st="3" end="3"/>
                                            </p:txEl>
                                          </p:spTgt>
                                        </p:tgtEl>
                                        <p:attrNameLst>
                                          <p:attrName>fill.type</p:attrName>
                                        </p:attrNameLst>
                                      </p:cBhvr>
                                      <p:to>
                                        <p:strVal val="solid"/>
                                      </p:to>
                                    </p:set>
                                  </p:childTnLst>
                                </p:cTn>
                              </p:par>
                              <p:par>
                                <p:cTn id="57" presetID="1" presetClass="exit" presetSubtype="0" fill="hold" grpId="1" nodeType="withEffect">
                                  <p:stCondLst>
                                    <p:cond delay="0"/>
                                  </p:stCondLst>
                                  <p:childTnLst>
                                    <p:set>
                                      <p:cBhvr>
                                        <p:cTn id="58" dur="1" fill="hold">
                                          <p:stCondLst>
                                            <p:cond delay="0"/>
                                          </p:stCondLst>
                                        </p:cTn>
                                        <p:tgtEl>
                                          <p:spTgt spid="82958"/>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82959"/>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82954"/>
                                        </p:tgtEl>
                                        <p:attrNameLst>
                                          <p:attrName>style.visibility</p:attrName>
                                        </p:attrNameLst>
                                      </p:cBhvr>
                                      <p:to>
                                        <p:strVal val="hidden"/>
                                      </p:to>
                                    </p:set>
                                  </p:childTnLst>
                                </p:cTn>
                              </p:par>
                              <p:par>
                                <p:cTn id="63" presetID="1" presetClass="entr" presetSubtype="0" fill="hold" grpId="1" nodeType="withEffect">
                                  <p:stCondLst>
                                    <p:cond delay="0"/>
                                  </p:stCondLst>
                                  <p:childTnLst>
                                    <p:set>
                                      <p:cBhvr>
                                        <p:cTn id="64" dur="1" fill="hold">
                                          <p:stCondLst>
                                            <p:cond delay="0"/>
                                          </p:stCondLst>
                                        </p:cTn>
                                        <p:tgtEl>
                                          <p:spTgt spid="8295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6" presetClass="emph" presetSubtype="0" fill="hold" nodeType="clickEffect">
                                  <p:stCondLst>
                                    <p:cond delay="0"/>
                                  </p:stCondLst>
                                  <p:iterate type="lt">
                                    <p:tmPct val="4615"/>
                                  </p:iterate>
                                  <p:childTnLst>
                                    <p:set>
                                      <p:cBhvr override="childStyle">
                                        <p:cTn id="68" dur="500" fill="hold"/>
                                        <p:tgtEl>
                                          <p:spTgt spid="82962">
                                            <p:txEl>
                                              <p:pRg st="5" end="5"/>
                                            </p:txEl>
                                          </p:spTgt>
                                        </p:tgtEl>
                                        <p:attrNameLst>
                                          <p:attrName>style.color</p:attrName>
                                        </p:attrNameLst>
                                      </p:cBhvr>
                                      <p:to>
                                        <p:clrVal>
                                          <a:srgbClr val="CC00FF"/>
                                        </p:clrVal>
                                      </p:to>
                                    </p:set>
                                    <p:set>
                                      <p:cBhvr>
                                        <p:cTn id="69" dur="500" fill="hold"/>
                                        <p:tgtEl>
                                          <p:spTgt spid="82962">
                                            <p:txEl>
                                              <p:pRg st="5" end="5"/>
                                            </p:txEl>
                                          </p:spTgt>
                                        </p:tgtEl>
                                        <p:attrNameLst>
                                          <p:attrName>fillcolor</p:attrName>
                                        </p:attrNameLst>
                                      </p:cBhvr>
                                      <p:to>
                                        <p:clrVal>
                                          <a:srgbClr val="CC00FF"/>
                                        </p:clrVal>
                                      </p:to>
                                    </p:set>
                                    <p:set>
                                      <p:cBhvr>
                                        <p:cTn id="70" dur="500" fill="hold"/>
                                        <p:tgtEl>
                                          <p:spTgt spid="82962">
                                            <p:txEl>
                                              <p:pRg st="5" end="5"/>
                                            </p:txEl>
                                          </p:spTgt>
                                        </p:tgtEl>
                                        <p:attrNameLst>
                                          <p:attrName>fill.type</p:attrName>
                                        </p:attrNameLst>
                                      </p:cBhvr>
                                      <p:to>
                                        <p:strVal val="solid"/>
                                      </p:to>
                                    </p:set>
                                  </p:childTnLst>
                                </p:cTn>
                              </p:par>
                              <p:par>
                                <p:cTn id="71" presetID="16" presetClass="emph" presetSubtype="0" fill="hold" nodeType="withEffect">
                                  <p:stCondLst>
                                    <p:cond delay="0"/>
                                  </p:stCondLst>
                                  <p:iterate type="lt">
                                    <p:tmPct val="4000"/>
                                  </p:iterate>
                                  <p:childTnLst>
                                    <p:set>
                                      <p:cBhvr override="childStyle">
                                        <p:cTn id="72" dur="500" fill="hold"/>
                                        <p:tgtEl>
                                          <p:spTgt spid="82962">
                                            <p:txEl>
                                              <p:pRg st="4" end="4"/>
                                            </p:txEl>
                                          </p:spTgt>
                                        </p:tgtEl>
                                        <p:attrNameLst>
                                          <p:attrName>style.color</p:attrName>
                                        </p:attrNameLst>
                                      </p:cBhvr>
                                      <p:to>
                                        <p:clrVal>
                                          <a:schemeClr val="folHlink"/>
                                        </p:clrVal>
                                      </p:to>
                                    </p:set>
                                    <p:set>
                                      <p:cBhvr>
                                        <p:cTn id="73" dur="500" fill="hold"/>
                                        <p:tgtEl>
                                          <p:spTgt spid="82962">
                                            <p:txEl>
                                              <p:pRg st="4" end="4"/>
                                            </p:txEl>
                                          </p:spTgt>
                                        </p:tgtEl>
                                        <p:attrNameLst>
                                          <p:attrName>fillcolor</p:attrName>
                                        </p:attrNameLst>
                                      </p:cBhvr>
                                      <p:to>
                                        <p:clrVal>
                                          <a:schemeClr val="folHlink"/>
                                        </p:clrVal>
                                      </p:to>
                                    </p:set>
                                    <p:set>
                                      <p:cBhvr>
                                        <p:cTn id="74" dur="500" fill="hold"/>
                                        <p:tgtEl>
                                          <p:spTgt spid="82962">
                                            <p:txEl>
                                              <p:pRg st="4" end="4"/>
                                            </p:txEl>
                                          </p:spTgt>
                                        </p:tgtEl>
                                        <p:attrNameLst>
                                          <p:attrName>fill.type</p:attrName>
                                        </p:attrNameLst>
                                      </p:cBhvr>
                                      <p:to>
                                        <p:strVal val="solid"/>
                                      </p:to>
                                    </p:set>
                                  </p:childTnLst>
                                </p:cTn>
                              </p:par>
                              <p:par>
                                <p:cTn id="75" presetID="1" presetClass="exit" presetSubtype="0" fill="hold" grpId="1" nodeType="withEffect">
                                  <p:stCondLst>
                                    <p:cond delay="0"/>
                                  </p:stCondLst>
                                  <p:childTnLst>
                                    <p:set>
                                      <p:cBhvr>
                                        <p:cTn id="76" dur="1" fill="hold">
                                          <p:stCondLst>
                                            <p:cond delay="0"/>
                                          </p:stCondLst>
                                        </p:cTn>
                                        <p:tgtEl>
                                          <p:spTgt spid="82959"/>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8296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0" nodeType="clickEffect">
                                  <p:stCondLst>
                                    <p:cond delay="0"/>
                                  </p:stCondLst>
                                  <p:childTnLst>
                                    <p:animEffect transition="out" filter="fade">
                                      <p:cBhvr>
                                        <p:cTn id="82" dur="500"/>
                                        <p:tgtEl>
                                          <p:spTgt spid="82950"/>
                                        </p:tgtEl>
                                      </p:cBhvr>
                                    </p:animEffect>
                                    <p:set>
                                      <p:cBhvr>
                                        <p:cTn id="83" dur="1" fill="hold">
                                          <p:stCondLst>
                                            <p:cond delay="499"/>
                                          </p:stCondLst>
                                        </p:cTn>
                                        <p:tgtEl>
                                          <p:spTgt spid="82950"/>
                                        </p:tgtEl>
                                        <p:attrNameLst>
                                          <p:attrName>style.visibility</p:attrName>
                                        </p:attrNameLst>
                                      </p:cBhvr>
                                      <p:to>
                                        <p:strVal val="hidden"/>
                                      </p:to>
                                    </p:set>
                                  </p:childTnLst>
                                </p:cTn>
                              </p:par>
                              <p:par>
                                <p:cTn id="84" presetID="42" presetClass="path" presetSubtype="0" accel="50000" decel="50000" fill="hold" grpId="0" nodeType="withEffect">
                                  <p:stCondLst>
                                    <p:cond delay="0"/>
                                  </p:stCondLst>
                                  <p:childTnLst>
                                    <p:animMotion origin="layout" path="M 0 -2.45143E-6 L -0.15833 -2.45143E-6 " pathEditMode="relative" rAng="0" ptsTypes="AA">
                                      <p:cBhvr>
                                        <p:cTn id="85" dur="2000" fill="hold"/>
                                        <p:tgtEl>
                                          <p:spTgt spid="82955"/>
                                        </p:tgtEl>
                                        <p:attrNameLst>
                                          <p:attrName>ppt_x</p:attrName>
                                          <p:attrName>ppt_y</p:attrName>
                                        </p:attrNameLst>
                                      </p:cBhvr>
                                      <p:rCtr x="-7917" y="0"/>
                                    </p:animMotion>
                                  </p:childTnLst>
                                </p:cTn>
                              </p:par>
                              <p:par>
                                <p:cTn id="86" presetID="42" presetClass="path" presetSubtype="0" accel="50000" decel="50000" fill="hold" grpId="0" nodeType="withEffect">
                                  <p:stCondLst>
                                    <p:cond delay="0"/>
                                  </p:stCondLst>
                                  <p:childTnLst>
                                    <p:animMotion origin="layout" path="M 0.00121 -0.00209 L -0.16424 -0.00417 " pathEditMode="relative" rAng="0" ptsTypes="AA">
                                      <p:cBhvr>
                                        <p:cTn id="87" dur="2000" fill="hold"/>
                                        <p:tgtEl>
                                          <p:spTgt spid="82951"/>
                                        </p:tgtEl>
                                        <p:attrNameLst>
                                          <p:attrName>ppt_x</p:attrName>
                                          <p:attrName>ppt_y</p:attrName>
                                        </p:attrNameLst>
                                      </p:cBhvr>
                                      <p:rCtr x="-8281" y="-116"/>
                                    </p:animMotion>
                                  </p:childTnLst>
                                </p:cTn>
                              </p:par>
                              <p:par>
                                <p:cTn id="88" presetID="42" presetClass="path" presetSubtype="0" accel="50000" decel="50000" fill="hold" grpId="0" nodeType="withEffect">
                                  <p:stCondLst>
                                    <p:cond delay="0"/>
                                  </p:stCondLst>
                                  <p:childTnLst>
                                    <p:animMotion origin="layout" path="M -1.94444E-6 -3.85754E-6 L -0.16996 -0.00208 " pathEditMode="relative" rAng="0" ptsTypes="AA">
                                      <p:cBhvr>
                                        <p:cTn id="89" dur="2000" fill="hold"/>
                                        <p:tgtEl>
                                          <p:spTgt spid="82952"/>
                                        </p:tgtEl>
                                        <p:attrNameLst>
                                          <p:attrName>ppt_x</p:attrName>
                                          <p:attrName>ppt_y</p:attrName>
                                        </p:attrNameLst>
                                      </p:cBhvr>
                                      <p:rCtr x="-8507" y="-116"/>
                                    </p:animMotion>
                                  </p:childTnLst>
                                </p:cTn>
                              </p:par>
                            </p:childTnLst>
                          </p:cTn>
                        </p:par>
                      </p:childTnLst>
                    </p:cTn>
                  </p:par>
                  <p:par>
                    <p:cTn id="90" fill="hold" nodeType="clickPar">
                      <p:stCondLst>
                        <p:cond delay="indefinite"/>
                      </p:stCondLst>
                      <p:childTnLst>
                        <p:par>
                          <p:cTn id="91" fill="hold" nodeType="withGroup">
                            <p:stCondLst>
                              <p:cond delay="0"/>
                            </p:stCondLst>
                            <p:childTnLst>
                              <p:par>
                                <p:cTn id="92" presetID="16" presetClass="emph" presetSubtype="0" fill="hold" nodeType="clickEffect">
                                  <p:stCondLst>
                                    <p:cond delay="0"/>
                                  </p:stCondLst>
                                  <p:iterate type="lt">
                                    <p:tmPct val="4000"/>
                                  </p:iterate>
                                  <p:childTnLst>
                                    <p:set>
                                      <p:cBhvr override="childStyle">
                                        <p:cTn id="93" dur="500" fill="hold"/>
                                        <p:tgtEl>
                                          <p:spTgt spid="82962">
                                            <p:txEl>
                                              <p:pRg st="6" end="6"/>
                                            </p:txEl>
                                          </p:spTgt>
                                        </p:tgtEl>
                                        <p:attrNameLst>
                                          <p:attrName>style.color</p:attrName>
                                        </p:attrNameLst>
                                      </p:cBhvr>
                                      <p:to>
                                        <p:clrVal>
                                          <a:srgbClr val="CC00FF"/>
                                        </p:clrVal>
                                      </p:to>
                                    </p:set>
                                    <p:set>
                                      <p:cBhvr>
                                        <p:cTn id="94" dur="500" fill="hold"/>
                                        <p:tgtEl>
                                          <p:spTgt spid="82962">
                                            <p:txEl>
                                              <p:pRg st="6" end="6"/>
                                            </p:txEl>
                                          </p:spTgt>
                                        </p:tgtEl>
                                        <p:attrNameLst>
                                          <p:attrName>fillcolor</p:attrName>
                                        </p:attrNameLst>
                                      </p:cBhvr>
                                      <p:to>
                                        <p:clrVal>
                                          <a:srgbClr val="CC00FF"/>
                                        </p:clrVal>
                                      </p:to>
                                    </p:set>
                                    <p:set>
                                      <p:cBhvr>
                                        <p:cTn id="95" dur="500" fill="hold"/>
                                        <p:tgtEl>
                                          <p:spTgt spid="82962">
                                            <p:txEl>
                                              <p:pRg st="6" end="6"/>
                                            </p:txEl>
                                          </p:spTgt>
                                        </p:tgtEl>
                                        <p:attrNameLst>
                                          <p:attrName>fill.type</p:attrName>
                                        </p:attrNameLst>
                                      </p:cBhvr>
                                      <p:to>
                                        <p:strVal val="solid"/>
                                      </p:to>
                                    </p:set>
                                  </p:childTnLst>
                                </p:cTn>
                              </p:par>
                              <p:par>
                                <p:cTn id="96" presetID="1" presetClass="exit" presetSubtype="0" fill="hold" grpId="1" nodeType="withEffect">
                                  <p:stCondLst>
                                    <p:cond delay="0"/>
                                  </p:stCondLst>
                                  <p:childTnLst>
                                    <p:set>
                                      <p:cBhvr>
                                        <p:cTn id="97" dur="1" fill="hold">
                                          <p:stCondLst>
                                            <p:cond delay="0"/>
                                          </p:stCondLst>
                                        </p:cTn>
                                        <p:tgtEl>
                                          <p:spTgt spid="82960"/>
                                        </p:tgtEl>
                                        <p:attrNameLst>
                                          <p:attrName>style.visibility</p:attrName>
                                        </p:attrNameLst>
                                      </p:cBhvr>
                                      <p:to>
                                        <p:strVal val="hidden"/>
                                      </p:to>
                                    </p:set>
                                  </p:childTnLst>
                                </p:cTn>
                              </p:par>
                              <p:par>
                                <p:cTn id="98" presetID="1" presetClass="entr" presetSubtype="0" fill="hold" grpId="0" nodeType="withEffect">
                                  <p:stCondLst>
                                    <p:cond delay="0"/>
                                  </p:stCondLst>
                                  <p:childTnLst>
                                    <p:set>
                                      <p:cBhvr>
                                        <p:cTn id="99" dur="1" fill="hold">
                                          <p:stCondLst>
                                            <p:cond delay="0"/>
                                          </p:stCondLst>
                                        </p:cTn>
                                        <p:tgtEl>
                                          <p:spTgt spid="18"/>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62" grpId="0" uiExpand="1" build="allAtOnce"/>
      <p:bldP spid="82948" grpId="0" animBg="1"/>
      <p:bldP spid="82948" grpId="1" animBg="1"/>
      <p:bldP spid="82949" grpId="0" animBg="1"/>
      <p:bldP spid="82950" grpId="0" animBg="1"/>
      <p:bldP spid="82950" grpId="1" animBg="1"/>
      <p:bldP spid="82951" grpId="0" animBg="1"/>
      <p:bldP spid="82951" grpId="1" animBg="1"/>
      <p:bldP spid="82952" grpId="0" animBg="1"/>
      <p:bldP spid="82952" grpId="1" animBg="1"/>
      <p:bldP spid="82953" grpId="0" animBg="1"/>
      <p:bldP spid="82953" grpId="1" animBg="1"/>
      <p:bldP spid="82954" grpId="0" animBg="1"/>
      <p:bldP spid="82954" grpId="1" animBg="1"/>
      <p:bldP spid="82955" grpId="0" animBg="1"/>
      <p:bldP spid="82955" grpId="1" animBg="1"/>
      <p:bldP spid="82958" grpId="0" animBg="1"/>
      <p:bldP spid="82958" grpId="1" animBg="1"/>
      <p:bldP spid="82959" grpId="0" animBg="1"/>
      <p:bldP spid="82959" grpId="1" animBg="1"/>
      <p:bldP spid="82960" grpId="0" animBg="1"/>
      <p:bldP spid="82960" grpId="1" animBg="1"/>
      <p:bldP spid="18" grpId="0" animBg="1"/>
      <p:bldP spid="18"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atin typeface="Verdana" pitchFamily="34" charset="0"/>
              </a:rPr>
              <a:t>Iterator&lt;E&gt;</a:t>
            </a:r>
            <a:r>
              <a:rPr lang="en-US"/>
              <a:t> Interface</a:t>
            </a:r>
          </a:p>
        </p:txBody>
      </p:sp>
      <p:graphicFrame>
        <p:nvGraphicFramePr>
          <p:cNvPr id="81949" name="Group 29"/>
          <p:cNvGraphicFramePr>
            <a:graphicFrameLocks noGrp="1"/>
          </p:cNvGraphicFramePr>
          <p:nvPr>
            <p:ph idx="1"/>
            <p:extLst>
              <p:ext uri="{D42A27DB-BD31-4B8C-83A1-F6EECF244321}">
                <p14:modId xmlns:p14="http://schemas.microsoft.com/office/powerpoint/2010/main" val="505061948"/>
              </p:ext>
            </p:extLst>
          </p:nvPr>
        </p:nvGraphicFramePr>
        <p:xfrm>
          <a:off x="381000" y="1676400"/>
          <a:ext cx="8382000" cy="4389438"/>
        </p:xfrm>
        <a:graphic>
          <a:graphicData uri="http://schemas.openxmlformats.org/drawingml/2006/table">
            <a:tbl>
              <a:tblPr/>
              <a:tblGrid>
                <a:gridCol w="28956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990099"/>
                          </a:solidFill>
                          <a:effectLst/>
                          <a:latin typeface="Arial" charset="0"/>
                        </a:rPr>
                        <a:t>Method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0070C0"/>
                          </a:solidFill>
                          <a:effectLst/>
                          <a:latin typeface="Arial" charset="0"/>
                        </a:rPr>
                        <a:t>Description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3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990099"/>
                          </a:solidFill>
                          <a:effectLst/>
                          <a:latin typeface="Arial" charset="0"/>
                        </a:rPr>
                        <a:t>boolean hasNext()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70C0"/>
                          </a:solidFill>
                          <a:effectLst/>
                          <a:latin typeface="Arial" charset="0"/>
                        </a:rPr>
                        <a:t>Returns whether or not there is a next element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990099"/>
                          </a:solidFill>
                          <a:effectLst/>
                          <a:latin typeface="Arial" charset="0"/>
                        </a:rPr>
                        <a:t>E next()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0070C0"/>
                          </a:solidFill>
                          <a:effectLst/>
                          <a:latin typeface="Arial" charset="0"/>
                        </a:rPr>
                        <a:t>Returns the next element; throws </a:t>
                      </a:r>
                      <a:r>
                        <a:rPr kumimoji="0" lang="en-US" sz="2400" b="0" i="0" u="none" strike="noStrike" cap="none" normalizeH="0" baseline="0" dirty="0" err="1" smtClean="0">
                          <a:ln>
                            <a:noFill/>
                          </a:ln>
                          <a:solidFill>
                            <a:schemeClr val="tx1"/>
                          </a:solidFill>
                          <a:effectLst/>
                          <a:latin typeface="Arial" charset="0"/>
                        </a:rPr>
                        <a:t>NoSuchElementException</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smtClean="0">
                          <a:ln>
                            <a:noFill/>
                          </a:ln>
                          <a:solidFill>
                            <a:srgbClr val="0070C0"/>
                          </a:solidFill>
                          <a:effectLst/>
                          <a:latin typeface="Arial" charset="0"/>
                        </a:rPr>
                        <a:t>if </a:t>
                      </a:r>
                      <a:r>
                        <a:rPr kumimoji="0" lang="en-US" sz="2400" b="0" i="0" u="none" strike="noStrike" cap="none" normalizeH="0" baseline="0" dirty="0" err="1" smtClean="0">
                          <a:ln>
                            <a:noFill/>
                          </a:ln>
                          <a:solidFill>
                            <a:srgbClr val="0070C0"/>
                          </a:solidFill>
                          <a:effectLst/>
                          <a:latin typeface="Arial" charset="0"/>
                        </a:rPr>
                        <a:t>hasNext</a:t>
                      </a:r>
                      <a:r>
                        <a:rPr kumimoji="0" lang="en-US" sz="2400" b="0" i="0" u="none" strike="noStrike" cap="none" normalizeH="0" baseline="0" dirty="0" smtClean="0">
                          <a:ln>
                            <a:noFill/>
                          </a:ln>
                          <a:solidFill>
                            <a:srgbClr val="0070C0"/>
                          </a:solidFill>
                          <a:effectLst/>
                          <a:latin typeface="Arial" charset="0"/>
                        </a:rPr>
                        <a:t>() is false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3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990099"/>
                          </a:solidFill>
                          <a:effectLst/>
                          <a:latin typeface="Arial" charset="0"/>
                        </a:rPr>
                        <a:t>void remove()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0070C0"/>
                          </a:solidFill>
                          <a:effectLst/>
                          <a:latin typeface="Arial" charset="0"/>
                        </a:rPr>
                        <a:t>Removes the last element returned by next; throws </a:t>
                      </a:r>
                      <a:r>
                        <a:rPr kumimoji="0" lang="en-US" sz="2400" b="0" i="0" u="none" strike="noStrike" cap="none" normalizeH="0" baseline="0" dirty="0" err="1" smtClean="0">
                          <a:ln>
                            <a:noFill/>
                          </a:ln>
                          <a:solidFill>
                            <a:schemeClr val="tx1"/>
                          </a:solidFill>
                          <a:effectLst/>
                          <a:latin typeface="Arial" charset="0"/>
                        </a:rPr>
                        <a:t>IllegalStateException</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smtClean="0">
                          <a:ln>
                            <a:noFill/>
                          </a:ln>
                          <a:solidFill>
                            <a:srgbClr val="0070C0"/>
                          </a:solidFill>
                          <a:effectLst/>
                          <a:latin typeface="Arial" charset="0"/>
                        </a:rPr>
                        <a:t>if next method has not been called at all or since last remove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SetPractice.java</a:t>
            </a:r>
            <a:endParaRPr lang="en-US" i="1" dirty="0"/>
          </a:p>
        </p:txBody>
      </p:sp>
      <p:sp>
        <p:nvSpPr>
          <p:cNvPr id="3" name="Rectangle 6"/>
          <p:cNvSpPr>
            <a:spLocks noChangeArrowheads="1"/>
          </p:cNvSpPr>
          <p:nvPr/>
        </p:nvSpPr>
        <p:spPr bwMode="auto">
          <a:xfrm>
            <a:off x="-15876" y="1747391"/>
            <a:ext cx="7635876" cy="1077218"/>
          </a:xfrm>
          <a:prstGeom prst="rect">
            <a:avLst/>
          </a:prstGeom>
          <a:ln/>
          <a:extLst/>
        </p:spPr>
        <p:style>
          <a:lnRef idx="1">
            <a:schemeClr val="accent1"/>
          </a:lnRef>
          <a:fillRef idx="3">
            <a:schemeClr val="accent1"/>
          </a:fillRef>
          <a:effectRef idx="2">
            <a:schemeClr val="accent1"/>
          </a:effectRef>
          <a:fontRef idx="minor">
            <a:schemeClr val="lt1"/>
          </a:fontRef>
        </p:style>
        <p:txBody>
          <a:bodyPr wrap="square" anchor="ctr">
            <a:spAutoFit/>
          </a:bodyPr>
          <a:lstStyle/>
          <a:p>
            <a:pPr lvl="1"/>
            <a:r>
              <a:rPr lang="en-US" sz="3200" dirty="0" smtClean="0">
                <a:solidFill>
                  <a:schemeClr val="bg1"/>
                </a:solidFill>
              </a:rPr>
              <a:t>Using an iterator, remove all values from range [-29, 29] from your set</a:t>
            </a:r>
            <a:endParaRPr lang="en-US" sz="3200" dirty="0">
              <a:solidFill>
                <a:schemeClr val="bg1"/>
              </a:solidFill>
            </a:endParaRPr>
          </a:p>
        </p:txBody>
      </p:sp>
      <p:sp>
        <p:nvSpPr>
          <p:cNvPr id="4" name="Rectangle 7"/>
          <p:cNvSpPr>
            <a:spLocks noChangeArrowheads="1"/>
          </p:cNvSpPr>
          <p:nvPr/>
        </p:nvSpPr>
        <p:spPr bwMode="auto">
          <a:xfrm>
            <a:off x="2590800" y="3352800"/>
            <a:ext cx="6553200" cy="584775"/>
          </a:xfrm>
          <a:prstGeom prst="rect">
            <a:avLst/>
          </a:prstGeom>
          <a:ln/>
          <a:extLst/>
        </p:spPr>
        <p:style>
          <a:lnRef idx="1">
            <a:schemeClr val="accent1"/>
          </a:lnRef>
          <a:fillRef idx="3">
            <a:schemeClr val="accent1"/>
          </a:fillRef>
          <a:effectRef idx="2">
            <a:schemeClr val="accent1"/>
          </a:effectRef>
          <a:fontRef idx="minor">
            <a:schemeClr val="lt1"/>
          </a:fontRef>
        </p:style>
        <p:txBody>
          <a:bodyPr wrap="square" anchor="ctr">
            <a:spAutoFit/>
          </a:bodyPr>
          <a:lstStyle/>
          <a:p>
            <a:pPr lvl="1"/>
            <a:r>
              <a:rPr lang="en-US" sz="3200" dirty="0">
                <a:solidFill>
                  <a:schemeClr val="bg1"/>
                </a:solidFill>
              </a:rPr>
              <a:t>Print </a:t>
            </a:r>
            <a:r>
              <a:rPr lang="en-US" sz="3200" dirty="0" smtClean="0">
                <a:solidFill>
                  <a:schemeClr val="bg1"/>
                </a:solidFill>
              </a:rPr>
              <a:t>the set to show the results</a:t>
            </a:r>
            <a:endParaRPr lang="en-US" sz="3200" dirty="0">
              <a:solidFill>
                <a:schemeClr val="bg1"/>
              </a:solidFill>
            </a:endParaRPr>
          </a:p>
        </p:txBody>
      </p:sp>
    </p:spTree>
    <p:extLst>
      <p:ext uri="{BB962C8B-B14F-4D97-AF65-F5344CB8AC3E}">
        <p14:creationId xmlns:p14="http://schemas.microsoft.com/office/powerpoint/2010/main" val="184911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SetPractice.java</a:t>
            </a:r>
            <a:endParaRPr lang="en-US" i="1" dirty="0"/>
          </a:p>
        </p:txBody>
      </p:sp>
      <p:sp>
        <p:nvSpPr>
          <p:cNvPr id="5" name="Rectangle 4"/>
          <p:cNvSpPr/>
          <p:nvPr/>
        </p:nvSpPr>
        <p:spPr>
          <a:xfrm>
            <a:off x="685800" y="1378327"/>
            <a:ext cx="7848600" cy="4031873"/>
          </a:xfrm>
          <a:prstGeom prst="rect">
            <a:avLst/>
          </a:prstGeom>
        </p:spPr>
        <p:txBody>
          <a:bodyPr wrap="square">
            <a:spAutoFit/>
          </a:bodyPr>
          <a:lstStyle/>
          <a:p>
            <a:r>
              <a:rPr lang="en-US" sz="3200" dirty="0" smtClean="0"/>
              <a:t>Iterator&lt;Integer</a:t>
            </a:r>
            <a:r>
              <a:rPr lang="en-US" sz="3200" dirty="0"/>
              <a:t>&gt; </a:t>
            </a:r>
            <a:r>
              <a:rPr lang="en-US" sz="3200" dirty="0" err="1"/>
              <a:t>iter</a:t>
            </a:r>
            <a:r>
              <a:rPr lang="en-US" sz="3200" dirty="0"/>
              <a:t> = </a:t>
            </a:r>
            <a:r>
              <a:rPr lang="en-US" sz="3200" dirty="0" err="1"/>
              <a:t>nums.iterator</a:t>
            </a:r>
            <a:r>
              <a:rPr lang="en-US" sz="3200" dirty="0"/>
              <a:t>();</a:t>
            </a:r>
          </a:p>
          <a:p>
            <a:r>
              <a:rPr lang="en-US" sz="3200" dirty="0" smtClean="0"/>
              <a:t>while </a:t>
            </a:r>
            <a:r>
              <a:rPr lang="en-US" sz="3200" dirty="0"/>
              <a:t>(</a:t>
            </a:r>
            <a:r>
              <a:rPr lang="en-US" sz="3200" dirty="0" err="1"/>
              <a:t>iter.hasNext</a:t>
            </a:r>
            <a:r>
              <a:rPr lang="en-US" sz="3200" dirty="0"/>
              <a:t>())</a:t>
            </a:r>
          </a:p>
          <a:p>
            <a:r>
              <a:rPr lang="en-US" sz="3200" dirty="0" smtClean="0"/>
              <a:t>{</a:t>
            </a:r>
            <a:endParaRPr lang="en-US" sz="3200" dirty="0"/>
          </a:p>
          <a:p>
            <a:r>
              <a:rPr lang="en-US" sz="3200" dirty="0" smtClean="0"/>
              <a:t>   </a:t>
            </a:r>
            <a:r>
              <a:rPr lang="en-US" sz="3200" dirty="0" err="1" smtClean="0"/>
              <a:t>int</a:t>
            </a:r>
            <a:r>
              <a:rPr lang="en-US" sz="3200" dirty="0" smtClean="0"/>
              <a:t> </a:t>
            </a:r>
            <a:r>
              <a:rPr lang="en-US" sz="3200" dirty="0" err="1"/>
              <a:t>num</a:t>
            </a:r>
            <a:r>
              <a:rPr lang="en-US" sz="3200" dirty="0"/>
              <a:t> = </a:t>
            </a:r>
            <a:r>
              <a:rPr lang="en-US" sz="3200" dirty="0" err="1"/>
              <a:t>iter.next</a:t>
            </a:r>
            <a:r>
              <a:rPr lang="en-US" sz="3200" dirty="0"/>
              <a:t>();</a:t>
            </a:r>
          </a:p>
          <a:p>
            <a:r>
              <a:rPr lang="en-US" sz="3200" dirty="0" smtClean="0"/>
              <a:t>   if </a:t>
            </a:r>
            <a:r>
              <a:rPr lang="en-US" sz="3200" dirty="0"/>
              <a:t>(</a:t>
            </a:r>
            <a:r>
              <a:rPr lang="en-US" sz="3200" dirty="0" err="1"/>
              <a:t>num</a:t>
            </a:r>
            <a:r>
              <a:rPr lang="en-US" sz="3200" dirty="0"/>
              <a:t> &gt;= -29 &amp;&amp; </a:t>
            </a:r>
            <a:r>
              <a:rPr lang="en-US" sz="3200" dirty="0" err="1"/>
              <a:t>num</a:t>
            </a:r>
            <a:r>
              <a:rPr lang="en-US" sz="3200" dirty="0"/>
              <a:t> &lt;= 29)</a:t>
            </a:r>
          </a:p>
          <a:p>
            <a:r>
              <a:rPr lang="en-US" sz="3200" dirty="0" smtClean="0"/>
              <a:t>      </a:t>
            </a:r>
            <a:r>
              <a:rPr lang="en-US" sz="3200" dirty="0" err="1" smtClean="0"/>
              <a:t>iter.remove</a:t>
            </a:r>
            <a:r>
              <a:rPr lang="en-US" sz="3200" dirty="0"/>
              <a:t>();</a:t>
            </a:r>
          </a:p>
          <a:p>
            <a:r>
              <a:rPr lang="en-US" sz="3200" dirty="0" smtClean="0"/>
              <a:t>}</a:t>
            </a:r>
            <a:endParaRPr lang="en-US" sz="3200" dirty="0"/>
          </a:p>
          <a:p>
            <a:r>
              <a:rPr lang="en-US" sz="3200" dirty="0" err="1" smtClean="0"/>
              <a:t>System.out.println</a:t>
            </a:r>
            <a:r>
              <a:rPr lang="en-US" sz="3200" dirty="0" smtClean="0"/>
              <a:t>(</a:t>
            </a:r>
            <a:r>
              <a:rPr lang="en-US" sz="3200" dirty="0" err="1" smtClean="0"/>
              <a:t>nums</a:t>
            </a:r>
            <a:r>
              <a:rPr lang="en-US" sz="3200" dirty="0" smtClean="0"/>
              <a:t>);</a:t>
            </a:r>
            <a:endParaRPr lang="en-US" sz="3200" dirty="0"/>
          </a:p>
        </p:txBody>
      </p:sp>
      <p:sp>
        <p:nvSpPr>
          <p:cNvPr id="4" name="AutoShape 5"/>
          <p:cNvSpPr>
            <a:spLocks noChangeArrowheads="1"/>
          </p:cNvSpPr>
          <p:nvPr/>
        </p:nvSpPr>
        <p:spPr bwMode="auto">
          <a:xfrm>
            <a:off x="3505200" y="277162"/>
            <a:ext cx="5410200" cy="1055608"/>
          </a:xfrm>
          <a:prstGeom prst="wedgeRoundRectCallout">
            <a:avLst>
              <a:gd name="adj1" fmla="val -49963"/>
              <a:gd name="adj2" fmla="val 211314"/>
              <a:gd name="adj3" fmla="val 16667"/>
            </a:avLst>
          </a:prstGeom>
          <a:ln>
            <a:headEnd/>
            <a:tailEnd/>
          </a:ln>
          <a:extLst/>
        </p:spPr>
        <p:style>
          <a:lnRef idx="3">
            <a:schemeClr val="lt1"/>
          </a:lnRef>
          <a:fillRef idx="1">
            <a:schemeClr val="accent4"/>
          </a:fillRef>
          <a:effectRef idx="1">
            <a:schemeClr val="accent4"/>
          </a:effectRef>
          <a:fontRef idx="minor">
            <a:schemeClr val="lt1"/>
          </a:fontRef>
        </p:style>
        <p:txBody>
          <a:bodyPr wrap="square" anchor="ctr">
            <a:spAutoFit/>
          </a:bodyPr>
          <a:lstStyle/>
          <a:p>
            <a:pPr algn="ctr"/>
            <a:r>
              <a:rPr lang="en-US" sz="2800" dirty="0" smtClean="0">
                <a:solidFill>
                  <a:schemeClr val="bg1"/>
                </a:solidFill>
              </a:rPr>
              <a:t>If using value more than once, store in variable!</a:t>
            </a:r>
            <a:endParaRPr lang="en-US" sz="2800" dirty="0">
              <a:solidFill>
                <a:schemeClr val="bg1"/>
              </a:solidFill>
            </a:endParaRPr>
          </a:p>
        </p:txBody>
      </p:sp>
    </p:spTree>
    <p:extLst>
      <p:ext uri="{BB962C8B-B14F-4D97-AF65-F5344CB8AC3E}">
        <p14:creationId xmlns:p14="http://schemas.microsoft.com/office/powerpoint/2010/main" val="192552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219200"/>
            <a:ext cx="7162800" cy="2646878"/>
          </a:xfrm>
          <a:prstGeom prst="rect">
            <a:avLst/>
          </a:prstGeom>
          <a:noFill/>
        </p:spPr>
        <p:txBody>
          <a:bodyPr wrap="square" lIns="91440" tIns="45720" rIns="91440" bIns="45720">
            <a:spAutoFit/>
          </a:bodyPr>
          <a:lstStyle/>
          <a:p>
            <a:pPr algn="ctr"/>
            <a:r>
              <a:rPr lang="en-US" sz="166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Lab 1</a:t>
            </a:r>
            <a:endParaRPr lang="en-US" sz="16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16309511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Maps</a:t>
            </a:r>
          </a:p>
        </p:txBody>
      </p:sp>
      <p:sp>
        <p:nvSpPr>
          <p:cNvPr id="22532" name="Oval 4"/>
          <p:cNvSpPr>
            <a:spLocks noChangeArrowheads="1"/>
          </p:cNvSpPr>
          <p:nvPr/>
        </p:nvSpPr>
        <p:spPr bwMode="auto">
          <a:xfrm>
            <a:off x="1600200" y="1905000"/>
            <a:ext cx="2362200" cy="3886200"/>
          </a:xfrm>
          <a:prstGeom prst="ellipse">
            <a:avLst/>
          </a:prstGeom>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22533" name="Oval 5"/>
          <p:cNvSpPr>
            <a:spLocks noChangeArrowheads="1"/>
          </p:cNvSpPr>
          <p:nvPr/>
        </p:nvSpPr>
        <p:spPr bwMode="auto">
          <a:xfrm>
            <a:off x="5105400" y="2057400"/>
            <a:ext cx="2362200" cy="3733800"/>
          </a:xfrm>
          <a:prstGeom prst="ellipse">
            <a:avLst/>
          </a:prstGeom>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22534" name="Text Box 6"/>
          <p:cNvSpPr txBox="1">
            <a:spLocks noChangeArrowheads="1"/>
          </p:cNvSpPr>
          <p:nvPr/>
        </p:nvSpPr>
        <p:spPr bwMode="auto">
          <a:xfrm>
            <a:off x="1447800" y="16002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dirty="0">
                <a:latin typeface="Verdana" pitchFamily="34" charset="0"/>
                <a:ea typeface="Verdana" pitchFamily="34" charset="0"/>
                <a:cs typeface="Verdana" pitchFamily="34" charset="0"/>
              </a:rPr>
              <a:t>Keys</a:t>
            </a:r>
          </a:p>
        </p:txBody>
      </p:sp>
      <p:sp>
        <p:nvSpPr>
          <p:cNvPr id="22535" name="Text Box 7"/>
          <p:cNvSpPr txBox="1">
            <a:spLocks noChangeArrowheads="1"/>
          </p:cNvSpPr>
          <p:nvPr/>
        </p:nvSpPr>
        <p:spPr bwMode="auto">
          <a:xfrm>
            <a:off x="6781800" y="1752600"/>
            <a:ext cx="1295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dirty="0">
                <a:latin typeface="Verdana" pitchFamily="34" charset="0"/>
                <a:ea typeface="Verdana" pitchFamily="34" charset="0"/>
                <a:cs typeface="Verdana" pitchFamily="34" charset="0"/>
              </a:rPr>
              <a:t>Values</a:t>
            </a:r>
          </a:p>
        </p:txBody>
      </p:sp>
      <p:sp>
        <p:nvSpPr>
          <p:cNvPr id="22536" name="Text Box 8"/>
          <p:cNvSpPr txBox="1">
            <a:spLocks noChangeArrowheads="1"/>
          </p:cNvSpPr>
          <p:nvPr/>
        </p:nvSpPr>
        <p:spPr bwMode="auto">
          <a:xfrm>
            <a:off x="1981200" y="25146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dirty="0">
                <a:solidFill>
                  <a:srgbClr val="002060"/>
                </a:solidFill>
                <a:latin typeface="Verdana" pitchFamily="34" charset="0"/>
                <a:ea typeface="Verdana" pitchFamily="34" charset="0"/>
                <a:cs typeface="Verdana" pitchFamily="34" charset="0"/>
              </a:rPr>
              <a:t>George</a:t>
            </a:r>
          </a:p>
        </p:txBody>
      </p:sp>
      <p:sp>
        <p:nvSpPr>
          <p:cNvPr id="22538" name="Text Box 10"/>
          <p:cNvSpPr txBox="1">
            <a:spLocks noChangeArrowheads="1"/>
          </p:cNvSpPr>
          <p:nvPr/>
        </p:nvSpPr>
        <p:spPr bwMode="auto">
          <a:xfrm>
            <a:off x="1828800" y="32004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solidFill>
                  <a:srgbClr val="002060"/>
                </a:solidFill>
                <a:latin typeface="Verdana" pitchFamily="34" charset="0"/>
                <a:ea typeface="Verdana" pitchFamily="34" charset="0"/>
                <a:cs typeface="Verdana" pitchFamily="34" charset="0"/>
              </a:rPr>
              <a:t>Martha</a:t>
            </a:r>
          </a:p>
        </p:txBody>
      </p:sp>
      <p:sp>
        <p:nvSpPr>
          <p:cNvPr id="22539" name="Text Box 11"/>
          <p:cNvSpPr txBox="1">
            <a:spLocks noChangeArrowheads="1"/>
          </p:cNvSpPr>
          <p:nvPr/>
        </p:nvSpPr>
        <p:spPr bwMode="auto">
          <a:xfrm>
            <a:off x="2438400" y="38862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solidFill>
                  <a:srgbClr val="002060"/>
                </a:solidFill>
                <a:latin typeface="Verdana" pitchFamily="34" charset="0"/>
                <a:ea typeface="Verdana" pitchFamily="34" charset="0"/>
                <a:cs typeface="Verdana" pitchFamily="34" charset="0"/>
              </a:rPr>
              <a:t>Mary</a:t>
            </a:r>
          </a:p>
        </p:txBody>
      </p:sp>
      <p:sp>
        <p:nvSpPr>
          <p:cNvPr id="22540" name="Text Box 12"/>
          <p:cNvSpPr txBox="1">
            <a:spLocks noChangeArrowheads="1"/>
          </p:cNvSpPr>
          <p:nvPr/>
        </p:nvSpPr>
        <p:spPr bwMode="auto">
          <a:xfrm>
            <a:off x="2057400" y="46482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solidFill>
                  <a:srgbClr val="002060"/>
                </a:solidFill>
                <a:latin typeface="Verdana" pitchFamily="34" charset="0"/>
                <a:ea typeface="Verdana" pitchFamily="34" charset="0"/>
                <a:cs typeface="Verdana" pitchFamily="34" charset="0"/>
              </a:rPr>
              <a:t>Abe</a:t>
            </a:r>
          </a:p>
        </p:txBody>
      </p:sp>
      <p:sp>
        <p:nvSpPr>
          <p:cNvPr id="22542" name="Rectangle 14"/>
          <p:cNvSpPr>
            <a:spLocks noChangeArrowheads="1"/>
          </p:cNvSpPr>
          <p:nvPr/>
        </p:nvSpPr>
        <p:spPr bwMode="auto">
          <a:xfrm>
            <a:off x="5943600" y="2590800"/>
            <a:ext cx="609600" cy="5334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3" name="Rectangle 15"/>
          <p:cNvSpPr>
            <a:spLocks noChangeArrowheads="1"/>
          </p:cNvSpPr>
          <p:nvPr/>
        </p:nvSpPr>
        <p:spPr bwMode="auto">
          <a:xfrm>
            <a:off x="6324600" y="3505200"/>
            <a:ext cx="609600" cy="533400"/>
          </a:xfrm>
          <a:prstGeom prst="rect">
            <a:avLst/>
          </a:prstGeom>
          <a:solidFill>
            <a:srgbClr val="FF00FF"/>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4" name="Rectangle 16"/>
          <p:cNvSpPr>
            <a:spLocks noChangeArrowheads="1"/>
          </p:cNvSpPr>
          <p:nvPr/>
        </p:nvSpPr>
        <p:spPr bwMode="auto">
          <a:xfrm>
            <a:off x="5791200" y="4495800"/>
            <a:ext cx="609600" cy="533400"/>
          </a:xfrm>
          <a:prstGeom prst="rect">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8" name="Freeform 20"/>
          <p:cNvSpPr>
            <a:spLocks/>
          </p:cNvSpPr>
          <p:nvPr/>
        </p:nvSpPr>
        <p:spPr bwMode="auto">
          <a:xfrm>
            <a:off x="2971800" y="2120900"/>
            <a:ext cx="2895600" cy="546100"/>
          </a:xfrm>
          <a:custGeom>
            <a:avLst/>
            <a:gdLst>
              <a:gd name="T0" fmla="*/ 0 w 1824"/>
              <a:gd name="T1" fmla="*/ 296 h 344"/>
              <a:gd name="T2" fmla="*/ 1056 w 1824"/>
              <a:gd name="T3" fmla="*/ 8 h 344"/>
              <a:gd name="T4" fmla="*/ 1824 w 1824"/>
              <a:gd name="T5" fmla="*/ 344 h 344"/>
            </a:gdLst>
            <a:ahLst/>
            <a:cxnLst>
              <a:cxn ang="0">
                <a:pos x="T0" y="T1"/>
              </a:cxn>
              <a:cxn ang="0">
                <a:pos x="T2" y="T3"/>
              </a:cxn>
              <a:cxn ang="0">
                <a:pos x="T4" y="T5"/>
              </a:cxn>
            </a:cxnLst>
            <a:rect l="0" t="0" r="r" b="b"/>
            <a:pathLst>
              <a:path w="1824" h="344">
                <a:moveTo>
                  <a:pt x="0" y="296"/>
                </a:moveTo>
                <a:cubicBezTo>
                  <a:pt x="376" y="148"/>
                  <a:pt x="752" y="0"/>
                  <a:pt x="1056" y="8"/>
                </a:cubicBezTo>
                <a:cubicBezTo>
                  <a:pt x="1360" y="16"/>
                  <a:pt x="1696" y="288"/>
                  <a:pt x="1824" y="344"/>
                </a:cubicBezTo>
              </a:path>
            </a:pathLst>
          </a:custGeom>
          <a:noFill/>
          <a:ln w="38100">
            <a:solidFill>
              <a:srgbClr val="002060"/>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9" name="Freeform 21"/>
          <p:cNvSpPr>
            <a:spLocks/>
          </p:cNvSpPr>
          <p:nvPr/>
        </p:nvSpPr>
        <p:spPr bwMode="auto">
          <a:xfrm flipV="1">
            <a:off x="3352800" y="4114800"/>
            <a:ext cx="2895600" cy="228600"/>
          </a:xfrm>
          <a:custGeom>
            <a:avLst/>
            <a:gdLst>
              <a:gd name="T0" fmla="*/ 0 w 1824"/>
              <a:gd name="T1" fmla="*/ 296 h 344"/>
              <a:gd name="T2" fmla="*/ 1056 w 1824"/>
              <a:gd name="T3" fmla="*/ 8 h 344"/>
              <a:gd name="T4" fmla="*/ 1824 w 1824"/>
              <a:gd name="T5" fmla="*/ 344 h 344"/>
            </a:gdLst>
            <a:ahLst/>
            <a:cxnLst>
              <a:cxn ang="0">
                <a:pos x="T0" y="T1"/>
              </a:cxn>
              <a:cxn ang="0">
                <a:pos x="T2" y="T3"/>
              </a:cxn>
              <a:cxn ang="0">
                <a:pos x="T4" y="T5"/>
              </a:cxn>
            </a:cxnLst>
            <a:rect l="0" t="0" r="r" b="b"/>
            <a:pathLst>
              <a:path w="1824" h="344">
                <a:moveTo>
                  <a:pt x="0" y="296"/>
                </a:moveTo>
                <a:cubicBezTo>
                  <a:pt x="376" y="148"/>
                  <a:pt x="752" y="0"/>
                  <a:pt x="1056" y="8"/>
                </a:cubicBezTo>
                <a:cubicBezTo>
                  <a:pt x="1360" y="16"/>
                  <a:pt x="1696" y="288"/>
                  <a:pt x="1824" y="344"/>
                </a:cubicBezTo>
              </a:path>
            </a:pathLst>
          </a:custGeom>
          <a:noFill/>
          <a:ln w="38100">
            <a:solidFill>
              <a:srgbClr val="002060"/>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0" name="Freeform 22"/>
          <p:cNvSpPr>
            <a:spLocks/>
          </p:cNvSpPr>
          <p:nvPr/>
        </p:nvSpPr>
        <p:spPr bwMode="auto">
          <a:xfrm>
            <a:off x="3124200" y="2895600"/>
            <a:ext cx="3124200" cy="609600"/>
          </a:xfrm>
          <a:custGeom>
            <a:avLst/>
            <a:gdLst>
              <a:gd name="T0" fmla="*/ 0 w 1824"/>
              <a:gd name="T1" fmla="*/ 296 h 344"/>
              <a:gd name="T2" fmla="*/ 1056 w 1824"/>
              <a:gd name="T3" fmla="*/ 8 h 344"/>
              <a:gd name="T4" fmla="*/ 1824 w 1824"/>
              <a:gd name="T5" fmla="*/ 344 h 344"/>
            </a:gdLst>
            <a:ahLst/>
            <a:cxnLst>
              <a:cxn ang="0">
                <a:pos x="T0" y="T1"/>
              </a:cxn>
              <a:cxn ang="0">
                <a:pos x="T2" y="T3"/>
              </a:cxn>
              <a:cxn ang="0">
                <a:pos x="T4" y="T5"/>
              </a:cxn>
            </a:cxnLst>
            <a:rect l="0" t="0" r="r" b="b"/>
            <a:pathLst>
              <a:path w="1824" h="344">
                <a:moveTo>
                  <a:pt x="0" y="296"/>
                </a:moveTo>
                <a:cubicBezTo>
                  <a:pt x="376" y="148"/>
                  <a:pt x="752" y="0"/>
                  <a:pt x="1056" y="8"/>
                </a:cubicBezTo>
                <a:cubicBezTo>
                  <a:pt x="1360" y="16"/>
                  <a:pt x="1696" y="288"/>
                  <a:pt x="1824" y="344"/>
                </a:cubicBezTo>
              </a:path>
            </a:pathLst>
          </a:custGeom>
          <a:noFill/>
          <a:ln w="38100">
            <a:solidFill>
              <a:srgbClr val="002060"/>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1" name="Freeform 23"/>
          <p:cNvSpPr>
            <a:spLocks/>
          </p:cNvSpPr>
          <p:nvPr/>
        </p:nvSpPr>
        <p:spPr bwMode="auto">
          <a:xfrm flipV="1">
            <a:off x="2743200" y="4889500"/>
            <a:ext cx="2895600" cy="444500"/>
          </a:xfrm>
          <a:custGeom>
            <a:avLst/>
            <a:gdLst>
              <a:gd name="T0" fmla="*/ 0 w 1824"/>
              <a:gd name="T1" fmla="*/ 296 h 344"/>
              <a:gd name="T2" fmla="*/ 1056 w 1824"/>
              <a:gd name="T3" fmla="*/ 8 h 344"/>
              <a:gd name="T4" fmla="*/ 1824 w 1824"/>
              <a:gd name="T5" fmla="*/ 344 h 344"/>
            </a:gdLst>
            <a:ahLst/>
            <a:cxnLst>
              <a:cxn ang="0">
                <a:pos x="T0" y="T1"/>
              </a:cxn>
              <a:cxn ang="0">
                <a:pos x="T2" y="T3"/>
              </a:cxn>
              <a:cxn ang="0">
                <a:pos x="T4" y="T5"/>
              </a:cxn>
            </a:cxnLst>
            <a:rect l="0" t="0" r="r" b="b"/>
            <a:pathLst>
              <a:path w="1824" h="344">
                <a:moveTo>
                  <a:pt x="0" y="296"/>
                </a:moveTo>
                <a:cubicBezTo>
                  <a:pt x="376" y="148"/>
                  <a:pt x="752" y="0"/>
                  <a:pt x="1056" y="8"/>
                </a:cubicBezTo>
                <a:cubicBezTo>
                  <a:pt x="1360" y="16"/>
                  <a:pt x="1696" y="288"/>
                  <a:pt x="1824" y="344"/>
                </a:cubicBezTo>
              </a:path>
            </a:pathLst>
          </a:custGeom>
          <a:noFill/>
          <a:ln w="38100">
            <a:solidFill>
              <a:srgbClr val="002060"/>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Sets</a:t>
            </a:r>
          </a:p>
        </p:txBody>
      </p:sp>
      <p:sp>
        <p:nvSpPr>
          <p:cNvPr id="39947" name="Rectangle 11"/>
          <p:cNvSpPr>
            <a:spLocks noChangeArrowheads="1"/>
          </p:cNvSpPr>
          <p:nvPr/>
        </p:nvSpPr>
        <p:spPr bwMode="auto">
          <a:xfrm>
            <a:off x="-14288" y="1293813"/>
            <a:ext cx="8077201" cy="579437"/>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pPr lvl="1"/>
            <a:r>
              <a:rPr lang="en-US" sz="3200">
                <a:solidFill>
                  <a:schemeClr val="bg1"/>
                </a:solidFill>
              </a:rPr>
              <a:t>Unordered collection of distinct elements</a:t>
            </a:r>
          </a:p>
        </p:txBody>
      </p:sp>
      <p:sp>
        <p:nvSpPr>
          <p:cNvPr id="39948" name="Rectangle 12"/>
          <p:cNvSpPr>
            <a:spLocks noChangeArrowheads="1"/>
          </p:cNvSpPr>
          <p:nvPr/>
        </p:nvSpPr>
        <p:spPr bwMode="auto">
          <a:xfrm>
            <a:off x="-14288" y="2179638"/>
            <a:ext cx="3657601" cy="579437"/>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pPr lvl="1"/>
            <a:r>
              <a:rPr lang="en-US" sz="3200" b="1" i="1">
                <a:solidFill>
                  <a:schemeClr val="bg1"/>
                </a:solidFill>
              </a:rPr>
              <a:t>No duplicates!</a:t>
            </a:r>
          </a:p>
        </p:txBody>
      </p:sp>
      <p:sp>
        <p:nvSpPr>
          <p:cNvPr id="39949" name="Rectangle 13"/>
          <p:cNvSpPr>
            <a:spLocks noChangeArrowheads="1"/>
          </p:cNvSpPr>
          <p:nvPr/>
        </p:nvSpPr>
        <p:spPr bwMode="auto">
          <a:xfrm>
            <a:off x="-14288" y="3108325"/>
            <a:ext cx="4038601" cy="579438"/>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pPr lvl="1"/>
            <a:r>
              <a:rPr lang="en-US" sz="3200">
                <a:solidFill>
                  <a:schemeClr val="bg1"/>
                </a:solidFill>
              </a:rPr>
              <a:t>Basic Operations</a:t>
            </a:r>
          </a:p>
        </p:txBody>
      </p:sp>
      <p:sp>
        <p:nvSpPr>
          <p:cNvPr id="39950" name="Rectangle 14"/>
          <p:cNvSpPr>
            <a:spLocks noChangeArrowheads="1"/>
          </p:cNvSpPr>
          <p:nvPr/>
        </p:nvSpPr>
        <p:spPr bwMode="auto">
          <a:xfrm>
            <a:off x="765175" y="3824288"/>
            <a:ext cx="2679700" cy="519112"/>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r>
              <a:rPr lang="en-US" sz="2800">
                <a:solidFill>
                  <a:schemeClr val="bg1"/>
                </a:solidFill>
              </a:rPr>
              <a:t>Add an element</a:t>
            </a:r>
          </a:p>
        </p:txBody>
      </p:sp>
      <p:sp>
        <p:nvSpPr>
          <p:cNvPr id="39951" name="Rectangle 15"/>
          <p:cNvSpPr>
            <a:spLocks noChangeArrowheads="1"/>
          </p:cNvSpPr>
          <p:nvPr/>
        </p:nvSpPr>
        <p:spPr bwMode="auto">
          <a:xfrm>
            <a:off x="765175" y="4454525"/>
            <a:ext cx="3373438" cy="519113"/>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r>
              <a:rPr lang="en-US" sz="2800">
                <a:solidFill>
                  <a:schemeClr val="bg1"/>
                </a:solidFill>
              </a:rPr>
              <a:t>Remove an element</a:t>
            </a:r>
          </a:p>
        </p:txBody>
      </p:sp>
      <p:sp>
        <p:nvSpPr>
          <p:cNvPr id="39952" name="Rectangle 16"/>
          <p:cNvSpPr>
            <a:spLocks noChangeArrowheads="1"/>
          </p:cNvSpPr>
          <p:nvPr/>
        </p:nvSpPr>
        <p:spPr bwMode="auto">
          <a:xfrm>
            <a:off x="765175" y="5084763"/>
            <a:ext cx="4340225" cy="519112"/>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r>
              <a:rPr lang="en-US" sz="2800">
                <a:solidFill>
                  <a:schemeClr val="bg1"/>
                </a:solidFill>
              </a:rPr>
              <a:t>Check if an element exists</a:t>
            </a:r>
          </a:p>
        </p:txBody>
      </p:sp>
      <p:sp>
        <p:nvSpPr>
          <p:cNvPr id="39953" name="Rectangle 17"/>
          <p:cNvSpPr>
            <a:spLocks noChangeArrowheads="1"/>
          </p:cNvSpPr>
          <p:nvPr/>
        </p:nvSpPr>
        <p:spPr bwMode="auto">
          <a:xfrm>
            <a:off x="765175" y="5715000"/>
            <a:ext cx="2738438" cy="519113"/>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r>
              <a:rPr lang="en-US" sz="2800">
                <a:solidFill>
                  <a:schemeClr val="bg1"/>
                </a:solidFill>
              </a:rPr>
              <a:t>List all elements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9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9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9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9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7" grpId="0" animBg="1"/>
      <p:bldP spid="39948" grpId="0" animBg="1"/>
      <p:bldP spid="39949" grpId="0" animBg="1"/>
      <p:bldP spid="39950" grpId="0" animBg="1"/>
      <p:bldP spid="39951" grpId="0" animBg="1"/>
      <p:bldP spid="39952" grpId="0" animBg="1"/>
      <p:bldP spid="3995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Maps</a:t>
            </a:r>
          </a:p>
        </p:txBody>
      </p:sp>
      <p:sp>
        <p:nvSpPr>
          <p:cNvPr id="21508" name="Rectangle 4"/>
          <p:cNvSpPr>
            <a:spLocks noChangeArrowheads="1"/>
          </p:cNvSpPr>
          <p:nvPr/>
        </p:nvSpPr>
        <p:spPr bwMode="auto">
          <a:xfrm>
            <a:off x="-15875" y="1447800"/>
            <a:ext cx="8382000" cy="1066800"/>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pPr lvl="1"/>
            <a:r>
              <a:rPr lang="en-US" sz="3200" dirty="0">
                <a:solidFill>
                  <a:schemeClr val="bg1"/>
                </a:solidFill>
              </a:rPr>
              <a:t>Mathematically, a map is a function from one set (</a:t>
            </a:r>
            <a:r>
              <a:rPr lang="en-US" sz="3200" i="1" dirty="0">
                <a:solidFill>
                  <a:srgbClr val="FFFF00"/>
                </a:solidFill>
              </a:rPr>
              <a:t>key set</a:t>
            </a:r>
            <a:r>
              <a:rPr lang="en-US" sz="3200" dirty="0">
                <a:solidFill>
                  <a:schemeClr val="bg1"/>
                </a:solidFill>
              </a:rPr>
              <a:t>) to another (</a:t>
            </a:r>
            <a:r>
              <a:rPr lang="en-US" sz="3200" i="1" dirty="0">
                <a:solidFill>
                  <a:srgbClr val="FFFF00"/>
                </a:solidFill>
              </a:rPr>
              <a:t>value set</a:t>
            </a:r>
            <a:r>
              <a:rPr lang="en-US" sz="3200" dirty="0">
                <a:solidFill>
                  <a:schemeClr val="bg1"/>
                </a:solidFill>
              </a:rPr>
              <a:t>)</a:t>
            </a:r>
          </a:p>
        </p:txBody>
      </p:sp>
      <p:sp>
        <p:nvSpPr>
          <p:cNvPr id="21509" name="Rectangle 5"/>
          <p:cNvSpPr>
            <a:spLocks noChangeArrowheads="1"/>
          </p:cNvSpPr>
          <p:nvPr/>
        </p:nvSpPr>
        <p:spPr bwMode="auto">
          <a:xfrm>
            <a:off x="1584325" y="3215481"/>
            <a:ext cx="6781800" cy="579437"/>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pPr algn="ctr"/>
            <a:r>
              <a:rPr lang="en-US" sz="3200">
                <a:solidFill>
                  <a:schemeClr val="bg1"/>
                </a:solidFill>
              </a:rPr>
              <a:t>Every key in the map is unique</a:t>
            </a:r>
          </a:p>
        </p:txBody>
      </p:sp>
      <p:sp>
        <p:nvSpPr>
          <p:cNvPr id="21510" name="Rectangle 6"/>
          <p:cNvSpPr>
            <a:spLocks noChangeArrowheads="1"/>
          </p:cNvSpPr>
          <p:nvPr/>
        </p:nvSpPr>
        <p:spPr bwMode="auto">
          <a:xfrm>
            <a:off x="2362200" y="4495800"/>
            <a:ext cx="6781800" cy="1066800"/>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pPr lvl="1"/>
            <a:r>
              <a:rPr lang="en-US" sz="3200">
                <a:solidFill>
                  <a:schemeClr val="bg1"/>
                </a:solidFill>
              </a:rPr>
              <a:t>Several keys may map to the same value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P spid="21509" grpId="0" animBg="1"/>
      <p:bldP spid="215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Map Hierarchy</a:t>
            </a:r>
          </a:p>
        </p:txBody>
      </p:sp>
      <p:graphicFrame>
        <p:nvGraphicFramePr>
          <p:cNvPr id="2" name="Diagram 1"/>
          <p:cNvGraphicFramePr/>
          <p:nvPr>
            <p:extLst>
              <p:ext uri="{D42A27DB-BD31-4B8C-83A1-F6EECF244321}">
                <p14:modId xmlns:p14="http://schemas.microsoft.com/office/powerpoint/2010/main" val="222631207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6898" name="AutoShape 34"/>
          <p:cNvSpPr>
            <a:spLocks noChangeArrowheads="1"/>
          </p:cNvSpPr>
          <p:nvPr/>
        </p:nvSpPr>
        <p:spPr bwMode="auto">
          <a:xfrm>
            <a:off x="4191000" y="457200"/>
            <a:ext cx="4495800" cy="1135063"/>
          </a:xfrm>
          <a:prstGeom prst="wedgeEllipseCallout">
            <a:avLst>
              <a:gd name="adj1" fmla="val -40958"/>
              <a:gd name="adj2" fmla="val 81731"/>
            </a:avLst>
          </a:prstGeom>
          <a:ln>
            <a:headEnd/>
            <a:tailEnd/>
          </a:ln>
          <a:extLst/>
        </p:spPr>
        <p:style>
          <a:lnRef idx="3">
            <a:schemeClr val="lt1"/>
          </a:lnRef>
          <a:fillRef idx="1">
            <a:schemeClr val="accent4"/>
          </a:fillRef>
          <a:effectRef idx="1">
            <a:schemeClr val="accent4"/>
          </a:effectRef>
          <a:fontRef idx="minor">
            <a:schemeClr val="lt1"/>
          </a:fontRef>
        </p:style>
        <p:txBody>
          <a:bodyPr anchor="ctr" anchorCtr="1">
            <a:spAutoFit/>
          </a:bodyPr>
          <a:lstStyle/>
          <a:p>
            <a:pPr algn="ctr"/>
            <a:r>
              <a:rPr lang="en-US" sz="2400">
                <a:solidFill>
                  <a:schemeClr val="bg1"/>
                </a:solidFill>
              </a:rPr>
              <a:t>NOT in the  </a:t>
            </a:r>
            <a:r>
              <a:rPr lang="en-US" sz="2400">
                <a:solidFill>
                  <a:schemeClr val="bg1"/>
                </a:solidFill>
                <a:latin typeface="Verdana" pitchFamily="34" charset="0"/>
              </a:rPr>
              <a:t>Collection</a:t>
            </a:r>
            <a:r>
              <a:rPr lang="en-US" sz="2400">
                <a:solidFill>
                  <a:schemeClr val="bg1"/>
                </a:solidFill>
              </a:rPr>
              <a:t> Hierarchy!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9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Map Implementations</a:t>
            </a:r>
          </a:p>
        </p:txBody>
      </p:sp>
      <p:sp>
        <p:nvSpPr>
          <p:cNvPr id="109571" name="Text Box 3"/>
          <p:cNvSpPr txBox="1">
            <a:spLocks noChangeArrowheads="1"/>
          </p:cNvSpPr>
          <p:nvPr/>
        </p:nvSpPr>
        <p:spPr bwMode="auto">
          <a:xfrm>
            <a:off x="-14288" y="1447800"/>
            <a:ext cx="5576888" cy="579438"/>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pPr lvl="1">
              <a:spcBef>
                <a:spcPct val="50000"/>
              </a:spcBef>
            </a:pPr>
            <a:r>
              <a:rPr lang="en-US" sz="3200">
                <a:solidFill>
                  <a:schemeClr val="bg1"/>
                </a:solidFill>
              </a:rPr>
              <a:t>HashMap&lt;K, V&gt; Class</a:t>
            </a:r>
          </a:p>
        </p:txBody>
      </p:sp>
      <p:sp>
        <p:nvSpPr>
          <p:cNvPr id="109601" name="Rectangle 33"/>
          <p:cNvSpPr>
            <a:spLocks noChangeArrowheads="1"/>
          </p:cNvSpPr>
          <p:nvPr/>
        </p:nvSpPr>
        <p:spPr bwMode="auto">
          <a:xfrm>
            <a:off x="1219200" y="2355850"/>
            <a:ext cx="7924800" cy="955675"/>
          </a:xfrm>
          <a:prstGeom prst="rect">
            <a:avLst/>
          </a:prstGeom>
          <a:ln>
            <a:headEnd/>
            <a:tailEnd/>
          </a:ln>
          <a:extLst/>
        </p:spPr>
        <p:style>
          <a:lnRef idx="1">
            <a:schemeClr val="accent2"/>
          </a:lnRef>
          <a:fillRef idx="3">
            <a:schemeClr val="accent2"/>
          </a:fillRef>
          <a:effectRef idx="2">
            <a:schemeClr val="accent2"/>
          </a:effectRef>
          <a:fontRef idx="minor">
            <a:schemeClr val="lt1"/>
          </a:fontRef>
        </p:style>
        <p:txBody>
          <a:bodyPr anchor="ctr">
            <a:spAutoFit/>
          </a:bodyPr>
          <a:lstStyle/>
          <a:p>
            <a:r>
              <a:rPr lang="en-US" sz="2800">
                <a:solidFill>
                  <a:schemeClr val="bg1"/>
                </a:solidFill>
              </a:rPr>
              <a:t>UNSORTED mapping of keys to values using a hash table (order can change over time)</a:t>
            </a:r>
          </a:p>
        </p:txBody>
      </p:sp>
      <p:sp>
        <p:nvSpPr>
          <p:cNvPr id="109602" name="Rectangle 34"/>
          <p:cNvSpPr>
            <a:spLocks noChangeArrowheads="1"/>
          </p:cNvSpPr>
          <p:nvPr/>
        </p:nvSpPr>
        <p:spPr bwMode="auto">
          <a:xfrm>
            <a:off x="1219200" y="3578225"/>
            <a:ext cx="7924800" cy="955675"/>
          </a:xfrm>
          <a:prstGeom prst="rect">
            <a:avLst/>
          </a:prstGeom>
          <a:ln>
            <a:headEnd/>
            <a:tailEnd/>
          </a:ln>
          <a:extLst/>
        </p:spPr>
        <p:style>
          <a:lnRef idx="1">
            <a:schemeClr val="accent2"/>
          </a:lnRef>
          <a:fillRef idx="3">
            <a:schemeClr val="accent2"/>
          </a:fillRef>
          <a:effectRef idx="2">
            <a:schemeClr val="accent2"/>
          </a:effectRef>
          <a:fontRef idx="minor">
            <a:schemeClr val="lt1"/>
          </a:fontRef>
        </p:style>
        <p:txBody>
          <a:bodyPr anchor="ctr">
            <a:spAutoFit/>
          </a:bodyPr>
          <a:lstStyle/>
          <a:p>
            <a:r>
              <a:rPr lang="en-US" sz="2800">
                <a:solidFill>
                  <a:schemeClr val="bg1"/>
                </a:solidFill>
              </a:rPr>
              <a:t>Guarantees O(1) time for </a:t>
            </a:r>
            <a:r>
              <a:rPr lang="en-US" sz="2800">
                <a:solidFill>
                  <a:schemeClr val="bg1"/>
                </a:solidFill>
                <a:latin typeface="Verdana" pitchFamily="34" charset="0"/>
              </a:rPr>
              <a:t>get</a:t>
            </a:r>
            <a:r>
              <a:rPr lang="en-US" sz="2800">
                <a:solidFill>
                  <a:schemeClr val="bg1"/>
                </a:solidFill>
              </a:rPr>
              <a:t>, </a:t>
            </a:r>
            <a:r>
              <a:rPr lang="en-US" sz="2800">
                <a:solidFill>
                  <a:schemeClr val="bg1"/>
                </a:solidFill>
                <a:latin typeface="Verdana" pitchFamily="34" charset="0"/>
              </a:rPr>
              <a:t>put</a:t>
            </a:r>
            <a:r>
              <a:rPr lang="en-US" sz="2800">
                <a:solidFill>
                  <a:schemeClr val="bg1"/>
                </a:solidFill>
              </a:rPr>
              <a:t>, </a:t>
            </a:r>
            <a:r>
              <a:rPr lang="en-US" sz="2800">
                <a:solidFill>
                  <a:schemeClr val="bg1"/>
                </a:solidFill>
                <a:latin typeface="Verdana" pitchFamily="34" charset="0"/>
              </a:rPr>
              <a:t>remove</a:t>
            </a:r>
            <a:r>
              <a:rPr lang="en-US" sz="2800">
                <a:solidFill>
                  <a:schemeClr val="bg1"/>
                </a:solidFill>
              </a:rPr>
              <a:t>, and </a:t>
            </a:r>
            <a:r>
              <a:rPr lang="en-US" sz="2800">
                <a:solidFill>
                  <a:schemeClr val="bg1"/>
                </a:solidFill>
                <a:latin typeface="Verdana" pitchFamily="34" charset="0"/>
              </a:rPr>
              <a:t>containsKey</a:t>
            </a:r>
            <a:r>
              <a:rPr lang="en-US" sz="2800">
                <a:solidFill>
                  <a:schemeClr val="bg1"/>
                </a:solidFill>
              </a:rPr>
              <a:t> methods</a:t>
            </a:r>
          </a:p>
        </p:txBody>
      </p:sp>
      <p:sp>
        <p:nvSpPr>
          <p:cNvPr id="109604" name="Rectangle 36"/>
          <p:cNvSpPr>
            <a:spLocks noChangeArrowheads="1"/>
          </p:cNvSpPr>
          <p:nvPr/>
        </p:nvSpPr>
        <p:spPr bwMode="auto">
          <a:xfrm>
            <a:off x="1219200" y="4800600"/>
            <a:ext cx="7924800" cy="955675"/>
          </a:xfrm>
          <a:prstGeom prst="rect">
            <a:avLst/>
          </a:prstGeom>
          <a:ln>
            <a:headEnd/>
            <a:tailEnd/>
          </a:ln>
          <a:extLst/>
        </p:spPr>
        <p:style>
          <a:lnRef idx="1">
            <a:schemeClr val="accent2"/>
          </a:lnRef>
          <a:fillRef idx="3">
            <a:schemeClr val="accent2"/>
          </a:fillRef>
          <a:effectRef idx="2">
            <a:schemeClr val="accent2"/>
          </a:effectRef>
          <a:fontRef idx="minor">
            <a:schemeClr val="lt1"/>
          </a:fontRef>
        </p:style>
        <p:txBody>
          <a:bodyPr anchor="ctr">
            <a:spAutoFit/>
          </a:bodyPr>
          <a:lstStyle/>
          <a:p>
            <a:r>
              <a:rPr lang="en-US" sz="2800">
                <a:solidFill>
                  <a:schemeClr val="bg1"/>
                </a:solidFill>
              </a:rPr>
              <a:t>Requires consistency between </a:t>
            </a:r>
            <a:r>
              <a:rPr lang="en-US" sz="2800">
                <a:solidFill>
                  <a:schemeClr val="bg1"/>
                </a:solidFill>
                <a:latin typeface="Verdana" pitchFamily="34" charset="0"/>
              </a:rPr>
              <a:t>equals</a:t>
            </a:r>
            <a:r>
              <a:rPr lang="en-US" sz="2800">
                <a:solidFill>
                  <a:schemeClr val="bg1"/>
                </a:solidFill>
              </a:rPr>
              <a:t> and </a:t>
            </a:r>
            <a:r>
              <a:rPr lang="en-US" sz="2800">
                <a:solidFill>
                  <a:schemeClr val="bg1"/>
                </a:solidFill>
                <a:latin typeface="Verdana" pitchFamily="34" charset="0"/>
              </a:rPr>
              <a:t>hashCode</a:t>
            </a:r>
            <a:r>
              <a:rPr lang="en-US" sz="2800">
                <a:solidFill>
                  <a:schemeClr val="bg1"/>
                </a:solidFill>
              </a:rPr>
              <a:t> implementations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60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60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animBg="1"/>
      <p:bldP spid="109601" grpId="0" animBg="1"/>
      <p:bldP spid="109602" grpId="0" animBg="1"/>
      <p:bldP spid="10960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t>Map Implementations</a:t>
            </a:r>
          </a:p>
        </p:txBody>
      </p:sp>
      <p:sp>
        <p:nvSpPr>
          <p:cNvPr id="114691" name="Text Box 3"/>
          <p:cNvSpPr txBox="1">
            <a:spLocks noChangeArrowheads="1"/>
          </p:cNvSpPr>
          <p:nvPr/>
        </p:nvSpPr>
        <p:spPr bwMode="auto">
          <a:xfrm>
            <a:off x="-14288" y="1447800"/>
            <a:ext cx="5576888" cy="579438"/>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pPr lvl="1">
              <a:spcBef>
                <a:spcPct val="50000"/>
              </a:spcBef>
            </a:pPr>
            <a:r>
              <a:rPr lang="en-US" sz="3200">
                <a:solidFill>
                  <a:schemeClr val="bg1"/>
                </a:solidFill>
              </a:rPr>
              <a:t>TreeMap&lt;K, V&gt; Class</a:t>
            </a:r>
          </a:p>
        </p:txBody>
      </p:sp>
      <p:sp>
        <p:nvSpPr>
          <p:cNvPr id="114692" name="Rectangle 4"/>
          <p:cNvSpPr>
            <a:spLocks noChangeArrowheads="1"/>
          </p:cNvSpPr>
          <p:nvPr/>
        </p:nvSpPr>
        <p:spPr bwMode="auto">
          <a:xfrm>
            <a:off x="990600" y="2284413"/>
            <a:ext cx="8153400" cy="528637"/>
          </a:xfrm>
          <a:prstGeom prst="rect">
            <a:avLst/>
          </a:prstGeom>
          <a:ln>
            <a:headEnd/>
            <a:tailEnd/>
          </a:ln>
          <a:extLst/>
        </p:spPr>
        <p:style>
          <a:lnRef idx="1">
            <a:schemeClr val="accent2"/>
          </a:lnRef>
          <a:fillRef idx="3">
            <a:schemeClr val="accent2"/>
          </a:fillRef>
          <a:effectRef idx="2">
            <a:schemeClr val="accent2"/>
          </a:effectRef>
          <a:fontRef idx="minor">
            <a:schemeClr val="lt1"/>
          </a:fontRef>
        </p:style>
        <p:txBody>
          <a:bodyPr anchor="ctr">
            <a:spAutoFit/>
          </a:bodyPr>
          <a:lstStyle/>
          <a:p>
            <a:r>
              <a:rPr lang="en-US" sz="2800">
                <a:solidFill>
                  <a:schemeClr val="bg1"/>
                </a:solidFill>
              </a:rPr>
              <a:t>SORTED mapping of keys to values using tree</a:t>
            </a:r>
          </a:p>
        </p:txBody>
      </p:sp>
      <p:sp>
        <p:nvSpPr>
          <p:cNvPr id="114693" name="Rectangle 5"/>
          <p:cNvSpPr>
            <a:spLocks noChangeArrowheads="1"/>
          </p:cNvSpPr>
          <p:nvPr/>
        </p:nvSpPr>
        <p:spPr bwMode="auto">
          <a:xfrm>
            <a:off x="990600" y="3070225"/>
            <a:ext cx="8153400" cy="955675"/>
          </a:xfrm>
          <a:prstGeom prst="rect">
            <a:avLst/>
          </a:prstGeom>
          <a:ln>
            <a:headEnd/>
            <a:tailEnd/>
          </a:ln>
          <a:extLst/>
        </p:spPr>
        <p:style>
          <a:lnRef idx="1">
            <a:schemeClr val="accent2"/>
          </a:lnRef>
          <a:fillRef idx="3">
            <a:schemeClr val="accent2"/>
          </a:fillRef>
          <a:effectRef idx="2">
            <a:schemeClr val="accent2"/>
          </a:effectRef>
          <a:fontRef idx="minor">
            <a:schemeClr val="lt1"/>
          </a:fontRef>
        </p:style>
        <p:txBody>
          <a:bodyPr anchor="ctr">
            <a:spAutoFit/>
          </a:bodyPr>
          <a:lstStyle/>
          <a:p>
            <a:r>
              <a:rPr lang="en-US" sz="2800">
                <a:solidFill>
                  <a:schemeClr val="bg1"/>
                </a:solidFill>
              </a:rPr>
              <a:t>Guarantees O(log n) time for </a:t>
            </a:r>
            <a:r>
              <a:rPr lang="en-US" sz="2800">
                <a:solidFill>
                  <a:schemeClr val="bg1"/>
                </a:solidFill>
                <a:latin typeface="Verdana" pitchFamily="34" charset="0"/>
              </a:rPr>
              <a:t>get</a:t>
            </a:r>
            <a:r>
              <a:rPr lang="en-US" sz="2800">
                <a:solidFill>
                  <a:schemeClr val="bg1"/>
                </a:solidFill>
              </a:rPr>
              <a:t>, </a:t>
            </a:r>
            <a:r>
              <a:rPr lang="en-US" sz="2800">
                <a:solidFill>
                  <a:schemeClr val="bg1"/>
                </a:solidFill>
                <a:latin typeface="Verdana" pitchFamily="34" charset="0"/>
              </a:rPr>
              <a:t>put</a:t>
            </a:r>
            <a:r>
              <a:rPr lang="en-US" sz="2800">
                <a:solidFill>
                  <a:schemeClr val="bg1"/>
                </a:solidFill>
              </a:rPr>
              <a:t>, </a:t>
            </a:r>
            <a:r>
              <a:rPr lang="en-US" sz="2800">
                <a:solidFill>
                  <a:schemeClr val="bg1"/>
                </a:solidFill>
                <a:latin typeface="Verdana" pitchFamily="34" charset="0"/>
              </a:rPr>
              <a:t>remove</a:t>
            </a:r>
            <a:r>
              <a:rPr lang="en-US" sz="2800">
                <a:solidFill>
                  <a:schemeClr val="bg1"/>
                </a:solidFill>
              </a:rPr>
              <a:t>, and </a:t>
            </a:r>
            <a:r>
              <a:rPr lang="en-US" sz="2800">
                <a:solidFill>
                  <a:schemeClr val="bg1"/>
                </a:solidFill>
                <a:latin typeface="Verdana" pitchFamily="34" charset="0"/>
              </a:rPr>
              <a:t>containsKey</a:t>
            </a:r>
            <a:r>
              <a:rPr lang="en-US" sz="2800">
                <a:solidFill>
                  <a:schemeClr val="bg1"/>
                </a:solidFill>
              </a:rPr>
              <a:t> methods</a:t>
            </a:r>
          </a:p>
        </p:txBody>
      </p:sp>
      <p:sp>
        <p:nvSpPr>
          <p:cNvPr id="114695" name="Rectangle 7"/>
          <p:cNvSpPr>
            <a:spLocks noChangeArrowheads="1"/>
          </p:cNvSpPr>
          <p:nvPr/>
        </p:nvSpPr>
        <p:spPr bwMode="auto">
          <a:xfrm>
            <a:off x="1006475" y="4283075"/>
            <a:ext cx="8137525" cy="946150"/>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r>
              <a:rPr lang="en-US" sz="2800" dirty="0">
                <a:solidFill>
                  <a:schemeClr val="bg1"/>
                </a:solidFill>
              </a:rPr>
              <a:t>Sorted in ascending </a:t>
            </a:r>
            <a:r>
              <a:rPr lang="en-US" sz="2800" i="1" dirty="0">
                <a:solidFill>
                  <a:srgbClr val="FFFF00"/>
                </a:solidFill>
              </a:rPr>
              <a:t>key</a:t>
            </a:r>
            <a:r>
              <a:rPr lang="en-US" sz="2800" dirty="0">
                <a:solidFill>
                  <a:srgbClr val="FFFF00"/>
                </a:solidFill>
              </a:rPr>
              <a:t> </a:t>
            </a:r>
            <a:r>
              <a:rPr lang="en-US" sz="2800" dirty="0">
                <a:solidFill>
                  <a:schemeClr val="bg1"/>
                </a:solidFill>
              </a:rPr>
              <a:t>order based on object’s implementation of Comparable (or comparator)</a:t>
            </a:r>
          </a:p>
        </p:txBody>
      </p:sp>
      <p:sp>
        <p:nvSpPr>
          <p:cNvPr id="114697" name="Rectangle 9"/>
          <p:cNvSpPr>
            <a:spLocks noChangeArrowheads="1"/>
          </p:cNvSpPr>
          <p:nvPr/>
        </p:nvSpPr>
        <p:spPr bwMode="auto">
          <a:xfrm>
            <a:off x="990600" y="5486400"/>
            <a:ext cx="8153400" cy="946150"/>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r>
              <a:rPr lang="en-US" sz="2800">
                <a:solidFill>
                  <a:schemeClr val="bg1"/>
                </a:solidFill>
              </a:rPr>
              <a:t>Requires consistency between </a:t>
            </a:r>
            <a:r>
              <a:rPr lang="en-US" sz="2800">
                <a:solidFill>
                  <a:schemeClr val="bg1"/>
                </a:solidFill>
                <a:latin typeface="Verdana" pitchFamily="34" charset="0"/>
              </a:rPr>
              <a:t>equals</a:t>
            </a:r>
            <a:r>
              <a:rPr lang="en-US" sz="2800">
                <a:solidFill>
                  <a:schemeClr val="bg1"/>
                </a:solidFill>
              </a:rPr>
              <a:t> and </a:t>
            </a:r>
            <a:r>
              <a:rPr lang="en-US" sz="2800">
                <a:solidFill>
                  <a:schemeClr val="bg1"/>
                </a:solidFill>
                <a:latin typeface="Verdana" pitchFamily="34" charset="0"/>
              </a:rPr>
              <a:t>compareTo</a:t>
            </a:r>
            <a:r>
              <a:rPr lang="en-US" sz="2800">
                <a:solidFill>
                  <a:schemeClr val="bg1"/>
                </a:solidFill>
              </a:rPr>
              <a:t> implementations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469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46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animBg="1"/>
      <p:bldP spid="114692" grpId="0" animBg="1"/>
      <p:bldP spid="114693" grpId="0" animBg="1"/>
      <p:bldP spid="114695" grpId="0" animBg="1"/>
      <p:bldP spid="11469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t>Instantiating a Map</a:t>
            </a:r>
          </a:p>
        </p:txBody>
      </p:sp>
      <p:sp>
        <p:nvSpPr>
          <p:cNvPr id="111619" name="Rectangle 3"/>
          <p:cNvSpPr>
            <a:spLocks noChangeArrowheads="1"/>
          </p:cNvSpPr>
          <p:nvPr/>
        </p:nvSpPr>
        <p:spPr bwMode="auto">
          <a:xfrm>
            <a:off x="-12700" y="1447800"/>
            <a:ext cx="8915400" cy="946150"/>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pPr lvl="1"/>
            <a:r>
              <a:rPr lang="en-US" sz="2800" dirty="0">
                <a:solidFill>
                  <a:schemeClr val="bg1"/>
                </a:solidFill>
              </a:rPr>
              <a:t>Map&lt;</a:t>
            </a:r>
            <a:r>
              <a:rPr lang="en-US" sz="2800" dirty="0">
                <a:solidFill>
                  <a:srgbClr val="FFFF00"/>
                </a:solidFill>
              </a:rPr>
              <a:t>Integer</a:t>
            </a:r>
            <a:r>
              <a:rPr lang="en-US" sz="2800" dirty="0">
                <a:solidFill>
                  <a:schemeClr val="bg1"/>
                </a:solidFill>
              </a:rPr>
              <a:t>, </a:t>
            </a:r>
            <a:r>
              <a:rPr lang="en-US" sz="2800" dirty="0">
                <a:solidFill>
                  <a:srgbClr val="FF00FF"/>
                </a:solidFill>
              </a:rPr>
              <a:t>String</a:t>
            </a:r>
            <a:r>
              <a:rPr lang="en-US" sz="2800" dirty="0">
                <a:solidFill>
                  <a:schemeClr val="bg1"/>
                </a:solidFill>
              </a:rPr>
              <a:t>&gt; employees;</a:t>
            </a:r>
          </a:p>
          <a:p>
            <a:pPr lvl="1"/>
            <a:r>
              <a:rPr lang="en-US" sz="2800" dirty="0">
                <a:solidFill>
                  <a:schemeClr val="bg1"/>
                </a:solidFill>
              </a:rPr>
              <a:t>employees = new </a:t>
            </a:r>
            <a:r>
              <a:rPr lang="en-US" sz="2800" dirty="0" err="1">
                <a:solidFill>
                  <a:schemeClr val="accent1">
                    <a:lumMod val="40000"/>
                    <a:lumOff val="60000"/>
                  </a:schemeClr>
                </a:solidFill>
              </a:rPr>
              <a:t>HashMap</a:t>
            </a:r>
            <a:r>
              <a:rPr lang="en-US" sz="2800" dirty="0">
                <a:solidFill>
                  <a:schemeClr val="bg1"/>
                </a:solidFill>
              </a:rPr>
              <a:t>&lt;Integer, String&gt;();</a:t>
            </a:r>
          </a:p>
        </p:txBody>
      </p:sp>
      <p:sp>
        <p:nvSpPr>
          <p:cNvPr id="111620" name="Rectangle 4"/>
          <p:cNvSpPr>
            <a:spLocks noChangeArrowheads="1"/>
          </p:cNvSpPr>
          <p:nvPr/>
        </p:nvSpPr>
        <p:spPr bwMode="auto">
          <a:xfrm>
            <a:off x="-19050" y="2670175"/>
            <a:ext cx="8934450" cy="1031875"/>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pPr lvl="1">
              <a:spcBef>
                <a:spcPct val="20000"/>
              </a:spcBef>
            </a:pPr>
            <a:r>
              <a:rPr lang="en-US" sz="2800" dirty="0">
                <a:solidFill>
                  <a:schemeClr val="bg1"/>
                </a:solidFill>
              </a:rPr>
              <a:t>Map&lt;Integer, String&gt; employees;</a:t>
            </a:r>
          </a:p>
          <a:p>
            <a:pPr lvl="1">
              <a:spcBef>
                <a:spcPct val="20000"/>
              </a:spcBef>
            </a:pPr>
            <a:r>
              <a:rPr lang="en-US" sz="2800" dirty="0">
                <a:solidFill>
                  <a:schemeClr val="bg1"/>
                </a:solidFill>
              </a:rPr>
              <a:t>employees = new </a:t>
            </a:r>
            <a:r>
              <a:rPr lang="en-US" sz="2800" dirty="0" err="1">
                <a:solidFill>
                  <a:schemeClr val="accent1">
                    <a:lumMod val="40000"/>
                    <a:lumOff val="60000"/>
                  </a:schemeClr>
                </a:solidFill>
              </a:rPr>
              <a:t>TreeMap</a:t>
            </a:r>
            <a:r>
              <a:rPr lang="en-US" sz="2800" dirty="0">
                <a:solidFill>
                  <a:schemeClr val="bg1"/>
                </a:solidFill>
              </a:rPr>
              <a:t>&lt;Integer, String&gt;();</a:t>
            </a:r>
          </a:p>
        </p:txBody>
      </p:sp>
      <p:sp>
        <p:nvSpPr>
          <p:cNvPr id="111622" name="Rectangle 6"/>
          <p:cNvSpPr>
            <a:spLocks noChangeArrowheads="1"/>
          </p:cNvSpPr>
          <p:nvPr/>
        </p:nvSpPr>
        <p:spPr bwMode="auto">
          <a:xfrm>
            <a:off x="990600" y="4191000"/>
            <a:ext cx="8153400" cy="579438"/>
          </a:xfrm>
          <a:prstGeom prst="rect">
            <a:avLst/>
          </a:prstGeom>
          <a:noFill/>
          <a:ln>
            <a:noFill/>
          </a:ln>
          <a:effectLst/>
          <a:extLst>
            <a:ext uri="{909E8E84-426E-40DD-AFC4-6F175D3DCCD1}">
              <a14:hiddenFill xmlns:a14="http://schemas.microsoft.com/office/drawing/2010/main">
                <a:solidFill>
                  <a:srgbClr val="FF4F4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20000"/>
              </a:spcBef>
            </a:pPr>
            <a:r>
              <a:rPr lang="en-US" sz="3200"/>
              <a:t>Map is an interface – this is illegal:</a:t>
            </a:r>
          </a:p>
        </p:txBody>
      </p:sp>
      <p:sp>
        <p:nvSpPr>
          <p:cNvPr id="111624" name="AutoShape 8"/>
          <p:cNvSpPr>
            <a:spLocks/>
          </p:cNvSpPr>
          <p:nvPr/>
        </p:nvSpPr>
        <p:spPr bwMode="auto">
          <a:xfrm>
            <a:off x="152400" y="359896"/>
            <a:ext cx="1371600" cy="523220"/>
          </a:xfrm>
          <a:prstGeom prst="borderCallout1">
            <a:avLst>
              <a:gd name="adj1" fmla="val 20991"/>
              <a:gd name="adj2" fmla="val 105556"/>
              <a:gd name="adj3" fmla="val 220991"/>
              <a:gd name="adj4" fmla="val 125463"/>
            </a:avLst>
          </a:prstGeom>
          <a:solidFill>
            <a:srgbClr val="FFFF00"/>
          </a:solidFill>
          <a:ln w="25400">
            <a:solidFill>
              <a:srgbClr val="FFFF00"/>
            </a:solidFill>
            <a:miter lim="800000"/>
            <a:headEnd/>
            <a:tailEnd/>
          </a:ln>
          <a:effectLst/>
          <a:extLst/>
        </p:spPr>
        <p:txBody>
          <a:bodyPr anchor="ctr">
            <a:spAutoFit/>
          </a:bodyPr>
          <a:lstStyle/>
          <a:p>
            <a:pPr algn="ctr"/>
            <a:r>
              <a:rPr lang="en-US" sz="2800" dirty="0"/>
              <a:t>KEY</a:t>
            </a:r>
          </a:p>
        </p:txBody>
      </p:sp>
      <p:sp>
        <p:nvSpPr>
          <p:cNvPr id="111625" name="AutoShape 9"/>
          <p:cNvSpPr>
            <a:spLocks/>
          </p:cNvSpPr>
          <p:nvPr/>
        </p:nvSpPr>
        <p:spPr bwMode="auto">
          <a:xfrm>
            <a:off x="3581400" y="304800"/>
            <a:ext cx="1981200" cy="544513"/>
          </a:xfrm>
          <a:prstGeom prst="borderCallout1">
            <a:avLst>
              <a:gd name="adj1" fmla="val 20991"/>
              <a:gd name="adj2" fmla="val -3847"/>
              <a:gd name="adj3" fmla="val 232069"/>
              <a:gd name="adj4" fmla="val -26282"/>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2800">
                <a:solidFill>
                  <a:schemeClr val="bg1"/>
                </a:solidFill>
              </a:rPr>
              <a:t>VALUE</a:t>
            </a:r>
          </a:p>
        </p:txBody>
      </p:sp>
      <p:sp>
        <p:nvSpPr>
          <p:cNvPr id="9" name="Rectangle 7"/>
          <p:cNvSpPr>
            <a:spLocks noChangeArrowheads="1"/>
          </p:cNvSpPr>
          <p:nvPr/>
        </p:nvSpPr>
        <p:spPr bwMode="auto">
          <a:xfrm>
            <a:off x="1001486" y="4781151"/>
            <a:ext cx="8153400" cy="584775"/>
          </a:xfrm>
          <a:prstGeom prst="rect">
            <a:avLst/>
          </a:prstGeom>
          <a:gradFill>
            <a:gsLst>
              <a:gs pos="0">
                <a:srgbClr val="BA88B8"/>
              </a:gs>
              <a:gs pos="80000">
                <a:srgbClr val="D19FCF"/>
              </a:gs>
              <a:gs pos="100000">
                <a:srgbClr val="E5C5E3"/>
              </a:gs>
            </a:gsLst>
          </a:gradFill>
          <a:ln/>
          <a:extLst/>
        </p:spPr>
        <p:style>
          <a:lnRef idx="1">
            <a:schemeClr val="accent4"/>
          </a:lnRef>
          <a:fillRef idx="3">
            <a:schemeClr val="accent4"/>
          </a:fillRef>
          <a:effectRef idx="2">
            <a:schemeClr val="accent4"/>
          </a:effectRef>
          <a:fontRef idx="minor">
            <a:schemeClr val="lt1"/>
          </a:fontRef>
        </p:style>
        <p:txBody>
          <a:bodyPr anchor="ctr">
            <a:spAutoFit/>
          </a:bodyPr>
          <a:lstStyle/>
          <a:p>
            <a:pPr lvl="1">
              <a:spcBef>
                <a:spcPct val="20000"/>
              </a:spcBef>
            </a:pPr>
            <a:r>
              <a:rPr lang="en-US" sz="3200" dirty="0">
                <a:solidFill>
                  <a:schemeClr val="bg1"/>
                </a:solidFill>
              </a:rPr>
              <a:t>employees = new </a:t>
            </a:r>
            <a:r>
              <a:rPr lang="en-US" sz="3200" dirty="0">
                <a:solidFill>
                  <a:srgbClr val="002060"/>
                </a:solidFill>
              </a:rPr>
              <a:t>Map</a:t>
            </a:r>
            <a:r>
              <a:rPr lang="en-US" sz="3200" dirty="0">
                <a:solidFill>
                  <a:schemeClr val="bg1"/>
                </a:solidFill>
              </a:rPr>
              <a:t>&lt;Integer, String</a:t>
            </a:r>
            <a:r>
              <a:rPr lang="en-US" sz="3200" dirty="0" smtClean="0">
                <a:solidFill>
                  <a:schemeClr val="bg1"/>
                </a:solidFill>
              </a:rPr>
              <a:t>&gt;();</a:t>
            </a:r>
            <a:endParaRPr lang="en-US" sz="32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162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16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16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animBg="1"/>
      <p:bldP spid="111620" grpId="0" animBg="1"/>
      <p:bldP spid="111622" grpId="0"/>
      <p:bldP spid="111624" grpId="0" animBg="1"/>
      <p:bldP spid="111625" grpId="0" animBg="1"/>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dirty="0"/>
              <a:t>Map&lt;K, </a:t>
            </a:r>
            <a:r>
              <a:rPr lang="en-US" dirty="0" smtClean="0"/>
              <a:t>V&gt; </a:t>
            </a:r>
            <a:r>
              <a:rPr lang="en-US" dirty="0"/>
              <a:t>Interface Methods</a:t>
            </a:r>
          </a:p>
        </p:txBody>
      </p:sp>
      <p:graphicFrame>
        <p:nvGraphicFramePr>
          <p:cNvPr id="115763" name="Group 51"/>
          <p:cNvGraphicFramePr>
            <a:graphicFrameLocks noGrp="1"/>
          </p:cNvGraphicFramePr>
          <p:nvPr>
            <p:ph idx="1"/>
            <p:extLst>
              <p:ext uri="{D42A27DB-BD31-4B8C-83A1-F6EECF244321}">
                <p14:modId xmlns:p14="http://schemas.microsoft.com/office/powerpoint/2010/main" val="3914736309"/>
              </p:ext>
            </p:extLst>
          </p:nvPr>
        </p:nvGraphicFramePr>
        <p:xfrm>
          <a:off x="304800" y="1600200"/>
          <a:ext cx="8610600" cy="4503103"/>
        </p:xfrm>
        <a:graphic>
          <a:graphicData uri="http://schemas.openxmlformats.org/drawingml/2006/table">
            <a:tbl>
              <a:tblPr/>
              <a:tblGrid>
                <a:gridCol w="35814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990099"/>
                          </a:solidFill>
                          <a:effectLst/>
                          <a:latin typeface="Arial" charset="0"/>
                        </a:rPr>
                        <a:t>Method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990099"/>
                          </a:solidFill>
                          <a:effectLst/>
                          <a:latin typeface="Arial" charset="0"/>
                        </a:rPr>
                        <a:t>Description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990099"/>
                          </a:solidFill>
                          <a:effectLst/>
                          <a:latin typeface="Arial" charset="0"/>
                        </a:rPr>
                        <a:t>V put(K key, V value)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Adds </a:t>
                      </a:r>
                      <a:r>
                        <a:rPr kumimoji="0" lang="en-US" sz="2400" b="0" i="1" u="none" strike="noStrike" cap="none" normalizeH="0" baseline="0" smtClean="0">
                          <a:ln>
                            <a:noFill/>
                          </a:ln>
                          <a:solidFill>
                            <a:schemeClr val="tx1"/>
                          </a:solidFill>
                          <a:effectLst/>
                          <a:latin typeface="Arial" charset="0"/>
                        </a:rPr>
                        <a:t>key-&gt;value </a:t>
                      </a:r>
                      <a:r>
                        <a:rPr kumimoji="0" lang="en-US" sz="2400" b="0" i="0" u="none" strike="noStrike" cap="none" normalizeH="0" baseline="0" smtClean="0">
                          <a:ln>
                            <a:noFill/>
                          </a:ln>
                          <a:solidFill>
                            <a:schemeClr val="tx1"/>
                          </a:solidFill>
                          <a:effectLst/>
                          <a:latin typeface="Arial" charset="0"/>
                        </a:rPr>
                        <a:t>mapping; returns old value (null if new mapping)</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990099"/>
                          </a:solidFill>
                          <a:effectLst/>
                          <a:latin typeface="Arial" charset="0"/>
                        </a:rPr>
                        <a:t>V get(K key)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Returns value mapped to this </a:t>
                      </a:r>
                      <a:r>
                        <a:rPr kumimoji="0" lang="en-US" sz="2400" b="0" i="1" u="none" strike="noStrike" cap="none" normalizeH="0" baseline="0" dirty="0" smtClean="0">
                          <a:ln>
                            <a:noFill/>
                          </a:ln>
                          <a:solidFill>
                            <a:schemeClr val="tx1"/>
                          </a:solidFill>
                          <a:effectLst/>
                          <a:latin typeface="Arial" charset="0"/>
                        </a:rPr>
                        <a:t>key</a:t>
                      </a:r>
                      <a:r>
                        <a:rPr kumimoji="0" lang="en-US" sz="2400" b="0" i="0" u="none" strike="noStrike" cap="none" normalizeH="0" baseline="0" dirty="0" smtClean="0">
                          <a:ln>
                            <a:noFill/>
                          </a:ln>
                          <a:solidFill>
                            <a:schemeClr val="tx1"/>
                          </a:solidFill>
                          <a:effectLst/>
                          <a:latin typeface="Arial" charset="0"/>
                        </a:rPr>
                        <a:t> (null if </a:t>
                      </a:r>
                      <a:r>
                        <a:rPr kumimoji="0" lang="en-US" sz="2400" b="0" i="1" u="none" strike="noStrike" cap="none" normalizeH="0" baseline="0" dirty="0" smtClean="0">
                          <a:ln>
                            <a:noFill/>
                          </a:ln>
                          <a:solidFill>
                            <a:schemeClr val="tx1"/>
                          </a:solidFill>
                          <a:effectLst/>
                          <a:latin typeface="Arial" charset="0"/>
                        </a:rPr>
                        <a:t>key</a:t>
                      </a:r>
                      <a:r>
                        <a:rPr kumimoji="0" lang="en-US" sz="2400" b="0" i="0" u="none" strike="noStrike" cap="none" normalizeH="0" baseline="0" dirty="0" smtClean="0">
                          <a:ln>
                            <a:noFill/>
                          </a:ln>
                          <a:solidFill>
                            <a:schemeClr val="tx1"/>
                          </a:solidFill>
                          <a:effectLst/>
                          <a:latin typeface="Arial" charset="0"/>
                        </a:rPr>
                        <a:t> not in map)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85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990099"/>
                          </a:solidFill>
                          <a:effectLst/>
                          <a:latin typeface="Arial" charset="0"/>
                        </a:rPr>
                        <a:t>V remove(K key)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Removes </a:t>
                      </a:r>
                      <a:r>
                        <a:rPr kumimoji="0" lang="en-US" sz="2400" b="0" i="1" u="none" strike="noStrike" cap="none" normalizeH="0" baseline="0" dirty="0" smtClean="0">
                          <a:ln>
                            <a:noFill/>
                          </a:ln>
                          <a:solidFill>
                            <a:schemeClr val="tx1"/>
                          </a:solidFill>
                          <a:effectLst/>
                          <a:latin typeface="Arial" charset="0"/>
                        </a:rPr>
                        <a:t>key</a:t>
                      </a:r>
                      <a:r>
                        <a:rPr kumimoji="0" lang="en-US" sz="2400" b="0" i="0" u="none" strike="noStrike" cap="none" normalizeH="0" baseline="0" dirty="0" smtClean="0">
                          <a:ln>
                            <a:noFill/>
                          </a:ln>
                          <a:solidFill>
                            <a:schemeClr val="tx1"/>
                          </a:solidFill>
                          <a:effectLst/>
                          <a:latin typeface="Arial" charset="0"/>
                        </a:rPr>
                        <a:t> from map, returning value it was mapped to (null if </a:t>
                      </a:r>
                      <a:r>
                        <a:rPr kumimoji="0" lang="en-US" sz="2400" b="0" i="1" u="none" strike="noStrike" cap="none" normalizeH="0" baseline="0" dirty="0" smtClean="0">
                          <a:ln>
                            <a:noFill/>
                          </a:ln>
                          <a:solidFill>
                            <a:schemeClr val="tx1"/>
                          </a:solidFill>
                          <a:effectLst/>
                          <a:latin typeface="Arial" charset="0"/>
                        </a:rPr>
                        <a:t>key</a:t>
                      </a:r>
                      <a:r>
                        <a:rPr kumimoji="0" lang="en-US" sz="2400" b="0" i="0" u="none" strike="noStrike" cap="none" normalizeH="0" baseline="0" dirty="0" smtClean="0">
                          <a:ln>
                            <a:noFill/>
                          </a:ln>
                          <a:solidFill>
                            <a:schemeClr val="tx1"/>
                          </a:solidFill>
                          <a:effectLst/>
                          <a:latin typeface="Arial" charset="0"/>
                        </a:rPr>
                        <a:t> wasn’t in map)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4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rgbClr val="990099"/>
                          </a:solidFill>
                          <a:effectLst/>
                          <a:latin typeface="Arial" charset="0"/>
                        </a:rPr>
                        <a:t>boolean</a:t>
                      </a:r>
                      <a:r>
                        <a:rPr kumimoji="0" lang="en-US" sz="2000" b="0" i="0" u="none" strike="noStrike" cap="none" normalizeH="0" baseline="0" dirty="0" smtClean="0">
                          <a:ln>
                            <a:noFill/>
                          </a:ln>
                          <a:solidFill>
                            <a:srgbClr val="990099"/>
                          </a:solidFill>
                          <a:effectLst/>
                          <a:latin typeface="Arial" charset="0"/>
                        </a:rPr>
                        <a:t> </a:t>
                      </a:r>
                      <a:r>
                        <a:rPr kumimoji="0" lang="en-US" sz="2000" b="0" i="0" u="none" strike="noStrike" cap="none" normalizeH="0" baseline="0" dirty="0" err="1" smtClean="0">
                          <a:ln>
                            <a:noFill/>
                          </a:ln>
                          <a:solidFill>
                            <a:srgbClr val="990099"/>
                          </a:solidFill>
                          <a:effectLst/>
                          <a:latin typeface="Arial" charset="0"/>
                        </a:rPr>
                        <a:t>containsKey</a:t>
                      </a:r>
                      <a:r>
                        <a:rPr kumimoji="0" lang="en-US" sz="2000" b="0" i="0" u="none" strike="noStrike" cap="none" normalizeH="0" baseline="0" dirty="0" smtClean="0">
                          <a:ln>
                            <a:noFill/>
                          </a:ln>
                          <a:solidFill>
                            <a:srgbClr val="990099"/>
                          </a:solidFill>
                          <a:effectLst/>
                          <a:latin typeface="Arial" charset="0"/>
                        </a:rPr>
                        <a:t>(K key)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Returns whether or not </a:t>
                      </a:r>
                      <a:r>
                        <a:rPr kumimoji="0" lang="en-US" sz="2400" b="0" i="1" u="none" strike="noStrike" cap="none" normalizeH="0" baseline="0" dirty="0" smtClean="0">
                          <a:ln>
                            <a:noFill/>
                          </a:ln>
                          <a:solidFill>
                            <a:schemeClr val="tx1"/>
                          </a:solidFill>
                          <a:effectLst/>
                          <a:latin typeface="Arial" charset="0"/>
                        </a:rPr>
                        <a:t>key</a:t>
                      </a:r>
                      <a:r>
                        <a:rPr kumimoji="0" lang="en-US" sz="2400" b="0" i="0" u="none" strike="noStrike" cap="none" normalizeH="0" baseline="0" dirty="0" smtClean="0">
                          <a:ln>
                            <a:noFill/>
                          </a:ln>
                          <a:solidFill>
                            <a:schemeClr val="tx1"/>
                          </a:solidFill>
                          <a:effectLst/>
                          <a:latin typeface="Arial" charset="0"/>
                        </a:rPr>
                        <a:t> is in map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dirty="0"/>
              <a:t>Map&lt;K, </a:t>
            </a:r>
            <a:r>
              <a:rPr lang="en-US" dirty="0" smtClean="0"/>
              <a:t>V&gt; </a:t>
            </a:r>
            <a:r>
              <a:rPr lang="en-US" dirty="0"/>
              <a:t>Interface Methods</a:t>
            </a:r>
          </a:p>
        </p:txBody>
      </p:sp>
      <p:graphicFrame>
        <p:nvGraphicFramePr>
          <p:cNvPr id="116781" name="Group 45"/>
          <p:cNvGraphicFramePr>
            <a:graphicFrameLocks noGrp="1"/>
          </p:cNvGraphicFramePr>
          <p:nvPr>
            <p:ph idx="1"/>
            <p:extLst>
              <p:ext uri="{D42A27DB-BD31-4B8C-83A1-F6EECF244321}">
                <p14:modId xmlns:p14="http://schemas.microsoft.com/office/powerpoint/2010/main" val="1441753966"/>
              </p:ext>
            </p:extLst>
          </p:nvPr>
        </p:nvGraphicFramePr>
        <p:xfrm>
          <a:off x="304800" y="1600200"/>
          <a:ext cx="8610600" cy="3908109"/>
        </p:xfrm>
        <a:graphic>
          <a:graphicData uri="http://schemas.openxmlformats.org/drawingml/2006/table">
            <a:tbl>
              <a:tblPr/>
              <a:tblGrid>
                <a:gridCol w="381000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tblGrid>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990099"/>
                          </a:solidFill>
                          <a:effectLst/>
                          <a:latin typeface="Arial" charset="0"/>
                        </a:rPr>
                        <a:t>Method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990099"/>
                          </a:solidFill>
                          <a:effectLst/>
                          <a:latin typeface="Arial" charset="0"/>
                        </a:rPr>
                        <a:t>Description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990099"/>
                          </a:solidFill>
                          <a:effectLst/>
                          <a:latin typeface="Arial" charset="0"/>
                        </a:rPr>
                        <a:t>Set&lt;K&gt; </a:t>
                      </a:r>
                      <a:r>
                        <a:rPr kumimoji="0" lang="en-US" sz="2400" b="0" i="0" u="none" strike="noStrike" cap="none" normalizeH="0" baseline="0" dirty="0" err="1" smtClean="0">
                          <a:ln>
                            <a:noFill/>
                          </a:ln>
                          <a:solidFill>
                            <a:srgbClr val="990099"/>
                          </a:solidFill>
                          <a:effectLst/>
                          <a:latin typeface="Arial" charset="0"/>
                        </a:rPr>
                        <a:t>keySet</a:t>
                      </a:r>
                      <a:r>
                        <a:rPr kumimoji="0" lang="en-US" sz="2400" b="0" i="0" u="none" strike="noStrike" cap="none" normalizeH="0" baseline="0" dirty="0" smtClean="0">
                          <a:ln>
                            <a:noFill/>
                          </a:ln>
                          <a:solidFill>
                            <a:srgbClr val="990099"/>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Returns a set of all keys in map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rgbClr val="990099"/>
                          </a:solidFill>
                          <a:effectLst/>
                          <a:latin typeface="Arial" charset="0"/>
                        </a:rPr>
                        <a:t>int</a:t>
                      </a:r>
                      <a:r>
                        <a:rPr kumimoji="0" lang="en-US" sz="2400" b="0" i="0" u="none" strike="noStrike" cap="none" normalizeH="0" baseline="0" dirty="0" smtClean="0">
                          <a:ln>
                            <a:noFill/>
                          </a:ln>
                          <a:solidFill>
                            <a:srgbClr val="990099"/>
                          </a:solidFill>
                          <a:effectLst/>
                          <a:latin typeface="Arial" charset="0"/>
                        </a:rPr>
                        <a:t> size()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Returns number of mappings in map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990099"/>
                          </a:solidFill>
                          <a:effectLst/>
                          <a:latin typeface="Arial" charset="0"/>
                        </a:rPr>
                        <a:t>void clear()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Removes all mappings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rgbClr val="990099"/>
                          </a:solidFill>
                          <a:effectLst/>
                          <a:latin typeface="Arial" charset="0"/>
                        </a:rPr>
                        <a:t>boolean</a:t>
                      </a:r>
                      <a:r>
                        <a:rPr kumimoji="0" lang="en-US" sz="2400" b="0" i="0" u="none" strike="noStrike" cap="none" normalizeH="0" baseline="0" dirty="0" smtClean="0">
                          <a:ln>
                            <a:noFill/>
                          </a:ln>
                          <a:solidFill>
                            <a:srgbClr val="990099"/>
                          </a:solidFill>
                          <a:effectLst/>
                          <a:latin typeface="Arial" charset="0"/>
                        </a:rPr>
                        <a:t> </a:t>
                      </a:r>
                      <a:r>
                        <a:rPr kumimoji="0" lang="en-US" sz="2400" b="0" i="0" u="none" strike="noStrike" cap="none" normalizeH="0" baseline="0" dirty="0" err="1" smtClean="0">
                          <a:ln>
                            <a:noFill/>
                          </a:ln>
                          <a:solidFill>
                            <a:srgbClr val="990099"/>
                          </a:solidFill>
                          <a:effectLst/>
                          <a:latin typeface="Arial" charset="0"/>
                        </a:rPr>
                        <a:t>isEmpty</a:t>
                      </a:r>
                      <a:r>
                        <a:rPr kumimoji="0" lang="en-US" sz="2400" b="0" i="0" u="none" strike="noStrike" cap="none" normalizeH="0" baseline="0" dirty="0" smtClean="0">
                          <a:ln>
                            <a:noFill/>
                          </a:ln>
                          <a:solidFill>
                            <a:srgbClr val="990099"/>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Returns whether or not map contains any mappings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dirty="0"/>
              <a:t>Map Example</a:t>
            </a:r>
          </a:p>
        </p:txBody>
      </p:sp>
      <p:sp>
        <p:nvSpPr>
          <p:cNvPr id="67588" name="AutoShape 4"/>
          <p:cNvSpPr>
            <a:spLocks noChangeArrowheads="1"/>
          </p:cNvSpPr>
          <p:nvPr/>
        </p:nvSpPr>
        <p:spPr bwMode="auto">
          <a:xfrm>
            <a:off x="1828800" y="4700276"/>
            <a:ext cx="6858000" cy="1066800"/>
          </a:xfrm>
          <a:prstGeom prst="roundRect">
            <a:avLst>
              <a:gd name="adj" fmla="val 16667"/>
            </a:avLst>
          </a:prstGeom>
          <a:ln>
            <a:headEnd/>
            <a:tailEnd/>
          </a:ln>
          <a:extLst/>
        </p:spPr>
        <p:style>
          <a:lnRef idx="1">
            <a:schemeClr val="accent4"/>
          </a:lnRef>
          <a:fillRef idx="2">
            <a:schemeClr val="accent4"/>
          </a:fillRef>
          <a:effectRef idx="1">
            <a:schemeClr val="accent4"/>
          </a:effectRef>
          <a:fontRef idx="minor">
            <a:schemeClr val="dk1"/>
          </a:fontRef>
        </p:style>
        <p:txBody>
          <a:bodyPr anchor="ctr" anchorCtr="1"/>
          <a:lstStyle/>
          <a:p>
            <a:pPr>
              <a:lnSpc>
                <a:spcPct val="80000"/>
              </a:lnSpc>
              <a:spcBef>
                <a:spcPct val="20000"/>
              </a:spcBef>
            </a:pPr>
            <a:r>
              <a:rPr lang="en-US" sz="2400">
                <a:solidFill>
                  <a:srgbClr val="990099"/>
                </a:solidFill>
                <a:latin typeface="Verdana" pitchFamily="34" charset="0"/>
              </a:rPr>
              <a:t>{Billy=42, Joe=18, Mary=12, Sue=53}</a:t>
            </a:r>
          </a:p>
        </p:txBody>
      </p:sp>
      <p:sp>
        <p:nvSpPr>
          <p:cNvPr id="67590" name="Rectangle 6"/>
          <p:cNvSpPr>
            <a:spLocks noChangeArrowheads="1"/>
          </p:cNvSpPr>
          <p:nvPr/>
        </p:nvSpPr>
        <p:spPr bwMode="auto">
          <a:xfrm>
            <a:off x="914400" y="1600200"/>
            <a:ext cx="74676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dirty="0"/>
              <a:t>// Map names to age</a:t>
            </a:r>
          </a:p>
          <a:p>
            <a:r>
              <a:rPr lang="en-US" sz="2800" dirty="0"/>
              <a:t>Map&lt;String, Integer&gt; </a:t>
            </a:r>
            <a:r>
              <a:rPr lang="en-US" sz="2800" dirty="0" smtClean="0"/>
              <a:t>m </a:t>
            </a:r>
            <a:r>
              <a:rPr lang="en-US" sz="2800" dirty="0"/>
              <a:t>= new </a:t>
            </a:r>
            <a:r>
              <a:rPr lang="en-US" sz="2800" dirty="0" err="1" smtClean="0"/>
              <a:t>TreeMap</a:t>
            </a:r>
            <a:r>
              <a:rPr lang="en-US" sz="2800" dirty="0" smtClean="0"/>
              <a:t>&lt;&gt;();</a:t>
            </a:r>
            <a:endParaRPr lang="en-US" sz="2800" dirty="0"/>
          </a:p>
          <a:p>
            <a:r>
              <a:rPr lang="en-US" sz="2800" dirty="0" err="1"/>
              <a:t>m.put</a:t>
            </a:r>
            <a:r>
              <a:rPr lang="en-US" sz="2800" dirty="0"/>
              <a:t>("Billy", new Integer(42));</a:t>
            </a:r>
          </a:p>
          <a:p>
            <a:r>
              <a:rPr lang="en-US" sz="2800" dirty="0" err="1"/>
              <a:t>m.put</a:t>
            </a:r>
            <a:r>
              <a:rPr lang="en-US" sz="2800" dirty="0"/>
              <a:t>("Sue", new Integer(53));</a:t>
            </a:r>
          </a:p>
          <a:p>
            <a:r>
              <a:rPr lang="en-US" sz="2800" dirty="0" err="1"/>
              <a:t>m.put</a:t>
            </a:r>
            <a:r>
              <a:rPr lang="en-US" sz="2800" dirty="0"/>
              <a:t>("Joe", </a:t>
            </a:r>
            <a:r>
              <a:rPr lang="en-US" sz="2800" dirty="0" smtClean="0"/>
              <a:t>18);                       </a:t>
            </a:r>
            <a:endParaRPr lang="en-US" sz="2800" dirty="0"/>
          </a:p>
          <a:p>
            <a:r>
              <a:rPr lang="en-US" sz="2800" dirty="0" err="1"/>
              <a:t>m.put</a:t>
            </a:r>
            <a:r>
              <a:rPr lang="en-US" sz="2800" dirty="0"/>
              <a:t>("Mary", </a:t>
            </a:r>
            <a:r>
              <a:rPr lang="en-US" sz="2800" dirty="0" smtClean="0"/>
              <a:t>12);</a:t>
            </a:r>
            <a:endParaRPr lang="en-US" sz="2800" dirty="0"/>
          </a:p>
          <a:p>
            <a:r>
              <a:rPr lang="en-US" sz="2800" dirty="0" err="1"/>
              <a:t>System.out.println</a:t>
            </a:r>
            <a:r>
              <a:rPr lang="en-US" sz="2800" dirty="0"/>
              <a:t>(m);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Map Traversal</a:t>
            </a:r>
          </a:p>
        </p:txBody>
      </p:sp>
      <p:sp>
        <p:nvSpPr>
          <p:cNvPr id="68616" name="Rectangle 8"/>
          <p:cNvSpPr>
            <a:spLocks noChangeArrowheads="1"/>
          </p:cNvSpPr>
          <p:nvPr/>
        </p:nvSpPr>
        <p:spPr bwMode="auto">
          <a:xfrm>
            <a:off x="-12700" y="1630363"/>
            <a:ext cx="6337300" cy="579437"/>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pPr lvl="1"/>
            <a:r>
              <a:rPr lang="en-US" sz="3200">
                <a:solidFill>
                  <a:schemeClr val="bg1"/>
                </a:solidFill>
              </a:rPr>
              <a:t>Maps do not have an iterator!</a:t>
            </a:r>
          </a:p>
        </p:txBody>
      </p:sp>
      <p:sp>
        <p:nvSpPr>
          <p:cNvPr id="68617" name="Rectangle 9"/>
          <p:cNvSpPr>
            <a:spLocks noChangeArrowheads="1"/>
          </p:cNvSpPr>
          <p:nvPr/>
        </p:nvSpPr>
        <p:spPr bwMode="auto">
          <a:xfrm>
            <a:off x="1676400" y="2805113"/>
            <a:ext cx="7467600" cy="1066800"/>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pPr lvl="1"/>
            <a:r>
              <a:rPr lang="en-US" sz="3200" dirty="0">
                <a:solidFill>
                  <a:schemeClr val="bg1"/>
                </a:solidFill>
              </a:rPr>
              <a:t>Must retrieve set of keys and iterate over keys</a:t>
            </a:r>
          </a:p>
        </p:txBody>
      </p:sp>
      <p:sp>
        <p:nvSpPr>
          <p:cNvPr id="6" name="Rectangle 9"/>
          <p:cNvSpPr>
            <a:spLocks noChangeArrowheads="1"/>
          </p:cNvSpPr>
          <p:nvPr/>
        </p:nvSpPr>
        <p:spPr bwMode="auto">
          <a:xfrm>
            <a:off x="1676400" y="4419600"/>
            <a:ext cx="7467600" cy="1066800"/>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pPr lvl="1"/>
            <a:r>
              <a:rPr lang="en-US" sz="3200" dirty="0" smtClean="0">
                <a:solidFill>
                  <a:schemeClr val="bg1"/>
                </a:solidFill>
              </a:rPr>
              <a:t>OR retrieve </a:t>
            </a:r>
            <a:r>
              <a:rPr lang="en-US" sz="3200" dirty="0">
                <a:solidFill>
                  <a:schemeClr val="bg1"/>
                </a:solidFill>
              </a:rPr>
              <a:t>set of </a:t>
            </a:r>
            <a:r>
              <a:rPr lang="en-US" sz="3200" dirty="0" smtClean="0">
                <a:solidFill>
                  <a:schemeClr val="bg1"/>
                </a:solidFill>
              </a:rPr>
              <a:t>all entries and </a:t>
            </a:r>
            <a:r>
              <a:rPr lang="en-US" sz="3200" dirty="0">
                <a:solidFill>
                  <a:schemeClr val="bg1"/>
                </a:solidFill>
              </a:rPr>
              <a:t>iterate over </a:t>
            </a:r>
            <a:r>
              <a:rPr lang="en-US" sz="3200" dirty="0" smtClean="0">
                <a:solidFill>
                  <a:schemeClr val="bg1"/>
                </a:solidFill>
              </a:rPr>
              <a:t>the entries</a:t>
            </a:r>
            <a:endParaRPr lang="en-US" sz="32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6" grpId="0" animBg="1"/>
      <p:bldP spid="68617"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dirty="0"/>
              <a:t>Map Traversal</a:t>
            </a:r>
          </a:p>
        </p:txBody>
      </p:sp>
      <p:sp>
        <p:nvSpPr>
          <p:cNvPr id="119811" name="Rectangle 3"/>
          <p:cNvSpPr>
            <a:spLocks noChangeArrowheads="1"/>
          </p:cNvSpPr>
          <p:nvPr/>
        </p:nvSpPr>
        <p:spPr bwMode="auto">
          <a:xfrm>
            <a:off x="762000" y="1371600"/>
            <a:ext cx="74676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dirty="0"/>
              <a:t>Set&lt;String&gt; keys = </a:t>
            </a:r>
            <a:r>
              <a:rPr lang="en-US" sz="2800" dirty="0" err="1"/>
              <a:t>m.keySet</a:t>
            </a:r>
            <a:r>
              <a:rPr lang="en-US" sz="2800" dirty="0"/>
              <a:t>();</a:t>
            </a:r>
          </a:p>
          <a:p>
            <a:r>
              <a:rPr lang="en-US" sz="2800" dirty="0"/>
              <a:t>Iterator&lt;String&gt; it = </a:t>
            </a:r>
            <a:r>
              <a:rPr lang="en-US" sz="2800" dirty="0" err="1"/>
              <a:t>keys.iterator</a:t>
            </a:r>
            <a:r>
              <a:rPr lang="en-US" sz="2800" dirty="0"/>
              <a:t>();</a:t>
            </a:r>
          </a:p>
          <a:p>
            <a:r>
              <a:rPr lang="en-US" sz="2800" dirty="0"/>
              <a:t>while (</a:t>
            </a:r>
            <a:r>
              <a:rPr lang="en-US" sz="2800" dirty="0" err="1"/>
              <a:t>it.hasNext</a:t>
            </a:r>
            <a:r>
              <a:rPr lang="en-US" sz="2800" dirty="0"/>
              <a:t>()) </a:t>
            </a:r>
          </a:p>
          <a:p>
            <a:r>
              <a:rPr lang="en-US" sz="2800" dirty="0"/>
              <a:t>{</a:t>
            </a:r>
          </a:p>
          <a:p>
            <a:r>
              <a:rPr lang="en-US" sz="2800" dirty="0"/>
              <a:t>  String name = </a:t>
            </a:r>
            <a:r>
              <a:rPr lang="en-US" sz="2800" dirty="0" err="1"/>
              <a:t>it.next</a:t>
            </a:r>
            <a:r>
              <a:rPr lang="en-US" sz="2800" dirty="0"/>
              <a:t>();</a:t>
            </a:r>
          </a:p>
          <a:p>
            <a:r>
              <a:rPr lang="en-US" sz="2800" dirty="0"/>
              <a:t>  </a:t>
            </a:r>
            <a:r>
              <a:rPr lang="en-US" sz="2800" dirty="0" err="1" smtClean="0"/>
              <a:t>int</a:t>
            </a:r>
            <a:r>
              <a:rPr lang="en-US" sz="2800" dirty="0" smtClean="0"/>
              <a:t> age </a:t>
            </a:r>
            <a:r>
              <a:rPr lang="en-US" sz="2800" dirty="0"/>
              <a:t>= </a:t>
            </a:r>
            <a:r>
              <a:rPr lang="en-US" sz="2800" dirty="0" err="1"/>
              <a:t>m.get</a:t>
            </a:r>
            <a:r>
              <a:rPr lang="en-US" sz="2800" dirty="0"/>
              <a:t>(name);</a:t>
            </a:r>
          </a:p>
          <a:p>
            <a:r>
              <a:rPr lang="en-US" sz="2800" dirty="0"/>
              <a:t>  SOPL(name + “ is ” + </a:t>
            </a:r>
            <a:r>
              <a:rPr lang="en-US" sz="2800" dirty="0" smtClean="0"/>
              <a:t>age + “ </a:t>
            </a:r>
            <a:r>
              <a:rPr lang="en-US" sz="2800" dirty="0"/>
              <a:t>years old”);</a:t>
            </a:r>
          </a:p>
          <a:p>
            <a:r>
              <a:rPr lang="en-US" sz="2800" dirty="0"/>
              <a:t>}</a:t>
            </a:r>
          </a:p>
        </p:txBody>
      </p:sp>
      <p:sp>
        <p:nvSpPr>
          <p:cNvPr id="119812" name="AutoShape 4"/>
          <p:cNvSpPr>
            <a:spLocks noChangeArrowheads="1"/>
          </p:cNvSpPr>
          <p:nvPr/>
        </p:nvSpPr>
        <p:spPr bwMode="auto">
          <a:xfrm>
            <a:off x="4038600" y="4572000"/>
            <a:ext cx="4724400" cy="2133600"/>
          </a:xfrm>
          <a:prstGeom prst="roundRect">
            <a:avLst>
              <a:gd name="adj" fmla="val 16667"/>
            </a:avLst>
          </a:prstGeom>
          <a:ln>
            <a:headEnd/>
            <a:tailEnd/>
          </a:ln>
          <a:extLst/>
        </p:spPr>
        <p:style>
          <a:lnRef idx="1">
            <a:schemeClr val="accent4"/>
          </a:lnRef>
          <a:fillRef idx="2">
            <a:schemeClr val="accent4"/>
          </a:fillRef>
          <a:effectRef idx="1">
            <a:schemeClr val="accent4"/>
          </a:effectRef>
          <a:fontRef idx="minor">
            <a:schemeClr val="dk1"/>
          </a:fontRef>
        </p:style>
        <p:txBody>
          <a:bodyPr anchor="ctr" anchorCtr="1"/>
          <a:lstStyle/>
          <a:p>
            <a:r>
              <a:rPr lang="en-US" sz="2400">
                <a:solidFill>
                  <a:srgbClr val="990099"/>
                </a:solidFill>
                <a:latin typeface="Verdana" pitchFamily="34" charset="0"/>
              </a:rPr>
              <a:t>Billy is 42 years old</a:t>
            </a:r>
          </a:p>
          <a:p>
            <a:r>
              <a:rPr lang="en-US" sz="2400">
                <a:solidFill>
                  <a:srgbClr val="990099"/>
                </a:solidFill>
                <a:latin typeface="Verdana" pitchFamily="34" charset="0"/>
              </a:rPr>
              <a:t>Joe is 18 years old</a:t>
            </a:r>
          </a:p>
          <a:p>
            <a:r>
              <a:rPr lang="en-US" sz="2400">
                <a:solidFill>
                  <a:srgbClr val="990099"/>
                </a:solidFill>
                <a:latin typeface="Verdana" pitchFamily="34" charset="0"/>
              </a:rPr>
              <a:t>Mary is 12 years old</a:t>
            </a:r>
          </a:p>
          <a:p>
            <a:r>
              <a:rPr lang="en-US" sz="2400">
                <a:solidFill>
                  <a:srgbClr val="990099"/>
                </a:solidFill>
                <a:latin typeface="Verdana" pitchFamily="34" charset="0"/>
              </a:rPr>
              <a:t>Sue is 53 years old</a:t>
            </a:r>
          </a:p>
        </p:txBody>
      </p:sp>
      <p:sp>
        <p:nvSpPr>
          <p:cNvPr id="119813" name="AutoShape 5"/>
          <p:cNvSpPr>
            <a:spLocks noChangeArrowheads="1"/>
          </p:cNvSpPr>
          <p:nvPr/>
        </p:nvSpPr>
        <p:spPr bwMode="auto">
          <a:xfrm>
            <a:off x="4038600" y="381000"/>
            <a:ext cx="4800600" cy="704850"/>
          </a:xfrm>
          <a:prstGeom prst="wedgeEllipseCallout">
            <a:avLst>
              <a:gd name="adj1" fmla="val -36440"/>
              <a:gd name="adj2" fmla="val 114866"/>
            </a:avLst>
          </a:prstGeom>
          <a:ln>
            <a:headEnd/>
            <a:tailEnd/>
          </a:ln>
          <a:extLst/>
        </p:spPr>
        <p:style>
          <a:lnRef idx="3">
            <a:schemeClr val="lt1"/>
          </a:lnRef>
          <a:fillRef idx="1">
            <a:schemeClr val="accent4"/>
          </a:fillRef>
          <a:effectRef idx="1">
            <a:schemeClr val="accent4"/>
          </a:effectRef>
          <a:fontRef idx="minor">
            <a:schemeClr val="lt1"/>
          </a:fontRef>
        </p:style>
        <p:txBody>
          <a:bodyPr anchor="ctr">
            <a:spAutoFit/>
          </a:bodyPr>
          <a:lstStyle/>
          <a:p>
            <a:pPr algn="ctr"/>
            <a:r>
              <a:rPr lang="en-US" sz="2800">
                <a:solidFill>
                  <a:schemeClr val="bg1"/>
                </a:solidFill>
              </a:rPr>
              <a:t>Get key set</a:t>
            </a:r>
          </a:p>
        </p:txBody>
      </p:sp>
      <p:sp>
        <p:nvSpPr>
          <p:cNvPr id="119815" name="AutoShape 7"/>
          <p:cNvSpPr>
            <a:spLocks noChangeArrowheads="1"/>
          </p:cNvSpPr>
          <p:nvPr/>
        </p:nvSpPr>
        <p:spPr bwMode="auto">
          <a:xfrm>
            <a:off x="4191000" y="2362200"/>
            <a:ext cx="4800600" cy="704850"/>
          </a:xfrm>
          <a:prstGeom prst="wedgeEllipseCallout">
            <a:avLst>
              <a:gd name="adj1" fmla="val -35815"/>
              <a:gd name="adj2" fmla="val -66667"/>
            </a:avLst>
          </a:prstGeom>
          <a:ln>
            <a:headEnd/>
            <a:tailEnd/>
          </a:ln>
          <a:extLst/>
        </p:spPr>
        <p:style>
          <a:lnRef idx="3">
            <a:schemeClr val="lt1"/>
          </a:lnRef>
          <a:fillRef idx="1">
            <a:schemeClr val="accent4"/>
          </a:fillRef>
          <a:effectRef idx="1">
            <a:schemeClr val="accent4"/>
          </a:effectRef>
          <a:fontRef idx="minor">
            <a:schemeClr val="lt1"/>
          </a:fontRef>
        </p:style>
        <p:txBody>
          <a:bodyPr anchor="ctr">
            <a:spAutoFit/>
          </a:bodyPr>
          <a:lstStyle/>
          <a:p>
            <a:pPr algn="ctr"/>
            <a:r>
              <a:rPr lang="en-US" sz="2800">
                <a:solidFill>
                  <a:schemeClr val="bg1"/>
                </a:solidFill>
              </a:rPr>
              <a:t>Iterate over keys</a:t>
            </a:r>
          </a:p>
        </p:txBody>
      </p:sp>
      <p:sp>
        <p:nvSpPr>
          <p:cNvPr id="119816" name="AutoShape 8"/>
          <p:cNvSpPr>
            <a:spLocks noChangeArrowheads="1"/>
          </p:cNvSpPr>
          <p:nvPr/>
        </p:nvSpPr>
        <p:spPr bwMode="auto">
          <a:xfrm>
            <a:off x="228600" y="5257800"/>
            <a:ext cx="2743200" cy="1309688"/>
          </a:xfrm>
          <a:prstGeom prst="wedgeEllipseCallout">
            <a:avLst>
              <a:gd name="adj1" fmla="val 83741"/>
              <a:gd name="adj2" fmla="val -150366"/>
            </a:avLst>
          </a:prstGeom>
          <a:ln>
            <a:headEnd/>
            <a:tailEnd/>
          </a:ln>
          <a:extLst/>
        </p:spPr>
        <p:style>
          <a:lnRef idx="3">
            <a:schemeClr val="lt1"/>
          </a:lnRef>
          <a:fillRef idx="1">
            <a:schemeClr val="accent4"/>
          </a:fillRef>
          <a:effectRef idx="1">
            <a:schemeClr val="accent4"/>
          </a:effectRef>
          <a:fontRef idx="minor">
            <a:schemeClr val="lt1"/>
          </a:fontRef>
        </p:style>
        <p:txBody>
          <a:bodyPr anchor="ctr">
            <a:spAutoFit/>
          </a:bodyPr>
          <a:lstStyle/>
          <a:p>
            <a:pPr algn="ctr"/>
            <a:r>
              <a:rPr lang="en-US" sz="2800">
                <a:solidFill>
                  <a:schemeClr val="bg1"/>
                </a:solidFill>
              </a:rPr>
              <a:t>Get each value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8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8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98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animBg="1"/>
      <p:bldP spid="119813" grpId="0" animBg="1"/>
      <p:bldP spid="119815" grpId="0" animBg="1"/>
      <p:bldP spid="1198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latin typeface="Verdana" pitchFamily="34" charset="0"/>
              </a:rPr>
              <a:t>Set</a:t>
            </a:r>
            <a:r>
              <a:rPr lang="en-US" dirty="0"/>
              <a:t> Hierarchy</a:t>
            </a:r>
          </a:p>
        </p:txBody>
      </p:sp>
      <p:graphicFrame>
        <p:nvGraphicFramePr>
          <p:cNvPr id="2" name="Diagram 1"/>
          <p:cNvGraphicFramePr/>
          <p:nvPr>
            <p:extLst>
              <p:ext uri="{D42A27DB-BD31-4B8C-83A1-F6EECF244321}">
                <p14:modId xmlns:p14="http://schemas.microsoft.com/office/powerpoint/2010/main" val="138647197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Map Traversal</a:t>
            </a:r>
          </a:p>
        </p:txBody>
      </p:sp>
      <p:sp>
        <p:nvSpPr>
          <p:cNvPr id="73733" name="Rectangle 5"/>
          <p:cNvSpPr>
            <a:spLocks noChangeArrowheads="1"/>
          </p:cNvSpPr>
          <p:nvPr/>
        </p:nvSpPr>
        <p:spPr bwMode="auto">
          <a:xfrm>
            <a:off x="0" y="1371600"/>
            <a:ext cx="7924800" cy="1066800"/>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pPr lvl="1"/>
            <a:r>
              <a:rPr lang="en-US" sz="3200" dirty="0">
                <a:solidFill>
                  <a:schemeClr val="bg1"/>
                </a:solidFill>
              </a:rPr>
              <a:t>If not modifying map, </a:t>
            </a:r>
            <a:r>
              <a:rPr lang="en-US" sz="3200" dirty="0" smtClean="0">
                <a:solidFill>
                  <a:schemeClr val="bg1"/>
                </a:solidFill>
              </a:rPr>
              <a:t>enhanced for loop </a:t>
            </a:r>
            <a:r>
              <a:rPr lang="en-US" sz="3200" dirty="0">
                <a:solidFill>
                  <a:schemeClr val="bg1"/>
                </a:solidFill>
              </a:rPr>
              <a:t>can be used for traversing key set</a:t>
            </a:r>
          </a:p>
        </p:txBody>
      </p:sp>
      <p:sp>
        <p:nvSpPr>
          <p:cNvPr id="73734" name="Rectangle 6"/>
          <p:cNvSpPr>
            <a:spLocks noChangeArrowheads="1"/>
          </p:cNvSpPr>
          <p:nvPr/>
        </p:nvSpPr>
        <p:spPr bwMode="auto">
          <a:xfrm>
            <a:off x="990600" y="2743200"/>
            <a:ext cx="8191666"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dirty="0"/>
              <a:t>for (String name : </a:t>
            </a:r>
            <a:r>
              <a:rPr lang="en-US" sz="3200" dirty="0" err="1"/>
              <a:t>m.keySet</a:t>
            </a:r>
            <a:r>
              <a:rPr lang="en-US" sz="3200" dirty="0"/>
              <a:t>())</a:t>
            </a:r>
            <a:br>
              <a:rPr lang="en-US" sz="3200" dirty="0"/>
            </a:br>
            <a:r>
              <a:rPr lang="en-US" sz="3200" dirty="0"/>
              <a:t>{</a:t>
            </a:r>
            <a:br>
              <a:rPr lang="en-US" sz="3200" dirty="0"/>
            </a:br>
            <a:r>
              <a:rPr lang="en-US" sz="3200" dirty="0"/>
              <a:t>   </a:t>
            </a:r>
            <a:r>
              <a:rPr lang="en-US" sz="3200" dirty="0" err="1" smtClean="0"/>
              <a:t>int</a:t>
            </a:r>
            <a:r>
              <a:rPr lang="en-US" sz="3200" dirty="0" smtClean="0"/>
              <a:t> age </a:t>
            </a:r>
            <a:r>
              <a:rPr lang="en-US" sz="3200" dirty="0"/>
              <a:t>= </a:t>
            </a:r>
            <a:r>
              <a:rPr lang="en-US" sz="3200" dirty="0" err="1"/>
              <a:t>m.get</a:t>
            </a:r>
            <a:r>
              <a:rPr lang="en-US" sz="3200" dirty="0"/>
              <a:t>(name);</a:t>
            </a:r>
            <a:br>
              <a:rPr lang="en-US" sz="3200" dirty="0"/>
            </a:br>
            <a:r>
              <a:rPr lang="en-US" sz="3200" dirty="0"/>
              <a:t>   SOPL(name + “ is ” + </a:t>
            </a:r>
            <a:r>
              <a:rPr lang="en-US" sz="3200" dirty="0" smtClean="0"/>
              <a:t>age + </a:t>
            </a:r>
            <a:r>
              <a:rPr lang="en-US" sz="3200" dirty="0"/>
              <a:t>“ years old”);</a:t>
            </a:r>
            <a:br>
              <a:rPr lang="en-US" sz="3200" dirty="0"/>
            </a:br>
            <a:r>
              <a:rPr lang="en-US" sz="320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animBg="1"/>
      <p:bldP spid="7373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304800" y="274638"/>
            <a:ext cx="8610600" cy="1143000"/>
          </a:xfrm>
        </p:spPr>
        <p:txBody>
          <a:bodyPr/>
          <a:lstStyle/>
          <a:p>
            <a:r>
              <a:rPr lang="en-US" sz="4000" dirty="0" smtClean="0"/>
              <a:t>Map Entries</a:t>
            </a:r>
            <a:endParaRPr lang="en-US" sz="4000" dirty="0"/>
          </a:p>
        </p:txBody>
      </p:sp>
      <p:graphicFrame>
        <p:nvGraphicFramePr>
          <p:cNvPr id="116781" name="Group 45"/>
          <p:cNvGraphicFramePr>
            <a:graphicFrameLocks noGrp="1"/>
          </p:cNvGraphicFramePr>
          <p:nvPr>
            <p:ph idx="1"/>
            <p:extLst>
              <p:ext uri="{D42A27DB-BD31-4B8C-83A1-F6EECF244321}">
                <p14:modId xmlns:p14="http://schemas.microsoft.com/office/powerpoint/2010/main" val="2792678290"/>
              </p:ext>
            </p:extLst>
          </p:nvPr>
        </p:nvGraphicFramePr>
        <p:xfrm>
          <a:off x="304800" y="1295401"/>
          <a:ext cx="8610600" cy="4389120"/>
        </p:xfrm>
        <a:graphic>
          <a:graphicData uri="http://schemas.openxmlformats.org/drawingml/2006/table">
            <a:tbl>
              <a:tblPr/>
              <a:tblGrid>
                <a:gridCol w="41148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5486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rgbClr val="990099"/>
                          </a:solidFill>
                          <a:effectLst/>
                          <a:latin typeface="Arial" charset="0"/>
                        </a:rPr>
                        <a:t>Map&lt;K,V&gt; Method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rgbClr val="990099"/>
                          </a:solidFill>
                          <a:effectLst/>
                          <a:latin typeface="Arial" charset="0"/>
                        </a:rPr>
                        <a:t>Description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86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990099"/>
                          </a:solidFill>
                          <a:effectLst/>
                          <a:latin typeface="Arial" charset="0"/>
                        </a:rPr>
                        <a:t>Set&lt;</a:t>
                      </a:r>
                      <a:r>
                        <a:rPr kumimoji="0" lang="en-US" sz="2000" b="0" i="0" u="none" strike="noStrike" cap="none" normalizeH="0" baseline="0" dirty="0" err="1" smtClean="0">
                          <a:ln>
                            <a:noFill/>
                          </a:ln>
                          <a:solidFill>
                            <a:srgbClr val="990099"/>
                          </a:solidFill>
                          <a:effectLst/>
                          <a:latin typeface="Arial" charset="0"/>
                        </a:rPr>
                        <a:t>Map.Entry</a:t>
                      </a:r>
                      <a:r>
                        <a:rPr kumimoji="0" lang="en-US" sz="2000" b="0" i="0" u="none" strike="noStrike" cap="none" normalizeH="0" baseline="0" dirty="0" smtClean="0">
                          <a:ln>
                            <a:noFill/>
                          </a:ln>
                          <a:solidFill>
                            <a:srgbClr val="990099"/>
                          </a:solidFill>
                          <a:effectLst/>
                          <a:latin typeface="Arial" charset="0"/>
                        </a:rPr>
                        <a:t>&lt;K,V&gt;&gt;  </a:t>
                      </a:r>
                      <a:r>
                        <a:rPr kumimoji="0" lang="en-US" sz="2000" b="0" i="0" u="none" strike="noStrike" cap="none" normalizeH="0" baseline="0" dirty="0" err="1" smtClean="0">
                          <a:ln>
                            <a:noFill/>
                          </a:ln>
                          <a:solidFill>
                            <a:srgbClr val="990099"/>
                          </a:solidFill>
                          <a:effectLst/>
                          <a:latin typeface="Arial" charset="0"/>
                        </a:rPr>
                        <a:t>entrySet</a:t>
                      </a:r>
                      <a:r>
                        <a:rPr kumimoji="0" lang="en-US" sz="2000" b="0" i="0" u="none" strike="noStrike" cap="none" normalizeH="0" baseline="0" dirty="0" smtClean="0">
                          <a:ln>
                            <a:noFill/>
                          </a:ln>
                          <a:solidFill>
                            <a:srgbClr val="990099"/>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Returns a set of all map entries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rgbClr val="990099"/>
                        </a:solidFill>
                        <a:effectLst/>
                        <a:latin typeface="Arial"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86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err="1" smtClean="0">
                          <a:ln>
                            <a:noFill/>
                          </a:ln>
                          <a:solidFill>
                            <a:srgbClr val="990099"/>
                          </a:solidFill>
                          <a:effectLst/>
                          <a:latin typeface="Arial" charset="0"/>
                        </a:rPr>
                        <a:t>Map.Entry</a:t>
                      </a:r>
                      <a:r>
                        <a:rPr kumimoji="0" lang="en-US" sz="2400" b="1" i="0" u="none" strike="noStrike" cap="none" normalizeH="0" baseline="0" dirty="0" smtClean="0">
                          <a:ln>
                            <a:noFill/>
                          </a:ln>
                          <a:solidFill>
                            <a:srgbClr val="990099"/>
                          </a:solidFill>
                          <a:effectLst/>
                          <a:latin typeface="Arial" charset="0"/>
                        </a:rPr>
                        <a:t>&lt;K,V&gt; Methods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rgbClr val="990099"/>
                          </a:solidFill>
                          <a:effectLst/>
                          <a:latin typeface="Arial" charset="0"/>
                        </a:rPr>
                        <a:t>Description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86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990099"/>
                          </a:solidFill>
                          <a:effectLst/>
                          <a:latin typeface="Arial" charset="0"/>
                        </a:rPr>
                        <a:t>K </a:t>
                      </a:r>
                      <a:r>
                        <a:rPr kumimoji="0" lang="en-US" sz="2400" b="0" i="0" u="none" strike="noStrike" cap="none" normalizeH="0" baseline="0" dirty="0" err="1" smtClean="0">
                          <a:ln>
                            <a:noFill/>
                          </a:ln>
                          <a:solidFill>
                            <a:srgbClr val="990099"/>
                          </a:solidFill>
                          <a:effectLst/>
                          <a:latin typeface="Arial" charset="0"/>
                        </a:rPr>
                        <a:t>getKey</a:t>
                      </a:r>
                      <a:r>
                        <a:rPr kumimoji="0" lang="en-US" sz="2400" b="0" i="0" u="none" strike="noStrike" cap="none" normalizeH="0" baseline="0" dirty="0" smtClean="0">
                          <a:ln>
                            <a:noFill/>
                          </a:ln>
                          <a:solidFill>
                            <a:srgbClr val="990099"/>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Returns key of this entry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86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990099"/>
                          </a:solidFill>
                          <a:effectLst/>
                          <a:latin typeface="Arial" charset="0"/>
                        </a:rPr>
                        <a:t>V </a:t>
                      </a:r>
                      <a:r>
                        <a:rPr kumimoji="0" lang="en-US" sz="2400" b="0" i="0" u="none" strike="noStrike" cap="none" normalizeH="0" baseline="0" dirty="0" err="1" smtClean="0">
                          <a:ln>
                            <a:noFill/>
                          </a:ln>
                          <a:solidFill>
                            <a:srgbClr val="990099"/>
                          </a:solidFill>
                          <a:effectLst/>
                          <a:latin typeface="Arial" charset="0"/>
                        </a:rPr>
                        <a:t>getValue</a:t>
                      </a:r>
                      <a:r>
                        <a:rPr kumimoji="0" lang="en-US" sz="2400" b="0" i="0" u="none" strike="noStrike" cap="none" normalizeH="0" baseline="0" dirty="0" smtClean="0">
                          <a:ln>
                            <a:noFill/>
                          </a:ln>
                          <a:solidFill>
                            <a:srgbClr val="990099"/>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Returns value of this entry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86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990099"/>
                          </a:solidFill>
                          <a:effectLst/>
                          <a:latin typeface="Arial" charset="0"/>
                        </a:rPr>
                        <a:t>V </a:t>
                      </a:r>
                      <a:r>
                        <a:rPr kumimoji="0" lang="en-US" sz="2400" b="0" i="0" u="none" strike="noStrike" cap="none" normalizeH="0" baseline="0" dirty="0" err="1" smtClean="0">
                          <a:ln>
                            <a:noFill/>
                          </a:ln>
                          <a:solidFill>
                            <a:srgbClr val="990099"/>
                          </a:solidFill>
                          <a:effectLst/>
                          <a:latin typeface="Arial" charset="0"/>
                        </a:rPr>
                        <a:t>setValue</a:t>
                      </a:r>
                      <a:r>
                        <a:rPr kumimoji="0" lang="en-US" sz="2400" b="0" i="0" u="none" strike="noStrike" cap="none" normalizeH="0" baseline="0" dirty="0" smtClean="0">
                          <a:ln>
                            <a:noFill/>
                          </a:ln>
                          <a:solidFill>
                            <a:srgbClr val="990099"/>
                          </a:solidFill>
                          <a:effectLst/>
                          <a:latin typeface="Arial" charset="0"/>
                        </a:rPr>
                        <a:t>(V value)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Replaces current value in this entry with given value; returns previously mapped value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148087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Map Traversal</a:t>
            </a:r>
          </a:p>
        </p:txBody>
      </p:sp>
      <p:sp>
        <p:nvSpPr>
          <p:cNvPr id="73733" name="Rectangle 5"/>
          <p:cNvSpPr>
            <a:spLocks noChangeArrowheads="1"/>
          </p:cNvSpPr>
          <p:nvPr/>
        </p:nvSpPr>
        <p:spPr bwMode="auto">
          <a:xfrm>
            <a:off x="0" y="1366391"/>
            <a:ext cx="7924800" cy="1077218"/>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pPr lvl="1"/>
            <a:r>
              <a:rPr lang="en-US" sz="3200" dirty="0" smtClean="0">
                <a:solidFill>
                  <a:schemeClr val="bg1"/>
                </a:solidFill>
              </a:rPr>
              <a:t>Can also retrieve the entry set – a set of all </a:t>
            </a:r>
            <a:r>
              <a:rPr lang="en-US" sz="3200" dirty="0" err="1" smtClean="0">
                <a:solidFill>
                  <a:schemeClr val="bg1"/>
                </a:solidFill>
              </a:rPr>
              <a:t>Map.Entry</a:t>
            </a:r>
            <a:r>
              <a:rPr lang="en-US" sz="3200" dirty="0" smtClean="0">
                <a:solidFill>
                  <a:schemeClr val="bg1"/>
                </a:solidFill>
              </a:rPr>
              <a:t> objects </a:t>
            </a:r>
            <a:endParaRPr lang="en-US" sz="3200" dirty="0">
              <a:solidFill>
                <a:schemeClr val="bg1"/>
              </a:solidFill>
            </a:endParaRPr>
          </a:p>
        </p:txBody>
      </p:sp>
      <p:sp>
        <p:nvSpPr>
          <p:cNvPr id="73734" name="Rectangle 6"/>
          <p:cNvSpPr>
            <a:spLocks noChangeArrowheads="1"/>
          </p:cNvSpPr>
          <p:nvPr/>
        </p:nvSpPr>
        <p:spPr bwMode="auto">
          <a:xfrm>
            <a:off x="381000" y="2590800"/>
            <a:ext cx="7637027"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dirty="0" smtClean="0"/>
              <a:t>// Double the age of anyone under 30</a:t>
            </a:r>
          </a:p>
          <a:p>
            <a:r>
              <a:rPr lang="en-US" sz="2800" dirty="0" smtClean="0"/>
              <a:t>for (Entry&lt;String</a:t>
            </a:r>
            <a:r>
              <a:rPr lang="en-US" sz="2800" dirty="0"/>
              <a:t>, Integer&gt; entry : </a:t>
            </a:r>
            <a:r>
              <a:rPr lang="en-US" sz="2800" dirty="0" err="1"/>
              <a:t>m.entrySet</a:t>
            </a:r>
            <a:r>
              <a:rPr lang="en-US" sz="2800" dirty="0"/>
              <a:t>())</a:t>
            </a:r>
          </a:p>
          <a:p>
            <a:r>
              <a:rPr lang="en-US" sz="2800" dirty="0" smtClean="0"/>
              <a:t>{</a:t>
            </a:r>
            <a:endParaRPr lang="en-US" sz="2800" dirty="0"/>
          </a:p>
          <a:p>
            <a:r>
              <a:rPr lang="en-US" sz="2800" dirty="0" smtClean="0"/>
              <a:t>   </a:t>
            </a:r>
            <a:r>
              <a:rPr lang="en-US" sz="2800" dirty="0" err="1" smtClean="0"/>
              <a:t>int</a:t>
            </a:r>
            <a:r>
              <a:rPr lang="en-US" sz="2800" dirty="0" smtClean="0"/>
              <a:t> </a:t>
            </a:r>
            <a:r>
              <a:rPr lang="en-US" sz="2800" dirty="0"/>
              <a:t>age = </a:t>
            </a:r>
            <a:r>
              <a:rPr lang="en-US" sz="2800" dirty="0" err="1"/>
              <a:t>entry.getValue</a:t>
            </a:r>
            <a:r>
              <a:rPr lang="en-US" sz="2800" dirty="0"/>
              <a:t>();</a:t>
            </a:r>
          </a:p>
          <a:p>
            <a:r>
              <a:rPr lang="en-US" sz="2800" dirty="0" smtClean="0"/>
              <a:t>   if </a:t>
            </a:r>
            <a:r>
              <a:rPr lang="en-US" sz="2800" dirty="0"/>
              <a:t>(age &lt; 30)</a:t>
            </a:r>
          </a:p>
          <a:p>
            <a:r>
              <a:rPr lang="en-US" sz="2800" dirty="0" smtClean="0"/>
              <a:t>      </a:t>
            </a:r>
            <a:r>
              <a:rPr lang="en-US" sz="2800" dirty="0" err="1" smtClean="0"/>
              <a:t>entry.setValue</a:t>
            </a:r>
            <a:r>
              <a:rPr lang="en-US" sz="2800" dirty="0" smtClean="0"/>
              <a:t>(age </a:t>
            </a:r>
            <a:r>
              <a:rPr lang="en-US" sz="2800" dirty="0"/>
              <a:t>* 2);</a:t>
            </a:r>
          </a:p>
          <a:p>
            <a:r>
              <a:rPr lang="en-US" sz="2800" dirty="0" smtClean="0"/>
              <a:t>}</a:t>
            </a:r>
            <a:endParaRPr lang="en-US" sz="2800" dirty="0"/>
          </a:p>
          <a:p>
            <a:r>
              <a:rPr lang="en-US" sz="2800" dirty="0" err="1" smtClean="0"/>
              <a:t>System.out.println</a:t>
            </a:r>
            <a:r>
              <a:rPr lang="en-US" sz="2800" dirty="0" smtClean="0"/>
              <a:t>(m</a:t>
            </a:r>
            <a:r>
              <a:rPr lang="en-US" sz="2800" dirty="0"/>
              <a:t>);</a:t>
            </a:r>
          </a:p>
        </p:txBody>
      </p:sp>
    </p:spTree>
    <p:extLst>
      <p:ext uri="{BB962C8B-B14F-4D97-AF65-F5344CB8AC3E}">
        <p14:creationId xmlns:p14="http://schemas.microsoft.com/office/powerpoint/2010/main" val="4439629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animBg="1"/>
      <p:bldP spid="7373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92" name="Rectangle 32"/>
          <p:cNvSpPr>
            <a:spLocks noGrp="1" noChangeArrowheads="1"/>
          </p:cNvSpPr>
          <p:nvPr>
            <p:ph type="title"/>
          </p:nvPr>
        </p:nvSpPr>
        <p:spPr/>
        <p:txBody>
          <a:bodyPr/>
          <a:lstStyle/>
          <a:p>
            <a:r>
              <a:rPr lang="en-US"/>
              <a:t>Map&lt;K, V&gt; Interface Methods</a:t>
            </a:r>
          </a:p>
        </p:txBody>
      </p:sp>
      <p:graphicFrame>
        <p:nvGraphicFramePr>
          <p:cNvPr id="117804" name="Group 44"/>
          <p:cNvGraphicFramePr>
            <a:graphicFrameLocks noGrp="1"/>
          </p:cNvGraphicFramePr>
          <p:nvPr>
            <p:ph idx="1"/>
            <p:extLst>
              <p:ext uri="{D42A27DB-BD31-4B8C-83A1-F6EECF244321}">
                <p14:modId xmlns:p14="http://schemas.microsoft.com/office/powerpoint/2010/main" val="1879813882"/>
              </p:ext>
            </p:extLst>
          </p:nvPr>
        </p:nvGraphicFramePr>
        <p:xfrm>
          <a:off x="457200" y="1600200"/>
          <a:ext cx="8229600" cy="4786631"/>
        </p:xfrm>
        <a:graphic>
          <a:graphicData uri="http://schemas.openxmlformats.org/drawingml/2006/table">
            <a:tbl>
              <a:tblPr/>
              <a:tblGrid>
                <a:gridCol w="42672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969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990099"/>
                          </a:solidFill>
                          <a:effectLst/>
                          <a:latin typeface="Arial" charset="0"/>
                        </a:rPr>
                        <a:t>Method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990099"/>
                          </a:solidFill>
                          <a:effectLst/>
                          <a:latin typeface="Arial" charset="0"/>
                        </a:rPr>
                        <a:t>Description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93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990099"/>
                          </a:solidFill>
                          <a:effectLst/>
                          <a:latin typeface="Arial" charset="0"/>
                        </a:rPr>
                        <a:t>Collection&lt;V&gt; values()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Returns collection containing all values from map; changes to collection affect map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92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990099"/>
                          </a:solidFill>
                          <a:effectLst/>
                          <a:latin typeface="Arial" charset="0"/>
                        </a:rPr>
                        <a:t>boolean containsValue(V val)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Returns true if one or more keys map to this value; otherwise, false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69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990099"/>
                          </a:solidFill>
                          <a:effectLst/>
                          <a:latin typeface="Arial" charset="0"/>
                        </a:rPr>
                        <a:t>void </a:t>
                      </a:r>
                      <a:r>
                        <a:rPr kumimoji="0" lang="en-US" sz="2400" b="0" i="0" u="none" strike="noStrike" cap="none" normalizeH="0" baseline="0" dirty="0" err="1" smtClean="0">
                          <a:ln>
                            <a:noFill/>
                          </a:ln>
                          <a:solidFill>
                            <a:srgbClr val="990099"/>
                          </a:solidFill>
                          <a:effectLst/>
                          <a:latin typeface="Arial" charset="0"/>
                        </a:rPr>
                        <a:t>putAll</a:t>
                      </a:r>
                      <a:r>
                        <a:rPr kumimoji="0" lang="en-US" sz="2400" b="0" i="0" u="none" strike="noStrike" cap="none" normalizeH="0" baseline="0" dirty="0" smtClean="0">
                          <a:ln>
                            <a:noFill/>
                          </a:ln>
                          <a:solidFill>
                            <a:srgbClr val="990099"/>
                          </a:solidFill>
                          <a:effectLst/>
                          <a:latin typeface="Arial" charset="0"/>
                        </a:rPr>
                        <a:t>(Map 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Copies all of mappings from given map to this map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i="1" dirty="0" smtClean="0"/>
              <a:t>MapExample1.java</a:t>
            </a:r>
            <a:endParaRPr lang="en-US" i="1" dirty="0"/>
          </a:p>
        </p:txBody>
      </p:sp>
      <p:sp>
        <p:nvSpPr>
          <p:cNvPr id="5" name="Rectangle 4"/>
          <p:cNvSpPr/>
          <p:nvPr/>
        </p:nvSpPr>
        <p:spPr>
          <a:xfrm>
            <a:off x="688258" y="2209800"/>
            <a:ext cx="8001000" cy="3477875"/>
          </a:xfrm>
          <a:prstGeom prst="rect">
            <a:avLst/>
          </a:prstGeom>
        </p:spPr>
        <p:txBody>
          <a:bodyPr wrap="square">
            <a:spAutoFit/>
          </a:bodyPr>
          <a:lstStyle/>
          <a:p>
            <a:r>
              <a:rPr lang="en-US" sz="2000" dirty="0" smtClean="0"/>
              <a:t>Map&lt;Integer</a:t>
            </a:r>
            <a:r>
              <a:rPr lang="en-US" sz="2000" dirty="0"/>
              <a:t>, String&gt; employees = new </a:t>
            </a:r>
            <a:r>
              <a:rPr lang="en-US" sz="2000" dirty="0" err="1" smtClean="0"/>
              <a:t>HashMap</a:t>
            </a:r>
            <a:r>
              <a:rPr lang="en-US" sz="2000" dirty="0" smtClean="0"/>
              <a:t>&lt;&gt;();</a:t>
            </a:r>
          </a:p>
          <a:p>
            <a:r>
              <a:rPr lang="en-US" sz="2000" dirty="0" smtClean="0"/>
              <a:t>String smith = new String(</a:t>
            </a:r>
            <a:r>
              <a:rPr lang="en-US" sz="2000" dirty="0"/>
              <a:t>"</a:t>
            </a:r>
            <a:r>
              <a:rPr lang="en-US" sz="2000" dirty="0" smtClean="0"/>
              <a:t>Smith“);</a:t>
            </a:r>
            <a:endParaRPr lang="en-US" sz="2000" dirty="0"/>
          </a:p>
          <a:p>
            <a:r>
              <a:rPr lang="en-US" sz="2000" dirty="0" err="1" smtClean="0"/>
              <a:t>employees.put</a:t>
            </a:r>
            <a:r>
              <a:rPr lang="en-US" sz="2000" dirty="0" smtClean="0"/>
              <a:t>(new </a:t>
            </a:r>
            <a:r>
              <a:rPr lang="en-US" sz="2000" dirty="0"/>
              <a:t>Integer(1435</a:t>
            </a:r>
            <a:r>
              <a:rPr lang="en-US" sz="2000" dirty="0" smtClean="0"/>
              <a:t>), smith);</a:t>
            </a:r>
            <a:endParaRPr lang="en-US" sz="2000" dirty="0"/>
          </a:p>
          <a:p>
            <a:r>
              <a:rPr lang="en-US" sz="2000" dirty="0" err="1" smtClean="0"/>
              <a:t>employees.put</a:t>
            </a:r>
            <a:r>
              <a:rPr lang="en-US" sz="2000" dirty="0" smtClean="0"/>
              <a:t>(new </a:t>
            </a:r>
            <a:r>
              <a:rPr lang="en-US" sz="2000" dirty="0"/>
              <a:t>Integer(1110), "Thomas");</a:t>
            </a:r>
          </a:p>
          <a:p>
            <a:r>
              <a:rPr lang="en-US" sz="2000" dirty="0" err="1" smtClean="0"/>
              <a:t>employees.put</a:t>
            </a:r>
            <a:r>
              <a:rPr lang="en-US" sz="2000" dirty="0" smtClean="0"/>
              <a:t>(new </a:t>
            </a:r>
            <a:r>
              <a:rPr lang="en-US" sz="2000" dirty="0"/>
              <a:t>Integer(1425), "Jones");</a:t>
            </a:r>
          </a:p>
          <a:p>
            <a:r>
              <a:rPr lang="en-US" sz="2000" dirty="0" err="1" smtClean="0"/>
              <a:t>employees.put</a:t>
            </a:r>
            <a:r>
              <a:rPr lang="en-US" sz="2000" dirty="0" smtClean="0"/>
              <a:t>(new </a:t>
            </a:r>
            <a:r>
              <a:rPr lang="en-US" sz="2000" dirty="0"/>
              <a:t>Integer(987), "Evans");</a:t>
            </a:r>
          </a:p>
          <a:p>
            <a:r>
              <a:rPr lang="en-US" sz="2000" dirty="0" err="1" smtClean="0"/>
              <a:t>employees.put</a:t>
            </a:r>
            <a:r>
              <a:rPr lang="en-US" sz="2000" dirty="0" smtClean="0"/>
              <a:t>(new </a:t>
            </a:r>
            <a:r>
              <a:rPr lang="en-US" sz="2000" dirty="0"/>
              <a:t>Integer(1323), </a:t>
            </a:r>
            <a:r>
              <a:rPr lang="en-US" sz="2000" dirty="0" smtClean="0"/>
              <a:t>smith);</a:t>
            </a:r>
            <a:endParaRPr lang="en-US" sz="2000" dirty="0"/>
          </a:p>
          <a:p>
            <a:endParaRPr lang="en-US" sz="2000" dirty="0"/>
          </a:p>
          <a:p>
            <a:r>
              <a:rPr lang="en-US" sz="2000" dirty="0" err="1" smtClean="0"/>
              <a:t>System.out.println</a:t>
            </a:r>
            <a:r>
              <a:rPr lang="en-US" sz="2000" dirty="0" smtClean="0"/>
              <a:t>(“Employee map: </a:t>
            </a:r>
            <a:r>
              <a:rPr lang="en-US" sz="2000" dirty="0"/>
              <a:t>" );</a:t>
            </a:r>
          </a:p>
          <a:p>
            <a:r>
              <a:rPr lang="en-US" sz="2000" dirty="0" err="1" smtClean="0"/>
              <a:t>System.out.println</a:t>
            </a:r>
            <a:r>
              <a:rPr lang="en-US" sz="2000" dirty="0" smtClean="0"/>
              <a:t>(employees</a:t>
            </a:r>
            <a:r>
              <a:rPr lang="en-US" sz="2000" dirty="0"/>
              <a:t>);</a:t>
            </a:r>
          </a:p>
          <a:p>
            <a:r>
              <a:rPr lang="en-US" sz="2000" dirty="0"/>
              <a:t>		</a:t>
            </a:r>
          </a:p>
        </p:txBody>
      </p:sp>
      <p:sp>
        <p:nvSpPr>
          <p:cNvPr id="6" name="TextBox 5"/>
          <p:cNvSpPr txBox="1"/>
          <p:nvPr/>
        </p:nvSpPr>
        <p:spPr>
          <a:xfrm>
            <a:off x="381000" y="1417638"/>
            <a:ext cx="8305800" cy="510778"/>
          </a:xfrm>
          <a:prstGeom prst="round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smtClean="0">
                <a:solidFill>
                  <a:schemeClr val="accent2">
                    <a:lumMod val="50000"/>
                  </a:schemeClr>
                </a:solidFill>
              </a:rPr>
              <a:t>We’re mapping employee IDs to the name of the employee</a:t>
            </a:r>
            <a:endParaRPr lang="en-US" sz="2400" dirty="0">
              <a:solidFill>
                <a:schemeClr val="accent2">
                  <a:lumMod val="50000"/>
                </a:schemeClr>
              </a:solidFill>
            </a:endParaRPr>
          </a:p>
        </p:txBody>
      </p:sp>
    </p:spTree>
    <p:extLst>
      <p:ext uri="{BB962C8B-B14F-4D97-AF65-F5344CB8AC3E}">
        <p14:creationId xmlns:p14="http://schemas.microsoft.com/office/powerpoint/2010/main" val="33002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i="1" dirty="0" smtClean="0"/>
              <a:t>MapExample1.java</a:t>
            </a:r>
            <a:endParaRPr lang="en-US" i="1" dirty="0"/>
          </a:p>
        </p:txBody>
      </p:sp>
      <p:sp>
        <p:nvSpPr>
          <p:cNvPr id="5" name="Rectangle 4"/>
          <p:cNvSpPr/>
          <p:nvPr/>
        </p:nvSpPr>
        <p:spPr>
          <a:xfrm>
            <a:off x="693174" y="2726661"/>
            <a:ext cx="8001000" cy="2554545"/>
          </a:xfrm>
          <a:prstGeom prst="rect">
            <a:avLst/>
          </a:prstGeom>
        </p:spPr>
        <p:txBody>
          <a:bodyPr wrap="square">
            <a:spAutoFit/>
          </a:bodyPr>
          <a:lstStyle/>
          <a:p>
            <a:r>
              <a:rPr lang="en-US" sz="2000" dirty="0"/>
              <a:t>	</a:t>
            </a:r>
          </a:p>
          <a:p>
            <a:r>
              <a:rPr lang="en-US" sz="2000" dirty="0" smtClean="0"/>
              <a:t>// </a:t>
            </a:r>
            <a:r>
              <a:rPr lang="en-US" sz="2000" dirty="0"/>
              <a:t>Display the number of keys and the key values</a:t>
            </a:r>
          </a:p>
          <a:p>
            <a:r>
              <a:rPr lang="en-US" sz="2000" dirty="0" err="1" smtClean="0"/>
              <a:t>System.out.println</a:t>
            </a:r>
            <a:r>
              <a:rPr lang="en-US" sz="2000" dirty="0"/>
              <a:t>("Just the keys: " + </a:t>
            </a:r>
            <a:r>
              <a:rPr lang="en-US" sz="2000" dirty="0" err="1"/>
              <a:t>employees.size</a:t>
            </a:r>
            <a:r>
              <a:rPr lang="en-US" sz="2000" dirty="0"/>
              <a:t>());</a:t>
            </a:r>
          </a:p>
          <a:p>
            <a:r>
              <a:rPr lang="en-US" sz="2000" dirty="0" err="1" smtClean="0"/>
              <a:t>System.out.println</a:t>
            </a:r>
            <a:r>
              <a:rPr lang="en-US" sz="2000" dirty="0" smtClean="0"/>
              <a:t>(</a:t>
            </a:r>
            <a:r>
              <a:rPr lang="en-US" sz="2000" dirty="0" err="1" smtClean="0"/>
              <a:t>employees.keySet</a:t>
            </a:r>
            <a:r>
              <a:rPr lang="en-US" sz="2000" dirty="0"/>
              <a:t>());</a:t>
            </a:r>
          </a:p>
          <a:p>
            <a:r>
              <a:rPr lang="en-US" sz="2000" dirty="0"/>
              <a:t>		</a:t>
            </a:r>
          </a:p>
          <a:p>
            <a:r>
              <a:rPr lang="en-US" sz="2000" dirty="0" smtClean="0"/>
              <a:t>// </a:t>
            </a:r>
            <a:r>
              <a:rPr lang="en-US" sz="2000" dirty="0"/>
              <a:t>Display the values in the map</a:t>
            </a:r>
          </a:p>
          <a:p>
            <a:r>
              <a:rPr lang="en-US" sz="2000" dirty="0" err="1" smtClean="0"/>
              <a:t>System.out.println</a:t>
            </a:r>
            <a:r>
              <a:rPr lang="en-US" sz="2000" dirty="0"/>
              <a:t>("Just the values: " + </a:t>
            </a:r>
            <a:r>
              <a:rPr lang="en-US" sz="2000" dirty="0" err="1"/>
              <a:t>employees.values</a:t>
            </a:r>
            <a:r>
              <a:rPr lang="en-US" sz="2000" dirty="0"/>
              <a:t>().size());</a:t>
            </a:r>
          </a:p>
          <a:p>
            <a:r>
              <a:rPr lang="en-US" sz="2000" dirty="0" err="1" smtClean="0"/>
              <a:t>System.out.println</a:t>
            </a:r>
            <a:r>
              <a:rPr lang="en-US" sz="2000" dirty="0" smtClean="0"/>
              <a:t>(</a:t>
            </a:r>
            <a:r>
              <a:rPr lang="en-US" sz="2000" dirty="0" err="1" smtClean="0"/>
              <a:t>employees.values</a:t>
            </a:r>
            <a:r>
              <a:rPr lang="en-US" sz="2000" dirty="0" smtClean="0"/>
              <a:t>());</a:t>
            </a:r>
            <a:endParaRPr lang="en-US" sz="2000" dirty="0"/>
          </a:p>
        </p:txBody>
      </p:sp>
      <p:sp>
        <p:nvSpPr>
          <p:cNvPr id="6" name="TextBox 5"/>
          <p:cNvSpPr txBox="1"/>
          <p:nvPr/>
        </p:nvSpPr>
        <p:spPr>
          <a:xfrm>
            <a:off x="381000" y="1366683"/>
            <a:ext cx="8305800" cy="1328023"/>
          </a:xfrm>
          <a:prstGeom prst="round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smtClean="0">
                <a:solidFill>
                  <a:schemeClr val="accent2">
                    <a:lumMod val="50000"/>
                  </a:schemeClr>
                </a:solidFill>
              </a:rPr>
              <a:t>Add the statements to…</a:t>
            </a:r>
          </a:p>
          <a:p>
            <a:pPr marL="342900" indent="-342900">
              <a:buFont typeface="Arial" panose="020B0604020202020204" pitchFamily="34" charset="0"/>
              <a:buChar char="•"/>
            </a:pPr>
            <a:r>
              <a:rPr lang="en-US" sz="2400" dirty="0" smtClean="0">
                <a:solidFill>
                  <a:schemeClr val="accent2">
                    <a:lumMod val="50000"/>
                  </a:schemeClr>
                </a:solidFill>
              </a:rPr>
              <a:t>Display the number of keys and all of the keys</a:t>
            </a:r>
          </a:p>
          <a:p>
            <a:pPr marL="342900" indent="-342900">
              <a:buFont typeface="Arial" panose="020B0604020202020204" pitchFamily="34" charset="0"/>
              <a:buChar char="•"/>
            </a:pPr>
            <a:r>
              <a:rPr lang="en-US" sz="2400" dirty="0" smtClean="0">
                <a:solidFill>
                  <a:schemeClr val="accent2">
                    <a:lumMod val="50000"/>
                  </a:schemeClr>
                </a:solidFill>
              </a:rPr>
              <a:t>Display the number of values and all of the values</a:t>
            </a:r>
            <a:endParaRPr lang="en-US" sz="2400" dirty="0">
              <a:solidFill>
                <a:schemeClr val="accent2">
                  <a:lumMod val="50000"/>
                </a:schemeClr>
              </a:solidFill>
            </a:endParaRPr>
          </a:p>
        </p:txBody>
      </p:sp>
    </p:spTree>
    <p:extLst>
      <p:ext uri="{BB962C8B-B14F-4D97-AF65-F5344CB8AC3E}">
        <p14:creationId xmlns:p14="http://schemas.microsoft.com/office/powerpoint/2010/main" val="100108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i="1" dirty="0" smtClean="0"/>
              <a:t>MapExample1.java</a:t>
            </a:r>
            <a:endParaRPr lang="en-US" i="1" dirty="0"/>
          </a:p>
        </p:txBody>
      </p:sp>
      <p:sp>
        <p:nvSpPr>
          <p:cNvPr id="2" name="TextBox 1"/>
          <p:cNvSpPr txBox="1"/>
          <p:nvPr/>
        </p:nvSpPr>
        <p:spPr>
          <a:xfrm>
            <a:off x="381000" y="1366683"/>
            <a:ext cx="8305800" cy="1328023"/>
          </a:xfrm>
          <a:prstGeom prst="round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smtClean="0">
                <a:solidFill>
                  <a:schemeClr val="accent2">
                    <a:lumMod val="50000"/>
                  </a:schemeClr>
                </a:solidFill>
              </a:rPr>
              <a:t>We want to ask the user for an ID and either report the employee’s name if it already is in the map or ask for the name and add the pairing to the map if it is not in the map</a:t>
            </a:r>
            <a:endParaRPr lang="en-US" sz="2400" dirty="0">
              <a:solidFill>
                <a:schemeClr val="accent2">
                  <a:lumMod val="50000"/>
                </a:schemeClr>
              </a:solidFill>
            </a:endParaRPr>
          </a:p>
        </p:txBody>
      </p:sp>
      <p:sp>
        <p:nvSpPr>
          <p:cNvPr id="6" name="TextBox 5"/>
          <p:cNvSpPr txBox="1"/>
          <p:nvPr/>
        </p:nvSpPr>
        <p:spPr>
          <a:xfrm>
            <a:off x="1304191" y="2915930"/>
            <a:ext cx="7535009" cy="1328023"/>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smtClean="0">
                <a:solidFill>
                  <a:srgbClr val="990099"/>
                </a:solidFill>
              </a:rPr>
              <a:t>Strategy 1: If this key is in the map, retrieve the name and display the pair; otherwise, get the employee’s name and put pairing in map</a:t>
            </a:r>
            <a:endParaRPr lang="en-US" sz="2400" dirty="0">
              <a:solidFill>
                <a:srgbClr val="990099"/>
              </a:solidFill>
            </a:endParaRPr>
          </a:p>
        </p:txBody>
      </p:sp>
      <p:sp>
        <p:nvSpPr>
          <p:cNvPr id="7" name="TextBox 6"/>
          <p:cNvSpPr txBox="1"/>
          <p:nvPr/>
        </p:nvSpPr>
        <p:spPr>
          <a:xfrm>
            <a:off x="1304191" y="4465178"/>
            <a:ext cx="7535009" cy="1328023"/>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smtClean="0">
                <a:solidFill>
                  <a:srgbClr val="990099"/>
                </a:solidFill>
              </a:rPr>
              <a:t>Strategy 2: If this key isn’t in the map, get the employee’s name and put pairing in map. Then, display the ID and name of the employee in all cases</a:t>
            </a:r>
            <a:endParaRPr lang="en-US" sz="2400" dirty="0">
              <a:solidFill>
                <a:srgbClr val="990099"/>
              </a:solidFill>
            </a:endParaRPr>
          </a:p>
        </p:txBody>
      </p:sp>
    </p:spTree>
    <p:extLst>
      <p:ext uri="{BB962C8B-B14F-4D97-AF65-F5344CB8AC3E}">
        <p14:creationId xmlns:p14="http://schemas.microsoft.com/office/powerpoint/2010/main" val="382699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i="1" dirty="0" smtClean="0"/>
              <a:t>MapExample1.java</a:t>
            </a:r>
            <a:endParaRPr lang="en-US" i="1" dirty="0"/>
          </a:p>
        </p:txBody>
      </p:sp>
      <p:sp>
        <p:nvSpPr>
          <p:cNvPr id="5" name="Rectangle 4"/>
          <p:cNvSpPr/>
          <p:nvPr/>
        </p:nvSpPr>
        <p:spPr>
          <a:xfrm>
            <a:off x="304800" y="1143000"/>
            <a:ext cx="8534400" cy="5632311"/>
          </a:xfrm>
          <a:prstGeom prst="rect">
            <a:avLst/>
          </a:prstGeom>
        </p:spPr>
        <p:txBody>
          <a:bodyPr wrap="square">
            <a:spAutoFit/>
          </a:bodyPr>
          <a:lstStyle/>
          <a:p>
            <a:r>
              <a:rPr lang="en-US" sz="2400" dirty="0" smtClean="0"/>
              <a:t>Scanner </a:t>
            </a:r>
            <a:r>
              <a:rPr lang="en-US" sz="2400" dirty="0"/>
              <a:t>scan = new Scanner(System.in);</a:t>
            </a:r>
          </a:p>
          <a:p>
            <a:r>
              <a:rPr lang="en-US" sz="2400" dirty="0" err="1" smtClean="0"/>
              <a:t>System.out.print</a:t>
            </a:r>
            <a:r>
              <a:rPr lang="en-US" sz="2400" dirty="0"/>
              <a:t>("Enter an employee ID: ");</a:t>
            </a:r>
          </a:p>
          <a:p>
            <a:r>
              <a:rPr lang="en-US" sz="2400" dirty="0" err="1" smtClean="0"/>
              <a:t>int</a:t>
            </a:r>
            <a:r>
              <a:rPr lang="en-US" sz="2400" dirty="0" smtClean="0"/>
              <a:t> </a:t>
            </a:r>
            <a:r>
              <a:rPr lang="en-US" sz="2400" dirty="0" err="1"/>
              <a:t>empID</a:t>
            </a:r>
            <a:r>
              <a:rPr lang="en-US" sz="2400" dirty="0"/>
              <a:t> = </a:t>
            </a:r>
            <a:r>
              <a:rPr lang="en-US" sz="2400" dirty="0" err="1"/>
              <a:t>scan.nextInt</a:t>
            </a:r>
            <a:r>
              <a:rPr lang="en-US" sz="2400" dirty="0"/>
              <a:t>();</a:t>
            </a:r>
          </a:p>
          <a:p>
            <a:r>
              <a:rPr lang="en-US" sz="2400" dirty="0" smtClean="0"/>
              <a:t>if </a:t>
            </a:r>
            <a:r>
              <a:rPr lang="en-US" sz="2400" dirty="0"/>
              <a:t>(</a:t>
            </a:r>
            <a:r>
              <a:rPr lang="en-US" sz="2400" dirty="0" err="1"/>
              <a:t>employees.containsKey</a:t>
            </a:r>
            <a:r>
              <a:rPr lang="en-US" sz="2400" dirty="0"/>
              <a:t>(</a:t>
            </a:r>
            <a:r>
              <a:rPr lang="en-US" sz="2400" dirty="0" err="1"/>
              <a:t>empID</a:t>
            </a:r>
            <a:r>
              <a:rPr lang="en-US" sz="2400" dirty="0"/>
              <a:t>))</a:t>
            </a:r>
          </a:p>
          <a:p>
            <a:r>
              <a:rPr lang="en-US" sz="2400" dirty="0" smtClean="0"/>
              <a:t>{</a:t>
            </a:r>
            <a:endParaRPr lang="en-US" sz="2400" dirty="0"/>
          </a:p>
          <a:p>
            <a:r>
              <a:rPr lang="en-US" sz="2400" dirty="0" smtClean="0"/>
              <a:t>   </a:t>
            </a:r>
            <a:r>
              <a:rPr lang="en-US" sz="2400" dirty="0" err="1" smtClean="0"/>
              <a:t>System.out.println</a:t>
            </a:r>
            <a:r>
              <a:rPr lang="en-US" sz="2400" dirty="0" smtClean="0"/>
              <a:t>(</a:t>
            </a:r>
            <a:r>
              <a:rPr lang="en-US" sz="2400" dirty="0" err="1" smtClean="0"/>
              <a:t>empID</a:t>
            </a:r>
            <a:r>
              <a:rPr lang="en-US" sz="2400" dirty="0" smtClean="0"/>
              <a:t> </a:t>
            </a:r>
            <a:r>
              <a:rPr lang="en-US" sz="2400" dirty="0"/>
              <a:t>+ " is " + </a:t>
            </a:r>
            <a:r>
              <a:rPr lang="en-US" sz="2400" dirty="0" err="1"/>
              <a:t>employees.get</a:t>
            </a:r>
            <a:r>
              <a:rPr lang="en-US" sz="2400" dirty="0"/>
              <a:t>(</a:t>
            </a:r>
            <a:r>
              <a:rPr lang="en-US" sz="2400" dirty="0" err="1"/>
              <a:t>empID</a:t>
            </a:r>
            <a:r>
              <a:rPr lang="en-US" sz="2400" dirty="0"/>
              <a:t>));</a:t>
            </a:r>
          </a:p>
          <a:p>
            <a:r>
              <a:rPr lang="en-US" sz="2400" dirty="0" smtClean="0"/>
              <a:t>}</a:t>
            </a:r>
            <a:endParaRPr lang="en-US" sz="2400" dirty="0"/>
          </a:p>
          <a:p>
            <a:r>
              <a:rPr lang="en-US" sz="2400" dirty="0" smtClean="0"/>
              <a:t>else</a:t>
            </a:r>
            <a:endParaRPr lang="en-US" sz="2400" dirty="0"/>
          </a:p>
          <a:p>
            <a:r>
              <a:rPr lang="en-US" sz="2400" dirty="0" smtClean="0"/>
              <a:t>{</a:t>
            </a:r>
            <a:endParaRPr lang="en-US" sz="2400" dirty="0"/>
          </a:p>
          <a:p>
            <a:r>
              <a:rPr lang="en-US" sz="2400" dirty="0" smtClean="0"/>
              <a:t>   </a:t>
            </a:r>
            <a:r>
              <a:rPr lang="en-US" sz="2400" dirty="0" err="1" smtClean="0"/>
              <a:t>scan.nextLine</a:t>
            </a:r>
            <a:r>
              <a:rPr lang="en-US" sz="2400" dirty="0"/>
              <a:t>();</a:t>
            </a:r>
          </a:p>
          <a:p>
            <a:r>
              <a:rPr lang="en-US" sz="2400" dirty="0" smtClean="0"/>
              <a:t>   </a:t>
            </a:r>
            <a:r>
              <a:rPr lang="en-US" sz="2400" dirty="0" err="1" smtClean="0"/>
              <a:t>System.out.print</a:t>
            </a:r>
            <a:r>
              <a:rPr lang="en-US" sz="2400" dirty="0"/>
              <a:t>("Enter employee's name: ");</a:t>
            </a:r>
          </a:p>
          <a:p>
            <a:r>
              <a:rPr lang="en-US" sz="2400" dirty="0" smtClean="0"/>
              <a:t>   String </a:t>
            </a:r>
            <a:r>
              <a:rPr lang="en-US" sz="2400" dirty="0"/>
              <a:t>name = </a:t>
            </a:r>
            <a:r>
              <a:rPr lang="en-US" sz="2400" dirty="0" err="1"/>
              <a:t>scan.nextLine</a:t>
            </a:r>
            <a:r>
              <a:rPr lang="en-US" sz="2400" dirty="0"/>
              <a:t>();</a:t>
            </a:r>
          </a:p>
          <a:p>
            <a:r>
              <a:rPr lang="en-US" sz="2400" dirty="0" smtClean="0"/>
              <a:t>   </a:t>
            </a:r>
            <a:r>
              <a:rPr lang="en-US" sz="2400" dirty="0" err="1" smtClean="0"/>
              <a:t>employees.put</a:t>
            </a:r>
            <a:r>
              <a:rPr lang="en-US" sz="2400" dirty="0" smtClean="0"/>
              <a:t>(</a:t>
            </a:r>
            <a:r>
              <a:rPr lang="en-US" sz="2400" dirty="0" err="1" smtClean="0"/>
              <a:t>empID</a:t>
            </a:r>
            <a:r>
              <a:rPr lang="en-US" sz="2400" dirty="0"/>
              <a:t>, name);</a:t>
            </a:r>
          </a:p>
          <a:p>
            <a:r>
              <a:rPr lang="en-US" sz="2400" dirty="0" smtClean="0"/>
              <a:t>   </a:t>
            </a:r>
            <a:r>
              <a:rPr lang="en-US" sz="2400" dirty="0" err="1" smtClean="0"/>
              <a:t>System.out.println</a:t>
            </a:r>
            <a:r>
              <a:rPr lang="en-US" sz="2400" dirty="0" smtClean="0"/>
              <a:t>(employees</a:t>
            </a:r>
            <a:r>
              <a:rPr lang="en-US" sz="2400" dirty="0"/>
              <a:t>);</a:t>
            </a:r>
          </a:p>
          <a:p>
            <a:r>
              <a:rPr lang="en-US" sz="2400" dirty="0" smtClean="0"/>
              <a:t>}</a:t>
            </a:r>
            <a:endParaRPr lang="en-US" sz="2400" dirty="0"/>
          </a:p>
        </p:txBody>
      </p:sp>
      <p:sp>
        <p:nvSpPr>
          <p:cNvPr id="2" name="TextBox 1"/>
          <p:cNvSpPr txBox="1"/>
          <p:nvPr/>
        </p:nvSpPr>
        <p:spPr>
          <a:xfrm>
            <a:off x="2459915" y="228600"/>
            <a:ext cx="6535615" cy="1328023"/>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smtClean="0">
                <a:solidFill>
                  <a:srgbClr val="990099"/>
                </a:solidFill>
              </a:rPr>
              <a:t>Strategy 1: If this key is in the map, retrieve the name and display the pair; otherwise, get the employee’s name and put pairing in map</a:t>
            </a:r>
            <a:endParaRPr lang="en-US" sz="2400" dirty="0">
              <a:solidFill>
                <a:srgbClr val="990099"/>
              </a:solidFill>
            </a:endParaRPr>
          </a:p>
        </p:txBody>
      </p:sp>
    </p:spTree>
    <p:extLst>
      <p:ext uri="{BB962C8B-B14F-4D97-AF65-F5344CB8AC3E}">
        <p14:creationId xmlns:p14="http://schemas.microsoft.com/office/powerpoint/2010/main" val="2683127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i="1" dirty="0" smtClean="0"/>
              <a:t>MapExample1.java</a:t>
            </a:r>
            <a:endParaRPr lang="en-US" i="1" dirty="0"/>
          </a:p>
        </p:txBody>
      </p:sp>
      <p:sp>
        <p:nvSpPr>
          <p:cNvPr id="5" name="Rectangle 4"/>
          <p:cNvSpPr/>
          <p:nvPr/>
        </p:nvSpPr>
        <p:spPr>
          <a:xfrm>
            <a:off x="304800" y="1143000"/>
            <a:ext cx="8534400" cy="5693866"/>
          </a:xfrm>
          <a:prstGeom prst="rect">
            <a:avLst/>
          </a:prstGeom>
        </p:spPr>
        <p:txBody>
          <a:bodyPr wrap="square">
            <a:spAutoFit/>
          </a:bodyPr>
          <a:lstStyle/>
          <a:p>
            <a:r>
              <a:rPr lang="en-US" sz="2800" dirty="0" smtClean="0"/>
              <a:t>Scanner </a:t>
            </a:r>
            <a:r>
              <a:rPr lang="en-US" sz="2800" dirty="0"/>
              <a:t>scan = new Scanner(System.in);</a:t>
            </a:r>
          </a:p>
          <a:p>
            <a:r>
              <a:rPr lang="en-US" sz="2800" dirty="0" err="1" smtClean="0"/>
              <a:t>System.out.print</a:t>
            </a:r>
            <a:r>
              <a:rPr lang="en-US" sz="2800" dirty="0"/>
              <a:t>("Enter an employee ID: ");</a:t>
            </a:r>
          </a:p>
          <a:p>
            <a:r>
              <a:rPr lang="en-US" sz="2800" dirty="0" err="1" smtClean="0"/>
              <a:t>int</a:t>
            </a:r>
            <a:r>
              <a:rPr lang="en-US" sz="2800" dirty="0" smtClean="0"/>
              <a:t> </a:t>
            </a:r>
            <a:r>
              <a:rPr lang="en-US" sz="2800" dirty="0" err="1"/>
              <a:t>empID</a:t>
            </a:r>
            <a:r>
              <a:rPr lang="en-US" sz="2800" dirty="0"/>
              <a:t> = </a:t>
            </a:r>
            <a:r>
              <a:rPr lang="en-US" sz="2800" dirty="0" err="1"/>
              <a:t>scan.nextInt</a:t>
            </a:r>
            <a:r>
              <a:rPr lang="en-US" sz="2800" dirty="0"/>
              <a:t>();</a:t>
            </a:r>
          </a:p>
          <a:p>
            <a:r>
              <a:rPr lang="en-US" sz="2800" dirty="0" smtClean="0"/>
              <a:t>if (!</a:t>
            </a:r>
            <a:r>
              <a:rPr lang="en-US" sz="2800" dirty="0" err="1"/>
              <a:t>employees.containsKey</a:t>
            </a:r>
            <a:r>
              <a:rPr lang="en-US" sz="2800" dirty="0"/>
              <a:t>(</a:t>
            </a:r>
            <a:r>
              <a:rPr lang="en-US" sz="2800" dirty="0" err="1"/>
              <a:t>empID</a:t>
            </a:r>
            <a:r>
              <a:rPr lang="en-US" sz="2800" dirty="0"/>
              <a:t>))</a:t>
            </a:r>
          </a:p>
          <a:p>
            <a:r>
              <a:rPr lang="en-US" sz="2800" dirty="0" smtClean="0"/>
              <a:t>{</a:t>
            </a:r>
            <a:endParaRPr lang="en-US" sz="2800" dirty="0"/>
          </a:p>
          <a:p>
            <a:r>
              <a:rPr lang="en-US" sz="2800" dirty="0" smtClean="0"/>
              <a:t>   </a:t>
            </a:r>
            <a:r>
              <a:rPr lang="en-US" sz="2800" dirty="0" err="1" smtClean="0"/>
              <a:t>scan.nextLine</a:t>
            </a:r>
            <a:r>
              <a:rPr lang="en-US" sz="2800" dirty="0"/>
              <a:t>();</a:t>
            </a:r>
          </a:p>
          <a:p>
            <a:r>
              <a:rPr lang="en-US" sz="2800" dirty="0" smtClean="0"/>
              <a:t>   </a:t>
            </a:r>
            <a:r>
              <a:rPr lang="en-US" sz="2800" dirty="0" err="1" smtClean="0"/>
              <a:t>System.out.print</a:t>
            </a:r>
            <a:r>
              <a:rPr lang="en-US" sz="2800" dirty="0"/>
              <a:t>("Enter employee's name: ");</a:t>
            </a:r>
          </a:p>
          <a:p>
            <a:r>
              <a:rPr lang="en-US" sz="2800" dirty="0" smtClean="0"/>
              <a:t>   String </a:t>
            </a:r>
            <a:r>
              <a:rPr lang="en-US" sz="2800" dirty="0" err="1"/>
              <a:t>empName</a:t>
            </a:r>
            <a:r>
              <a:rPr lang="en-US" sz="2800" dirty="0"/>
              <a:t>= </a:t>
            </a:r>
            <a:r>
              <a:rPr lang="en-US" sz="2800" dirty="0" err="1"/>
              <a:t>scan.nextLine</a:t>
            </a:r>
            <a:r>
              <a:rPr lang="en-US" sz="2800" dirty="0"/>
              <a:t>();</a:t>
            </a:r>
          </a:p>
          <a:p>
            <a:r>
              <a:rPr lang="en-US" sz="2800" dirty="0" smtClean="0"/>
              <a:t>   </a:t>
            </a:r>
            <a:r>
              <a:rPr lang="en-US" sz="2800" dirty="0" err="1" smtClean="0"/>
              <a:t>employees.put</a:t>
            </a:r>
            <a:r>
              <a:rPr lang="en-US" sz="2800" dirty="0" smtClean="0"/>
              <a:t>(</a:t>
            </a:r>
            <a:r>
              <a:rPr lang="en-US" sz="2800" dirty="0" err="1" smtClean="0"/>
              <a:t>empID</a:t>
            </a:r>
            <a:r>
              <a:rPr lang="en-US" sz="2800" dirty="0"/>
              <a:t>, </a:t>
            </a:r>
            <a:r>
              <a:rPr lang="en-US" sz="2800" dirty="0" err="1"/>
              <a:t>empName</a:t>
            </a:r>
            <a:r>
              <a:rPr lang="en-US" sz="2800" dirty="0"/>
              <a:t>);</a:t>
            </a:r>
          </a:p>
          <a:p>
            <a:r>
              <a:rPr lang="en-US" sz="2800" dirty="0" smtClean="0"/>
              <a:t>}</a:t>
            </a:r>
            <a:endParaRPr lang="en-US" sz="2800" dirty="0"/>
          </a:p>
          <a:p>
            <a:r>
              <a:rPr lang="en-US" sz="2800" dirty="0" err="1" smtClean="0"/>
              <a:t>System.out.println</a:t>
            </a:r>
            <a:r>
              <a:rPr lang="en-US" sz="2800" dirty="0" smtClean="0"/>
              <a:t>(</a:t>
            </a:r>
            <a:r>
              <a:rPr lang="en-US" sz="2800" dirty="0" err="1" smtClean="0"/>
              <a:t>empID</a:t>
            </a:r>
            <a:r>
              <a:rPr lang="en-US" sz="2800" dirty="0" smtClean="0"/>
              <a:t> </a:t>
            </a:r>
            <a:r>
              <a:rPr lang="en-US" sz="2800" dirty="0"/>
              <a:t>+ " maps to " </a:t>
            </a:r>
            <a:endParaRPr lang="en-US" sz="2800" dirty="0" smtClean="0"/>
          </a:p>
          <a:p>
            <a:r>
              <a:rPr lang="en-US" sz="2800" dirty="0"/>
              <a:t> </a:t>
            </a:r>
            <a:r>
              <a:rPr lang="en-US" sz="2800" dirty="0" smtClean="0"/>
              <a:t>  + </a:t>
            </a:r>
            <a:r>
              <a:rPr lang="en-US" sz="2800" dirty="0" err="1"/>
              <a:t>employees.get</a:t>
            </a:r>
            <a:r>
              <a:rPr lang="en-US" sz="2800" dirty="0"/>
              <a:t>(</a:t>
            </a:r>
            <a:r>
              <a:rPr lang="en-US" sz="2800" dirty="0" err="1"/>
              <a:t>empID</a:t>
            </a:r>
            <a:r>
              <a:rPr lang="en-US" sz="2800" dirty="0"/>
              <a:t>));</a:t>
            </a:r>
          </a:p>
          <a:p>
            <a:r>
              <a:rPr lang="en-US" sz="2800" dirty="0" err="1" smtClean="0"/>
              <a:t>System.out.println</a:t>
            </a:r>
            <a:r>
              <a:rPr lang="en-US" sz="2800" dirty="0" smtClean="0"/>
              <a:t>(employees</a:t>
            </a:r>
            <a:r>
              <a:rPr lang="en-US" sz="2800" dirty="0"/>
              <a:t>);</a:t>
            </a:r>
          </a:p>
        </p:txBody>
      </p:sp>
      <p:sp>
        <p:nvSpPr>
          <p:cNvPr id="2" name="TextBox 1"/>
          <p:cNvSpPr txBox="1"/>
          <p:nvPr/>
        </p:nvSpPr>
        <p:spPr>
          <a:xfrm>
            <a:off x="2590800" y="294418"/>
            <a:ext cx="6400800" cy="919401"/>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smtClean="0">
                <a:solidFill>
                  <a:srgbClr val="990099"/>
                </a:solidFill>
              </a:rPr>
              <a:t>Strategy 2: If this key isn’t in the map, get the employee’s name and put pairing in map</a:t>
            </a:r>
            <a:endParaRPr lang="en-US" sz="2400" dirty="0">
              <a:solidFill>
                <a:srgbClr val="990099"/>
              </a:solidFill>
            </a:endParaRPr>
          </a:p>
        </p:txBody>
      </p:sp>
    </p:spTree>
    <p:extLst>
      <p:ext uri="{BB962C8B-B14F-4D97-AF65-F5344CB8AC3E}">
        <p14:creationId xmlns:p14="http://schemas.microsoft.com/office/powerpoint/2010/main" val="2253712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to a Collection</a:t>
            </a:r>
            <a:endParaRPr lang="en-US" dirty="0"/>
          </a:p>
        </p:txBody>
      </p:sp>
      <p:grpSp>
        <p:nvGrpSpPr>
          <p:cNvPr id="43" name="Group 42"/>
          <p:cNvGrpSpPr/>
          <p:nvPr/>
        </p:nvGrpSpPr>
        <p:grpSpPr>
          <a:xfrm>
            <a:off x="571500" y="1600200"/>
            <a:ext cx="2209800" cy="3352800"/>
            <a:chOff x="571500" y="1600200"/>
            <a:chExt cx="2209800" cy="3352800"/>
          </a:xfrm>
        </p:grpSpPr>
        <p:sp>
          <p:nvSpPr>
            <p:cNvPr id="3" name="Oval 2"/>
            <p:cNvSpPr/>
            <p:nvPr/>
          </p:nvSpPr>
          <p:spPr>
            <a:xfrm>
              <a:off x="571500" y="2057400"/>
              <a:ext cx="2209800" cy="28956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 name="TextBox 3"/>
            <p:cNvSpPr txBox="1"/>
            <p:nvPr/>
          </p:nvSpPr>
          <p:spPr>
            <a:xfrm>
              <a:off x="1181100" y="1600200"/>
              <a:ext cx="990600" cy="523220"/>
            </a:xfrm>
            <a:prstGeom prst="rect">
              <a:avLst/>
            </a:prstGeom>
            <a:noFill/>
          </p:spPr>
          <p:txBody>
            <a:bodyPr wrap="square" rtlCol="0">
              <a:spAutoFit/>
            </a:bodyPr>
            <a:lstStyle/>
            <a:p>
              <a:pPr algn="ctr"/>
              <a:r>
                <a:rPr lang="en-US" sz="2800" dirty="0" smtClean="0"/>
                <a:t>Keys</a:t>
              </a:r>
              <a:endParaRPr lang="en-US" sz="2800" dirty="0"/>
            </a:p>
          </p:txBody>
        </p:sp>
      </p:grpSp>
      <p:sp>
        <p:nvSpPr>
          <p:cNvPr id="6" name="TextBox 5"/>
          <p:cNvSpPr txBox="1"/>
          <p:nvPr/>
        </p:nvSpPr>
        <p:spPr>
          <a:xfrm>
            <a:off x="1158339" y="2557900"/>
            <a:ext cx="365661" cy="461665"/>
          </a:xfrm>
          <a:prstGeom prst="rect">
            <a:avLst/>
          </a:prstGeom>
          <a:noFill/>
        </p:spPr>
        <p:txBody>
          <a:bodyPr wrap="square" rtlCol="0">
            <a:spAutoFit/>
          </a:bodyPr>
          <a:lstStyle/>
          <a:p>
            <a:r>
              <a:rPr lang="en-US" sz="2400" dirty="0" smtClean="0">
                <a:solidFill>
                  <a:srgbClr val="990099"/>
                </a:solidFill>
              </a:rPr>
              <a:t>3</a:t>
            </a:r>
            <a:endParaRPr lang="en-US" dirty="0">
              <a:solidFill>
                <a:srgbClr val="990099"/>
              </a:solidFill>
            </a:endParaRPr>
          </a:p>
        </p:txBody>
      </p:sp>
      <p:sp>
        <p:nvSpPr>
          <p:cNvPr id="7" name="TextBox 6"/>
          <p:cNvSpPr txBox="1"/>
          <p:nvPr/>
        </p:nvSpPr>
        <p:spPr>
          <a:xfrm>
            <a:off x="1181100" y="3892391"/>
            <a:ext cx="998034" cy="461665"/>
          </a:xfrm>
          <a:prstGeom prst="rect">
            <a:avLst/>
          </a:prstGeom>
          <a:noFill/>
        </p:spPr>
        <p:txBody>
          <a:bodyPr wrap="square" rtlCol="0">
            <a:spAutoFit/>
          </a:bodyPr>
          <a:lstStyle/>
          <a:p>
            <a:r>
              <a:rPr lang="en-US" sz="2400" dirty="0" smtClean="0">
                <a:solidFill>
                  <a:srgbClr val="990099"/>
                </a:solidFill>
              </a:rPr>
              <a:t>300</a:t>
            </a:r>
            <a:endParaRPr lang="en-US" dirty="0">
              <a:solidFill>
                <a:srgbClr val="990099"/>
              </a:solidFill>
            </a:endParaRPr>
          </a:p>
        </p:txBody>
      </p:sp>
      <p:sp>
        <p:nvSpPr>
          <p:cNvPr id="9" name="TextBox 8"/>
          <p:cNvSpPr txBox="1"/>
          <p:nvPr/>
        </p:nvSpPr>
        <p:spPr>
          <a:xfrm>
            <a:off x="1843149" y="3197692"/>
            <a:ext cx="442851" cy="461665"/>
          </a:xfrm>
          <a:prstGeom prst="rect">
            <a:avLst/>
          </a:prstGeom>
          <a:noFill/>
        </p:spPr>
        <p:txBody>
          <a:bodyPr wrap="square" rtlCol="0">
            <a:spAutoFit/>
          </a:bodyPr>
          <a:lstStyle/>
          <a:p>
            <a:r>
              <a:rPr lang="en-US" sz="2400" dirty="0" smtClean="0">
                <a:solidFill>
                  <a:srgbClr val="990099"/>
                </a:solidFill>
              </a:rPr>
              <a:t>7</a:t>
            </a:r>
            <a:endParaRPr lang="en-US" dirty="0">
              <a:solidFill>
                <a:srgbClr val="990099"/>
              </a:solidFill>
            </a:endParaRPr>
          </a:p>
        </p:txBody>
      </p:sp>
      <p:grpSp>
        <p:nvGrpSpPr>
          <p:cNvPr id="44" name="Group 43"/>
          <p:cNvGrpSpPr/>
          <p:nvPr/>
        </p:nvGrpSpPr>
        <p:grpSpPr>
          <a:xfrm>
            <a:off x="3505200" y="1519336"/>
            <a:ext cx="5334000" cy="5110064"/>
            <a:chOff x="3505200" y="1519336"/>
            <a:chExt cx="5334000" cy="5110064"/>
          </a:xfrm>
        </p:grpSpPr>
        <p:sp>
          <p:nvSpPr>
            <p:cNvPr id="12" name="Oval 11"/>
            <p:cNvSpPr/>
            <p:nvPr/>
          </p:nvSpPr>
          <p:spPr>
            <a:xfrm>
              <a:off x="3505200" y="2042556"/>
              <a:ext cx="5334000" cy="4586844"/>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TextBox 12"/>
            <p:cNvSpPr txBox="1"/>
            <p:nvPr/>
          </p:nvSpPr>
          <p:spPr>
            <a:xfrm>
              <a:off x="5486412" y="1519336"/>
              <a:ext cx="1447800" cy="523220"/>
            </a:xfrm>
            <a:prstGeom prst="rect">
              <a:avLst/>
            </a:prstGeom>
            <a:noFill/>
          </p:spPr>
          <p:txBody>
            <a:bodyPr wrap="square" rtlCol="0">
              <a:spAutoFit/>
            </a:bodyPr>
            <a:lstStyle/>
            <a:p>
              <a:pPr algn="ctr"/>
              <a:r>
                <a:rPr lang="en-US" sz="2800" dirty="0" smtClean="0"/>
                <a:t>Values</a:t>
              </a:r>
              <a:endParaRPr lang="en-US" sz="2800" dirty="0"/>
            </a:p>
          </p:txBody>
        </p:sp>
      </p:grpSp>
      <p:sp>
        <p:nvSpPr>
          <p:cNvPr id="32" name="Oval 31"/>
          <p:cNvSpPr/>
          <p:nvPr/>
        </p:nvSpPr>
        <p:spPr>
          <a:xfrm>
            <a:off x="4419600" y="2613555"/>
            <a:ext cx="3131634" cy="100644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5" name="TextBox 34"/>
          <p:cNvSpPr txBox="1"/>
          <p:nvPr/>
        </p:nvSpPr>
        <p:spPr>
          <a:xfrm>
            <a:off x="4800600" y="2885944"/>
            <a:ext cx="998034" cy="461665"/>
          </a:xfrm>
          <a:prstGeom prst="rect">
            <a:avLst/>
          </a:prstGeom>
          <a:noFill/>
        </p:spPr>
        <p:txBody>
          <a:bodyPr wrap="square" rtlCol="0">
            <a:spAutoFit/>
          </a:bodyPr>
          <a:lstStyle/>
          <a:p>
            <a:r>
              <a:rPr lang="en-US" sz="2400" dirty="0" smtClean="0">
                <a:solidFill>
                  <a:srgbClr val="990099"/>
                </a:solidFill>
              </a:rPr>
              <a:t>Fred</a:t>
            </a:r>
            <a:endParaRPr lang="en-US" dirty="0">
              <a:solidFill>
                <a:srgbClr val="990099"/>
              </a:solidFill>
            </a:endParaRPr>
          </a:p>
        </p:txBody>
      </p:sp>
      <p:cxnSp>
        <p:nvCxnSpPr>
          <p:cNvPr id="39" name="Straight Arrow Connector 38"/>
          <p:cNvCxnSpPr>
            <a:stCxn id="6" idx="3"/>
            <a:endCxn id="32" idx="2"/>
          </p:cNvCxnSpPr>
          <p:nvPr/>
        </p:nvCxnSpPr>
        <p:spPr>
          <a:xfrm>
            <a:off x="1524000" y="2788733"/>
            <a:ext cx="2895600" cy="328045"/>
          </a:xfrm>
          <a:prstGeom prst="straightConnector1">
            <a:avLst/>
          </a:prstGeom>
          <a:ln w="57150">
            <a:solidFill>
              <a:srgbClr val="990099"/>
            </a:solidFill>
            <a:tailEnd type="arrow"/>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5395851" y="3832755"/>
            <a:ext cx="3131634" cy="100644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46" name="Straight Arrow Connector 45"/>
          <p:cNvCxnSpPr>
            <a:stCxn id="9" idx="3"/>
            <a:endCxn id="45" idx="2"/>
          </p:cNvCxnSpPr>
          <p:nvPr/>
        </p:nvCxnSpPr>
        <p:spPr>
          <a:xfrm>
            <a:off x="2286000" y="3428525"/>
            <a:ext cx="3109851" cy="907453"/>
          </a:xfrm>
          <a:prstGeom prst="straightConnector1">
            <a:avLst/>
          </a:prstGeom>
          <a:ln w="57150">
            <a:solidFill>
              <a:srgbClr val="990099"/>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566062" y="4953000"/>
            <a:ext cx="3131634" cy="100644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49" name="Straight Arrow Connector 48"/>
          <p:cNvCxnSpPr>
            <a:endCxn id="48" idx="2"/>
          </p:cNvCxnSpPr>
          <p:nvPr/>
        </p:nvCxnSpPr>
        <p:spPr>
          <a:xfrm>
            <a:off x="1843149" y="4123223"/>
            <a:ext cx="2722913" cy="1333000"/>
          </a:xfrm>
          <a:prstGeom prst="straightConnector1">
            <a:avLst/>
          </a:prstGeom>
          <a:ln w="57150">
            <a:solidFill>
              <a:srgbClr val="990099"/>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896834" y="5225389"/>
            <a:ext cx="1313478" cy="461665"/>
          </a:xfrm>
          <a:prstGeom prst="rect">
            <a:avLst/>
          </a:prstGeom>
          <a:noFill/>
        </p:spPr>
        <p:txBody>
          <a:bodyPr wrap="square" rtlCol="0">
            <a:spAutoFit/>
          </a:bodyPr>
          <a:lstStyle/>
          <a:p>
            <a:r>
              <a:rPr lang="en-US" sz="2400" dirty="0" smtClean="0">
                <a:solidFill>
                  <a:srgbClr val="990099"/>
                </a:solidFill>
              </a:rPr>
              <a:t>Wilma</a:t>
            </a:r>
            <a:endParaRPr lang="en-US" dirty="0">
              <a:solidFill>
                <a:srgbClr val="990099"/>
              </a:solidFill>
            </a:endParaRPr>
          </a:p>
        </p:txBody>
      </p:sp>
      <p:sp>
        <p:nvSpPr>
          <p:cNvPr id="54" name="TextBox 53"/>
          <p:cNvSpPr txBox="1"/>
          <p:nvPr/>
        </p:nvSpPr>
        <p:spPr>
          <a:xfrm>
            <a:off x="5798634" y="2966860"/>
            <a:ext cx="1313478" cy="461665"/>
          </a:xfrm>
          <a:prstGeom prst="rect">
            <a:avLst/>
          </a:prstGeom>
          <a:noFill/>
        </p:spPr>
        <p:txBody>
          <a:bodyPr wrap="square" rtlCol="0">
            <a:spAutoFit/>
          </a:bodyPr>
          <a:lstStyle/>
          <a:p>
            <a:r>
              <a:rPr lang="en-US" sz="2400" dirty="0" smtClean="0">
                <a:solidFill>
                  <a:srgbClr val="990099"/>
                </a:solidFill>
              </a:rPr>
              <a:t>Barney</a:t>
            </a:r>
            <a:endParaRPr lang="en-US" dirty="0">
              <a:solidFill>
                <a:srgbClr val="990099"/>
              </a:solidFill>
            </a:endParaRPr>
          </a:p>
        </p:txBody>
      </p:sp>
      <p:sp>
        <p:nvSpPr>
          <p:cNvPr id="55" name="TextBox 54"/>
          <p:cNvSpPr txBox="1"/>
          <p:nvPr/>
        </p:nvSpPr>
        <p:spPr>
          <a:xfrm>
            <a:off x="5787012" y="4105144"/>
            <a:ext cx="1764222" cy="461665"/>
          </a:xfrm>
          <a:prstGeom prst="rect">
            <a:avLst/>
          </a:prstGeom>
          <a:noFill/>
        </p:spPr>
        <p:txBody>
          <a:bodyPr wrap="square" rtlCol="0">
            <a:spAutoFit/>
          </a:bodyPr>
          <a:lstStyle/>
          <a:p>
            <a:r>
              <a:rPr lang="en-US" sz="2400" dirty="0" smtClean="0">
                <a:solidFill>
                  <a:srgbClr val="990099"/>
                </a:solidFill>
              </a:rPr>
              <a:t>Mr. Slate</a:t>
            </a:r>
            <a:endParaRPr lang="en-US" dirty="0">
              <a:solidFill>
                <a:srgbClr val="990099"/>
              </a:solidFill>
            </a:endParaRPr>
          </a:p>
        </p:txBody>
      </p:sp>
      <p:sp>
        <p:nvSpPr>
          <p:cNvPr id="56" name="TextBox 55"/>
          <p:cNvSpPr txBox="1"/>
          <p:nvPr/>
        </p:nvSpPr>
        <p:spPr>
          <a:xfrm>
            <a:off x="5553573" y="4915641"/>
            <a:ext cx="1313478" cy="461665"/>
          </a:xfrm>
          <a:prstGeom prst="rect">
            <a:avLst/>
          </a:prstGeom>
          <a:noFill/>
        </p:spPr>
        <p:txBody>
          <a:bodyPr wrap="square" rtlCol="0">
            <a:spAutoFit/>
          </a:bodyPr>
          <a:lstStyle/>
          <a:p>
            <a:r>
              <a:rPr lang="en-US" sz="2400" dirty="0" smtClean="0">
                <a:solidFill>
                  <a:srgbClr val="990099"/>
                </a:solidFill>
              </a:rPr>
              <a:t>Pebbles</a:t>
            </a:r>
            <a:endParaRPr lang="en-US" dirty="0">
              <a:solidFill>
                <a:srgbClr val="990099"/>
              </a:solidFill>
            </a:endParaRPr>
          </a:p>
        </p:txBody>
      </p:sp>
      <p:sp>
        <p:nvSpPr>
          <p:cNvPr id="57" name="TextBox 56"/>
          <p:cNvSpPr txBox="1"/>
          <p:nvPr/>
        </p:nvSpPr>
        <p:spPr>
          <a:xfrm>
            <a:off x="5834512" y="5377789"/>
            <a:ext cx="1633087" cy="461665"/>
          </a:xfrm>
          <a:prstGeom prst="rect">
            <a:avLst/>
          </a:prstGeom>
          <a:noFill/>
        </p:spPr>
        <p:txBody>
          <a:bodyPr wrap="square" rtlCol="0">
            <a:spAutoFit/>
          </a:bodyPr>
          <a:lstStyle/>
          <a:p>
            <a:r>
              <a:rPr lang="en-US" sz="2400" dirty="0" smtClean="0">
                <a:solidFill>
                  <a:srgbClr val="990099"/>
                </a:solidFill>
              </a:rPr>
              <a:t>Bam-Bam</a:t>
            </a:r>
            <a:endParaRPr lang="en-US" dirty="0">
              <a:solidFill>
                <a:srgbClr val="990099"/>
              </a:solidFill>
            </a:endParaRPr>
          </a:p>
        </p:txBody>
      </p:sp>
      <p:sp>
        <p:nvSpPr>
          <p:cNvPr id="5" name="TextBox 4"/>
          <p:cNvSpPr txBox="1"/>
          <p:nvPr/>
        </p:nvSpPr>
        <p:spPr>
          <a:xfrm>
            <a:off x="571500" y="4789723"/>
            <a:ext cx="2209800" cy="1754326"/>
          </a:xfrm>
          <a:prstGeom prst="rect">
            <a:avLst/>
          </a:prstGeom>
          <a:solidFill>
            <a:schemeClr val="accent1">
              <a:lumMod val="40000"/>
              <a:lumOff val="60000"/>
            </a:schemeClr>
          </a:solidFill>
        </p:spPr>
        <p:txBody>
          <a:bodyPr wrap="square" rtlCol="0">
            <a:spAutoFit/>
          </a:bodyPr>
          <a:lstStyle/>
          <a:p>
            <a:r>
              <a:rPr lang="en-US" dirty="0" smtClean="0"/>
              <a:t>Fred likes 3</a:t>
            </a:r>
          </a:p>
          <a:p>
            <a:r>
              <a:rPr lang="en-US" dirty="0" smtClean="0"/>
              <a:t>Wilma likes 300</a:t>
            </a:r>
          </a:p>
          <a:p>
            <a:r>
              <a:rPr lang="en-US" dirty="0" smtClean="0"/>
              <a:t>Mr. Slate likes 7</a:t>
            </a:r>
          </a:p>
          <a:p>
            <a:r>
              <a:rPr lang="en-US" dirty="0" smtClean="0"/>
              <a:t>Barney likes 3</a:t>
            </a:r>
          </a:p>
          <a:p>
            <a:r>
              <a:rPr lang="en-US" dirty="0" smtClean="0"/>
              <a:t>Pebbles likes 300</a:t>
            </a:r>
          </a:p>
          <a:p>
            <a:r>
              <a:rPr lang="en-US" dirty="0" smtClean="0"/>
              <a:t>Bam-Bam likes 300</a:t>
            </a:r>
            <a:endParaRPr lang="en-US" dirty="0"/>
          </a:p>
        </p:txBody>
      </p:sp>
    </p:spTree>
    <p:extLst>
      <p:ext uri="{BB962C8B-B14F-4D97-AF65-F5344CB8AC3E}">
        <p14:creationId xmlns:p14="http://schemas.microsoft.com/office/powerpoint/2010/main" val="186998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32" grpId="0" animBg="1"/>
      <p:bldP spid="35" grpId="0"/>
      <p:bldP spid="45" grpId="0" animBg="1"/>
      <p:bldP spid="48" grpId="0" animBg="1"/>
      <p:bldP spid="53" grpId="0"/>
      <p:bldP spid="54" grpId="0"/>
      <p:bldP spid="55" grpId="0"/>
      <p:bldP spid="56" grpId="0"/>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Set Implementations</a:t>
            </a:r>
          </a:p>
        </p:txBody>
      </p:sp>
      <p:sp>
        <p:nvSpPr>
          <p:cNvPr id="43013" name="Text Box 5"/>
          <p:cNvSpPr txBox="1">
            <a:spLocks noChangeArrowheads="1"/>
          </p:cNvSpPr>
          <p:nvPr/>
        </p:nvSpPr>
        <p:spPr bwMode="auto">
          <a:xfrm>
            <a:off x="-14288" y="1447800"/>
            <a:ext cx="5119688" cy="579438"/>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pPr lvl="1">
              <a:spcBef>
                <a:spcPct val="50000"/>
              </a:spcBef>
            </a:pPr>
            <a:r>
              <a:rPr lang="en-US" sz="3200">
                <a:solidFill>
                  <a:schemeClr val="bg1"/>
                </a:solidFill>
              </a:rPr>
              <a:t>Hash Table</a:t>
            </a:r>
          </a:p>
        </p:txBody>
      </p:sp>
      <p:sp>
        <p:nvSpPr>
          <p:cNvPr id="43014" name="Text Box 6"/>
          <p:cNvSpPr txBox="1">
            <a:spLocks noChangeArrowheads="1"/>
          </p:cNvSpPr>
          <p:nvPr/>
        </p:nvSpPr>
        <p:spPr bwMode="auto">
          <a:xfrm>
            <a:off x="0" y="2133600"/>
            <a:ext cx="7848600" cy="946150"/>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lvl="1">
              <a:spcBef>
                <a:spcPct val="50000"/>
              </a:spcBef>
            </a:pPr>
            <a:r>
              <a:rPr lang="en-US" sz="2800" dirty="0">
                <a:solidFill>
                  <a:schemeClr val="accent2">
                    <a:lumMod val="50000"/>
                  </a:schemeClr>
                </a:solidFill>
              </a:rPr>
              <a:t>Uses a hash table for super-efficient adding and removing</a:t>
            </a:r>
          </a:p>
        </p:txBody>
      </p:sp>
      <p:sp>
        <p:nvSpPr>
          <p:cNvPr id="43015" name="Text Box 7"/>
          <p:cNvSpPr txBox="1">
            <a:spLocks noChangeArrowheads="1"/>
          </p:cNvSpPr>
          <p:nvPr/>
        </p:nvSpPr>
        <p:spPr bwMode="auto">
          <a:xfrm>
            <a:off x="0" y="3244850"/>
            <a:ext cx="7467600" cy="946150"/>
          </a:xfrm>
          <a:prstGeom prst="rect">
            <a:avLst/>
          </a:prstGeom>
          <a:noFill/>
          <a:ln w="9525">
            <a:noFill/>
            <a:miter lim="800000"/>
            <a:headEnd/>
            <a:tailEnd/>
          </a:ln>
          <a:effectLst/>
          <a:extLst>
            <a:ext uri="{909E8E84-426E-40DD-AFC4-6F175D3DCCD1}">
              <a14:hiddenFill xmlns:a14="http://schemas.microsoft.com/office/drawing/2010/main">
                <a:solidFill>
                  <a:srgbClr val="66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lvl="1">
              <a:spcBef>
                <a:spcPct val="50000"/>
              </a:spcBef>
            </a:pPr>
            <a:r>
              <a:rPr lang="en-US" sz="2800" dirty="0">
                <a:solidFill>
                  <a:schemeClr val="accent2">
                    <a:lumMod val="50000"/>
                  </a:schemeClr>
                </a:solidFill>
              </a:rPr>
              <a:t>Objects are stored based on hash codes in a huge array or in buckets</a:t>
            </a:r>
          </a:p>
        </p:txBody>
      </p:sp>
      <p:grpSp>
        <p:nvGrpSpPr>
          <p:cNvPr id="43153" name="Group 145"/>
          <p:cNvGrpSpPr>
            <a:grpSpLocks/>
          </p:cNvGrpSpPr>
          <p:nvPr/>
        </p:nvGrpSpPr>
        <p:grpSpPr bwMode="auto">
          <a:xfrm>
            <a:off x="6186488" y="4191000"/>
            <a:ext cx="2347912" cy="2286000"/>
            <a:chOff x="2304" y="2496"/>
            <a:chExt cx="1479" cy="1440"/>
          </a:xfrm>
        </p:grpSpPr>
        <p:grpSp>
          <p:nvGrpSpPr>
            <p:cNvPr id="43087" name="Group 79"/>
            <p:cNvGrpSpPr>
              <a:grpSpLocks/>
            </p:cNvGrpSpPr>
            <p:nvPr/>
          </p:nvGrpSpPr>
          <p:grpSpPr bwMode="auto">
            <a:xfrm>
              <a:off x="2304" y="2496"/>
              <a:ext cx="288" cy="1440"/>
              <a:chOff x="2448" y="2544"/>
              <a:chExt cx="288" cy="1440"/>
            </a:xfrm>
          </p:grpSpPr>
          <p:sp>
            <p:nvSpPr>
              <p:cNvPr id="43088" name="Rectangle 80"/>
              <p:cNvSpPr>
                <a:spLocks noChangeArrowheads="1"/>
              </p:cNvSpPr>
              <p:nvPr/>
            </p:nvSpPr>
            <p:spPr bwMode="auto">
              <a:xfrm>
                <a:off x="2448" y="2544"/>
                <a:ext cx="288" cy="288"/>
              </a:xfrm>
              <a:prstGeom prst="rect">
                <a:avLst/>
              </a:prstGeom>
              <a:solidFill>
                <a:schemeClr val="accent1">
                  <a:lumMod val="60000"/>
                  <a:lumOff val="40000"/>
                </a:scheme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89" name="Rectangle 81"/>
              <p:cNvSpPr>
                <a:spLocks noChangeArrowheads="1"/>
              </p:cNvSpPr>
              <p:nvPr/>
            </p:nvSpPr>
            <p:spPr bwMode="auto">
              <a:xfrm>
                <a:off x="2448" y="2832"/>
                <a:ext cx="288" cy="288"/>
              </a:xfrm>
              <a:prstGeom prst="rect">
                <a:avLst/>
              </a:prstGeom>
              <a:solidFill>
                <a:schemeClr val="accent1">
                  <a:lumMod val="60000"/>
                  <a:lumOff val="40000"/>
                </a:scheme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90" name="Rectangle 82"/>
              <p:cNvSpPr>
                <a:spLocks noChangeArrowheads="1"/>
              </p:cNvSpPr>
              <p:nvPr/>
            </p:nvSpPr>
            <p:spPr bwMode="auto">
              <a:xfrm>
                <a:off x="2448" y="3120"/>
                <a:ext cx="288" cy="288"/>
              </a:xfrm>
              <a:prstGeom prst="rect">
                <a:avLst/>
              </a:prstGeom>
              <a:solidFill>
                <a:schemeClr val="accent1">
                  <a:lumMod val="60000"/>
                  <a:lumOff val="40000"/>
                </a:scheme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91" name="Rectangle 83"/>
              <p:cNvSpPr>
                <a:spLocks noChangeArrowheads="1"/>
              </p:cNvSpPr>
              <p:nvPr/>
            </p:nvSpPr>
            <p:spPr bwMode="auto">
              <a:xfrm>
                <a:off x="2448" y="3408"/>
                <a:ext cx="288" cy="288"/>
              </a:xfrm>
              <a:prstGeom prst="rect">
                <a:avLst/>
              </a:prstGeom>
              <a:solidFill>
                <a:schemeClr val="accent1">
                  <a:lumMod val="60000"/>
                  <a:lumOff val="40000"/>
                </a:scheme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92" name="Rectangle 84"/>
              <p:cNvSpPr>
                <a:spLocks noChangeArrowheads="1"/>
              </p:cNvSpPr>
              <p:nvPr/>
            </p:nvSpPr>
            <p:spPr bwMode="auto">
              <a:xfrm>
                <a:off x="2448" y="3696"/>
                <a:ext cx="288" cy="288"/>
              </a:xfrm>
              <a:prstGeom prst="rect">
                <a:avLst/>
              </a:prstGeom>
              <a:solidFill>
                <a:schemeClr val="accent1">
                  <a:lumMod val="60000"/>
                  <a:lumOff val="40000"/>
                </a:scheme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095" name="Text Box 87"/>
            <p:cNvSpPr txBox="1">
              <a:spLocks noChangeArrowheads="1"/>
            </p:cNvSpPr>
            <p:nvPr/>
          </p:nvSpPr>
          <p:spPr bwMode="auto">
            <a:xfrm>
              <a:off x="2976" y="2523"/>
              <a:ext cx="807" cy="220"/>
            </a:xfrm>
            <a:prstGeom prst="rect">
              <a:avLst/>
            </a:prstGeom>
            <a:solidFill>
              <a:schemeClr val="accent2">
                <a:lumMod val="60000"/>
                <a:lumOff val="40000"/>
              </a:schemeClr>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sz="1600">
                  <a:solidFill>
                    <a:schemeClr val="accent2">
                      <a:lumMod val="50000"/>
                    </a:schemeClr>
                  </a:solidFill>
                </a:rPr>
                <a:t>15, 20</a:t>
              </a:r>
            </a:p>
          </p:txBody>
        </p:sp>
        <p:sp>
          <p:nvSpPr>
            <p:cNvPr id="43119" name="Line 111"/>
            <p:cNvSpPr>
              <a:spLocks noChangeShapeType="1"/>
            </p:cNvSpPr>
            <p:nvPr/>
          </p:nvSpPr>
          <p:spPr bwMode="auto">
            <a:xfrm flipV="1">
              <a:off x="2448" y="2928"/>
              <a:ext cx="528"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120" name="Line 112"/>
            <p:cNvSpPr>
              <a:spLocks noChangeShapeType="1"/>
            </p:cNvSpPr>
            <p:nvPr/>
          </p:nvSpPr>
          <p:spPr bwMode="auto">
            <a:xfrm flipV="1">
              <a:off x="2448" y="3504"/>
              <a:ext cx="528"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146" name="Line 138"/>
            <p:cNvSpPr>
              <a:spLocks noChangeShapeType="1"/>
            </p:cNvSpPr>
            <p:nvPr/>
          </p:nvSpPr>
          <p:spPr bwMode="auto">
            <a:xfrm flipV="1">
              <a:off x="2448" y="3216"/>
              <a:ext cx="528"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147" name="Line 139"/>
            <p:cNvSpPr>
              <a:spLocks noChangeShapeType="1"/>
            </p:cNvSpPr>
            <p:nvPr/>
          </p:nvSpPr>
          <p:spPr bwMode="auto">
            <a:xfrm flipV="1">
              <a:off x="2448" y="2637"/>
              <a:ext cx="528"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148" name="Line 140"/>
            <p:cNvSpPr>
              <a:spLocks noChangeShapeType="1"/>
            </p:cNvSpPr>
            <p:nvPr/>
          </p:nvSpPr>
          <p:spPr bwMode="auto">
            <a:xfrm flipV="1">
              <a:off x="2448" y="3792"/>
              <a:ext cx="528"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149" name="Text Box 141"/>
            <p:cNvSpPr txBox="1">
              <a:spLocks noChangeArrowheads="1"/>
            </p:cNvSpPr>
            <p:nvPr/>
          </p:nvSpPr>
          <p:spPr bwMode="auto">
            <a:xfrm>
              <a:off x="2976" y="2811"/>
              <a:ext cx="807" cy="220"/>
            </a:xfrm>
            <a:prstGeom prst="rect">
              <a:avLst/>
            </a:prstGeom>
            <a:solidFill>
              <a:schemeClr val="accent2">
                <a:lumMod val="60000"/>
                <a:lumOff val="40000"/>
              </a:schemeClr>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endParaRPr lang="en-US" sz="1600">
                <a:solidFill>
                  <a:schemeClr val="accent2">
                    <a:lumMod val="50000"/>
                  </a:schemeClr>
                </a:solidFill>
              </a:endParaRPr>
            </a:p>
          </p:txBody>
        </p:sp>
        <p:sp>
          <p:nvSpPr>
            <p:cNvPr id="43150" name="Text Box 142"/>
            <p:cNvSpPr txBox="1">
              <a:spLocks noChangeArrowheads="1"/>
            </p:cNvSpPr>
            <p:nvPr/>
          </p:nvSpPr>
          <p:spPr bwMode="auto">
            <a:xfrm>
              <a:off x="2976" y="3101"/>
              <a:ext cx="807" cy="220"/>
            </a:xfrm>
            <a:prstGeom prst="rect">
              <a:avLst/>
            </a:prstGeom>
            <a:solidFill>
              <a:schemeClr val="accent2">
                <a:lumMod val="60000"/>
                <a:lumOff val="40000"/>
              </a:schemeClr>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sz="1600">
                  <a:solidFill>
                    <a:schemeClr val="accent2">
                      <a:lumMod val="50000"/>
                    </a:schemeClr>
                  </a:solidFill>
                </a:rPr>
                <a:t>42</a:t>
              </a:r>
            </a:p>
          </p:txBody>
        </p:sp>
        <p:sp>
          <p:nvSpPr>
            <p:cNvPr id="43151" name="Text Box 143"/>
            <p:cNvSpPr txBox="1">
              <a:spLocks noChangeArrowheads="1"/>
            </p:cNvSpPr>
            <p:nvPr/>
          </p:nvSpPr>
          <p:spPr bwMode="auto">
            <a:xfrm>
              <a:off x="2976" y="3387"/>
              <a:ext cx="807" cy="220"/>
            </a:xfrm>
            <a:prstGeom prst="rect">
              <a:avLst/>
            </a:prstGeom>
            <a:solidFill>
              <a:schemeClr val="accent2">
                <a:lumMod val="60000"/>
                <a:lumOff val="40000"/>
              </a:schemeClr>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sz="1600">
                  <a:solidFill>
                    <a:schemeClr val="accent2">
                      <a:lumMod val="50000"/>
                    </a:schemeClr>
                  </a:solidFill>
                </a:rPr>
                <a:t>33, 58, 3</a:t>
              </a:r>
            </a:p>
          </p:txBody>
        </p:sp>
        <p:sp>
          <p:nvSpPr>
            <p:cNvPr id="43152" name="Text Box 144"/>
            <p:cNvSpPr txBox="1">
              <a:spLocks noChangeArrowheads="1"/>
            </p:cNvSpPr>
            <p:nvPr/>
          </p:nvSpPr>
          <p:spPr bwMode="auto">
            <a:xfrm>
              <a:off x="2976" y="3678"/>
              <a:ext cx="807" cy="220"/>
            </a:xfrm>
            <a:prstGeom prst="rect">
              <a:avLst/>
            </a:prstGeom>
            <a:solidFill>
              <a:schemeClr val="accent2">
                <a:lumMod val="60000"/>
                <a:lumOff val="40000"/>
              </a:schemeClr>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sz="1600">
                  <a:solidFill>
                    <a:schemeClr val="accent2">
                      <a:lumMod val="50000"/>
                    </a:schemeClr>
                  </a:solidFill>
                </a:rPr>
                <a:t>79</a:t>
              </a:r>
            </a:p>
          </p:txBody>
        </p:sp>
      </p:grpSp>
      <p:grpSp>
        <p:nvGrpSpPr>
          <p:cNvPr id="43183" name="Group 175"/>
          <p:cNvGrpSpPr>
            <a:grpSpLocks/>
          </p:cNvGrpSpPr>
          <p:nvPr/>
        </p:nvGrpSpPr>
        <p:grpSpPr bwMode="auto">
          <a:xfrm>
            <a:off x="914400" y="4602163"/>
            <a:ext cx="4648200" cy="579437"/>
            <a:chOff x="576" y="2899"/>
            <a:chExt cx="2928" cy="365"/>
          </a:xfrm>
        </p:grpSpPr>
        <p:sp>
          <p:nvSpPr>
            <p:cNvPr id="43175" name="Text Box 167"/>
            <p:cNvSpPr txBox="1">
              <a:spLocks noChangeArrowheads="1"/>
            </p:cNvSpPr>
            <p:nvPr/>
          </p:nvSpPr>
          <p:spPr bwMode="auto">
            <a:xfrm>
              <a:off x="2928" y="2899"/>
              <a:ext cx="57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a:solidFill>
                    <a:schemeClr val="tx2"/>
                  </a:solidFill>
                </a:rPr>
                <a:t>...</a:t>
              </a:r>
            </a:p>
          </p:txBody>
        </p:sp>
        <p:sp>
          <p:nvSpPr>
            <p:cNvPr id="43176" name="Text Box 168"/>
            <p:cNvSpPr txBox="1">
              <a:spLocks noChangeArrowheads="1"/>
            </p:cNvSpPr>
            <p:nvPr/>
          </p:nvSpPr>
          <p:spPr bwMode="auto">
            <a:xfrm>
              <a:off x="576" y="3024"/>
              <a:ext cx="336" cy="231"/>
            </a:xfrm>
            <a:prstGeom prst="rect">
              <a:avLst/>
            </a:prstGeom>
            <a:solidFill>
              <a:schemeClr val="accent1">
                <a:lumMod val="60000"/>
                <a:lumOff val="40000"/>
              </a:scheme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spcBef>
                  <a:spcPct val="50000"/>
                </a:spcBef>
              </a:pPr>
              <a:r>
                <a:rPr lang="en-US" b="1">
                  <a:solidFill>
                    <a:srgbClr val="CC00CC"/>
                  </a:solidFill>
                </a:rPr>
                <a:t>88</a:t>
              </a:r>
            </a:p>
          </p:txBody>
        </p:sp>
        <p:sp>
          <p:nvSpPr>
            <p:cNvPr id="43177" name="Text Box 169"/>
            <p:cNvSpPr txBox="1">
              <a:spLocks noChangeArrowheads="1"/>
            </p:cNvSpPr>
            <p:nvPr/>
          </p:nvSpPr>
          <p:spPr bwMode="auto">
            <a:xfrm>
              <a:off x="912" y="3024"/>
              <a:ext cx="336" cy="231"/>
            </a:xfrm>
            <a:prstGeom prst="rect">
              <a:avLst/>
            </a:prstGeom>
            <a:solidFill>
              <a:schemeClr val="accent1">
                <a:lumMod val="60000"/>
                <a:lumOff val="40000"/>
              </a:scheme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spcBef>
                  <a:spcPct val="50000"/>
                </a:spcBef>
              </a:pPr>
              <a:r>
                <a:rPr lang="en-US" b="1">
                  <a:solidFill>
                    <a:srgbClr val="CC00CC"/>
                  </a:solidFill>
                </a:rPr>
                <a:t>57</a:t>
              </a:r>
            </a:p>
          </p:txBody>
        </p:sp>
        <p:sp>
          <p:nvSpPr>
            <p:cNvPr id="43178" name="Text Box 170"/>
            <p:cNvSpPr txBox="1">
              <a:spLocks noChangeArrowheads="1"/>
            </p:cNvSpPr>
            <p:nvPr/>
          </p:nvSpPr>
          <p:spPr bwMode="auto">
            <a:xfrm>
              <a:off x="1248" y="3024"/>
              <a:ext cx="336" cy="231"/>
            </a:xfrm>
            <a:prstGeom prst="rect">
              <a:avLst/>
            </a:prstGeom>
            <a:solidFill>
              <a:schemeClr val="accent1">
                <a:lumMod val="60000"/>
                <a:lumOff val="40000"/>
              </a:scheme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spcBef>
                  <a:spcPct val="50000"/>
                </a:spcBef>
              </a:pPr>
              <a:r>
                <a:rPr lang="en-US" b="1">
                  <a:solidFill>
                    <a:srgbClr val="CC00CC"/>
                  </a:solidFill>
                </a:rPr>
                <a:t> </a:t>
              </a:r>
            </a:p>
          </p:txBody>
        </p:sp>
        <p:sp>
          <p:nvSpPr>
            <p:cNvPr id="43179" name="Text Box 171"/>
            <p:cNvSpPr txBox="1">
              <a:spLocks noChangeArrowheads="1"/>
            </p:cNvSpPr>
            <p:nvPr/>
          </p:nvSpPr>
          <p:spPr bwMode="auto">
            <a:xfrm>
              <a:off x="1584" y="3024"/>
              <a:ext cx="336" cy="231"/>
            </a:xfrm>
            <a:prstGeom prst="rect">
              <a:avLst/>
            </a:prstGeom>
            <a:solidFill>
              <a:schemeClr val="accent1">
                <a:lumMod val="60000"/>
                <a:lumOff val="40000"/>
              </a:scheme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spcBef>
                  <a:spcPct val="50000"/>
                </a:spcBef>
              </a:pPr>
              <a:r>
                <a:rPr lang="en-US" b="1">
                  <a:solidFill>
                    <a:srgbClr val="CC00CC"/>
                  </a:solidFill>
                </a:rPr>
                <a:t> </a:t>
              </a:r>
            </a:p>
          </p:txBody>
        </p:sp>
        <p:sp>
          <p:nvSpPr>
            <p:cNvPr id="43180" name="Text Box 172"/>
            <p:cNvSpPr txBox="1">
              <a:spLocks noChangeArrowheads="1"/>
            </p:cNvSpPr>
            <p:nvPr/>
          </p:nvSpPr>
          <p:spPr bwMode="auto">
            <a:xfrm>
              <a:off x="1920" y="3024"/>
              <a:ext cx="336" cy="231"/>
            </a:xfrm>
            <a:prstGeom prst="rect">
              <a:avLst/>
            </a:prstGeom>
            <a:solidFill>
              <a:schemeClr val="accent1">
                <a:lumMod val="60000"/>
                <a:lumOff val="40000"/>
              </a:scheme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spcBef>
                  <a:spcPct val="50000"/>
                </a:spcBef>
              </a:pPr>
              <a:r>
                <a:rPr lang="en-US" b="1">
                  <a:solidFill>
                    <a:srgbClr val="CC00CC"/>
                  </a:solidFill>
                </a:rPr>
                <a:t>86</a:t>
              </a:r>
            </a:p>
          </p:txBody>
        </p:sp>
        <p:sp>
          <p:nvSpPr>
            <p:cNvPr id="43181" name="Text Box 173"/>
            <p:cNvSpPr txBox="1">
              <a:spLocks noChangeArrowheads="1"/>
            </p:cNvSpPr>
            <p:nvPr/>
          </p:nvSpPr>
          <p:spPr bwMode="auto">
            <a:xfrm>
              <a:off x="2256" y="3024"/>
              <a:ext cx="336" cy="231"/>
            </a:xfrm>
            <a:prstGeom prst="rect">
              <a:avLst/>
            </a:prstGeom>
            <a:solidFill>
              <a:schemeClr val="accent1">
                <a:lumMod val="60000"/>
                <a:lumOff val="40000"/>
              </a:scheme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spcBef>
                  <a:spcPct val="50000"/>
                </a:spcBef>
              </a:pPr>
              <a:r>
                <a:rPr lang="en-US" b="1">
                  <a:solidFill>
                    <a:srgbClr val="CC00CC"/>
                  </a:solidFill>
                </a:rPr>
                <a:t> </a:t>
              </a:r>
            </a:p>
          </p:txBody>
        </p:sp>
        <p:sp>
          <p:nvSpPr>
            <p:cNvPr id="43182" name="Text Box 174"/>
            <p:cNvSpPr txBox="1">
              <a:spLocks noChangeArrowheads="1"/>
            </p:cNvSpPr>
            <p:nvPr/>
          </p:nvSpPr>
          <p:spPr bwMode="auto">
            <a:xfrm>
              <a:off x="2592" y="3024"/>
              <a:ext cx="336" cy="231"/>
            </a:xfrm>
            <a:prstGeom prst="rect">
              <a:avLst/>
            </a:prstGeom>
            <a:solidFill>
              <a:schemeClr val="accent1">
                <a:lumMod val="60000"/>
                <a:lumOff val="40000"/>
              </a:scheme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spcBef>
                  <a:spcPct val="50000"/>
                </a:spcBef>
              </a:pPr>
              <a:r>
                <a:rPr lang="en-US" b="1">
                  <a:solidFill>
                    <a:srgbClr val="CC00CC"/>
                  </a:solidFill>
                </a:rPr>
                <a:t>15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18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animBg="1"/>
      <p:bldP spid="43014" grpId="0"/>
      <p:bldP spid="4301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i="1" dirty="0" smtClean="0"/>
              <a:t>MapExample2.java</a:t>
            </a:r>
            <a:endParaRPr lang="en-US" i="1" dirty="0"/>
          </a:p>
        </p:txBody>
      </p:sp>
      <p:sp>
        <p:nvSpPr>
          <p:cNvPr id="5" name="Rectangle 4"/>
          <p:cNvSpPr/>
          <p:nvPr/>
        </p:nvSpPr>
        <p:spPr>
          <a:xfrm>
            <a:off x="190500" y="3295015"/>
            <a:ext cx="8763000" cy="830997"/>
          </a:xfrm>
          <a:prstGeom prst="rect">
            <a:avLst/>
          </a:prstGeom>
        </p:spPr>
        <p:txBody>
          <a:bodyPr wrap="square">
            <a:spAutoFit/>
          </a:bodyPr>
          <a:lstStyle/>
          <a:p>
            <a:r>
              <a:rPr lang="en-US" sz="2400" dirty="0" smtClean="0"/>
              <a:t>Map&lt;Integer</a:t>
            </a:r>
            <a:r>
              <a:rPr lang="en-US" sz="2400" dirty="0"/>
              <a:t>, </a:t>
            </a:r>
            <a:r>
              <a:rPr lang="en-US" sz="2400" dirty="0" err="1"/>
              <a:t>HashSet</a:t>
            </a:r>
            <a:r>
              <a:rPr lang="en-US" sz="2400" dirty="0"/>
              <a:t>&lt;String&gt;&gt; favorites = </a:t>
            </a:r>
            <a:r>
              <a:rPr lang="en-US" sz="2400" dirty="0" smtClean="0"/>
              <a:t>new </a:t>
            </a:r>
            <a:r>
              <a:rPr lang="en-US" sz="2400" dirty="0" err="1"/>
              <a:t>HashMap</a:t>
            </a:r>
            <a:r>
              <a:rPr lang="en-US" sz="2400" dirty="0" smtClean="0"/>
              <a:t>&lt;&gt;();</a:t>
            </a:r>
            <a:endParaRPr lang="en-US" sz="2400" dirty="0"/>
          </a:p>
          <a:p>
            <a:r>
              <a:rPr lang="en-US" sz="2400" dirty="0" err="1" smtClean="0"/>
              <a:t>System.out.println</a:t>
            </a:r>
            <a:r>
              <a:rPr lang="en-US" sz="2400" dirty="0" smtClean="0"/>
              <a:t>(favorites);</a:t>
            </a:r>
            <a:endParaRPr lang="en-US" sz="2400" dirty="0"/>
          </a:p>
        </p:txBody>
      </p:sp>
      <p:sp>
        <p:nvSpPr>
          <p:cNvPr id="6" name="TextBox 5"/>
          <p:cNvSpPr txBox="1"/>
          <p:nvPr/>
        </p:nvSpPr>
        <p:spPr>
          <a:xfrm>
            <a:off x="381000" y="1417638"/>
            <a:ext cx="8305800" cy="919401"/>
          </a:xfrm>
          <a:prstGeom prst="round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smtClean="0">
                <a:solidFill>
                  <a:schemeClr val="accent2">
                    <a:lumMod val="50000"/>
                  </a:schemeClr>
                </a:solidFill>
              </a:rPr>
              <a:t>We’re mapping favorite numbers to the names of all of those that chose it as their favorite number</a:t>
            </a:r>
            <a:endParaRPr lang="en-US" sz="2400" dirty="0">
              <a:solidFill>
                <a:schemeClr val="accent2">
                  <a:lumMod val="50000"/>
                </a:schemeClr>
              </a:solidFill>
            </a:endParaRPr>
          </a:p>
        </p:txBody>
      </p:sp>
      <p:sp>
        <p:nvSpPr>
          <p:cNvPr id="7" name="TextBox 6"/>
          <p:cNvSpPr txBox="1"/>
          <p:nvPr/>
        </p:nvSpPr>
        <p:spPr>
          <a:xfrm>
            <a:off x="378542" y="2560638"/>
            <a:ext cx="5407742" cy="510778"/>
          </a:xfrm>
          <a:prstGeom prst="round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smtClean="0">
                <a:solidFill>
                  <a:schemeClr val="accent2">
                    <a:lumMod val="50000"/>
                  </a:schemeClr>
                </a:solidFill>
              </a:rPr>
              <a:t>Mapping </a:t>
            </a:r>
            <a:r>
              <a:rPr lang="en-US" sz="2400" i="1" dirty="0" smtClean="0">
                <a:solidFill>
                  <a:schemeClr val="accent2">
                    <a:lumMod val="50000"/>
                  </a:schemeClr>
                </a:solidFill>
              </a:rPr>
              <a:t>Integer</a:t>
            </a:r>
            <a:r>
              <a:rPr lang="en-US" sz="2400" dirty="0" smtClean="0">
                <a:solidFill>
                  <a:schemeClr val="accent2">
                    <a:lumMod val="50000"/>
                  </a:schemeClr>
                </a:solidFill>
              </a:rPr>
              <a:t> to </a:t>
            </a:r>
            <a:r>
              <a:rPr lang="en-US" sz="2400" i="1" dirty="0" err="1" smtClean="0">
                <a:solidFill>
                  <a:schemeClr val="accent2">
                    <a:lumMod val="50000"/>
                  </a:schemeClr>
                </a:solidFill>
              </a:rPr>
              <a:t>HashSet</a:t>
            </a:r>
            <a:r>
              <a:rPr lang="en-US" sz="2400" i="1" dirty="0" smtClean="0">
                <a:solidFill>
                  <a:schemeClr val="accent2">
                    <a:lumMod val="50000"/>
                  </a:schemeClr>
                </a:solidFill>
              </a:rPr>
              <a:t>&lt;String&gt;</a:t>
            </a:r>
            <a:endParaRPr lang="en-US" sz="2400" dirty="0">
              <a:solidFill>
                <a:schemeClr val="accent2">
                  <a:lumMod val="50000"/>
                </a:schemeClr>
              </a:solidFill>
            </a:endParaRPr>
          </a:p>
        </p:txBody>
      </p:sp>
    </p:spTree>
    <p:extLst>
      <p:ext uri="{BB962C8B-B14F-4D97-AF65-F5344CB8AC3E}">
        <p14:creationId xmlns:p14="http://schemas.microsoft.com/office/powerpoint/2010/main" val="221948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i="1" dirty="0" smtClean="0"/>
              <a:t>MapExample2.java</a:t>
            </a:r>
            <a:endParaRPr lang="en-US" i="1" dirty="0"/>
          </a:p>
        </p:txBody>
      </p:sp>
      <p:sp>
        <p:nvSpPr>
          <p:cNvPr id="5" name="Rectangle 4"/>
          <p:cNvSpPr/>
          <p:nvPr/>
        </p:nvSpPr>
        <p:spPr>
          <a:xfrm>
            <a:off x="304800" y="1143000"/>
            <a:ext cx="8534400" cy="5632311"/>
          </a:xfrm>
          <a:prstGeom prst="rect">
            <a:avLst/>
          </a:prstGeom>
        </p:spPr>
        <p:txBody>
          <a:bodyPr wrap="square">
            <a:spAutoFit/>
          </a:bodyPr>
          <a:lstStyle/>
          <a:p>
            <a:endParaRPr lang="en-US" sz="2400" dirty="0"/>
          </a:p>
          <a:p>
            <a:r>
              <a:rPr lang="en-US" sz="2400" dirty="0" smtClean="0"/>
              <a:t>try</a:t>
            </a:r>
            <a:endParaRPr lang="en-US" sz="2400" dirty="0"/>
          </a:p>
          <a:p>
            <a:r>
              <a:rPr lang="en-US" sz="2400" dirty="0" smtClean="0"/>
              <a:t>{</a:t>
            </a:r>
            <a:endParaRPr lang="en-US" sz="2400" dirty="0"/>
          </a:p>
          <a:p>
            <a:r>
              <a:rPr lang="en-US" sz="2400" dirty="0" smtClean="0"/>
              <a:t>   Scanner </a:t>
            </a:r>
            <a:r>
              <a:rPr lang="en-US" sz="2400" dirty="0"/>
              <a:t>scan = new Scanner(new File("</a:t>
            </a:r>
            <a:r>
              <a:rPr lang="en-US" sz="2400" dirty="0">
                <a:solidFill>
                  <a:schemeClr val="accent1">
                    <a:lumMod val="75000"/>
                  </a:schemeClr>
                </a:solidFill>
              </a:rPr>
              <a:t>FavNums.txt</a:t>
            </a:r>
            <a:r>
              <a:rPr lang="en-US" sz="2400" dirty="0"/>
              <a:t>"));</a:t>
            </a:r>
          </a:p>
          <a:p>
            <a:r>
              <a:rPr lang="en-US" sz="2400" dirty="0" smtClean="0"/>
              <a:t>   while </a:t>
            </a:r>
            <a:r>
              <a:rPr lang="en-US" sz="2400" dirty="0"/>
              <a:t>(</a:t>
            </a:r>
            <a:r>
              <a:rPr lang="en-US" sz="2400" dirty="0" err="1"/>
              <a:t>scan.hasNextLine</a:t>
            </a:r>
            <a:r>
              <a:rPr lang="en-US" sz="2400" dirty="0"/>
              <a:t>())</a:t>
            </a:r>
          </a:p>
          <a:p>
            <a:r>
              <a:rPr lang="en-US" sz="2400" dirty="0" smtClean="0"/>
              <a:t>   {</a:t>
            </a:r>
            <a:endParaRPr lang="en-US" sz="2400" dirty="0"/>
          </a:p>
          <a:p>
            <a:r>
              <a:rPr lang="en-US" sz="2400" dirty="0" smtClean="0"/>
              <a:t>      </a:t>
            </a:r>
            <a:r>
              <a:rPr lang="en-US" sz="2400" dirty="0" err="1" smtClean="0"/>
              <a:t>int</a:t>
            </a:r>
            <a:r>
              <a:rPr lang="en-US" sz="2400" dirty="0" smtClean="0"/>
              <a:t> </a:t>
            </a:r>
            <a:r>
              <a:rPr lang="en-US" sz="2400" dirty="0" err="1"/>
              <a:t>num</a:t>
            </a:r>
            <a:r>
              <a:rPr lang="en-US" sz="2400" dirty="0"/>
              <a:t> = </a:t>
            </a:r>
            <a:r>
              <a:rPr lang="en-US" sz="2400" dirty="0" err="1"/>
              <a:t>scan.nextInt</a:t>
            </a:r>
            <a:r>
              <a:rPr lang="en-US" sz="2400" dirty="0"/>
              <a:t>();</a:t>
            </a:r>
          </a:p>
          <a:p>
            <a:r>
              <a:rPr lang="en-US" sz="2400" dirty="0" smtClean="0"/>
              <a:t>      String </a:t>
            </a:r>
            <a:r>
              <a:rPr lang="en-US" sz="2400" dirty="0"/>
              <a:t>name = </a:t>
            </a:r>
            <a:r>
              <a:rPr lang="en-US" sz="2400" dirty="0" err="1"/>
              <a:t>scan.nextLine</a:t>
            </a:r>
            <a:r>
              <a:rPr lang="en-US" sz="2400" dirty="0"/>
              <a:t>().trim();</a:t>
            </a:r>
          </a:p>
          <a:p>
            <a:r>
              <a:rPr lang="en-US" sz="2400" dirty="0" smtClean="0"/>
              <a:t>      </a:t>
            </a:r>
            <a:r>
              <a:rPr lang="en-US" sz="2400" dirty="0" err="1" smtClean="0"/>
              <a:t>System.out.println</a:t>
            </a:r>
            <a:r>
              <a:rPr lang="en-US" sz="2400" dirty="0" smtClean="0"/>
              <a:t>(name </a:t>
            </a:r>
            <a:r>
              <a:rPr lang="en-US" sz="2400" dirty="0"/>
              <a:t>+ " likes " + </a:t>
            </a:r>
            <a:r>
              <a:rPr lang="en-US" sz="2400" dirty="0" err="1"/>
              <a:t>num</a:t>
            </a:r>
            <a:r>
              <a:rPr lang="en-US" sz="2400" dirty="0"/>
              <a:t>);</a:t>
            </a:r>
          </a:p>
          <a:p>
            <a:endParaRPr lang="en-US" sz="2400" dirty="0" smtClean="0"/>
          </a:p>
          <a:p>
            <a:r>
              <a:rPr lang="en-US" sz="2400" dirty="0"/>
              <a:t> </a:t>
            </a:r>
            <a:r>
              <a:rPr lang="en-US" sz="2400" dirty="0" smtClean="0"/>
              <a:t>     </a:t>
            </a:r>
            <a:r>
              <a:rPr lang="en-US" sz="2400" dirty="0" smtClean="0">
                <a:solidFill>
                  <a:schemeClr val="accent1">
                    <a:lumMod val="75000"/>
                  </a:schemeClr>
                </a:solidFill>
              </a:rPr>
              <a:t>// </a:t>
            </a:r>
            <a:r>
              <a:rPr lang="en-US" sz="2400" dirty="0">
                <a:solidFill>
                  <a:schemeClr val="accent1">
                    <a:lumMod val="75000"/>
                  </a:schemeClr>
                </a:solidFill>
              </a:rPr>
              <a:t>Add this entry to the map</a:t>
            </a:r>
          </a:p>
          <a:p>
            <a:r>
              <a:rPr lang="en-US" sz="2400" dirty="0"/>
              <a:t>			</a:t>
            </a:r>
          </a:p>
          <a:p>
            <a:r>
              <a:rPr lang="en-US" sz="2400" dirty="0" smtClean="0"/>
              <a:t>   }</a:t>
            </a:r>
            <a:endParaRPr lang="en-US" sz="2400" dirty="0"/>
          </a:p>
          <a:p>
            <a:r>
              <a:rPr lang="en-US" sz="2400" dirty="0" smtClean="0"/>
              <a:t>   </a:t>
            </a:r>
            <a:r>
              <a:rPr lang="en-US" sz="2400" dirty="0" err="1" smtClean="0"/>
              <a:t>scan.close</a:t>
            </a:r>
            <a:r>
              <a:rPr lang="en-US" sz="2400" dirty="0"/>
              <a:t>();</a:t>
            </a:r>
          </a:p>
          <a:p>
            <a:r>
              <a:rPr lang="en-US" sz="2400" dirty="0" smtClean="0"/>
              <a:t>}</a:t>
            </a:r>
            <a:endParaRPr lang="en-US" sz="2400" dirty="0"/>
          </a:p>
        </p:txBody>
      </p:sp>
      <p:sp>
        <p:nvSpPr>
          <p:cNvPr id="6" name="TextBox 5"/>
          <p:cNvSpPr txBox="1"/>
          <p:nvPr/>
        </p:nvSpPr>
        <p:spPr>
          <a:xfrm>
            <a:off x="838200" y="217437"/>
            <a:ext cx="8170606" cy="1736646"/>
          </a:xfrm>
          <a:prstGeom prst="round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i="1" dirty="0" smtClean="0">
                <a:solidFill>
                  <a:schemeClr val="accent2">
                    <a:lumMod val="50000"/>
                  </a:schemeClr>
                </a:solidFill>
              </a:rPr>
              <a:t>FavNums.txt</a:t>
            </a:r>
            <a:r>
              <a:rPr lang="en-US" sz="2400" dirty="0" smtClean="0">
                <a:solidFill>
                  <a:schemeClr val="accent2">
                    <a:lumMod val="50000"/>
                  </a:schemeClr>
                </a:solidFill>
              </a:rPr>
              <a:t> </a:t>
            </a:r>
          </a:p>
          <a:p>
            <a:pPr marL="342900" indent="-342900">
              <a:buFont typeface="Arial" panose="020B0604020202020204" pitchFamily="34" charset="0"/>
              <a:buChar char="•"/>
            </a:pPr>
            <a:r>
              <a:rPr lang="en-US" sz="2400" dirty="0" smtClean="0">
                <a:solidFill>
                  <a:schemeClr val="accent2">
                    <a:lumMod val="50000"/>
                  </a:schemeClr>
                </a:solidFill>
              </a:rPr>
              <a:t>Contains an unknown number of data lines that identify a person and the person’s favorite number</a:t>
            </a:r>
          </a:p>
          <a:p>
            <a:pPr marL="342900" indent="-342900">
              <a:buFont typeface="Arial" panose="020B0604020202020204" pitchFamily="34" charset="0"/>
              <a:buChar char="•"/>
            </a:pPr>
            <a:r>
              <a:rPr lang="en-US" sz="2400" dirty="0" smtClean="0">
                <a:solidFill>
                  <a:schemeClr val="accent2">
                    <a:lumMod val="50000"/>
                  </a:schemeClr>
                </a:solidFill>
              </a:rPr>
              <a:t>Each line has an integer followed by a name</a:t>
            </a:r>
          </a:p>
        </p:txBody>
      </p:sp>
    </p:spTree>
    <p:extLst>
      <p:ext uri="{BB962C8B-B14F-4D97-AF65-F5344CB8AC3E}">
        <p14:creationId xmlns:p14="http://schemas.microsoft.com/office/powerpoint/2010/main" val="18483282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i="1" dirty="0" smtClean="0"/>
              <a:t>MapExample2.java</a:t>
            </a:r>
            <a:endParaRPr lang="en-US" i="1" dirty="0"/>
          </a:p>
        </p:txBody>
      </p:sp>
      <p:sp>
        <p:nvSpPr>
          <p:cNvPr id="7" name="TextBox 6"/>
          <p:cNvSpPr txBox="1"/>
          <p:nvPr/>
        </p:nvSpPr>
        <p:spPr>
          <a:xfrm>
            <a:off x="1143000" y="2514600"/>
            <a:ext cx="7315200" cy="1328023"/>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smtClean="0">
                <a:solidFill>
                  <a:srgbClr val="990099"/>
                </a:solidFill>
              </a:rPr>
              <a:t>Strategy 1: If this key is in the map, get the set and add name to set. Otherwise, create a new set, add the name to the set and put the entry in the map</a:t>
            </a:r>
            <a:endParaRPr lang="en-US" sz="2400" dirty="0">
              <a:solidFill>
                <a:srgbClr val="990099"/>
              </a:solidFill>
            </a:endParaRPr>
          </a:p>
        </p:txBody>
      </p:sp>
      <p:sp>
        <p:nvSpPr>
          <p:cNvPr id="8" name="TextBox 7"/>
          <p:cNvSpPr txBox="1"/>
          <p:nvPr/>
        </p:nvSpPr>
        <p:spPr>
          <a:xfrm>
            <a:off x="457200" y="1631593"/>
            <a:ext cx="6096000" cy="510778"/>
          </a:xfrm>
          <a:prstGeom prst="round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smtClean="0">
                <a:solidFill>
                  <a:schemeClr val="accent2">
                    <a:lumMod val="50000"/>
                  </a:schemeClr>
                </a:solidFill>
              </a:rPr>
              <a:t>Adding a mapping for a key to a collection</a:t>
            </a:r>
          </a:p>
        </p:txBody>
      </p:sp>
      <p:sp>
        <p:nvSpPr>
          <p:cNvPr id="9" name="TextBox 8"/>
          <p:cNvSpPr txBox="1"/>
          <p:nvPr/>
        </p:nvSpPr>
        <p:spPr>
          <a:xfrm>
            <a:off x="1143000" y="4194522"/>
            <a:ext cx="7467600" cy="1736646"/>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smtClean="0">
                <a:solidFill>
                  <a:srgbClr val="990099"/>
                </a:solidFill>
              </a:rPr>
              <a:t>Strategy 2: Get the mapping for this number. If it has no mapping (set is null), create new </a:t>
            </a:r>
            <a:r>
              <a:rPr lang="en-US" sz="2400" dirty="0" err="1" smtClean="0">
                <a:solidFill>
                  <a:srgbClr val="990099"/>
                </a:solidFill>
              </a:rPr>
              <a:t>HashSet</a:t>
            </a:r>
            <a:r>
              <a:rPr lang="en-US" sz="2400" dirty="0" smtClean="0">
                <a:solidFill>
                  <a:srgbClr val="990099"/>
                </a:solidFill>
              </a:rPr>
              <a:t>, and put mapping into map. Then, add name to set of names </a:t>
            </a:r>
            <a:r>
              <a:rPr lang="en-US" sz="2400" i="1" dirty="0" smtClean="0">
                <a:solidFill>
                  <a:srgbClr val="990099"/>
                </a:solidFill>
              </a:rPr>
              <a:t>for both cases</a:t>
            </a:r>
            <a:r>
              <a:rPr lang="en-US" sz="2400" dirty="0" smtClean="0">
                <a:solidFill>
                  <a:srgbClr val="990099"/>
                </a:solidFill>
              </a:rPr>
              <a:t>.</a:t>
            </a:r>
          </a:p>
        </p:txBody>
      </p:sp>
    </p:spTree>
    <p:extLst>
      <p:ext uri="{BB962C8B-B14F-4D97-AF65-F5344CB8AC3E}">
        <p14:creationId xmlns:p14="http://schemas.microsoft.com/office/powerpoint/2010/main" val="419414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1143000"/>
          </a:xfrm>
        </p:spPr>
        <p:txBody>
          <a:bodyPr/>
          <a:lstStyle/>
          <a:p>
            <a:r>
              <a:rPr lang="en-US" i="1" dirty="0" smtClean="0"/>
              <a:t>MapExample2.java</a:t>
            </a:r>
            <a:endParaRPr lang="en-US" i="1" dirty="0"/>
          </a:p>
        </p:txBody>
      </p:sp>
      <p:sp>
        <p:nvSpPr>
          <p:cNvPr id="5" name="Rectangle 4"/>
          <p:cNvSpPr/>
          <p:nvPr/>
        </p:nvSpPr>
        <p:spPr>
          <a:xfrm>
            <a:off x="2458" y="838200"/>
            <a:ext cx="8534400" cy="6124754"/>
          </a:xfrm>
          <a:prstGeom prst="rect">
            <a:avLst/>
          </a:prstGeom>
        </p:spPr>
        <p:txBody>
          <a:bodyPr wrap="square">
            <a:spAutoFit/>
          </a:bodyPr>
          <a:lstStyle/>
          <a:p>
            <a:r>
              <a:rPr lang="en-US" sz="2800" dirty="0" smtClean="0">
                <a:solidFill>
                  <a:schemeClr val="accent1"/>
                </a:solidFill>
              </a:rPr>
              <a:t>   // Update map</a:t>
            </a:r>
            <a:endParaRPr lang="en-US" sz="2800" dirty="0">
              <a:solidFill>
                <a:schemeClr val="accent1"/>
              </a:solidFill>
            </a:endParaRPr>
          </a:p>
          <a:p>
            <a:r>
              <a:rPr lang="en-US" sz="2800" dirty="0" smtClean="0"/>
              <a:t>   if </a:t>
            </a:r>
            <a:r>
              <a:rPr lang="en-US" sz="2800" dirty="0"/>
              <a:t>(</a:t>
            </a:r>
            <a:r>
              <a:rPr lang="en-US" sz="2800" dirty="0" err="1"/>
              <a:t>favorites.containsKey</a:t>
            </a:r>
            <a:r>
              <a:rPr lang="en-US" sz="2800" dirty="0"/>
              <a:t>(</a:t>
            </a:r>
            <a:r>
              <a:rPr lang="en-US" sz="2800" dirty="0" err="1"/>
              <a:t>num</a:t>
            </a:r>
            <a:r>
              <a:rPr lang="en-US" sz="2800" dirty="0"/>
              <a:t>))</a:t>
            </a:r>
          </a:p>
          <a:p>
            <a:r>
              <a:rPr lang="en-US" sz="2800" dirty="0" smtClean="0"/>
              <a:t>   {</a:t>
            </a:r>
            <a:endParaRPr lang="en-US" sz="2800" dirty="0"/>
          </a:p>
          <a:p>
            <a:r>
              <a:rPr lang="en-US" sz="2800" dirty="0" smtClean="0"/>
              <a:t>      // </a:t>
            </a:r>
            <a:r>
              <a:rPr lang="en-US" sz="2800" dirty="0" err="1" smtClean="0"/>
              <a:t>favorites.get</a:t>
            </a:r>
            <a:r>
              <a:rPr lang="en-US" sz="2800" dirty="0" smtClean="0"/>
              <a:t>(</a:t>
            </a:r>
            <a:r>
              <a:rPr lang="en-US" sz="2800" dirty="0" err="1" smtClean="0"/>
              <a:t>num</a:t>
            </a:r>
            <a:r>
              <a:rPr lang="en-US" sz="2800" dirty="0"/>
              <a:t>).add(name);</a:t>
            </a:r>
          </a:p>
          <a:p>
            <a:r>
              <a:rPr lang="en-US" sz="2800" dirty="0" smtClean="0"/>
              <a:t>      </a:t>
            </a:r>
            <a:r>
              <a:rPr lang="en-US" sz="2800" dirty="0" err="1" smtClean="0"/>
              <a:t>HashSet</a:t>
            </a:r>
            <a:r>
              <a:rPr lang="en-US" sz="2800" dirty="0" smtClean="0"/>
              <a:t>&lt;String</a:t>
            </a:r>
            <a:r>
              <a:rPr lang="en-US" sz="2800" dirty="0"/>
              <a:t>&gt; </a:t>
            </a:r>
            <a:r>
              <a:rPr lang="en-US" sz="2800" dirty="0" err="1" smtClean="0"/>
              <a:t>nameSet</a:t>
            </a:r>
            <a:r>
              <a:rPr lang="en-US" sz="2800" dirty="0" smtClean="0"/>
              <a:t> = </a:t>
            </a:r>
            <a:r>
              <a:rPr lang="en-US" sz="2800" dirty="0" err="1"/>
              <a:t>favorites.get</a:t>
            </a:r>
            <a:r>
              <a:rPr lang="en-US" sz="2800" dirty="0"/>
              <a:t>(</a:t>
            </a:r>
            <a:r>
              <a:rPr lang="en-US" sz="2800" dirty="0" err="1"/>
              <a:t>num</a:t>
            </a:r>
            <a:r>
              <a:rPr lang="en-US" sz="2800" dirty="0"/>
              <a:t>);</a:t>
            </a:r>
          </a:p>
          <a:p>
            <a:r>
              <a:rPr lang="en-US" sz="2800" dirty="0" smtClean="0"/>
              <a:t>      </a:t>
            </a:r>
            <a:r>
              <a:rPr lang="en-US" sz="2800" dirty="0" err="1" smtClean="0"/>
              <a:t>nameSet.add</a:t>
            </a:r>
            <a:r>
              <a:rPr lang="en-US" sz="2800" dirty="0" smtClean="0"/>
              <a:t>(name</a:t>
            </a:r>
            <a:r>
              <a:rPr lang="en-US" sz="2800" dirty="0"/>
              <a:t>);</a:t>
            </a:r>
          </a:p>
          <a:p>
            <a:r>
              <a:rPr lang="en-US" sz="2800" dirty="0" smtClean="0"/>
              <a:t>   }</a:t>
            </a:r>
            <a:endParaRPr lang="en-US" sz="2800" dirty="0"/>
          </a:p>
          <a:p>
            <a:r>
              <a:rPr lang="en-US" sz="2800" dirty="0" smtClean="0"/>
              <a:t>   else</a:t>
            </a:r>
            <a:endParaRPr lang="en-US" sz="2800" dirty="0"/>
          </a:p>
          <a:p>
            <a:r>
              <a:rPr lang="en-US" sz="2800" dirty="0" smtClean="0"/>
              <a:t>   {</a:t>
            </a:r>
            <a:endParaRPr lang="en-US" sz="2800" dirty="0"/>
          </a:p>
          <a:p>
            <a:r>
              <a:rPr lang="en-US" sz="2800" dirty="0" smtClean="0"/>
              <a:t>      </a:t>
            </a:r>
            <a:r>
              <a:rPr lang="en-US" sz="2800" dirty="0" err="1" smtClean="0"/>
              <a:t>HashSet</a:t>
            </a:r>
            <a:r>
              <a:rPr lang="en-US" sz="2800" dirty="0" smtClean="0"/>
              <a:t>&lt;String</a:t>
            </a:r>
            <a:r>
              <a:rPr lang="en-US" sz="2800" dirty="0"/>
              <a:t>&gt; </a:t>
            </a:r>
            <a:r>
              <a:rPr lang="en-US" sz="2800" dirty="0" err="1"/>
              <a:t>nameSet</a:t>
            </a:r>
            <a:r>
              <a:rPr lang="en-US" sz="2800" dirty="0"/>
              <a:t> = new </a:t>
            </a:r>
            <a:r>
              <a:rPr lang="en-US" sz="2800" dirty="0" err="1"/>
              <a:t>HashSet</a:t>
            </a:r>
            <a:r>
              <a:rPr lang="en-US" sz="2800" dirty="0"/>
              <a:t>&lt;&gt;();</a:t>
            </a:r>
          </a:p>
          <a:p>
            <a:r>
              <a:rPr lang="en-US" sz="2800" dirty="0"/>
              <a:t> </a:t>
            </a:r>
            <a:r>
              <a:rPr lang="en-US" sz="2800" dirty="0" smtClean="0"/>
              <a:t>     </a:t>
            </a:r>
            <a:r>
              <a:rPr lang="en-US" sz="2800" dirty="0" err="1" smtClean="0"/>
              <a:t>nameSet.add</a:t>
            </a:r>
            <a:r>
              <a:rPr lang="en-US" sz="2800" dirty="0" smtClean="0"/>
              <a:t>(name);</a:t>
            </a:r>
          </a:p>
          <a:p>
            <a:r>
              <a:rPr lang="en-US" sz="2800" dirty="0" smtClean="0"/>
              <a:t>      </a:t>
            </a:r>
            <a:r>
              <a:rPr lang="en-US" sz="2800" dirty="0" err="1" smtClean="0"/>
              <a:t>favorites.put</a:t>
            </a:r>
            <a:r>
              <a:rPr lang="en-US" sz="2800" dirty="0" smtClean="0"/>
              <a:t>(</a:t>
            </a:r>
            <a:r>
              <a:rPr lang="en-US" sz="2800" dirty="0" err="1" smtClean="0"/>
              <a:t>num</a:t>
            </a:r>
            <a:r>
              <a:rPr lang="en-US" sz="2800" dirty="0"/>
              <a:t>, </a:t>
            </a:r>
            <a:r>
              <a:rPr lang="en-US" sz="2800" dirty="0" err="1"/>
              <a:t>nameSet</a:t>
            </a:r>
            <a:r>
              <a:rPr lang="en-US" sz="2800" dirty="0"/>
              <a:t>);</a:t>
            </a:r>
          </a:p>
          <a:p>
            <a:r>
              <a:rPr lang="en-US" sz="2800" smtClean="0"/>
              <a:t>   }</a:t>
            </a:r>
            <a:endParaRPr lang="en-US" sz="2800" dirty="0"/>
          </a:p>
          <a:p>
            <a:r>
              <a:rPr lang="en-US" sz="2800" dirty="0" smtClean="0"/>
              <a:t>}</a:t>
            </a:r>
            <a:endParaRPr lang="en-US" sz="2800" dirty="0"/>
          </a:p>
        </p:txBody>
      </p:sp>
      <p:sp>
        <p:nvSpPr>
          <p:cNvPr id="6" name="TextBox 5"/>
          <p:cNvSpPr txBox="1"/>
          <p:nvPr/>
        </p:nvSpPr>
        <p:spPr>
          <a:xfrm>
            <a:off x="4267200" y="373044"/>
            <a:ext cx="4876800" cy="919401"/>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smtClean="0">
                <a:solidFill>
                  <a:srgbClr val="990099"/>
                </a:solidFill>
              </a:rPr>
              <a:t>If this key is in the map, get the set and add name to set</a:t>
            </a:r>
            <a:endParaRPr lang="en-US" sz="2400" dirty="0">
              <a:solidFill>
                <a:srgbClr val="990099"/>
              </a:solidFill>
            </a:endParaRPr>
          </a:p>
        </p:txBody>
      </p:sp>
      <p:sp>
        <p:nvSpPr>
          <p:cNvPr id="7" name="TextBox 6"/>
          <p:cNvSpPr txBox="1"/>
          <p:nvPr/>
        </p:nvSpPr>
        <p:spPr>
          <a:xfrm>
            <a:off x="2590800" y="3667999"/>
            <a:ext cx="6553200" cy="919401"/>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smtClean="0">
                <a:solidFill>
                  <a:srgbClr val="990099"/>
                </a:solidFill>
              </a:rPr>
              <a:t>Otherwise, create a new set, put the entry in the map, and add the name to the set.</a:t>
            </a:r>
            <a:endParaRPr lang="en-US" sz="2400" dirty="0">
              <a:solidFill>
                <a:srgbClr val="990099"/>
              </a:solidFill>
            </a:endParaRPr>
          </a:p>
        </p:txBody>
      </p:sp>
      <p:sp>
        <p:nvSpPr>
          <p:cNvPr id="8" name="TextBox 7"/>
          <p:cNvSpPr txBox="1"/>
          <p:nvPr/>
        </p:nvSpPr>
        <p:spPr>
          <a:xfrm>
            <a:off x="304800" y="163711"/>
            <a:ext cx="1698523" cy="510778"/>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400" dirty="0" smtClean="0">
                <a:solidFill>
                  <a:srgbClr val="990099"/>
                </a:solidFill>
              </a:rPr>
              <a:t>Strategy 1</a:t>
            </a:r>
            <a:endParaRPr lang="en-US" sz="2400" dirty="0">
              <a:solidFill>
                <a:srgbClr val="990099"/>
              </a:solidFill>
            </a:endParaRPr>
          </a:p>
        </p:txBody>
      </p:sp>
    </p:spTree>
    <p:extLst>
      <p:ext uri="{BB962C8B-B14F-4D97-AF65-F5344CB8AC3E}">
        <p14:creationId xmlns:p14="http://schemas.microsoft.com/office/powerpoint/2010/main" val="283899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i="1" dirty="0" smtClean="0"/>
              <a:t>MapExample2.java</a:t>
            </a:r>
            <a:endParaRPr lang="en-US" i="1" dirty="0"/>
          </a:p>
        </p:txBody>
      </p:sp>
      <p:sp>
        <p:nvSpPr>
          <p:cNvPr id="5" name="Rectangle 4"/>
          <p:cNvSpPr/>
          <p:nvPr/>
        </p:nvSpPr>
        <p:spPr>
          <a:xfrm>
            <a:off x="19665" y="1828800"/>
            <a:ext cx="8534400" cy="3970318"/>
          </a:xfrm>
          <a:prstGeom prst="rect">
            <a:avLst/>
          </a:prstGeom>
        </p:spPr>
        <p:txBody>
          <a:bodyPr wrap="square">
            <a:spAutoFit/>
          </a:bodyPr>
          <a:lstStyle/>
          <a:p>
            <a:r>
              <a:rPr lang="en-US" sz="2800" dirty="0" smtClean="0">
                <a:solidFill>
                  <a:schemeClr val="accent1"/>
                </a:solidFill>
              </a:rPr>
              <a:t>   // Update map</a:t>
            </a:r>
            <a:endParaRPr lang="en-US" sz="2800" dirty="0">
              <a:solidFill>
                <a:schemeClr val="accent1"/>
              </a:solidFill>
            </a:endParaRPr>
          </a:p>
          <a:p>
            <a:r>
              <a:rPr lang="en-US" sz="2800" dirty="0" smtClean="0"/>
              <a:t>   </a:t>
            </a:r>
            <a:r>
              <a:rPr lang="en-US" sz="2800" dirty="0" err="1" smtClean="0"/>
              <a:t>HashSet</a:t>
            </a:r>
            <a:r>
              <a:rPr lang="en-US" sz="2800" dirty="0" smtClean="0"/>
              <a:t>&lt;String</a:t>
            </a:r>
            <a:r>
              <a:rPr lang="en-US" sz="2800" dirty="0"/>
              <a:t>&gt; </a:t>
            </a:r>
            <a:r>
              <a:rPr lang="en-US" sz="2800" dirty="0" err="1" smtClean="0"/>
              <a:t>nameSet</a:t>
            </a:r>
            <a:r>
              <a:rPr lang="en-US" sz="2800" dirty="0" smtClean="0"/>
              <a:t> = </a:t>
            </a:r>
            <a:r>
              <a:rPr lang="en-US" sz="2800" dirty="0" err="1"/>
              <a:t>favorites.get</a:t>
            </a:r>
            <a:r>
              <a:rPr lang="en-US" sz="2800" dirty="0"/>
              <a:t>(</a:t>
            </a:r>
            <a:r>
              <a:rPr lang="en-US" sz="2800" dirty="0" err="1"/>
              <a:t>num</a:t>
            </a:r>
            <a:r>
              <a:rPr lang="en-US" sz="2800" dirty="0"/>
              <a:t>);</a:t>
            </a:r>
          </a:p>
          <a:p>
            <a:r>
              <a:rPr lang="en-US" sz="2800" dirty="0" smtClean="0"/>
              <a:t>   if </a:t>
            </a:r>
            <a:r>
              <a:rPr lang="en-US" sz="2800" dirty="0"/>
              <a:t>(</a:t>
            </a:r>
            <a:r>
              <a:rPr lang="en-US" sz="2800" dirty="0" err="1" smtClean="0"/>
              <a:t>nameSet</a:t>
            </a:r>
            <a:r>
              <a:rPr lang="en-US" sz="2800" dirty="0" smtClean="0"/>
              <a:t> </a:t>
            </a:r>
            <a:r>
              <a:rPr lang="en-US" sz="2800" dirty="0"/>
              <a:t>== null)</a:t>
            </a:r>
          </a:p>
          <a:p>
            <a:r>
              <a:rPr lang="en-US" sz="2800" dirty="0" smtClean="0"/>
              <a:t>   {</a:t>
            </a:r>
            <a:endParaRPr lang="en-US" sz="2800" dirty="0"/>
          </a:p>
          <a:p>
            <a:r>
              <a:rPr lang="en-US" sz="2800" dirty="0" smtClean="0"/>
              <a:t>      </a:t>
            </a:r>
            <a:r>
              <a:rPr lang="en-US" sz="2800" dirty="0" err="1" smtClean="0"/>
              <a:t>nameSet</a:t>
            </a:r>
            <a:r>
              <a:rPr lang="en-US" sz="2800" dirty="0" smtClean="0"/>
              <a:t> </a:t>
            </a:r>
            <a:r>
              <a:rPr lang="en-US" sz="2800" dirty="0"/>
              <a:t>= new </a:t>
            </a:r>
            <a:r>
              <a:rPr lang="en-US" sz="2800" dirty="0" err="1"/>
              <a:t>HashSet</a:t>
            </a:r>
            <a:r>
              <a:rPr lang="en-US" sz="2800" dirty="0" smtClean="0"/>
              <a:t>&lt;&gt;();</a:t>
            </a:r>
            <a:endParaRPr lang="en-US" sz="2800" dirty="0"/>
          </a:p>
          <a:p>
            <a:r>
              <a:rPr lang="en-US" sz="2800" dirty="0" smtClean="0"/>
              <a:t>      </a:t>
            </a:r>
            <a:r>
              <a:rPr lang="en-US" sz="2800" dirty="0" err="1" smtClean="0"/>
              <a:t>favorites.put</a:t>
            </a:r>
            <a:r>
              <a:rPr lang="en-US" sz="2800" dirty="0" smtClean="0"/>
              <a:t>(</a:t>
            </a:r>
            <a:r>
              <a:rPr lang="en-US" sz="2800" dirty="0" err="1" smtClean="0"/>
              <a:t>num</a:t>
            </a:r>
            <a:r>
              <a:rPr lang="en-US" sz="2800" dirty="0"/>
              <a:t>, </a:t>
            </a:r>
            <a:r>
              <a:rPr lang="en-US" sz="2800" dirty="0" err="1" smtClean="0"/>
              <a:t>nameSet</a:t>
            </a:r>
            <a:r>
              <a:rPr lang="en-US" sz="2800" dirty="0" smtClean="0"/>
              <a:t>);</a:t>
            </a:r>
            <a:endParaRPr lang="en-US" sz="2800" dirty="0"/>
          </a:p>
          <a:p>
            <a:r>
              <a:rPr lang="en-US" sz="2800" dirty="0" smtClean="0"/>
              <a:t>   }</a:t>
            </a:r>
            <a:endParaRPr lang="en-US" sz="2800" dirty="0"/>
          </a:p>
          <a:p>
            <a:r>
              <a:rPr lang="en-US" sz="2800" dirty="0" smtClean="0"/>
              <a:t>   </a:t>
            </a:r>
            <a:r>
              <a:rPr lang="en-US" sz="2800" dirty="0" err="1" smtClean="0"/>
              <a:t>nameSet.add</a:t>
            </a:r>
            <a:r>
              <a:rPr lang="en-US" sz="2800" dirty="0" smtClean="0"/>
              <a:t>(name</a:t>
            </a:r>
            <a:r>
              <a:rPr lang="en-US" sz="2800" dirty="0"/>
              <a:t>);</a:t>
            </a:r>
          </a:p>
          <a:p>
            <a:r>
              <a:rPr lang="en-US" sz="2800" dirty="0" smtClean="0"/>
              <a:t>}</a:t>
            </a:r>
            <a:endParaRPr lang="en-US" sz="2800" dirty="0"/>
          </a:p>
        </p:txBody>
      </p:sp>
      <p:sp>
        <p:nvSpPr>
          <p:cNvPr id="6" name="TextBox 5"/>
          <p:cNvSpPr txBox="1"/>
          <p:nvPr/>
        </p:nvSpPr>
        <p:spPr>
          <a:xfrm>
            <a:off x="2914022" y="854495"/>
            <a:ext cx="6019800" cy="1328023"/>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smtClean="0">
                <a:solidFill>
                  <a:srgbClr val="990099"/>
                </a:solidFill>
              </a:rPr>
              <a:t>Get the mapping for this number. If it has no mapping (set is null), create new </a:t>
            </a:r>
            <a:r>
              <a:rPr lang="en-US" sz="2400" dirty="0" err="1" smtClean="0">
                <a:solidFill>
                  <a:srgbClr val="990099"/>
                </a:solidFill>
              </a:rPr>
              <a:t>HashSet</a:t>
            </a:r>
            <a:r>
              <a:rPr lang="en-US" sz="2400" dirty="0" smtClean="0">
                <a:solidFill>
                  <a:srgbClr val="990099"/>
                </a:solidFill>
              </a:rPr>
              <a:t>, and put mapping into map. </a:t>
            </a:r>
          </a:p>
        </p:txBody>
      </p:sp>
      <p:sp>
        <p:nvSpPr>
          <p:cNvPr id="7" name="TextBox 6"/>
          <p:cNvSpPr txBox="1"/>
          <p:nvPr/>
        </p:nvSpPr>
        <p:spPr>
          <a:xfrm>
            <a:off x="183382" y="269614"/>
            <a:ext cx="1752600" cy="510778"/>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400" dirty="0" smtClean="0">
                <a:solidFill>
                  <a:srgbClr val="990099"/>
                </a:solidFill>
              </a:rPr>
              <a:t>Strategy 2:</a:t>
            </a:r>
          </a:p>
        </p:txBody>
      </p:sp>
      <p:sp>
        <p:nvSpPr>
          <p:cNvPr id="8" name="TextBox 7"/>
          <p:cNvSpPr txBox="1"/>
          <p:nvPr/>
        </p:nvSpPr>
        <p:spPr>
          <a:xfrm>
            <a:off x="1524000" y="5334000"/>
            <a:ext cx="6651170" cy="510778"/>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smtClean="0">
                <a:solidFill>
                  <a:srgbClr val="990099"/>
                </a:solidFill>
              </a:rPr>
              <a:t>No matter what, add name to set of names.</a:t>
            </a:r>
          </a:p>
        </p:txBody>
      </p:sp>
    </p:spTree>
    <p:extLst>
      <p:ext uri="{BB962C8B-B14F-4D97-AF65-F5344CB8AC3E}">
        <p14:creationId xmlns:p14="http://schemas.microsoft.com/office/powerpoint/2010/main" val="244696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52400"/>
            <a:ext cx="8382000" cy="6370975"/>
          </a:xfrm>
          <a:prstGeom prst="rect">
            <a:avLst/>
          </a:prstGeom>
          <a:noFill/>
        </p:spPr>
        <p:txBody>
          <a:bodyPr wrap="square" rtlCol="0">
            <a:spAutoFit/>
          </a:bodyPr>
          <a:lstStyle/>
          <a:p>
            <a:r>
              <a:rPr lang="en-US" sz="2400" dirty="0" smtClean="0">
                <a:solidFill>
                  <a:srgbClr val="990099"/>
                </a:solidFill>
              </a:rPr>
              <a:t>Create a </a:t>
            </a:r>
            <a:r>
              <a:rPr lang="en-US" sz="2400" dirty="0" err="1" smtClean="0">
                <a:solidFill>
                  <a:srgbClr val="990099"/>
                </a:solidFill>
              </a:rPr>
              <a:t>TreeSet</a:t>
            </a:r>
            <a:r>
              <a:rPr lang="en-US" sz="2400" dirty="0" smtClean="0">
                <a:solidFill>
                  <a:srgbClr val="990099"/>
                </a:solidFill>
              </a:rPr>
              <a:t> containing the number(s) picked by the most people. </a:t>
            </a:r>
          </a:p>
          <a:p>
            <a:endParaRPr lang="en-US" sz="2400" dirty="0">
              <a:solidFill>
                <a:srgbClr val="990099"/>
              </a:solidFill>
            </a:endParaRPr>
          </a:p>
          <a:p>
            <a:r>
              <a:rPr lang="en-US" sz="2400" dirty="0" smtClean="0">
                <a:solidFill>
                  <a:schemeClr val="accent2">
                    <a:lumMod val="75000"/>
                  </a:schemeClr>
                </a:solidFill>
              </a:rPr>
              <a:t>Strategy 1:</a:t>
            </a:r>
          </a:p>
          <a:p>
            <a:pPr marL="457200" indent="-457200">
              <a:buFont typeface="Arial" pitchFamily="34" charset="0"/>
              <a:buChar char="•"/>
            </a:pPr>
            <a:r>
              <a:rPr lang="en-US" sz="2400" dirty="0" smtClean="0">
                <a:solidFill>
                  <a:schemeClr val="accent2">
                    <a:lumMod val="75000"/>
                  </a:schemeClr>
                </a:solidFill>
              </a:rPr>
              <a:t>Traverse </a:t>
            </a:r>
            <a:r>
              <a:rPr lang="en-US" sz="2400" i="1" dirty="0" smtClean="0">
                <a:solidFill>
                  <a:schemeClr val="accent2">
                    <a:lumMod val="75000"/>
                  </a:schemeClr>
                </a:solidFill>
              </a:rPr>
              <a:t>values</a:t>
            </a:r>
            <a:r>
              <a:rPr lang="en-US" sz="2400" dirty="0" smtClean="0">
                <a:solidFill>
                  <a:schemeClr val="accent2">
                    <a:lumMod val="75000"/>
                  </a:schemeClr>
                </a:solidFill>
              </a:rPr>
              <a:t> to determine the largest set</a:t>
            </a:r>
          </a:p>
          <a:p>
            <a:pPr marL="457200" indent="-457200">
              <a:buFont typeface="Arial" pitchFamily="34" charset="0"/>
              <a:buChar char="•"/>
            </a:pPr>
            <a:r>
              <a:rPr lang="en-US" sz="2400" dirty="0" smtClean="0">
                <a:solidFill>
                  <a:schemeClr val="accent2">
                    <a:lumMod val="75000"/>
                  </a:schemeClr>
                </a:solidFill>
              </a:rPr>
              <a:t>Traverse </a:t>
            </a:r>
            <a:r>
              <a:rPr lang="en-US" sz="2400" i="1" dirty="0" err="1" smtClean="0">
                <a:solidFill>
                  <a:schemeClr val="accent2">
                    <a:lumMod val="75000"/>
                  </a:schemeClr>
                </a:solidFill>
              </a:rPr>
              <a:t>keySet</a:t>
            </a:r>
            <a:r>
              <a:rPr lang="en-US" sz="2400" dirty="0" smtClean="0">
                <a:solidFill>
                  <a:schemeClr val="accent2">
                    <a:lumMod val="75000"/>
                  </a:schemeClr>
                </a:solidFill>
              </a:rPr>
              <a:t> or </a:t>
            </a:r>
            <a:r>
              <a:rPr lang="en-US" sz="2400" i="1" dirty="0" err="1" smtClean="0">
                <a:solidFill>
                  <a:schemeClr val="accent2">
                    <a:lumMod val="75000"/>
                  </a:schemeClr>
                </a:solidFill>
              </a:rPr>
              <a:t>entrySet</a:t>
            </a:r>
            <a:r>
              <a:rPr lang="en-US" sz="2400" dirty="0" smtClean="0">
                <a:solidFill>
                  <a:schemeClr val="accent2">
                    <a:lumMod val="75000"/>
                  </a:schemeClr>
                </a:solidFill>
              </a:rPr>
              <a:t> to add all favorite numbers with set size that matches max to set of most-picked numbers</a:t>
            </a:r>
          </a:p>
          <a:p>
            <a:pPr marL="457200" indent="-457200">
              <a:buFont typeface="Arial" pitchFamily="34" charset="0"/>
              <a:buChar char="•"/>
            </a:pPr>
            <a:endParaRPr lang="en-US" sz="2400" dirty="0">
              <a:solidFill>
                <a:srgbClr val="990099"/>
              </a:solidFill>
            </a:endParaRPr>
          </a:p>
          <a:p>
            <a:r>
              <a:rPr lang="en-US" sz="2400" dirty="0" smtClean="0">
                <a:solidFill>
                  <a:schemeClr val="accent1">
                    <a:lumMod val="75000"/>
                  </a:schemeClr>
                </a:solidFill>
              </a:rPr>
              <a:t>Strategy 2:</a:t>
            </a:r>
          </a:p>
          <a:p>
            <a:pPr marL="457200" indent="-457200">
              <a:buFont typeface="Arial" pitchFamily="34" charset="0"/>
              <a:buChar char="•"/>
            </a:pPr>
            <a:r>
              <a:rPr lang="en-US" sz="2400" dirty="0" smtClean="0">
                <a:solidFill>
                  <a:schemeClr val="accent1">
                    <a:lumMod val="75000"/>
                  </a:schemeClr>
                </a:solidFill>
              </a:rPr>
              <a:t>Traverse </a:t>
            </a:r>
            <a:r>
              <a:rPr lang="en-US" sz="2400" i="1" dirty="0" err="1" smtClean="0">
                <a:solidFill>
                  <a:schemeClr val="accent1">
                    <a:lumMod val="75000"/>
                  </a:schemeClr>
                </a:solidFill>
              </a:rPr>
              <a:t>keySet</a:t>
            </a:r>
            <a:r>
              <a:rPr lang="en-US" sz="2400" dirty="0" smtClean="0">
                <a:solidFill>
                  <a:schemeClr val="accent1">
                    <a:lumMod val="75000"/>
                  </a:schemeClr>
                </a:solidFill>
              </a:rPr>
              <a:t> or </a:t>
            </a:r>
            <a:r>
              <a:rPr lang="en-US" sz="2400" i="1" dirty="0" err="1" smtClean="0">
                <a:solidFill>
                  <a:schemeClr val="accent1">
                    <a:lumMod val="75000"/>
                  </a:schemeClr>
                </a:solidFill>
              </a:rPr>
              <a:t>entrySet</a:t>
            </a:r>
            <a:r>
              <a:rPr lang="en-US" sz="2400" dirty="0" smtClean="0">
                <a:solidFill>
                  <a:schemeClr val="accent1">
                    <a:lumMod val="75000"/>
                  </a:schemeClr>
                </a:solidFill>
              </a:rPr>
              <a:t> and check the size of each number’s name set</a:t>
            </a:r>
            <a:endParaRPr lang="en-US" sz="2400" i="1" dirty="0">
              <a:solidFill>
                <a:schemeClr val="accent1">
                  <a:lumMod val="75000"/>
                </a:schemeClr>
              </a:solidFill>
            </a:endParaRPr>
          </a:p>
          <a:p>
            <a:pPr marL="914400" lvl="1" indent="-457200">
              <a:buFont typeface="Arial" pitchFamily="34" charset="0"/>
              <a:buChar char="•"/>
            </a:pPr>
            <a:r>
              <a:rPr lang="en-US" sz="2400" dirty="0" smtClean="0">
                <a:solidFill>
                  <a:schemeClr val="accent1">
                    <a:lumMod val="75000"/>
                  </a:schemeClr>
                </a:solidFill>
              </a:rPr>
              <a:t>If it has same size as current max size, add number to </a:t>
            </a:r>
            <a:r>
              <a:rPr lang="en-US" sz="2400" dirty="0" err="1" smtClean="0">
                <a:solidFill>
                  <a:schemeClr val="accent1">
                    <a:lumMod val="75000"/>
                  </a:schemeClr>
                </a:solidFill>
              </a:rPr>
              <a:t>TreeSet</a:t>
            </a:r>
            <a:endParaRPr lang="en-US" sz="2400" dirty="0" smtClean="0">
              <a:solidFill>
                <a:schemeClr val="accent1">
                  <a:lumMod val="75000"/>
                </a:schemeClr>
              </a:solidFill>
            </a:endParaRPr>
          </a:p>
          <a:p>
            <a:pPr marL="914400" lvl="1" indent="-457200">
              <a:buFont typeface="Arial" pitchFamily="34" charset="0"/>
              <a:buChar char="•"/>
            </a:pPr>
            <a:r>
              <a:rPr lang="en-US" sz="2400" dirty="0" smtClean="0">
                <a:solidFill>
                  <a:schemeClr val="accent1">
                    <a:lumMod val="75000"/>
                  </a:schemeClr>
                </a:solidFill>
              </a:rPr>
              <a:t>Otherwise, if it has a size bigger than current max size, reset max size, clear </a:t>
            </a:r>
            <a:r>
              <a:rPr lang="en-US" sz="2400" dirty="0" err="1" smtClean="0">
                <a:solidFill>
                  <a:schemeClr val="accent1">
                    <a:lumMod val="75000"/>
                  </a:schemeClr>
                </a:solidFill>
              </a:rPr>
              <a:t>TreeSet</a:t>
            </a:r>
            <a:r>
              <a:rPr lang="en-US" sz="2400" dirty="0" smtClean="0">
                <a:solidFill>
                  <a:schemeClr val="accent1">
                    <a:lumMod val="75000"/>
                  </a:schemeClr>
                </a:solidFill>
              </a:rPr>
              <a:t>, and add number to </a:t>
            </a:r>
            <a:r>
              <a:rPr lang="en-US" sz="2400" dirty="0" err="1" smtClean="0">
                <a:solidFill>
                  <a:schemeClr val="accent1">
                    <a:lumMod val="75000"/>
                  </a:schemeClr>
                </a:solidFill>
              </a:rPr>
              <a:t>TreeSet</a:t>
            </a:r>
            <a:endParaRPr lang="en-US" sz="2400" dirty="0">
              <a:solidFill>
                <a:schemeClr val="accent1">
                  <a:lumMod val="75000"/>
                </a:schemeClr>
              </a:solidFill>
            </a:endParaRPr>
          </a:p>
        </p:txBody>
      </p:sp>
    </p:spTree>
    <p:extLst>
      <p:ext uri="{BB962C8B-B14F-4D97-AF65-F5344CB8AC3E}">
        <p14:creationId xmlns:p14="http://schemas.microsoft.com/office/powerpoint/2010/main" val="358708845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66800"/>
            <a:ext cx="8229600" cy="1143000"/>
          </a:xfrm>
        </p:spPr>
        <p:txBody>
          <a:bodyPr/>
          <a:lstStyle/>
          <a:p>
            <a:r>
              <a:rPr lang="en-US" i="1" dirty="0" smtClean="0"/>
              <a:t>MapExample2.java</a:t>
            </a:r>
            <a:endParaRPr lang="en-US" i="1" dirty="0"/>
          </a:p>
        </p:txBody>
      </p:sp>
      <p:sp>
        <p:nvSpPr>
          <p:cNvPr id="5" name="Rectangle 4"/>
          <p:cNvSpPr/>
          <p:nvPr/>
        </p:nvSpPr>
        <p:spPr>
          <a:xfrm>
            <a:off x="281354" y="228600"/>
            <a:ext cx="8534400" cy="6001643"/>
          </a:xfrm>
          <a:prstGeom prst="rect">
            <a:avLst/>
          </a:prstGeom>
        </p:spPr>
        <p:txBody>
          <a:bodyPr wrap="square">
            <a:spAutoFit/>
          </a:bodyPr>
          <a:lstStyle/>
          <a:p>
            <a:r>
              <a:rPr lang="en-US" sz="2400" dirty="0" err="1" smtClean="0"/>
              <a:t>int</a:t>
            </a:r>
            <a:r>
              <a:rPr lang="en-US" sz="2400" dirty="0" smtClean="0"/>
              <a:t> </a:t>
            </a:r>
            <a:r>
              <a:rPr lang="en-US" sz="2400" dirty="0" err="1" smtClean="0"/>
              <a:t>maxCount</a:t>
            </a:r>
            <a:r>
              <a:rPr lang="en-US" sz="2400" dirty="0" smtClean="0"/>
              <a:t> </a:t>
            </a:r>
            <a:r>
              <a:rPr lang="en-US" sz="2400" dirty="0"/>
              <a:t>= -1;</a:t>
            </a:r>
          </a:p>
          <a:p>
            <a:r>
              <a:rPr lang="en-US" sz="2400" dirty="0" smtClean="0"/>
              <a:t>Set&lt;Integer</a:t>
            </a:r>
            <a:r>
              <a:rPr lang="en-US" sz="2400" dirty="0"/>
              <a:t>&gt; </a:t>
            </a:r>
            <a:r>
              <a:rPr lang="en-US" sz="2400" dirty="0" err="1"/>
              <a:t>mostPopNums</a:t>
            </a:r>
            <a:r>
              <a:rPr lang="en-US" sz="2400" dirty="0"/>
              <a:t> = new </a:t>
            </a:r>
            <a:r>
              <a:rPr lang="en-US" sz="2400" dirty="0" err="1" smtClean="0"/>
              <a:t>TreeSet</a:t>
            </a:r>
            <a:r>
              <a:rPr lang="en-US" sz="2400" dirty="0" smtClean="0"/>
              <a:t>&lt;&gt;();</a:t>
            </a:r>
            <a:endParaRPr lang="en-US" sz="2400" dirty="0"/>
          </a:p>
          <a:p>
            <a:r>
              <a:rPr lang="en-US" sz="2400" dirty="0" smtClean="0"/>
              <a:t>for </a:t>
            </a:r>
            <a:r>
              <a:rPr lang="en-US" sz="2400" dirty="0"/>
              <a:t>(Set&lt;String&gt; peeps : </a:t>
            </a:r>
            <a:r>
              <a:rPr lang="en-US" sz="2400" dirty="0" err="1"/>
              <a:t>favorites.values</a:t>
            </a:r>
            <a:r>
              <a:rPr lang="en-US" sz="2400" dirty="0"/>
              <a:t>())</a:t>
            </a:r>
          </a:p>
          <a:p>
            <a:r>
              <a:rPr lang="en-US" sz="2400" dirty="0" smtClean="0"/>
              <a:t>{</a:t>
            </a:r>
            <a:endParaRPr lang="en-US" sz="2400" dirty="0"/>
          </a:p>
          <a:p>
            <a:r>
              <a:rPr lang="en-US" sz="2400" dirty="0" smtClean="0"/>
              <a:t>   if </a:t>
            </a:r>
            <a:r>
              <a:rPr lang="en-US" sz="2400" dirty="0"/>
              <a:t>(</a:t>
            </a:r>
            <a:r>
              <a:rPr lang="en-US" sz="2400" dirty="0" err="1"/>
              <a:t>peeps.size</a:t>
            </a:r>
            <a:r>
              <a:rPr lang="en-US" sz="2400" dirty="0"/>
              <a:t>() &gt; </a:t>
            </a:r>
            <a:r>
              <a:rPr lang="en-US" sz="2400" dirty="0" err="1" smtClean="0"/>
              <a:t>maxCount</a:t>
            </a:r>
            <a:r>
              <a:rPr lang="en-US" sz="2400" dirty="0" smtClean="0"/>
              <a:t>)</a:t>
            </a:r>
            <a:endParaRPr lang="en-US" sz="2400" dirty="0"/>
          </a:p>
          <a:p>
            <a:r>
              <a:rPr lang="en-US" sz="2400" dirty="0" smtClean="0"/>
              <a:t>      </a:t>
            </a:r>
            <a:r>
              <a:rPr lang="en-US" sz="2400" dirty="0" err="1" smtClean="0"/>
              <a:t>maxCount</a:t>
            </a:r>
            <a:r>
              <a:rPr lang="en-US" sz="2400" dirty="0" smtClean="0"/>
              <a:t> = </a:t>
            </a:r>
            <a:r>
              <a:rPr lang="en-US" sz="2400" dirty="0" err="1"/>
              <a:t>peeps.size</a:t>
            </a:r>
            <a:r>
              <a:rPr lang="en-US" sz="2400" dirty="0"/>
              <a:t>();</a:t>
            </a:r>
          </a:p>
          <a:p>
            <a:r>
              <a:rPr lang="en-US" sz="2400" dirty="0" smtClean="0"/>
              <a:t>}</a:t>
            </a:r>
          </a:p>
          <a:p>
            <a:endParaRPr lang="en-US" sz="2400" dirty="0"/>
          </a:p>
          <a:p>
            <a:endParaRPr lang="en-US" sz="2400" dirty="0"/>
          </a:p>
          <a:p>
            <a:r>
              <a:rPr lang="en-US" sz="2400" dirty="0" smtClean="0"/>
              <a:t>for </a:t>
            </a:r>
            <a:r>
              <a:rPr lang="en-US" sz="2400" dirty="0"/>
              <a:t>(</a:t>
            </a:r>
            <a:r>
              <a:rPr lang="en-US" sz="2400" dirty="0" err="1"/>
              <a:t>int</a:t>
            </a:r>
            <a:r>
              <a:rPr lang="en-US" sz="2400" dirty="0"/>
              <a:t> </a:t>
            </a:r>
            <a:r>
              <a:rPr lang="en-US" sz="2400" dirty="0" err="1"/>
              <a:t>favNum</a:t>
            </a:r>
            <a:r>
              <a:rPr lang="en-US" sz="2400" dirty="0"/>
              <a:t> : </a:t>
            </a:r>
            <a:r>
              <a:rPr lang="en-US" sz="2400" dirty="0" err="1"/>
              <a:t>favorites.keySet</a:t>
            </a:r>
            <a:r>
              <a:rPr lang="en-US" sz="2400" dirty="0"/>
              <a:t>())</a:t>
            </a:r>
          </a:p>
          <a:p>
            <a:r>
              <a:rPr lang="en-US" sz="2400" dirty="0" smtClean="0"/>
              <a:t>{</a:t>
            </a:r>
            <a:endParaRPr lang="en-US" sz="2400" dirty="0"/>
          </a:p>
          <a:p>
            <a:r>
              <a:rPr lang="en-US" sz="2400" dirty="0" smtClean="0"/>
              <a:t>   </a:t>
            </a:r>
            <a:r>
              <a:rPr lang="en-US" sz="2400" dirty="0" err="1" smtClean="0"/>
              <a:t>int</a:t>
            </a:r>
            <a:r>
              <a:rPr lang="en-US" sz="2400" dirty="0" smtClean="0"/>
              <a:t> </a:t>
            </a:r>
            <a:r>
              <a:rPr lang="en-US" sz="2400" dirty="0" err="1"/>
              <a:t>numPeeps</a:t>
            </a:r>
            <a:r>
              <a:rPr lang="en-US" sz="2400" dirty="0"/>
              <a:t> = </a:t>
            </a:r>
            <a:r>
              <a:rPr lang="en-US" sz="2400" dirty="0" err="1"/>
              <a:t>favorites.get</a:t>
            </a:r>
            <a:r>
              <a:rPr lang="en-US" sz="2400" dirty="0"/>
              <a:t>(</a:t>
            </a:r>
            <a:r>
              <a:rPr lang="en-US" sz="2400" dirty="0" err="1"/>
              <a:t>favNum</a:t>
            </a:r>
            <a:r>
              <a:rPr lang="en-US" sz="2400" dirty="0"/>
              <a:t>).size();</a:t>
            </a:r>
          </a:p>
          <a:p>
            <a:r>
              <a:rPr lang="en-US" sz="2400" dirty="0" smtClean="0"/>
              <a:t>   if </a:t>
            </a:r>
            <a:r>
              <a:rPr lang="en-US" sz="2400" dirty="0"/>
              <a:t>(</a:t>
            </a:r>
            <a:r>
              <a:rPr lang="en-US" sz="2400" dirty="0" err="1"/>
              <a:t>numPeeps</a:t>
            </a:r>
            <a:r>
              <a:rPr lang="en-US" sz="2400" dirty="0"/>
              <a:t> == </a:t>
            </a:r>
            <a:r>
              <a:rPr lang="en-US" sz="2400" dirty="0" err="1" smtClean="0"/>
              <a:t>maxCount</a:t>
            </a:r>
            <a:r>
              <a:rPr lang="en-US" sz="2400" dirty="0" smtClean="0"/>
              <a:t>)</a:t>
            </a:r>
            <a:endParaRPr lang="en-US" sz="2400" dirty="0"/>
          </a:p>
          <a:p>
            <a:r>
              <a:rPr lang="en-US" sz="2400" dirty="0" smtClean="0"/>
              <a:t>      </a:t>
            </a:r>
            <a:r>
              <a:rPr lang="en-US" sz="2400" dirty="0" err="1" smtClean="0"/>
              <a:t>mostPopNums.add</a:t>
            </a:r>
            <a:r>
              <a:rPr lang="en-US" sz="2400" dirty="0" smtClean="0"/>
              <a:t>(</a:t>
            </a:r>
            <a:r>
              <a:rPr lang="en-US" sz="2400" dirty="0" err="1" smtClean="0"/>
              <a:t>favNum</a:t>
            </a:r>
            <a:r>
              <a:rPr lang="en-US" sz="2400" dirty="0"/>
              <a:t>);</a:t>
            </a:r>
          </a:p>
          <a:p>
            <a:r>
              <a:rPr lang="en-US" sz="2400" dirty="0" smtClean="0"/>
              <a:t>}</a:t>
            </a:r>
            <a:endParaRPr lang="en-US" sz="2400" dirty="0"/>
          </a:p>
          <a:p>
            <a:r>
              <a:rPr lang="en-US" sz="2400" dirty="0" err="1" smtClean="0"/>
              <a:t>System.out.println</a:t>
            </a:r>
            <a:r>
              <a:rPr lang="en-US" sz="2400" dirty="0"/>
              <a:t>("Most popular </a:t>
            </a:r>
            <a:r>
              <a:rPr lang="en-US" sz="2400" dirty="0" smtClean="0"/>
              <a:t>#</a:t>
            </a:r>
            <a:r>
              <a:rPr lang="en-US" sz="2400" dirty="0"/>
              <a:t>s: " </a:t>
            </a:r>
            <a:r>
              <a:rPr lang="en-US" sz="2400" dirty="0" smtClean="0"/>
              <a:t>+ </a:t>
            </a:r>
            <a:r>
              <a:rPr lang="en-US" sz="2400" dirty="0" err="1"/>
              <a:t>mostPopNums</a:t>
            </a:r>
            <a:r>
              <a:rPr lang="en-US" sz="2400" dirty="0"/>
              <a:t>);</a:t>
            </a:r>
          </a:p>
        </p:txBody>
      </p:sp>
      <p:sp>
        <p:nvSpPr>
          <p:cNvPr id="6" name="TextBox 5"/>
          <p:cNvSpPr txBox="1"/>
          <p:nvPr/>
        </p:nvSpPr>
        <p:spPr>
          <a:xfrm>
            <a:off x="6324600" y="76200"/>
            <a:ext cx="2590801" cy="510778"/>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400" dirty="0" smtClean="0">
                <a:solidFill>
                  <a:srgbClr val="990099"/>
                </a:solidFill>
              </a:rPr>
              <a:t>Strategy 1</a:t>
            </a:r>
            <a:endParaRPr lang="en-US" sz="2400" dirty="0">
              <a:solidFill>
                <a:srgbClr val="990099"/>
              </a:solidFill>
            </a:endParaRPr>
          </a:p>
        </p:txBody>
      </p:sp>
      <p:sp>
        <p:nvSpPr>
          <p:cNvPr id="7" name="TextBox 6"/>
          <p:cNvSpPr txBox="1"/>
          <p:nvPr/>
        </p:nvSpPr>
        <p:spPr>
          <a:xfrm>
            <a:off x="4724400" y="1516670"/>
            <a:ext cx="3581400" cy="919401"/>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400" dirty="0" smtClean="0">
                <a:solidFill>
                  <a:srgbClr val="990099"/>
                </a:solidFill>
              </a:rPr>
              <a:t>Determine size of biggest set of names</a:t>
            </a:r>
            <a:endParaRPr lang="en-US" sz="2400" dirty="0">
              <a:solidFill>
                <a:srgbClr val="990099"/>
              </a:solidFill>
            </a:endParaRPr>
          </a:p>
        </p:txBody>
      </p:sp>
      <p:sp>
        <p:nvSpPr>
          <p:cNvPr id="8" name="TextBox 7"/>
          <p:cNvSpPr txBox="1"/>
          <p:nvPr/>
        </p:nvSpPr>
        <p:spPr>
          <a:xfrm>
            <a:off x="5257800" y="2971800"/>
            <a:ext cx="3733801" cy="1328023"/>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400" dirty="0" smtClean="0">
                <a:solidFill>
                  <a:srgbClr val="990099"/>
                </a:solidFill>
              </a:rPr>
              <a:t>Add numbers that have set of name that is same size as max</a:t>
            </a:r>
            <a:endParaRPr lang="en-US" sz="2400" dirty="0">
              <a:solidFill>
                <a:srgbClr val="990099"/>
              </a:solidFill>
            </a:endParaRPr>
          </a:p>
        </p:txBody>
      </p:sp>
    </p:spTree>
    <p:extLst>
      <p:ext uri="{BB962C8B-B14F-4D97-AF65-F5344CB8AC3E}">
        <p14:creationId xmlns:p14="http://schemas.microsoft.com/office/powerpoint/2010/main" val="2245911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66800"/>
            <a:ext cx="8229600" cy="1143000"/>
          </a:xfrm>
        </p:spPr>
        <p:txBody>
          <a:bodyPr/>
          <a:lstStyle/>
          <a:p>
            <a:r>
              <a:rPr lang="en-US" i="1" dirty="0" smtClean="0"/>
              <a:t>MapExample2.java</a:t>
            </a:r>
            <a:endParaRPr lang="en-US" i="1" dirty="0"/>
          </a:p>
        </p:txBody>
      </p:sp>
      <p:sp>
        <p:nvSpPr>
          <p:cNvPr id="5" name="Rectangle 4"/>
          <p:cNvSpPr/>
          <p:nvPr/>
        </p:nvSpPr>
        <p:spPr>
          <a:xfrm>
            <a:off x="281354" y="228600"/>
            <a:ext cx="8534400" cy="6370975"/>
          </a:xfrm>
          <a:prstGeom prst="rect">
            <a:avLst/>
          </a:prstGeom>
        </p:spPr>
        <p:txBody>
          <a:bodyPr wrap="square">
            <a:spAutoFit/>
          </a:bodyPr>
          <a:lstStyle/>
          <a:p>
            <a:r>
              <a:rPr lang="en-US" sz="2400" dirty="0" smtClean="0"/>
              <a:t>Set&lt;Integer</a:t>
            </a:r>
            <a:r>
              <a:rPr lang="en-US" sz="2400" dirty="0"/>
              <a:t>&gt; </a:t>
            </a:r>
            <a:r>
              <a:rPr lang="en-US" sz="2400" dirty="0" err="1"/>
              <a:t>mostPopNums</a:t>
            </a:r>
            <a:r>
              <a:rPr lang="en-US" sz="2400" dirty="0"/>
              <a:t> = new </a:t>
            </a:r>
            <a:r>
              <a:rPr lang="en-US" sz="2400" dirty="0" err="1" smtClean="0"/>
              <a:t>TreeSet</a:t>
            </a:r>
            <a:r>
              <a:rPr lang="en-US" sz="2400" dirty="0" smtClean="0"/>
              <a:t>&lt;&gt;();</a:t>
            </a:r>
            <a:endParaRPr lang="en-US" sz="2400" dirty="0"/>
          </a:p>
          <a:p>
            <a:r>
              <a:rPr lang="en-US" sz="2400" dirty="0" err="1" smtClean="0"/>
              <a:t>int</a:t>
            </a:r>
            <a:r>
              <a:rPr lang="en-US" sz="2400" dirty="0" smtClean="0"/>
              <a:t> </a:t>
            </a:r>
            <a:r>
              <a:rPr lang="en-US" sz="2400" dirty="0" err="1"/>
              <a:t>maxCount</a:t>
            </a:r>
            <a:r>
              <a:rPr lang="en-US" sz="2400" dirty="0"/>
              <a:t> = </a:t>
            </a:r>
            <a:r>
              <a:rPr lang="en-US" sz="2400" dirty="0" smtClean="0"/>
              <a:t>0;</a:t>
            </a:r>
            <a:endParaRPr lang="en-US" sz="2400" dirty="0"/>
          </a:p>
          <a:p>
            <a:r>
              <a:rPr lang="en-US" sz="2400" dirty="0" smtClean="0"/>
              <a:t>for </a:t>
            </a:r>
            <a:r>
              <a:rPr lang="en-US" sz="2400" dirty="0"/>
              <a:t>(</a:t>
            </a:r>
            <a:r>
              <a:rPr lang="en-US" sz="2400" dirty="0" err="1"/>
              <a:t>int</a:t>
            </a:r>
            <a:r>
              <a:rPr lang="en-US" sz="2400" dirty="0"/>
              <a:t> </a:t>
            </a:r>
            <a:r>
              <a:rPr lang="en-US" sz="2400" dirty="0" err="1"/>
              <a:t>num</a:t>
            </a:r>
            <a:r>
              <a:rPr lang="en-US" sz="2400" dirty="0"/>
              <a:t> : </a:t>
            </a:r>
            <a:r>
              <a:rPr lang="en-US" sz="2400" dirty="0" err="1"/>
              <a:t>favorites.keySet</a:t>
            </a:r>
            <a:r>
              <a:rPr lang="en-US" sz="2400" dirty="0"/>
              <a:t>())</a:t>
            </a:r>
          </a:p>
          <a:p>
            <a:r>
              <a:rPr lang="en-US" sz="2400" dirty="0" smtClean="0"/>
              <a:t>{</a:t>
            </a:r>
            <a:endParaRPr lang="en-US" sz="2400" dirty="0"/>
          </a:p>
          <a:p>
            <a:r>
              <a:rPr lang="en-US" sz="2400" dirty="0" smtClean="0"/>
              <a:t>   </a:t>
            </a:r>
            <a:r>
              <a:rPr lang="en-US" sz="2400" dirty="0" err="1" smtClean="0"/>
              <a:t>int</a:t>
            </a:r>
            <a:r>
              <a:rPr lang="en-US" sz="2400" dirty="0" smtClean="0"/>
              <a:t> </a:t>
            </a:r>
            <a:r>
              <a:rPr lang="en-US" sz="2400" dirty="0"/>
              <a:t>size = </a:t>
            </a:r>
            <a:r>
              <a:rPr lang="en-US" sz="2400" dirty="0" err="1"/>
              <a:t>favorites.get</a:t>
            </a:r>
            <a:r>
              <a:rPr lang="en-US" sz="2400" dirty="0"/>
              <a:t>(</a:t>
            </a:r>
            <a:r>
              <a:rPr lang="en-US" sz="2400" dirty="0" err="1"/>
              <a:t>num</a:t>
            </a:r>
            <a:r>
              <a:rPr lang="en-US" sz="2400" dirty="0"/>
              <a:t>).size();</a:t>
            </a:r>
          </a:p>
          <a:p>
            <a:r>
              <a:rPr lang="en-US" sz="2400" dirty="0" smtClean="0"/>
              <a:t>   if </a:t>
            </a:r>
            <a:r>
              <a:rPr lang="en-US" sz="2400" dirty="0"/>
              <a:t>(size == </a:t>
            </a:r>
            <a:r>
              <a:rPr lang="en-US" sz="2400" dirty="0" err="1" smtClean="0"/>
              <a:t>maxCount</a:t>
            </a:r>
            <a:r>
              <a:rPr lang="en-US" sz="2400" dirty="0" smtClean="0"/>
              <a:t>)</a:t>
            </a:r>
            <a:endParaRPr lang="en-US" sz="2400" dirty="0"/>
          </a:p>
          <a:p>
            <a:r>
              <a:rPr lang="en-US" sz="2400" dirty="0" smtClean="0"/>
              <a:t>   {</a:t>
            </a:r>
            <a:endParaRPr lang="en-US" sz="2400" dirty="0"/>
          </a:p>
          <a:p>
            <a:r>
              <a:rPr lang="en-US" sz="2400" dirty="0" smtClean="0"/>
              <a:t>      </a:t>
            </a:r>
            <a:r>
              <a:rPr lang="en-US" sz="2400" dirty="0" err="1" smtClean="0"/>
              <a:t>mostPopNums.add</a:t>
            </a:r>
            <a:r>
              <a:rPr lang="en-US" sz="2400" dirty="0" smtClean="0"/>
              <a:t>(</a:t>
            </a:r>
            <a:r>
              <a:rPr lang="en-US" sz="2400" dirty="0" err="1" smtClean="0"/>
              <a:t>num</a:t>
            </a:r>
            <a:r>
              <a:rPr lang="en-US" sz="2400" dirty="0"/>
              <a:t>);</a:t>
            </a:r>
          </a:p>
          <a:p>
            <a:r>
              <a:rPr lang="en-US" sz="2400" dirty="0" smtClean="0"/>
              <a:t>   }</a:t>
            </a:r>
            <a:endParaRPr lang="en-US" sz="2400" dirty="0"/>
          </a:p>
          <a:p>
            <a:r>
              <a:rPr lang="en-US" sz="2400" dirty="0" smtClean="0"/>
              <a:t>   else </a:t>
            </a:r>
            <a:r>
              <a:rPr lang="en-US" sz="2400" dirty="0"/>
              <a:t>if (size &gt; </a:t>
            </a:r>
            <a:r>
              <a:rPr lang="en-US" sz="2400" dirty="0" err="1"/>
              <a:t>maxCount</a:t>
            </a:r>
            <a:r>
              <a:rPr lang="en-US" sz="2400" dirty="0"/>
              <a:t>)</a:t>
            </a:r>
          </a:p>
          <a:p>
            <a:r>
              <a:rPr lang="en-US" sz="2400" dirty="0" smtClean="0"/>
              <a:t>   {</a:t>
            </a:r>
            <a:endParaRPr lang="en-US" sz="2400" dirty="0"/>
          </a:p>
          <a:p>
            <a:r>
              <a:rPr lang="en-US" sz="2400" dirty="0" smtClean="0"/>
              <a:t>      </a:t>
            </a:r>
            <a:r>
              <a:rPr lang="en-US" sz="2400" dirty="0" err="1" smtClean="0"/>
              <a:t>maxCount</a:t>
            </a:r>
            <a:r>
              <a:rPr lang="en-US" sz="2400" dirty="0" smtClean="0"/>
              <a:t> </a:t>
            </a:r>
            <a:r>
              <a:rPr lang="en-US" sz="2400" dirty="0"/>
              <a:t>= size;</a:t>
            </a:r>
          </a:p>
          <a:p>
            <a:r>
              <a:rPr lang="en-US" sz="2400" dirty="0" smtClean="0"/>
              <a:t>      </a:t>
            </a:r>
            <a:r>
              <a:rPr lang="en-US" sz="2400" dirty="0" err="1" smtClean="0"/>
              <a:t>mostPopNums.clear</a:t>
            </a:r>
            <a:r>
              <a:rPr lang="en-US" sz="2400" dirty="0"/>
              <a:t>();</a:t>
            </a:r>
          </a:p>
          <a:p>
            <a:r>
              <a:rPr lang="en-US" sz="2400" dirty="0" smtClean="0"/>
              <a:t>      </a:t>
            </a:r>
            <a:r>
              <a:rPr lang="en-US" sz="2400" dirty="0" err="1" smtClean="0"/>
              <a:t>mostPopNums.add</a:t>
            </a:r>
            <a:r>
              <a:rPr lang="en-US" sz="2400" dirty="0" smtClean="0"/>
              <a:t>(</a:t>
            </a:r>
            <a:r>
              <a:rPr lang="en-US" sz="2400" dirty="0" err="1" smtClean="0"/>
              <a:t>num</a:t>
            </a:r>
            <a:r>
              <a:rPr lang="en-US" sz="2400" dirty="0"/>
              <a:t>);</a:t>
            </a:r>
          </a:p>
          <a:p>
            <a:r>
              <a:rPr lang="en-US" sz="2400" dirty="0" smtClean="0"/>
              <a:t>   }</a:t>
            </a:r>
            <a:endParaRPr lang="en-US" sz="2400" dirty="0"/>
          </a:p>
          <a:p>
            <a:r>
              <a:rPr lang="en-US" sz="2400" dirty="0" smtClean="0"/>
              <a:t>}</a:t>
            </a:r>
            <a:endParaRPr lang="en-US" sz="2400" dirty="0"/>
          </a:p>
          <a:p>
            <a:r>
              <a:rPr lang="en-US" sz="2400" dirty="0" err="1" smtClean="0"/>
              <a:t>System.out.println</a:t>
            </a:r>
            <a:r>
              <a:rPr lang="en-US" sz="2400" dirty="0"/>
              <a:t>("Most popular </a:t>
            </a:r>
            <a:r>
              <a:rPr lang="en-US" sz="2400" dirty="0" smtClean="0"/>
              <a:t>#</a:t>
            </a:r>
            <a:r>
              <a:rPr lang="en-US" sz="2400" dirty="0"/>
              <a:t>s: " + </a:t>
            </a:r>
            <a:r>
              <a:rPr lang="en-US" sz="2400" dirty="0" err="1" smtClean="0"/>
              <a:t>mostPopNums</a:t>
            </a:r>
            <a:r>
              <a:rPr lang="en-US" sz="2400" dirty="0" smtClean="0"/>
              <a:t>);</a:t>
            </a:r>
            <a:endParaRPr lang="en-US" sz="2400" dirty="0"/>
          </a:p>
        </p:txBody>
      </p:sp>
      <p:sp>
        <p:nvSpPr>
          <p:cNvPr id="6" name="TextBox 5"/>
          <p:cNvSpPr txBox="1"/>
          <p:nvPr/>
        </p:nvSpPr>
        <p:spPr>
          <a:xfrm>
            <a:off x="5638800" y="762000"/>
            <a:ext cx="3276601" cy="510778"/>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400" dirty="0" smtClean="0">
                <a:solidFill>
                  <a:srgbClr val="990099"/>
                </a:solidFill>
              </a:rPr>
              <a:t>Strategy 2A - </a:t>
            </a:r>
            <a:r>
              <a:rPr lang="en-US" sz="2400" dirty="0" err="1" smtClean="0">
                <a:solidFill>
                  <a:srgbClr val="990099"/>
                </a:solidFill>
              </a:rPr>
              <a:t>keySet</a:t>
            </a:r>
            <a:endParaRPr lang="en-US" sz="2400" dirty="0">
              <a:solidFill>
                <a:srgbClr val="990099"/>
              </a:solidFill>
            </a:endParaRPr>
          </a:p>
        </p:txBody>
      </p:sp>
      <p:sp>
        <p:nvSpPr>
          <p:cNvPr id="7" name="TextBox 6"/>
          <p:cNvSpPr txBox="1"/>
          <p:nvPr/>
        </p:nvSpPr>
        <p:spPr>
          <a:xfrm>
            <a:off x="4495801" y="2216075"/>
            <a:ext cx="4419600" cy="919401"/>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400" dirty="0" smtClean="0">
                <a:solidFill>
                  <a:srgbClr val="990099"/>
                </a:solidFill>
              </a:rPr>
              <a:t>If this set size matches current max size, add # to set</a:t>
            </a:r>
            <a:endParaRPr lang="en-US" sz="2400" dirty="0">
              <a:solidFill>
                <a:srgbClr val="990099"/>
              </a:solidFill>
            </a:endParaRPr>
          </a:p>
        </p:txBody>
      </p:sp>
      <p:sp>
        <p:nvSpPr>
          <p:cNvPr id="8" name="TextBox 7"/>
          <p:cNvSpPr txBox="1"/>
          <p:nvPr/>
        </p:nvSpPr>
        <p:spPr>
          <a:xfrm>
            <a:off x="4062047" y="3581400"/>
            <a:ext cx="4853354" cy="1328023"/>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400" dirty="0" smtClean="0">
                <a:solidFill>
                  <a:srgbClr val="990099"/>
                </a:solidFill>
              </a:rPr>
              <a:t>If this set size is bigger than current max size, reset max size, clear set, and add this #</a:t>
            </a:r>
            <a:endParaRPr lang="en-US" sz="2400" dirty="0">
              <a:solidFill>
                <a:srgbClr val="990099"/>
              </a:solidFill>
            </a:endParaRPr>
          </a:p>
        </p:txBody>
      </p:sp>
    </p:spTree>
    <p:extLst>
      <p:ext uri="{BB962C8B-B14F-4D97-AF65-F5344CB8AC3E}">
        <p14:creationId xmlns:p14="http://schemas.microsoft.com/office/powerpoint/2010/main" val="339786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66800"/>
            <a:ext cx="8229600" cy="1143000"/>
          </a:xfrm>
        </p:spPr>
        <p:txBody>
          <a:bodyPr/>
          <a:lstStyle/>
          <a:p>
            <a:r>
              <a:rPr lang="en-US" i="1" dirty="0" smtClean="0"/>
              <a:t>MapExample2.java</a:t>
            </a:r>
            <a:endParaRPr lang="en-US" i="1" dirty="0"/>
          </a:p>
        </p:txBody>
      </p:sp>
      <p:sp>
        <p:nvSpPr>
          <p:cNvPr id="5" name="Rectangle 4"/>
          <p:cNvSpPr/>
          <p:nvPr/>
        </p:nvSpPr>
        <p:spPr>
          <a:xfrm>
            <a:off x="281354" y="228600"/>
            <a:ext cx="8534400" cy="6370975"/>
          </a:xfrm>
          <a:prstGeom prst="rect">
            <a:avLst/>
          </a:prstGeom>
        </p:spPr>
        <p:txBody>
          <a:bodyPr wrap="square">
            <a:spAutoFit/>
          </a:bodyPr>
          <a:lstStyle/>
          <a:p>
            <a:r>
              <a:rPr lang="en-US" sz="2400" dirty="0" smtClean="0"/>
              <a:t>Set&lt;Integer</a:t>
            </a:r>
            <a:r>
              <a:rPr lang="en-US" sz="2400" dirty="0"/>
              <a:t>&gt; </a:t>
            </a:r>
            <a:r>
              <a:rPr lang="en-US" sz="2400" dirty="0" err="1"/>
              <a:t>mostPopNums</a:t>
            </a:r>
            <a:r>
              <a:rPr lang="en-US" sz="2400" dirty="0"/>
              <a:t> = new </a:t>
            </a:r>
            <a:r>
              <a:rPr lang="en-US" sz="2400" dirty="0" err="1"/>
              <a:t>TreeSet</a:t>
            </a:r>
            <a:r>
              <a:rPr lang="en-US" sz="2400" dirty="0" smtClean="0"/>
              <a:t>&lt;&gt;();</a:t>
            </a:r>
            <a:endParaRPr lang="en-US" sz="2400" dirty="0"/>
          </a:p>
          <a:p>
            <a:r>
              <a:rPr lang="en-US" sz="2400" dirty="0" err="1" smtClean="0"/>
              <a:t>int</a:t>
            </a:r>
            <a:r>
              <a:rPr lang="en-US" sz="2400" dirty="0" smtClean="0"/>
              <a:t> </a:t>
            </a:r>
            <a:r>
              <a:rPr lang="en-US" sz="2400" dirty="0" err="1"/>
              <a:t>maxCount</a:t>
            </a:r>
            <a:r>
              <a:rPr lang="en-US" sz="2400" dirty="0"/>
              <a:t> = </a:t>
            </a:r>
            <a:r>
              <a:rPr lang="en-US" sz="2400" dirty="0" smtClean="0"/>
              <a:t>0;</a:t>
            </a:r>
            <a:endParaRPr lang="en-US" sz="2400" dirty="0"/>
          </a:p>
          <a:p>
            <a:r>
              <a:rPr lang="en-US" sz="2400" dirty="0" smtClean="0"/>
              <a:t>for (</a:t>
            </a:r>
            <a:r>
              <a:rPr lang="en-US" sz="2000" dirty="0" smtClean="0"/>
              <a:t>Entry&lt;Integer</a:t>
            </a:r>
            <a:r>
              <a:rPr lang="en-US" sz="2000" dirty="0"/>
              <a:t>, </a:t>
            </a:r>
            <a:r>
              <a:rPr lang="en-US" sz="2000" dirty="0" err="1"/>
              <a:t>HashSet</a:t>
            </a:r>
            <a:r>
              <a:rPr lang="en-US" sz="2000" dirty="0"/>
              <a:t>&lt;String&gt;&gt; entry : </a:t>
            </a:r>
            <a:r>
              <a:rPr lang="en-US" sz="2000" dirty="0" err="1"/>
              <a:t>favorites.entrySet</a:t>
            </a:r>
            <a:r>
              <a:rPr lang="en-US" sz="2000" dirty="0"/>
              <a:t>()</a:t>
            </a:r>
            <a:r>
              <a:rPr lang="en-US" sz="2400" dirty="0"/>
              <a:t>)</a:t>
            </a:r>
          </a:p>
          <a:p>
            <a:r>
              <a:rPr lang="en-US" sz="2400" dirty="0" smtClean="0"/>
              <a:t>{</a:t>
            </a:r>
            <a:endParaRPr lang="en-US" sz="2400" dirty="0"/>
          </a:p>
          <a:p>
            <a:r>
              <a:rPr lang="en-US" sz="2400" dirty="0" smtClean="0"/>
              <a:t>   </a:t>
            </a:r>
            <a:r>
              <a:rPr lang="en-US" sz="2400" dirty="0" err="1" smtClean="0"/>
              <a:t>int</a:t>
            </a:r>
            <a:r>
              <a:rPr lang="en-US" sz="2400" dirty="0" smtClean="0"/>
              <a:t> </a:t>
            </a:r>
            <a:r>
              <a:rPr lang="en-US" sz="2400" dirty="0" err="1"/>
              <a:t>valSize</a:t>
            </a:r>
            <a:r>
              <a:rPr lang="en-US" sz="2400" dirty="0"/>
              <a:t> = </a:t>
            </a:r>
            <a:r>
              <a:rPr lang="en-US" sz="2400" dirty="0" err="1"/>
              <a:t>entry.getValue</a:t>
            </a:r>
            <a:r>
              <a:rPr lang="en-US" sz="2400" dirty="0"/>
              <a:t>().size();</a:t>
            </a:r>
          </a:p>
          <a:p>
            <a:r>
              <a:rPr lang="en-US" sz="2400" dirty="0" smtClean="0"/>
              <a:t>   if </a:t>
            </a:r>
            <a:r>
              <a:rPr lang="en-US" sz="2400" dirty="0"/>
              <a:t>(</a:t>
            </a:r>
            <a:r>
              <a:rPr lang="en-US" sz="2400" dirty="0" err="1"/>
              <a:t>valSize</a:t>
            </a:r>
            <a:r>
              <a:rPr lang="en-US" sz="2400" dirty="0"/>
              <a:t> == </a:t>
            </a:r>
            <a:r>
              <a:rPr lang="en-US" sz="2400" dirty="0" err="1"/>
              <a:t>maxCount</a:t>
            </a:r>
            <a:r>
              <a:rPr lang="en-US" sz="2400" dirty="0"/>
              <a:t>)</a:t>
            </a:r>
          </a:p>
          <a:p>
            <a:r>
              <a:rPr lang="en-US" sz="2400" dirty="0" smtClean="0"/>
              <a:t>   {</a:t>
            </a:r>
            <a:endParaRPr lang="en-US" sz="2400" dirty="0"/>
          </a:p>
          <a:p>
            <a:r>
              <a:rPr lang="en-US" sz="2400" dirty="0" smtClean="0"/>
              <a:t>      </a:t>
            </a:r>
            <a:r>
              <a:rPr lang="en-US" sz="2400" dirty="0" err="1" smtClean="0"/>
              <a:t>mostPopNums.add</a:t>
            </a:r>
            <a:r>
              <a:rPr lang="en-US" sz="2400" dirty="0" smtClean="0"/>
              <a:t>(</a:t>
            </a:r>
            <a:r>
              <a:rPr lang="en-US" sz="2400" dirty="0" err="1" smtClean="0"/>
              <a:t>entry.getKey</a:t>
            </a:r>
            <a:r>
              <a:rPr lang="en-US" sz="2400" dirty="0"/>
              <a:t>());</a:t>
            </a:r>
          </a:p>
          <a:p>
            <a:r>
              <a:rPr lang="en-US" sz="2400" dirty="0" smtClean="0"/>
              <a:t>   }</a:t>
            </a:r>
            <a:endParaRPr lang="en-US" sz="2400" dirty="0"/>
          </a:p>
          <a:p>
            <a:r>
              <a:rPr lang="en-US" sz="2400" dirty="0" smtClean="0"/>
              <a:t>   else </a:t>
            </a:r>
            <a:r>
              <a:rPr lang="en-US" sz="2400" dirty="0"/>
              <a:t>if (</a:t>
            </a:r>
            <a:r>
              <a:rPr lang="en-US" sz="2400" dirty="0" err="1"/>
              <a:t>valSize</a:t>
            </a:r>
            <a:r>
              <a:rPr lang="en-US" sz="2400" dirty="0"/>
              <a:t> &gt; </a:t>
            </a:r>
            <a:r>
              <a:rPr lang="en-US" sz="2400" dirty="0" err="1"/>
              <a:t>maxCount</a:t>
            </a:r>
            <a:r>
              <a:rPr lang="en-US" sz="2400" dirty="0"/>
              <a:t>)</a:t>
            </a:r>
          </a:p>
          <a:p>
            <a:r>
              <a:rPr lang="en-US" sz="2400" dirty="0" smtClean="0"/>
              <a:t>   {</a:t>
            </a:r>
            <a:endParaRPr lang="en-US" sz="2400" dirty="0"/>
          </a:p>
          <a:p>
            <a:r>
              <a:rPr lang="en-US" sz="2400" dirty="0" smtClean="0"/>
              <a:t>      </a:t>
            </a:r>
            <a:r>
              <a:rPr lang="en-US" sz="2400" dirty="0" err="1" smtClean="0"/>
              <a:t>maxCount</a:t>
            </a:r>
            <a:r>
              <a:rPr lang="en-US" sz="2400" dirty="0" smtClean="0"/>
              <a:t> </a:t>
            </a:r>
            <a:r>
              <a:rPr lang="en-US" sz="2400" dirty="0"/>
              <a:t>= </a:t>
            </a:r>
            <a:r>
              <a:rPr lang="en-US" sz="2400" dirty="0" err="1"/>
              <a:t>valSize</a:t>
            </a:r>
            <a:r>
              <a:rPr lang="en-US" sz="2400" dirty="0"/>
              <a:t>;</a:t>
            </a:r>
          </a:p>
          <a:p>
            <a:r>
              <a:rPr lang="en-US" sz="2400" dirty="0" smtClean="0"/>
              <a:t>      </a:t>
            </a:r>
            <a:r>
              <a:rPr lang="en-US" sz="2400" dirty="0" err="1" smtClean="0"/>
              <a:t>mostPopNums.clear</a:t>
            </a:r>
            <a:r>
              <a:rPr lang="en-US" sz="2400" dirty="0"/>
              <a:t>();</a:t>
            </a:r>
          </a:p>
          <a:p>
            <a:r>
              <a:rPr lang="en-US" sz="2400" dirty="0" smtClean="0"/>
              <a:t>      </a:t>
            </a:r>
            <a:r>
              <a:rPr lang="en-US" sz="2400" dirty="0" err="1" smtClean="0"/>
              <a:t>mostPopNums.add</a:t>
            </a:r>
            <a:r>
              <a:rPr lang="en-US" sz="2400" dirty="0" smtClean="0"/>
              <a:t>(</a:t>
            </a:r>
            <a:r>
              <a:rPr lang="en-US" sz="2400" dirty="0" err="1" smtClean="0"/>
              <a:t>entry.getKey</a:t>
            </a:r>
            <a:r>
              <a:rPr lang="en-US" sz="2400" dirty="0"/>
              <a:t>());</a:t>
            </a:r>
          </a:p>
          <a:p>
            <a:r>
              <a:rPr lang="en-US" sz="2400" dirty="0" smtClean="0"/>
              <a:t>   }</a:t>
            </a:r>
          </a:p>
          <a:p>
            <a:r>
              <a:rPr lang="en-US" sz="2400" dirty="0"/>
              <a:t>}</a:t>
            </a:r>
            <a:endParaRPr lang="en-US" sz="2400" dirty="0" smtClean="0"/>
          </a:p>
          <a:p>
            <a:r>
              <a:rPr lang="en-US" sz="2400" dirty="0" err="1" smtClean="0"/>
              <a:t>System.out.println</a:t>
            </a:r>
            <a:r>
              <a:rPr lang="en-US" sz="2400" dirty="0"/>
              <a:t>("Most popular </a:t>
            </a:r>
            <a:r>
              <a:rPr lang="en-US" sz="2400" dirty="0" smtClean="0"/>
              <a:t>#</a:t>
            </a:r>
            <a:r>
              <a:rPr lang="en-US" sz="2400" dirty="0"/>
              <a:t>s: " + </a:t>
            </a:r>
            <a:r>
              <a:rPr lang="en-US" sz="2400" dirty="0" err="1" smtClean="0"/>
              <a:t>mostPopNums</a:t>
            </a:r>
            <a:r>
              <a:rPr lang="en-US" sz="2400" dirty="0" smtClean="0"/>
              <a:t>);</a:t>
            </a:r>
            <a:endParaRPr lang="en-US" sz="2400" dirty="0"/>
          </a:p>
        </p:txBody>
      </p:sp>
      <p:sp>
        <p:nvSpPr>
          <p:cNvPr id="6" name="TextBox 5"/>
          <p:cNvSpPr txBox="1"/>
          <p:nvPr/>
        </p:nvSpPr>
        <p:spPr>
          <a:xfrm>
            <a:off x="5656729" y="533400"/>
            <a:ext cx="3276601" cy="510778"/>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400" dirty="0" smtClean="0">
                <a:solidFill>
                  <a:srgbClr val="990099"/>
                </a:solidFill>
              </a:rPr>
              <a:t>Strategy 2B - </a:t>
            </a:r>
            <a:r>
              <a:rPr lang="en-US" sz="2400" dirty="0" err="1" smtClean="0">
                <a:solidFill>
                  <a:srgbClr val="990099"/>
                </a:solidFill>
              </a:rPr>
              <a:t>entrySet</a:t>
            </a:r>
            <a:endParaRPr lang="en-US" sz="2400" dirty="0">
              <a:solidFill>
                <a:srgbClr val="990099"/>
              </a:solidFill>
            </a:endParaRPr>
          </a:p>
        </p:txBody>
      </p:sp>
      <p:sp>
        <p:nvSpPr>
          <p:cNvPr id="7" name="TextBox 6"/>
          <p:cNvSpPr txBox="1"/>
          <p:nvPr/>
        </p:nvSpPr>
        <p:spPr>
          <a:xfrm>
            <a:off x="5260764" y="2057400"/>
            <a:ext cx="3852756" cy="783193"/>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000" dirty="0" smtClean="0">
                <a:solidFill>
                  <a:srgbClr val="990099"/>
                </a:solidFill>
              </a:rPr>
              <a:t>If this set size matches current max size, add key to set</a:t>
            </a:r>
            <a:endParaRPr lang="en-US" sz="2000" dirty="0">
              <a:solidFill>
                <a:srgbClr val="990099"/>
              </a:solidFill>
            </a:endParaRPr>
          </a:p>
        </p:txBody>
      </p:sp>
      <p:sp>
        <p:nvSpPr>
          <p:cNvPr id="8" name="TextBox 7"/>
          <p:cNvSpPr txBox="1"/>
          <p:nvPr/>
        </p:nvSpPr>
        <p:spPr>
          <a:xfrm>
            <a:off x="4437529" y="3845859"/>
            <a:ext cx="4495801" cy="1123712"/>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000" dirty="0" smtClean="0">
                <a:solidFill>
                  <a:srgbClr val="990099"/>
                </a:solidFill>
              </a:rPr>
              <a:t>If this set size is bigger than current max size, reset max size, clear set, and add this key</a:t>
            </a:r>
            <a:endParaRPr lang="en-US" sz="2000" dirty="0">
              <a:solidFill>
                <a:srgbClr val="990099"/>
              </a:solidFill>
            </a:endParaRPr>
          </a:p>
        </p:txBody>
      </p:sp>
    </p:spTree>
    <p:extLst>
      <p:ext uri="{BB962C8B-B14F-4D97-AF65-F5344CB8AC3E}">
        <p14:creationId xmlns:p14="http://schemas.microsoft.com/office/powerpoint/2010/main" val="577819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219200"/>
            <a:ext cx="7162800" cy="2646878"/>
          </a:xfrm>
          <a:prstGeom prst="rect">
            <a:avLst/>
          </a:prstGeom>
          <a:noFill/>
        </p:spPr>
        <p:txBody>
          <a:bodyPr wrap="square" lIns="91440" tIns="45720" rIns="91440" bIns="45720">
            <a:spAutoFit/>
          </a:bodyPr>
          <a:lstStyle/>
          <a:p>
            <a:pPr algn="ctr"/>
            <a:r>
              <a:rPr lang="en-US" sz="166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Lab 2</a:t>
            </a:r>
            <a:endParaRPr lang="en-US" sz="16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3725944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noChangeArrowheads="1"/>
          </p:cNvSpPr>
          <p:nvPr>
            <p:ph type="title"/>
          </p:nvPr>
        </p:nvSpPr>
        <p:spPr/>
        <p:txBody>
          <a:bodyPr/>
          <a:lstStyle/>
          <a:p>
            <a:r>
              <a:rPr lang="en-US"/>
              <a:t>HashSet&lt;E&gt; Class</a:t>
            </a:r>
          </a:p>
        </p:txBody>
      </p:sp>
      <p:sp>
        <p:nvSpPr>
          <p:cNvPr id="15364" name="Rectangle 4"/>
          <p:cNvSpPr>
            <a:spLocks noChangeArrowheads="1"/>
          </p:cNvSpPr>
          <p:nvPr/>
        </p:nvSpPr>
        <p:spPr bwMode="auto">
          <a:xfrm>
            <a:off x="0" y="1604963"/>
            <a:ext cx="7010400" cy="528637"/>
          </a:xfrm>
          <a:prstGeom prst="rect">
            <a:avLst/>
          </a:prstGeom>
          <a:ln>
            <a:headEnd/>
            <a:tailEnd/>
          </a:ln>
          <a:extLst/>
        </p:spPr>
        <p:style>
          <a:lnRef idx="1">
            <a:schemeClr val="accent2"/>
          </a:lnRef>
          <a:fillRef idx="3">
            <a:schemeClr val="accent2"/>
          </a:fillRef>
          <a:effectRef idx="2">
            <a:schemeClr val="accent2"/>
          </a:effectRef>
          <a:fontRef idx="minor">
            <a:schemeClr val="lt1"/>
          </a:fontRef>
        </p:style>
        <p:txBody>
          <a:bodyPr anchor="ctr">
            <a:spAutoFit/>
          </a:bodyPr>
          <a:lstStyle/>
          <a:p>
            <a:pPr lvl="1"/>
            <a:r>
              <a:rPr lang="en-US" sz="2800">
                <a:solidFill>
                  <a:schemeClr val="bg1"/>
                </a:solidFill>
              </a:rPr>
              <a:t>UNSORTED set using a hash table</a:t>
            </a:r>
          </a:p>
        </p:txBody>
      </p:sp>
      <p:sp>
        <p:nvSpPr>
          <p:cNvPr id="15365" name="Rectangle 5"/>
          <p:cNvSpPr>
            <a:spLocks noChangeArrowheads="1"/>
          </p:cNvSpPr>
          <p:nvPr/>
        </p:nvSpPr>
        <p:spPr bwMode="auto">
          <a:xfrm>
            <a:off x="-15875" y="2457450"/>
            <a:ext cx="7026275" cy="955675"/>
          </a:xfrm>
          <a:prstGeom prst="rect">
            <a:avLst/>
          </a:prstGeom>
          <a:ln>
            <a:headEnd/>
            <a:tailEnd/>
          </a:ln>
          <a:extLst/>
        </p:spPr>
        <p:style>
          <a:lnRef idx="1">
            <a:schemeClr val="accent2"/>
          </a:lnRef>
          <a:fillRef idx="3">
            <a:schemeClr val="accent2"/>
          </a:fillRef>
          <a:effectRef idx="2">
            <a:schemeClr val="accent2"/>
          </a:effectRef>
          <a:fontRef idx="minor">
            <a:schemeClr val="lt1"/>
          </a:fontRef>
        </p:style>
        <p:txBody>
          <a:bodyPr anchor="ctr">
            <a:spAutoFit/>
          </a:bodyPr>
          <a:lstStyle/>
          <a:p>
            <a:pPr lvl="1"/>
            <a:r>
              <a:rPr lang="en-US" sz="2800">
                <a:solidFill>
                  <a:schemeClr val="bg1"/>
                </a:solidFill>
              </a:rPr>
              <a:t>Guarantees O(1) time for </a:t>
            </a:r>
            <a:r>
              <a:rPr lang="en-US" sz="2800">
                <a:solidFill>
                  <a:schemeClr val="bg1"/>
                </a:solidFill>
                <a:latin typeface="Verdana" pitchFamily="34" charset="0"/>
              </a:rPr>
              <a:t>add</a:t>
            </a:r>
            <a:r>
              <a:rPr lang="en-US" sz="2800">
                <a:solidFill>
                  <a:schemeClr val="bg1"/>
                </a:solidFill>
              </a:rPr>
              <a:t>, </a:t>
            </a:r>
            <a:r>
              <a:rPr lang="en-US" sz="2800">
                <a:solidFill>
                  <a:schemeClr val="bg1"/>
                </a:solidFill>
                <a:latin typeface="Verdana" pitchFamily="34" charset="0"/>
              </a:rPr>
              <a:t>remove</a:t>
            </a:r>
            <a:r>
              <a:rPr lang="en-US" sz="2800">
                <a:solidFill>
                  <a:schemeClr val="bg1"/>
                </a:solidFill>
              </a:rPr>
              <a:t>, &amp; </a:t>
            </a:r>
            <a:r>
              <a:rPr lang="en-US" sz="2800">
                <a:solidFill>
                  <a:schemeClr val="bg1"/>
                </a:solidFill>
                <a:latin typeface="Verdana" pitchFamily="34" charset="0"/>
              </a:rPr>
              <a:t>contains </a:t>
            </a:r>
            <a:r>
              <a:rPr lang="en-US" sz="2800">
                <a:solidFill>
                  <a:schemeClr val="bg1"/>
                </a:solidFill>
              </a:rPr>
              <a:t>methods</a:t>
            </a:r>
          </a:p>
        </p:txBody>
      </p:sp>
      <p:sp>
        <p:nvSpPr>
          <p:cNvPr id="15366" name="Rectangle 6"/>
          <p:cNvSpPr>
            <a:spLocks noChangeArrowheads="1"/>
          </p:cNvSpPr>
          <p:nvPr/>
        </p:nvSpPr>
        <p:spPr bwMode="auto">
          <a:xfrm>
            <a:off x="1828800" y="3814763"/>
            <a:ext cx="7315200" cy="528637"/>
          </a:xfrm>
          <a:prstGeom prst="rect">
            <a:avLst/>
          </a:prstGeom>
          <a:ln>
            <a:headEnd/>
            <a:tailEnd/>
          </a:ln>
          <a:extLst/>
        </p:spPr>
        <p:style>
          <a:lnRef idx="1">
            <a:schemeClr val="accent2"/>
          </a:lnRef>
          <a:fillRef idx="3">
            <a:schemeClr val="accent2"/>
          </a:fillRef>
          <a:effectRef idx="2">
            <a:schemeClr val="accent2"/>
          </a:effectRef>
          <a:fontRef idx="minor">
            <a:schemeClr val="lt1"/>
          </a:fontRef>
        </p:style>
        <p:txBody>
          <a:bodyPr anchor="ctr">
            <a:spAutoFit/>
          </a:bodyPr>
          <a:lstStyle/>
          <a:p>
            <a:r>
              <a:rPr lang="en-US" sz="2800">
                <a:solidFill>
                  <a:schemeClr val="bg1"/>
                </a:solidFill>
              </a:rPr>
              <a:t>Iterating is O(n) time (</a:t>
            </a:r>
            <a:r>
              <a:rPr lang="en-US" sz="2800" i="1">
                <a:solidFill>
                  <a:schemeClr val="bg1"/>
                </a:solidFill>
              </a:rPr>
              <a:t>n</a:t>
            </a:r>
            <a:r>
              <a:rPr lang="en-US" sz="2800">
                <a:solidFill>
                  <a:schemeClr val="bg1"/>
                </a:solidFill>
              </a:rPr>
              <a:t> = </a:t>
            </a:r>
            <a:r>
              <a:rPr lang="en-US" sz="2800" u="sng">
                <a:solidFill>
                  <a:schemeClr val="bg1"/>
                </a:solidFill>
              </a:rPr>
              <a:t>hash table</a:t>
            </a:r>
            <a:r>
              <a:rPr lang="en-US" sz="2800">
                <a:solidFill>
                  <a:schemeClr val="bg1"/>
                </a:solidFill>
              </a:rPr>
              <a:t> size)</a:t>
            </a:r>
          </a:p>
        </p:txBody>
      </p:sp>
      <p:sp>
        <p:nvSpPr>
          <p:cNvPr id="15367" name="Rectangle 7"/>
          <p:cNvSpPr>
            <a:spLocks noChangeArrowheads="1"/>
          </p:cNvSpPr>
          <p:nvPr/>
        </p:nvSpPr>
        <p:spPr bwMode="auto">
          <a:xfrm>
            <a:off x="1847850" y="4800600"/>
            <a:ext cx="7296150" cy="955675"/>
          </a:xfrm>
          <a:prstGeom prst="rect">
            <a:avLst/>
          </a:prstGeom>
          <a:ln>
            <a:headEnd/>
            <a:tailEnd/>
          </a:ln>
          <a:extLst/>
        </p:spPr>
        <p:style>
          <a:lnRef idx="1">
            <a:schemeClr val="accent2"/>
          </a:lnRef>
          <a:fillRef idx="3">
            <a:schemeClr val="accent2"/>
          </a:fillRef>
          <a:effectRef idx="2">
            <a:schemeClr val="accent2"/>
          </a:effectRef>
          <a:fontRef idx="minor">
            <a:schemeClr val="lt1"/>
          </a:fontRef>
        </p:style>
        <p:txBody>
          <a:bodyPr anchor="ctr">
            <a:spAutoFit/>
          </a:bodyPr>
          <a:lstStyle/>
          <a:p>
            <a:r>
              <a:rPr lang="en-US" sz="2800">
                <a:solidFill>
                  <a:schemeClr val="bg1"/>
                </a:solidFill>
              </a:rPr>
              <a:t>Requires consistency between </a:t>
            </a:r>
            <a:r>
              <a:rPr lang="en-US" sz="2800">
                <a:solidFill>
                  <a:schemeClr val="bg1"/>
                </a:solidFill>
                <a:latin typeface="Verdana" pitchFamily="34" charset="0"/>
              </a:rPr>
              <a:t>equals</a:t>
            </a:r>
            <a:r>
              <a:rPr lang="en-US" sz="2800">
                <a:solidFill>
                  <a:schemeClr val="bg1"/>
                </a:solidFill>
              </a:rPr>
              <a:t> and </a:t>
            </a:r>
            <a:r>
              <a:rPr lang="en-US" sz="2800">
                <a:solidFill>
                  <a:schemeClr val="bg1"/>
                </a:solidFill>
                <a:latin typeface="Verdana" pitchFamily="34" charset="0"/>
              </a:rPr>
              <a:t>hashCode</a:t>
            </a:r>
            <a:r>
              <a:rPr lang="en-US" sz="2800">
                <a:solidFill>
                  <a:schemeClr val="bg1"/>
                </a:solidFill>
              </a:rPr>
              <a:t> implementations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P spid="15365" grpId="0" animBg="1"/>
      <p:bldP spid="15366" grpId="0" animBg="1"/>
      <p:bldP spid="1536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Set Implementations</a:t>
            </a:r>
          </a:p>
        </p:txBody>
      </p:sp>
      <p:sp>
        <p:nvSpPr>
          <p:cNvPr id="92163" name="Text Box 3"/>
          <p:cNvSpPr txBox="1">
            <a:spLocks noChangeArrowheads="1"/>
          </p:cNvSpPr>
          <p:nvPr/>
        </p:nvSpPr>
        <p:spPr bwMode="auto">
          <a:xfrm>
            <a:off x="-14288" y="1447800"/>
            <a:ext cx="4281488" cy="579438"/>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pPr lvl="1">
              <a:spcBef>
                <a:spcPct val="50000"/>
              </a:spcBef>
            </a:pPr>
            <a:r>
              <a:rPr lang="en-US" sz="3200">
                <a:solidFill>
                  <a:schemeClr val="bg1"/>
                </a:solidFill>
              </a:rPr>
              <a:t>Binary Tree</a:t>
            </a:r>
          </a:p>
        </p:txBody>
      </p:sp>
      <p:sp>
        <p:nvSpPr>
          <p:cNvPr id="92164" name="Text Box 4"/>
          <p:cNvSpPr txBox="1">
            <a:spLocks noChangeArrowheads="1"/>
          </p:cNvSpPr>
          <p:nvPr/>
        </p:nvSpPr>
        <p:spPr bwMode="auto">
          <a:xfrm>
            <a:off x="0" y="2257425"/>
            <a:ext cx="7467600" cy="946150"/>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lvl="1">
              <a:spcBef>
                <a:spcPct val="50000"/>
              </a:spcBef>
            </a:pPr>
            <a:r>
              <a:rPr lang="en-US" sz="2800" dirty="0">
                <a:solidFill>
                  <a:schemeClr val="accent2">
                    <a:lumMod val="75000"/>
                  </a:schemeClr>
                </a:solidFill>
              </a:rPr>
              <a:t>Uses a binary search tree (red/black tree) for efficient adding and removing</a:t>
            </a:r>
          </a:p>
        </p:txBody>
      </p:sp>
      <p:grpSp>
        <p:nvGrpSpPr>
          <p:cNvPr id="92166" name="Group 6"/>
          <p:cNvGrpSpPr>
            <a:grpSpLocks/>
          </p:cNvGrpSpPr>
          <p:nvPr/>
        </p:nvGrpSpPr>
        <p:grpSpPr bwMode="auto">
          <a:xfrm>
            <a:off x="3962400" y="3200400"/>
            <a:ext cx="4494213" cy="2438400"/>
            <a:chOff x="3025" y="2208"/>
            <a:chExt cx="2403" cy="1401"/>
          </a:xfrm>
        </p:grpSpPr>
        <p:sp>
          <p:nvSpPr>
            <p:cNvPr id="92167" name="Oval 7"/>
            <p:cNvSpPr>
              <a:spLocks noChangeArrowheads="1"/>
            </p:cNvSpPr>
            <p:nvPr/>
          </p:nvSpPr>
          <p:spPr bwMode="auto">
            <a:xfrm>
              <a:off x="4036" y="2208"/>
              <a:ext cx="364" cy="317"/>
            </a:xfrm>
            <a:prstGeom prst="ellipse">
              <a:avLst/>
            </a:prstGeom>
            <a:solidFill>
              <a:schemeClr val="accent2">
                <a:lumMod val="60000"/>
                <a:lumOff val="40000"/>
              </a:schemeClr>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0" hangingPunct="0"/>
              <a:r>
                <a:rPr lang="en-US" sz="2000">
                  <a:solidFill>
                    <a:srgbClr val="002060"/>
                  </a:solidFill>
                  <a:latin typeface="Times New Roman" pitchFamily="18" charset="0"/>
                </a:rPr>
                <a:t>42</a:t>
              </a:r>
            </a:p>
          </p:txBody>
        </p:sp>
        <p:grpSp>
          <p:nvGrpSpPr>
            <p:cNvPr id="92168" name="Group 8"/>
            <p:cNvGrpSpPr>
              <a:grpSpLocks/>
            </p:cNvGrpSpPr>
            <p:nvPr/>
          </p:nvGrpSpPr>
          <p:grpSpPr bwMode="auto">
            <a:xfrm>
              <a:off x="4320" y="3292"/>
              <a:ext cx="1108" cy="317"/>
              <a:chOff x="4599" y="3648"/>
              <a:chExt cx="1051" cy="345"/>
            </a:xfrm>
          </p:grpSpPr>
          <p:sp>
            <p:nvSpPr>
              <p:cNvPr id="92169" name="Oval 9"/>
              <p:cNvSpPr>
                <a:spLocks noChangeArrowheads="1"/>
              </p:cNvSpPr>
              <p:nvPr/>
            </p:nvSpPr>
            <p:spPr bwMode="auto">
              <a:xfrm>
                <a:off x="4599" y="3648"/>
                <a:ext cx="345" cy="345"/>
              </a:xfrm>
              <a:prstGeom prst="ellipse">
                <a:avLst/>
              </a:prstGeom>
              <a:solidFill>
                <a:schemeClr val="accent2">
                  <a:lumMod val="60000"/>
                  <a:lumOff val="40000"/>
                </a:schemeClr>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0" hangingPunct="0"/>
                <a:r>
                  <a:rPr lang="en-US" sz="2000">
                    <a:solidFill>
                      <a:srgbClr val="002060"/>
                    </a:solidFill>
                    <a:latin typeface="Times New Roman" pitchFamily="18" charset="0"/>
                  </a:rPr>
                  <a:t>57</a:t>
                </a:r>
              </a:p>
            </p:txBody>
          </p:sp>
          <p:sp>
            <p:nvSpPr>
              <p:cNvPr id="92170" name="Oval 10"/>
              <p:cNvSpPr>
                <a:spLocks noChangeArrowheads="1"/>
              </p:cNvSpPr>
              <p:nvPr/>
            </p:nvSpPr>
            <p:spPr bwMode="auto">
              <a:xfrm>
                <a:off x="5305" y="3648"/>
                <a:ext cx="345" cy="345"/>
              </a:xfrm>
              <a:prstGeom prst="ellipse">
                <a:avLst/>
              </a:prstGeom>
              <a:solidFill>
                <a:schemeClr val="accent2">
                  <a:lumMod val="60000"/>
                  <a:lumOff val="40000"/>
                </a:schemeClr>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0" hangingPunct="0"/>
                <a:r>
                  <a:rPr lang="en-US" sz="2000">
                    <a:solidFill>
                      <a:srgbClr val="002060"/>
                    </a:solidFill>
                    <a:latin typeface="Times New Roman" pitchFamily="18" charset="0"/>
                  </a:rPr>
                  <a:t>98</a:t>
                </a:r>
              </a:p>
            </p:txBody>
          </p:sp>
        </p:grpSp>
        <p:grpSp>
          <p:nvGrpSpPr>
            <p:cNvPr id="92171" name="Group 11"/>
            <p:cNvGrpSpPr>
              <a:grpSpLocks/>
            </p:cNvGrpSpPr>
            <p:nvPr/>
          </p:nvGrpSpPr>
          <p:grpSpPr bwMode="auto">
            <a:xfrm>
              <a:off x="3379" y="2755"/>
              <a:ext cx="1677" cy="317"/>
              <a:chOff x="3379" y="2755"/>
              <a:chExt cx="1677" cy="317"/>
            </a:xfrm>
          </p:grpSpPr>
          <p:sp>
            <p:nvSpPr>
              <p:cNvPr id="92172" name="Oval 12"/>
              <p:cNvSpPr>
                <a:spLocks noChangeArrowheads="1"/>
              </p:cNvSpPr>
              <p:nvPr/>
            </p:nvSpPr>
            <p:spPr bwMode="auto">
              <a:xfrm>
                <a:off x="4692" y="2755"/>
                <a:ext cx="364" cy="317"/>
              </a:xfrm>
              <a:prstGeom prst="ellipse">
                <a:avLst/>
              </a:prstGeom>
              <a:solidFill>
                <a:schemeClr val="accent2">
                  <a:lumMod val="60000"/>
                  <a:lumOff val="40000"/>
                </a:schemeClr>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0" hangingPunct="0"/>
                <a:r>
                  <a:rPr lang="en-US" sz="2000">
                    <a:solidFill>
                      <a:srgbClr val="002060"/>
                    </a:solidFill>
                    <a:latin typeface="Times New Roman" pitchFamily="18" charset="0"/>
                  </a:rPr>
                  <a:t>72</a:t>
                </a:r>
              </a:p>
            </p:txBody>
          </p:sp>
          <p:sp>
            <p:nvSpPr>
              <p:cNvPr id="92173" name="Oval 13"/>
              <p:cNvSpPr>
                <a:spLocks noChangeArrowheads="1"/>
              </p:cNvSpPr>
              <p:nvPr/>
            </p:nvSpPr>
            <p:spPr bwMode="auto">
              <a:xfrm>
                <a:off x="3379" y="2755"/>
                <a:ext cx="364" cy="317"/>
              </a:xfrm>
              <a:prstGeom prst="ellipse">
                <a:avLst/>
              </a:prstGeom>
              <a:solidFill>
                <a:schemeClr val="accent2">
                  <a:lumMod val="60000"/>
                  <a:lumOff val="40000"/>
                </a:schemeClr>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0" hangingPunct="0"/>
                <a:r>
                  <a:rPr lang="en-US" sz="2000">
                    <a:solidFill>
                      <a:srgbClr val="002060"/>
                    </a:solidFill>
                    <a:latin typeface="Times New Roman" pitchFamily="18" charset="0"/>
                  </a:rPr>
                  <a:t>25</a:t>
                </a:r>
              </a:p>
            </p:txBody>
          </p:sp>
        </p:grpSp>
        <p:grpSp>
          <p:nvGrpSpPr>
            <p:cNvPr id="92174" name="Group 14"/>
            <p:cNvGrpSpPr>
              <a:grpSpLocks/>
            </p:cNvGrpSpPr>
            <p:nvPr/>
          </p:nvGrpSpPr>
          <p:grpSpPr bwMode="auto">
            <a:xfrm>
              <a:off x="3025" y="3292"/>
              <a:ext cx="1072" cy="317"/>
              <a:chOff x="3159" y="3648"/>
              <a:chExt cx="1017" cy="345"/>
            </a:xfrm>
          </p:grpSpPr>
          <p:sp>
            <p:nvSpPr>
              <p:cNvPr id="92175" name="Oval 15"/>
              <p:cNvSpPr>
                <a:spLocks noChangeArrowheads="1"/>
              </p:cNvSpPr>
              <p:nvPr/>
            </p:nvSpPr>
            <p:spPr bwMode="auto">
              <a:xfrm>
                <a:off x="3831" y="3648"/>
                <a:ext cx="345" cy="345"/>
              </a:xfrm>
              <a:prstGeom prst="ellipse">
                <a:avLst/>
              </a:prstGeom>
              <a:solidFill>
                <a:schemeClr val="accent2">
                  <a:lumMod val="60000"/>
                  <a:lumOff val="40000"/>
                </a:schemeClr>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0" hangingPunct="0"/>
                <a:r>
                  <a:rPr lang="en-US" sz="2000">
                    <a:solidFill>
                      <a:srgbClr val="002060"/>
                    </a:solidFill>
                    <a:latin typeface="Times New Roman" pitchFamily="18" charset="0"/>
                  </a:rPr>
                  <a:t>33</a:t>
                </a:r>
              </a:p>
            </p:txBody>
          </p:sp>
          <p:sp>
            <p:nvSpPr>
              <p:cNvPr id="92176" name="Oval 16"/>
              <p:cNvSpPr>
                <a:spLocks noChangeArrowheads="1"/>
              </p:cNvSpPr>
              <p:nvPr/>
            </p:nvSpPr>
            <p:spPr bwMode="auto">
              <a:xfrm>
                <a:off x="3159" y="3648"/>
                <a:ext cx="345" cy="345"/>
              </a:xfrm>
              <a:prstGeom prst="ellipse">
                <a:avLst/>
              </a:prstGeom>
              <a:solidFill>
                <a:schemeClr val="accent2">
                  <a:lumMod val="60000"/>
                  <a:lumOff val="40000"/>
                </a:schemeClr>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0" hangingPunct="0"/>
                <a:r>
                  <a:rPr lang="en-US" sz="2000">
                    <a:solidFill>
                      <a:srgbClr val="002060"/>
                    </a:solidFill>
                    <a:latin typeface="Times New Roman" pitchFamily="18" charset="0"/>
                  </a:rPr>
                  <a:t>11</a:t>
                </a:r>
              </a:p>
            </p:txBody>
          </p:sp>
        </p:grpSp>
        <p:cxnSp>
          <p:nvCxnSpPr>
            <p:cNvPr id="92177" name="AutoShape 17"/>
            <p:cNvCxnSpPr>
              <a:cxnSpLocks noChangeShapeType="1"/>
              <a:stCxn id="92167" idx="3"/>
              <a:endCxn id="92173" idx="7"/>
            </p:cNvCxnSpPr>
            <p:nvPr/>
          </p:nvCxnSpPr>
          <p:spPr bwMode="auto">
            <a:xfrm flipH="1">
              <a:off x="3690" y="2485"/>
              <a:ext cx="399" cy="31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178" name="AutoShape 18"/>
            <p:cNvCxnSpPr>
              <a:cxnSpLocks noChangeShapeType="1"/>
              <a:stCxn id="92167" idx="5"/>
              <a:endCxn id="92172" idx="1"/>
            </p:cNvCxnSpPr>
            <p:nvPr/>
          </p:nvCxnSpPr>
          <p:spPr bwMode="auto">
            <a:xfrm>
              <a:off x="4347" y="2485"/>
              <a:ext cx="398" cy="31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179" name="AutoShape 19"/>
            <p:cNvCxnSpPr>
              <a:cxnSpLocks noChangeShapeType="1"/>
              <a:stCxn id="92173" idx="3"/>
              <a:endCxn id="92176" idx="0"/>
            </p:cNvCxnSpPr>
            <p:nvPr/>
          </p:nvCxnSpPr>
          <p:spPr bwMode="auto">
            <a:xfrm flipH="1">
              <a:off x="3207" y="3032"/>
              <a:ext cx="225" cy="254"/>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180" name="AutoShape 20"/>
            <p:cNvCxnSpPr>
              <a:cxnSpLocks noChangeShapeType="1"/>
              <a:stCxn id="92173" idx="5"/>
              <a:endCxn id="92175" idx="0"/>
            </p:cNvCxnSpPr>
            <p:nvPr/>
          </p:nvCxnSpPr>
          <p:spPr bwMode="auto">
            <a:xfrm>
              <a:off x="3690" y="3032"/>
              <a:ext cx="225" cy="254"/>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181" name="AutoShape 21"/>
            <p:cNvCxnSpPr>
              <a:cxnSpLocks noChangeShapeType="1"/>
              <a:stCxn id="92172" idx="3"/>
              <a:endCxn id="92169" idx="0"/>
            </p:cNvCxnSpPr>
            <p:nvPr/>
          </p:nvCxnSpPr>
          <p:spPr bwMode="auto">
            <a:xfrm flipH="1">
              <a:off x="4502" y="3032"/>
              <a:ext cx="243" cy="254"/>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182" name="AutoShape 22"/>
            <p:cNvCxnSpPr>
              <a:cxnSpLocks noChangeShapeType="1"/>
              <a:stCxn id="92172" idx="5"/>
              <a:endCxn id="92170" idx="0"/>
            </p:cNvCxnSpPr>
            <p:nvPr/>
          </p:nvCxnSpPr>
          <p:spPr bwMode="auto">
            <a:xfrm>
              <a:off x="5003" y="3032"/>
              <a:ext cx="243" cy="254"/>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6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animBg="1"/>
      <p:bldP spid="921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p:txBody>
          <a:bodyPr/>
          <a:lstStyle/>
          <a:p>
            <a:r>
              <a:rPr lang="en-US"/>
              <a:t>TreeSet&lt;E&gt; Class</a:t>
            </a:r>
          </a:p>
        </p:txBody>
      </p:sp>
      <p:sp>
        <p:nvSpPr>
          <p:cNvPr id="12294" name="Rectangle 6"/>
          <p:cNvSpPr>
            <a:spLocks noChangeArrowheads="1"/>
          </p:cNvSpPr>
          <p:nvPr/>
        </p:nvSpPr>
        <p:spPr bwMode="auto">
          <a:xfrm>
            <a:off x="0" y="1371600"/>
            <a:ext cx="8610600" cy="519113"/>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pPr lvl="1"/>
            <a:r>
              <a:rPr lang="en-US" sz="2800">
                <a:solidFill>
                  <a:schemeClr val="bg1"/>
                </a:solidFill>
              </a:rPr>
              <a:t>SORTED set using a balanced binary search tree</a:t>
            </a:r>
          </a:p>
        </p:txBody>
      </p:sp>
      <p:sp>
        <p:nvSpPr>
          <p:cNvPr id="12295" name="Rectangle 7"/>
          <p:cNvSpPr>
            <a:spLocks noChangeArrowheads="1"/>
          </p:cNvSpPr>
          <p:nvPr/>
        </p:nvSpPr>
        <p:spPr bwMode="auto">
          <a:xfrm>
            <a:off x="0" y="2071688"/>
            <a:ext cx="8610600" cy="946150"/>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pPr lvl="1"/>
            <a:r>
              <a:rPr lang="en-US" sz="2800">
                <a:solidFill>
                  <a:schemeClr val="bg1"/>
                </a:solidFill>
              </a:rPr>
              <a:t>Guarantees O(log n) time for </a:t>
            </a:r>
            <a:r>
              <a:rPr lang="en-US" sz="2800">
                <a:solidFill>
                  <a:schemeClr val="bg1"/>
                </a:solidFill>
                <a:latin typeface="Verdana" pitchFamily="34" charset="0"/>
              </a:rPr>
              <a:t>add</a:t>
            </a:r>
            <a:r>
              <a:rPr lang="en-US" sz="2800">
                <a:solidFill>
                  <a:schemeClr val="bg1"/>
                </a:solidFill>
              </a:rPr>
              <a:t>, </a:t>
            </a:r>
            <a:r>
              <a:rPr lang="en-US" sz="2800">
                <a:solidFill>
                  <a:schemeClr val="bg1"/>
                </a:solidFill>
                <a:latin typeface="Verdana" pitchFamily="34" charset="0"/>
              </a:rPr>
              <a:t>remove</a:t>
            </a:r>
            <a:r>
              <a:rPr lang="en-US" sz="2800">
                <a:solidFill>
                  <a:schemeClr val="bg1"/>
                </a:solidFill>
              </a:rPr>
              <a:t>, &amp; </a:t>
            </a:r>
            <a:r>
              <a:rPr lang="en-US" sz="2800">
                <a:solidFill>
                  <a:schemeClr val="bg1"/>
                </a:solidFill>
                <a:latin typeface="Verdana" pitchFamily="34" charset="0"/>
              </a:rPr>
              <a:t>contains</a:t>
            </a:r>
            <a:r>
              <a:rPr lang="en-US" sz="2800">
                <a:solidFill>
                  <a:schemeClr val="bg1"/>
                </a:solidFill>
              </a:rPr>
              <a:t> methods</a:t>
            </a:r>
          </a:p>
        </p:txBody>
      </p:sp>
      <p:sp>
        <p:nvSpPr>
          <p:cNvPr id="12296" name="Rectangle 8"/>
          <p:cNvSpPr>
            <a:spLocks noChangeArrowheads="1"/>
          </p:cNvSpPr>
          <p:nvPr/>
        </p:nvSpPr>
        <p:spPr bwMode="auto">
          <a:xfrm>
            <a:off x="0" y="3200400"/>
            <a:ext cx="5257800" cy="519113"/>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pPr lvl="1"/>
            <a:r>
              <a:rPr lang="en-US" sz="2800">
                <a:solidFill>
                  <a:schemeClr val="bg1"/>
                </a:solidFill>
              </a:rPr>
              <a:t>Sorted in ascending order</a:t>
            </a:r>
          </a:p>
        </p:txBody>
      </p:sp>
      <p:sp>
        <p:nvSpPr>
          <p:cNvPr id="12297" name="Rectangle 9"/>
          <p:cNvSpPr>
            <a:spLocks noChangeArrowheads="1"/>
          </p:cNvSpPr>
          <p:nvPr/>
        </p:nvSpPr>
        <p:spPr bwMode="auto">
          <a:xfrm>
            <a:off x="1447800" y="3900488"/>
            <a:ext cx="7696200" cy="946150"/>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r>
              <a:rPr lang="en-US" sz="2800">
                <a:solidFill>
                  <a:schemeClr val="bg1"/>
                </a:solidFill>
              </a:rPr>
              <a:t>Based on object’s implementation of </a:t>
            </a:r>
            <a:r>
              <a:rPr lang="en-US" sz="2800">
                <a:solidFill>
                  <a:schemeClr val="bg1"/>
                </a:solidFill>
                <a:latin typeface="Verdana" pitchFamily="34" charset="0"/>
              </a:rPr>
              <a:t>Comparable</a:t>
            </a:r>
            <a:r>
              <a:rPr lang="en-US" sz="2800">
                <a:solidFill>
                  <a:schemeClr val="bg1"/>
                </a:solidFill>
              </a:rPr>
              <a:t> (or supplied comparator)</a:t>
            </a:r>
          </a:p>
        </p:txBody>
      </p:sp>
      <p:sp>
        <p:nvSpPr>
          <p:cNvPr id="12298" name="Rectangle 10"/>
          <p:cNvSpPr>
            <a:spLocks noChangeArrowheads="1"/>
          </p:cNvSpPr>
          <p:nvPr/>
        </p:nvSpPr>
        <p:spPr bwMode="auto">
          <a:xfrm>
            <a:off x="1447800" y="5029200"/>
            <a:ext cx="7696200" cy="946150"/>
          </a:xfrm>
          <a:prstGeom prst="rect">
            <a:avLst/>
          </a:prstGeom>
          <a:ln/>
          <a:extLst/>
        </p:spPr>
        <p:style>
          <a:lnRef idx="1">
            <a:schemeClr val="accent2"/>
          </a:lnRef>
          <a:fillRef idx="3">
            <a:schemeClr val="accent2"/>
          </a:fillRef>
          <a:effectRef idx="2">
            <a:schemeClr val="accent2"/>
          </a:effectRef>
          <a:fontRef idx="minor">
            <a:schemeClr val="lt1"/>
          </a:fontRef>
        </p:style>
        <p:txBody>
          <a:bodyPr anchor="ctr">
            <a:spAutoFit/>
          </a:bodyPr>
          <a:lstStyle/>
          <a:p>
            <a:r>
              <a:rPr lang="en-US" sz="2800">
                <a:solidFill>
                  <a:schemeClr val="bg1"/>
                </a:solidFill>
              </a:rPr>
              <a:t>Requires consistency between </a:t>
            </a:r>
            <a:r>
              <a:rPr lang="en-US" sz="2800">
                <a:solidFill>
                  <a:schemeClr val="bg1"/>
                </a:solidFill>
                <a:latin typeface="Verdana" pitchFamily="34" charset="0"/>
              </a:rPr>
              <a:t>equals</a:t>
            </a:r>
            <a:r>
              <a:rPr lang="en-US" sz="2800">
                <a:solidFill>
                  <a:schemeClr val="bg1"/>
                </a:solidFill>
              </a:rPr>
              <a:t> and </a:t>
            </a:r>
            <a:r>
              <a:rPr lang="en-US" sz="2800">
                <a:solidFill>
                  <a:schemeClr val="bg1"/>
                </a:solidFill>
                <a:latin typeface="Verdana" pitchFamily="34" charset="0"/>
              </a:rPr>
              <a:t>compareTo</a:t>
            </a:r>
            <a:r>
              <a:rPr lang="en-US" sz="2800">
                <a:solidFill>
                  <a:schemeClr val="bg1"/>
                </a:solidFill>
              </a:rPr>
              <a:t> implementations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animBg="1"/>
      <p:bldP spid="12295" grpId="0" animBg="1"/>
      <p:bldP spid="12296" grpId="0" animBg="1"/>
      <p:bldP spid="12297" grpId="0" animBg="1"/>
      <p:bldP spid="12298" grpId="0" animBg="1"/>
    </p:bldLst>
  </p:timing>
</p:sld>
</file>

<file path=ppt/theme/theme1.xml><?xml version="1.0" encoding="utf-8"?>
<a:theme xmlns:a="http://schemas.openxmlformats.org/drawingml/2006/main" name="1_Default Desig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336699"/>
        </a:dk1>
        <a:lt1>
          <a:srgbClr val="FFFFFF"/>
        </a:lt1>
        <a:dk2>
          <a:srgbClr val="000066"/>
        </a:dk2>
        <a:lt2>
          <a:srgbClr val="E3EBF1"/>
        </a:lt2>
        <a:accent1>
          <a:srgbClr val="003399"/>
        </a:accent1>
        <a:accent2>
          <a:srgbClr val="468A4B"/>
        </a:accent2>
        <a:accent3>
          <a:srgbClr val="AAAAB8"/>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7602</TotalTime>
  <Words>4029</Words>
  <Application>Microsoft Office PowerPoint</Application>
  <PresentationFormat>On-screen Show (4:3)</PresentationFormat>
  <Paragraphs>745</Paragraphs>
  <Slides>69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Arial</vt:lpstr>
      <vt:lpstr>Lucida Console</vt:lpstr>
      <vt:lpstr>Lucida Sans Typewriter</vt:lpstr>
      <vt:lpstr>Times New Roman</vt:lpstr>
      <vt:lpstr>Verdana</vt:lpstr>
      <vt:lpstr>1_Default Design</vt:lpstr>
      <vt:lpstr>Sets and Maps</vt:lpstr>
      <vt:lpstr>Abstract Data Type (ADT)</vt:lpstr>
      <vt:lpstr>Sets</vt:lpstr>
      <vt:lpstr>Sets</vt:lpstr>
      <vt:lpstr>Set Hierarchy</vt:lpstr>
      <vt:lpstr>Set Implementations</vt:lpstr>
      <vt:lpstr>HashSet&lt;E&gt; Class</vt:lpstr>
      <vt:lpstr>Set Implementations</vt:lpstr>
      <vt:lpstr>TreeSet&lt;E&gt; Class</vt:lpstr>
      <vt:lpstr>Instantiating a Set</vt:lpstr>
      <vt:lpstr>Set&lt;E&gt; Interface Methods</vt:lpstr>
      <vt:lpstr>SetExample1.java</vt:lpstr>
      <vt:lpstr>SetExample1.java</vt:lpstr>
      <vt:lpstr>More Set&lt;E&gt; Interface Methods</vt:lpstr>
      <vt:lpstr>setA.addAll(setB)</vt:lpstr>
      <vt:lpstr>setA.containsAll(setB)</vt:lpstr>
      <vt:lpstr>setA.containsAll(setB)</vt:lpstr>
      <vt:lpstr>setA.removeAll(setB)</vt:lpstr>
      <vt:lpstr>setA.retainAll(setB)</vt:lpstr>
      <vt:lpstr>SetPractice.java</vt:lpstr>
      <vt:lpstr>SetPractice.java</vt:lpstr>
      <vt:lpstr>SetPractice.java</vt:lpstr>
      <vt:lpstr>SetPractice.java</vt:lpstr>
      <vt:lpstr>PowerPoint Presentation</vt:lpstr>
      <vt:lpstr>SetExample2.java</vt:lpstr>
      <vt:lpstr>Using a Comparator</vt:lpstr>
      <vt:lpstr>Using a Comparator</vt:lpstr>
      <vt:lpstr>SetExample2.java</vt:lpstr>
      <vt:lpstr>SetExample2.java</vt:lpstr>
      <vt:lpstr>java.util.Iterator Interface</vt:lpstr>
      <vt:lpstr>SetExample2.java</vt:lpstr>
      <vt:lpstr>SetExample2.java</vt:lpstr>
      <vt:lpstr>Iterator Example</vt:lpstr>
      <vt:lpstr>Iterator Example</vt:lpstr>
      <vt:lpstr>Iterator&lt;E&gt; Interface</vt:lpstr>
      <vt:lpstr>SetPractice.java</vt:lpstr>
      <vt:lpstr>SetPractice.java</vt:lpstr>
      <vt:lpstr>PowerPoint Presentation</vt:lpstr>
      <vt:lpstr>Maps</vt:lpstr>
      <vt:lpstr>Maps</vt:lpstr>
      <vt:lpstr>Map Hierarchy</vt:lpstr>
      <vt:lpstr>Map Implementations</vt:lpstr>
      <vt:lpstr>Map Implementations</vt:lpstr>
      <vt:lpstr>Instantiating a Map</vt:lpstr>
      <vt:lpstr>Map&lt;K, V&gt; Interface Methods</vt:lpstr>
      <vt:lpstr>Map&lt;K, V&gt; Interface Methods</vt:lpstr>
      <vt:lpstr>Map Example</vt:lpstr>
      <vt:lpstr>Map Traversal</vt:lpstr>
      <vt:lpstr>Map Traversal</vt:lpstr>
      <vt:lpstr>Map Traversal</vt:lpstr>
      <vt:lpstr>Map Entries</vt:lpstr>
      <vt:lpstr>Map Traversal</vt:lpstr>
      <vt:lpstr>Map&lt;K, V&gt; Interface Methods</vt:lpstr>
      <vt:lpstr>MapExample1.java</vt:lpstr>
      <vt:lpstr>MapExample1.java</vt:lpstr>
      <vt:lpstr>MapExample1.java</vt:lpstr>
      <vt:lpstr>MapExample1.java</vt:lpstr>
      <vt:lpstr>MapExample1.java</vt:lpstr>
      <vt:lpstr>Mapping to a Collection</vt:lpstr>
      <vt:lpstr>MapExample2.java</vt:lpstr>
      <vt:lpstr>MapExample2.java</vt:lpstr>
      <vt:lpstr>MapExample2.java</vt:lpstr>
      <vt:lpstr>MapExample2.java</vt:lpstr>
      <vt:lpstr>MapExample2.java</vt:lpstr>
      <vt:lpstr>PowerPoint Presentation</vt:lpstr>
      <vt:lpstr>MapExample2.java</vt:lpstr>
      <vt:lpstr>MapExample2.java</vt:lpstr>
      <vt:lpstr>MapExample2.java</vt:lpstr>
      <vt:lpstr>PowerPoint Presentation</vt:lpstr>
    </vt:vector>
  </TitlesOfParts>
  <Company>Plano ISD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Plano ISD</dc:creator>
  <cp:lastModifiedBy>Tracy Ishman</cp:lastModifiedBy>
  <cp:revision>205</cp:revision>
  <cp:lastPrinted>2017-10-19T15:51:32Z</cp:lastPrinted>
  <dcterms:created xsi:type="dcterms:W3CDTF">2005-02-17T13:37:38Z</dcterms:created>
  <dcterms:modified xsi:type="dcterms:W3CDTF">2018-10-22T16:41:53Z</dcterms:modified>
</cp:coreProperties>
</file>