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64"/>
  </p:notesMasterIdLst>
  <p:handoutMasterIdLst>
    <p:handoutMasterId r:id="rId65"/>
  </p:handoutMasterIdLst>
  <p:sldIdLst>
    <p:sldId id="256" r:id="rId2"/>
    <p:sldId id="366" r:id="rId3"/>
    <p:sldId id="367" r:id="rId4"/>
    <p:sldId id="259" r:id="rId5"/>
    <p:sldId id="346" r:id="rId6"/>
    <p:sldId id="343" r:id="rId7"/>
    <p:sldId id="344" r:id="rId8"/>
    <p:sldId id="368" r:id="rId9"/>
    <p:sldId id="351" r:id="rId10"/>
    <p:sldId id="352" r:id="rId11"/>
    <p:sldId id="353" r:id="rId12"/>
    <p:sldId id="354" r:id="rId13"/>
    <p:sldId id="370" r:id="rId14"/>
    <p:sldId id="348" r:id="rId15"/>
    <p:sldId id="349" r:id="rId16"/>
    <p:sldId id="383" r:id="rId17"/>
    <p:sldId id="371" r:id="rId18"/>
    <p:sldId id="356" r:id="rId19"/>
    <p:sldId id="357" r:id="rId20"/>
    <p:sldId id="358" r:id="rId21"/>
    <p:sldId id="372" r:id="rId22"/>
    <p:sldId id="360" r:id="rId23"/>
    <p:sldId id="361" r:id="rId24"/>
    <p:sldId id="362" r:id="rId25"/>
    <p:sldId id="373" r:id="rId26"/>
    <p:sldId id="418" r:id="rId27"/>
    <p:sldId id="419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20" r:id="rId42"/>
    <p:sldId id="421" r:id="rId43"/>
    <p:sldId id="431" r:id="rId44"/>
    <p:sldId id="422" r:id="rId45"/>
    <p:sldId id="423" r:id="rId46"/>
    <p:sldId id="433" r:id="rId47"/>
    <p:sldId id="424" r:id="rId48"/>
    <p:sldId id="428" r:id="rId49"/>
    <p:sldId id="434" r:id="rId50"/>
    <p:sldId id="436" r:id="rId51"/>
    <p:sldId id="425" r:id="rId52"/>
    <p:sldId id="426" r:id="rId53"/>
    <p:sldId id="427" r:id="rId54"/>
    <p:sldId id="430" r:id="rId55"/>
    <p:sldId id="376" r:id="rId56"/>
    <p:sldId id="377" r:id="rId57"/>
    <p:sldId id="384" r:id="rId58"/>
    <p:sldId id="391" r:id="rId59"/>
    <p:sldId id="392" r:id="rId60"/>
    <p:sldId id="395" r:id="rId61"/>
    <p:sldId id="398" r:id="rId62"/>
    <p:sldId id="403" r:id="rId63"/>
  </p:sldIdLst>
  <p:sldSz cx="9144000" cy="6858000" type="screen4x3"/>
  <p:notesSz cx="700405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CCFF99"/>
    <a:srgbClr val="CCFFFF"/>
    <a:srgbClr val="FFE7FF"/>
    <a:srgbClr val="E4C9FF"/>
    <a:srgbClr val="FF0066"/>
    <a:srgbClr val="C4C4C4"/>
    <a:srgbClr val="E2C5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48" autoAdjust="0"/>
  </p:normalViewPr>
  <p:slideViewPr>
    <p:cSldViewPr snapToObjects="1">
      <p:cViewPr varScale="1">
        <p:scale>
          <a:sx n="82" d="100"/>
          <a:sy n="82" d="100"/>
        </p:scale>
        <p:origin x="10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7" d="100"/>
          <a:sy n="67" d="100"/>
        </p:scale>
        <p:origin x="-1062" y="-96"/>
      </p:cViewPr>
      <p:guideLst>
        <p:guide orient="horz" pos="2928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59F01-51AE-4610-9DFD-051B7572CD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0AF802-4545-4998-9D3D-0E9C350295B9}">
      <dgm:prSet phldrT="[Text]" custT="1"/>
      <dgm:spPr/>
      <dgm:t>
        <a:bodyPr/>
        <a:lstStyle/>
        <a:p>
          <a:r>
            <a:rPr lang="en-US" sz="2000" dirty="0">
              <a:solidFill>
                <a:schemeClr val="bg2"/>
              </a:solidFill>
            </a:rPr>
            <a:t>&lt;&lt;interface&gt;&gt;</a:t>
          </a:r>
        </a:p>
        <a:p>
          <a:r>
            <a:rPr lang="en-US" sz="2000" dirty="0">
              <a:solidFill>
                <a:schemeClr val="bg2"/>
              </a:solidFill>
            </a:rPr>
            <a:t>Vehicle</a:t>
          </a:r>
        </a:p>
      </dgm:t>
    </dgm:pt>
    <dgm:pt modelId="{B95DC910-2917-49D0-9BC1-B4A5E4179EAD}" type="parTrans" cxnId="{25291DC5-37F0-4A32-B8D7-3472AA95DE7B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DF944D1C-CEC4-4A5D-8530-CDE3D46E7F99}" type="sibTrans" cxnId="{25291DC5-37F0-4A32-B8D7-3472AA95DE7B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7572CC63-A126-45AE-8B6A-16DB98D1807F}">
      <dgm:prSet phldrT="[Text]" custT="1"/>
      <dgm:spPr/>
      <dgm:t>
        <a:bodyPr/>
        <a:lstStyle/>
        <a:p>
          <a:r>
            <a:rPr lang="en-US" sz="2000" dirty="0">
              <a:solidFill>
                <a:schemeClr val="bg2"/>
              </a:solidFill>
            </a:rPr>
            <a:t>Car</a:t>
          </a:r>
        </a:p>
      </dgm:t>
    </dgm:pt>
    <dgm:pt modelId="{18496960-EED6-44E1-82C1-CCB36A8658DE}" type="parTrans" cxnId="{6DCE1CC9-9F20-46AB-AC0B-C1046703BD9A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0F9E315C-5936-4D9D-8BC2-2FBB09DBFCF2}" type="sibTrans" cxnId="{6DCE1CC9-9F20-46AB-AC0B-C1046703BD9A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3E144C38-41CF-42B6-A7F1-448999E65B7F}">
      <dgm:prSet phldrT="[Text]" custT="1"/>
      <dgm:spPr/>
      <dgm:t>
        <a:bodyPr/>
        <a:lstStyle/>
        <a:p>
          <a:r>
            <a:rPr lang="en-US" sz="2000" dirty="0">
              <a:solidFill>
                <a:schemeClr val="bg2"/>
              </a:solidFill>
            </a:rPr>
            <a:t>Motorcycle</a:t>
          </a:r>
        </a:p>
      </dgm:t>
    </dgm:pt>
    <dgm:pt modelId="{CD2A2B0F-7DE6-4855-B0E1-23CCF061AB78}" type="parTrans" cxnId="{6FA78D5C-B82F-41A5-B1AB-8B1163865AFF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038FEB72-A1CE-4A8F-BBF3-59CFD4DE4375}" type="sibTrans" cxnId="{6FA78D5C-B82F-41A5-B1AB-8B1163865AFF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0FB9EE1F-FA4B-4126-BC97-872E863CEF75}">
      <dgm:prSet phldrT="[Text]" custT="1"/>
      <dgm:spPr/>
      <dgm:t>
        <a:bodyPr/>
        <a:lstStyle/>
        <a:p>
          <a:r>
            <a:rPr lang="en-US" sz="2000" dirty="0">
              <a:solidFill>
                <a:schemeClr val="bg2"/>
              </a:solidFill>
            </a:rPr>
            <a:t>RV</a:t>
          </a:r>
        </a:p>
      </dgm:t>
    </dgm:pt>
    <dgm:pt modelId="{DB21A5D2-1FB9-4759-938D-4D4FEE23A193}" type="parTrans" cxnId="{86AF690F-DEF3-4B31-A948-088E3D920B16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70BDC858-F0E0-4D5D-86B7-A72ED96C2255}" type="sibTrans" cxnId="{86AF690F-DEF3-4B31-A948-088E3D920B16}">
      <dgm:prSet/>
      <dgm:spPr/>
      <dgm:t>
        <a:bodyPr/>
        <a:lstStyle/>
        <a:p>
          <a:endParaRPr lang="en-US" sz="1050">
            <a:solidFill>
              <a:schemeClr val="bg2"/>
            </a:solidFill>
          </a:endParaRPr>
        </a:p>
      </dgm:t>
    </dgm:pt>
    <dgm:pt modelId="{6C83ABE2-A124-430C-8213-08A2B266EFCA}">
      <dgm:prSet custT="1"/>
      <dgm:spPr/>
      <dgm:t>
        <a:bodyPr/>
        <a:lstStyle/>
        <a:p>
          <a:r>
            <a:rPr lang="en-US" sz="2000" dirty="0">
              <a:solidFill>
                <a:schemeClr val="bg2"/>
              </a:solidFill>
            </a:rPr>
            <a:t>SUV</a:t>
          </a:r>
        </a:p>
      </dgm:t>
    </dgm:pt>
    <dgm:pt modelId="{1F58C402-A5F8-448B-8070-CF169E9BC5EE}" type="parTrans" cxnId="{0F222502-CEEF-4CEC-B536-37F427A4CF35}">
      <dgm:prSet/>
      <dgm:spPr/>
      <dgm:t>
        <a:bodyPr/>
        <a:lstStyle/>
        <a:p>
          <a:endParaRPr lang="en-US"/>
        </a:p>
      </dgm:t>
    </dgm:pt>
    <dgm:pt modelId="{C2D82044-BCF4-4041-B223-27ED63801DB4}" type="sibTrans" cxnId="{0F222502-CEEF-4CEC-B536-37F427A4CF35}">
      <dgm:prSet/>
      <dgm:spPr/>
      <dgm:t>
        <a:bodyPr/>
        <a:lstStyle/>
        <a:p>
          <a:endParaRPr lang="en-US"/>
        </a:p>
      </dgm:t>
    </dgm:pt>
    <dgm:pt modelId="{C497ECE0-559E-4505-AB1A-6486C051E96A}" type="pres">
      <dgm:prSet presAssocID="{14F59F01-51AE-4610-9DFD-051B7572CD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3D8637-5866-4014-B300-B9198672A632}" type="pres">
      <dgm:prSet presAssocID="{A10AF802-4545-4998-9D3D-0E9C350295B9}" presName="hierRoot1" presStyleCnt="0">
        <dgm:presLayoutVars>
          <dgm:hierBranch val="init"/>
        </dgm:presLayoutVars>
      </dgm:prSet>
      <dgm:spPr/>
    </dgm:pt>
    <dgm:pt modelId="{CE0E2575-0CA2-4AB1-B639-4C5AD5A0F362}" type="pres">
      <dgm:prSet presAssocID="{A10AF802-4545-4998-9D3D-0E9C350295B9}" presName="rootComposite1" presStyleCnt="0"/>
      <dgm:spPr/>
    </dgm:pt>
    <dgm:pt modelId="{2F651C14-7768-40DA-8B9A-48B30592702F}" type="pres">
      <dgm:prSet presAssocID="{A10AF802-4545-4998-9D3D-0E9C350295B9}" presName="rootText1" presStyleLbl="node0" presStyleIdx="0" presStyleCnt="1" custScaleX="154616" custScaleY="134045" custLinFactY="-33027" custLinFactNeighborX="-4296" custLinFactNeighborY="-100000">
        <dgm:presLayoutVars>
          <dgm:chPref val="3"/>
        </dgm:presLayoutVars>
      </dgm:prSet>
      <dgm:spPr/>
    </dgm:pt>
    <dgm:pt modelId="{50012597-BF99-49D2-9CAC-E6BC4954EBC1}" type="pres">
      <dgm:prSet presAssocID="{A10AF802-4545-4998-9D3D-0E9C350295B9}" presName="rootConnector1" presStyleLbl="node1" presStyleIdx="0" presStyleCnt="0"/>
      <dgm:spPr/>
    </dgm:pt>
    <dgm:pt modelId="{1FA67004-E945-4726-BD41-4580A3399D4C}" type="pres">
      <dgm:prSet presAssocID="{A10AF802-4545-4998-9D3D-0E9C350295B9}" presName="hierChild2" presStyleCnt="0"/>
      <dgm:spPr/>
    </dgm:pt>
    <dgm:pt modelId="{12EACD03-031B-41D9-A78A-7BE8FE56B4F0}" type="pres">
      <dgm:prSet presAssocID="{18496960-EED6-44E1-82C1-CCB36A8658DE}" presName="Name37" presStyleLbl="parChTrans1D2" presStyleIdx="0" presStyleCnt="3"/>
      <dgm:spPr/>
    </dgm:pt>
    <dgm:pt modelId="{2F78C4C8-9812-4012-B5CF-769FAFDEF5B6}" type="pres">
      <dgm:prSet presAssocID="{7572CC63-A126-45AE-8B6A-16DB98D1807F}" presName="hierRoot2" presStyleCnt="0">
        <dgm:presLayoutVars>
          <dgm:hierBranch/>
        </dgm:presLayoutVars>
      </dgm:prSet>
      <dgm:spPr/>
    </dgm:pt>
    <dgm:pt modelId="{14CF280D-E0F1-493C-9515-229E58BE8F24}" type="pres">
      <dgm:prSet presAssocID="{7572CC63-A126-45AE-8B6A-16DB98D1807F}" presName="rootComposite" presStyleCnt="0"/>
      <dgm:spPr/>
    </dgm:pt>
    <dgm:pt modelId="{379FA732-CA7F-49B2-A0C1-D207D7416950}" type="pres">
      <dgm:prSet presAssocID="{7572CC63-A126-45AE-8B6A-16DB98D1807F}" presName="rootText" presStyleLbl="node2" presStyleIdx="0" presStyleCnt="3" custScaleY="79675">
        <dgm:presLayoutVars>
          <dgm:chPref val="3"/>
        </dgm:presLayoutVars>
      </dgm:prSet>
      <dgm:spPr/>
    </dgm:pt>
    <dgm:pt modelId="{8DF6B22F-7FB3-415B-89C6-2D080FC39BE5}" type="pres">
      <dgm:prSet presAssocID="{7572CC63-A126-45AE-8B6A-16DB98D1807F}" presName="rootConnector" presStyleLbl="node2" presStyleIdx="0" presStyleCnt="3"/>
      <dgm:spPr/>
    </dgm:pt>
    <dgm:pt modelId="{1D83C8B8-EE28-4741-98A3-056ECA0E30FF}" type="pres">
      <dgm:prSet presAssocID="{7572CC63-A126-45AE-8B6A-16DB98D1807F}" presName="hierChild4" presStyleCnt="0"/>
      <dgm:spPr/>
    </dgm:pt>
    <dgm:pt modelId="{D67F8164-55E8-416E-A8EA-74C99BC75044}" type="pres">
      <dgm:prSet presAssocID="{1F58C402-A5F8-448B-8070-CF169E9BC5EE}" presName="Name35" presStyleLbl="parChTrans1D3" presStyleIdx="0" presStyleCnt="1"/>
      <dgm:spPr/>
    </dgm:pt>
    <dgm:pt modelId="{047EE830-6E05-4EF6-991E-C49C57D72466}" type="pres">
      <dgm:prSet presAssocID="{6C83ABE2-A124-430C-8213-08A2B266EFCA}" presName="hierRoot2" presStyleCnt="0">
        <dgm:presLayoutVars>
          <dgm:hierBranch/>
        </dgm:presLayoutVars>
      </dgm:prSet>
      <dgm:spPr/>
    </dgm:pt>
    <dgm:pt modelId="{DF864267-767A-477F-B29F-AF8F8B7FA88F}" type="pres">
      <dgm:prSet presAssocID="{6C83ABE2-A124-430C-8213-08A2B266EFCA}" presName="rootComposite" presStyleCnt="0"/>
      <dgm:spPr/>
    </dgm:pt>
    <dgm:pt modelId="{26BC90C7-C70B-4CB5-8FBD-8A3D66BC44C7}" type="pres">
      <dgm:prSet presAssocID="{6C83ABE2-A124-430C-8213-08A2B266EFCA}" presName="rootText" presStyleLbl="node3" presStyleIdx="0" presStyleCnt="1" custScaleY="79675">
        <dgm:presLayoutVars>
          <dgm:chPref val="3"/>
        </dgm:presLayoutVars>
      </dgm:prSet>
      <dgm:spPr/>
    </dgm:pt>
    <dgm:pt modelId="{1F75162C-7F4E-4C1A-AD27-111E0852D7A7}" type="pres">
      <dgm:prSet presAssocID="{6C83ABE2-A124-430C-8213-08A2B266EFCA}" presName="rootConnector" presStyleLbl="node3" presStyleIdx="0" presStyleCnt="1"/>
      <dgm:spPr/>
    </dgm:pt>
    <dgm:pt modelId="{2EBCA1BC-1090-4EEA-9713-3BDE97C794FB}" type="pres">
      <dgm:prSet presAssocID="{6C83ABE2-A124-430C-8213-08A2B266EFCA}" presName="hierChild4" presStyleCnt="0"/>
      <dgm:spPr/>
    </dgm:pt>
    <dgm:pt modelId="{369F41AC-B869-4E30-BEED-11FC36E1EDFF}" type="pres">
      <dgm:prSet presAssocID="{6C83ABE2-A124-430C-8213-08A2B266EFCA}" presName="hierChild5" presStyleCnt="0"/>
      <dgm:spPr/>
    </dgm:pt>
    <dgm:pt modelId="{7A0187C4-E158-4AED-B459-146243AEDFBC}" type="pres">
      <dgm:prSet presAssocID="{7572CC63-A126-45AE-8B6A-16DB98D1807F}" presName="hierChild5" presStyleCnt="0"/>
      <dgm:spPr/>
    </dgm:pt>
    <dgm:pt modelId="{A8FBF3DC-599C-4DBD-AF86-FD24ED2091BC}" type="pres">
      <dgm:prSet presAssocID="{CD2A2B0F-7DE6-4855-B0E1-23CCF061AB78}" presName="Name37" presStyleLbl="parChTrans1D2" presStyleIdx="1" presStyleCnt="3"/>
      <dgm:spPr/>
    </dgm:pt>
    <dgm:pt modelId="{3BD44547-E70C-4679-B83E-7D8C55D4EF8F}" type="pres">
      <dgm:prSet presAssocID="{3E144C38-41CF-42B6-A7F1-448999E65B7F}" presName="hierRoot2" presStyleCnt="0">
        <dgm:presLayoutVars>
          <dgm:hierBranch val="init"/>
        </dgm:presLayoutVars>
      </dgm:prSet>
      <dgm:spPr/>
    </dgm:pt>
    <dgm:pt modelId="{A3C0A0FC-B0C4-4391-BD09-DCC5DF533B2E}" type="pres">
      <dgm:prSet presAssocID="{3E144C38-41CF-42B6-A7F1-448999E65B7F}" presName="rootComposite" presStyleCnt="0"/>
      <dgm:spPr/>
    </dgm:pt>
    <dgm:pt modelId="{8F2CBE0A-6069-4B93-8E9A-3791A275BBDE}" type="pres">
      <dgm:prSet presAssocID="{3E144C38-41CF-42B6-A7F1-448999E65B7F}" presName="rootText" presStyleLbl="node2" presStyleIdx="1" presStyleCnt="3" custScaleX="138329" custScaleY="79675">
        <dgm:presLayoutVars>
          <dgm:chPref val="3"/>
        </dgm:presLayoutVars>
      </dgm:prSet>
      <dgm:spPr/>
    </dgm:pt>
    <dgm:pt modelId="{6A5CDE10-5D86-4FB5-AFF7-181B87B17828}" type="pres">
      <dgm:prSet presAssocID="{3E144C38-41CF-42B6-A7F1-448999E65B7F}" presName="rootConnector" presStyleLbl="node2" presStyleIdx="1" presStyleCnt="3"/>
      <dgm:spPr/>
    </dgm:pt>
    <dgm:pt modelId="{242B2298-279C-45E2-BF9F-92A11EA7E23B}" type="pres">
      <dgm:prSet presAssocID="{3E144C38-41CF-42B6-A7F1-448999E65B7F}" presName="hierChild4" presStyleCnt="0"/>
      <dgm:spPr/>
    </dgm:pt>
    <dgm:pt modelId="{FE0A5C15-DF9F-4C28-9CEF-5F63C571BDC3}" type="pres">
      <dgm:prSet presAssocID="{3E144C38-41CF-42B6-A7F1-448999E65B7F}" presName="hierChild5" presStyleCnt="0"/>
      <dgm:spPr/>
    </dgm:pt>
    <dgm:pt modelId="{9F819F92-FDFA-4DF0-8357-57ED504827A9}" type="pres">
      <dgm:prSet presAssocID="{DB21A5D2-1FB9-4759-938D-4D4FEE23A193}" presName="Name37" presStyleLbl="parChTrans1D2" presStyleIdx="2" presStyleCnt="3"/>
      <dgm:spPr/>
    </dgm:pt>
    <dgm:pt modelId="{85810EEE-FE70-4EB8-BB20-2AFC25F5D861}" type="pres">
      <dgm:prSet presAssocID="{0FB9EE1F-FA4B-4126-BC97-872E863CEF75}" presName="hierRoot2" presStyleCnt="0">
        <dgm:presLayoutVars>
          <dgm:hierBranch val="init"/>
        </dgm:presLayoutVars>
      </dgm:prSet>
      <dgm:spPr/>
    </dgm:pt>
    <dgm:pt modelId="{31EC5C85-9F24-4FDA-93CE-CF25F33D6733}" type="pres">
      <dgm:prSet presAssocID="{0FB9EE1F-FA4B-4126-BC97-872E863CEF75}" presName="rootComposite" presStyleCnt="0"/>
      <dgm:spPr/>
    </dgm:pt>
    <dgm:pt modelId="{DA20E56E-617F-491F-BEFC-41F26E7D097D}" type="pres">
      <dgm:prSet presAssocID="{0FB9EE1F-FA4B-4126-BC97-872E863CEF75}" presName="rootText" presStyleLbl="node2" presStyleIdx="2" presStyleCnt="3" custScaleY="79675">
        <dgm:presLayoutVars>
          <dgm:chPref val="3"/>
        </dgm:presLayoutVars>
      </dgm:prSet>
      <dgm:spPr/>
    </dgm:pt>
    <dgm:pt modelId="{72FA38C4-1AB2-4F37-8520-95B9C019CEFC}" type="pres">
      <dgm:prSet presAssocID="{0FB9EE1F-FA4B-4126-BC97-872E863CEF75}" presName="rootConnector" presStyleLbl="node2" presStyleIdx="2" presStyleCnt="3"/>
      <dgm:spPr/>
    </dgm:pt>
    <dgm:pt modelId="{9DAC6AA0-8BA8-4617-A278-D6FDE18E38EF}" type="pres">
      <dgm:prSet presAssocID="{0FB9EE1F-FA4B-4126-BC97-872E863CEF75}" presName="hierChild4" presStyleCnt="0"/>
      <dgm:spPr/>
    </dgm:pt>
    <dgm:pt modelId="{03C2509D-C1B5-42A6-AB58-9FD1EC6954D1}" type="pres">
      <dgm:prSet presAssocID="{0FB9EE1F-FA4B-4126-BC97-872E863CEF75}" presName="hierChild5" presStyleCnt="0"/>
      <dgm:spPr/>
    </dgm:pt>
    <dgm:pt modelId="{7E2E126D-DA21-4A8B-ACD3-2D146BA5771C}" type="pres">
      <dgm:prSet presAssocID="{A10AF802-4545-4998-9D3D-0E9C350295B9}" presName="hierChild3" presStyleCnt="0"/>
      <dgm:spPr/>
    </dgm:pt>
  </dgm:ptLst>
  <dgm:cxnLst>
    <dgm:cxn modelId="{D525A000-0522-42B6-8B14-41682EEC2A4F}" type="presOf" srcId="{14F59F01-51AE-4610-9DFD-051B7572CDE2}" destId="{C497ECE0-559E-4505-AB1A-6486C051E96A}" srcOrd="0" destOrd="0" presId="urn:microsoft.com/office/officeart/2005/8/layout/orgChart1"/>
    <dgm:cxn modelId="{0F222502-CEEF-4CEC-B536-37F427A4CF35}" srcId="{7572CC63-A126-45AE-8B6A-16DB98D1807F}" destId="{6C83ABE2-A124-430C-8213-08A2B266EFCA}" srcOrd="0" destOrd="0" parTransId="{1F58C402-A5F8-448B-8070-CF169E9BC5EE}" sibTransId="{C2D82044-BCF4-4041-B223-27ED63801DB4}"/>
    <dgm:cxn modelId="{B5699F0B-3DAA-4608-9A9D-9A886129BD5A}" type="presOf" srcId="{CD2A2B0F-7DE6-4855-B0E1-23CCF061AB78}" destId="{A8FBF3DC-599C-4DBD-AF86-FD24ED2091BC}" srcOrd="0" destOrd="0" presId="urn:microsoft.com/office/officeart/2005/8/layout/orgChart1"/>
    <dgm:cxn modelId="{86AF690F-DEF3-4B31-A948-088E3D920B16}" srcId="{A10AF802-4545-4998-9D3D-0E9C350295B9}" destId="{0FB9EE1F-FA4B-4126-BC97-872E863CEF75}" srcOrd="2" destOrd="0" parTransId="{DB21A5D2-1FB9-4759-938D-4D4FEE23A193}" sibTransId="{70BDC858-F0E0-4D5D-86B7-A72ED96C2255}"/>
    <dgm:cxn modelId="{167F263C-8076-4298-9A0B-507D86A325EC}" type="presOf" srcId="{3E144C38-41CF-42B6-A7F1-448999E65B7F}" destId="{8F2CBE0A-6069-4B93-8E9A-3791A275BBDE}" srcOrd="0" destOrd="0" presId="urn:microsoft.com/office/officeart/2005/8/layout/orgChart1"/>
    <dgm:cxn modelId="{6FA78D5C-B82F-41A5-B1AB-8B1163865AFF}" srcId="{A10AF802-4545-4998-9D3D-0E9C350295B9}" destId="{3E144C38-41CF-42B6-A7F1-448999E65B7F}" srcOrd="1" destOrd="0" parTransId="{CD2A2B0F-7DE6-4855-B0E1-23CCF061AB78}" sibTransId="{038FEB72-A1CE-4A8F-BBF3-59CFD4DE4375}"/>
    <dgm:cxn modelId="{790A5A5E-0BF0-4183-9820-2BD51030E4D2}" type="presOf" srcId="{7572CC63-A126-45AE-8B6A-16DB98D1807F}" destId="{8DF6B22F-7FB3-415B-89C6-2D080FC39BE5}" srcOrd="1" destOrd="0" presId="urn:microsoft.com/office/officeart/2005/8/layout/orgChart1"/>
    <dgm:cxn modelId="{470B9D64-16CB-4589-B9E4-3A8296327A21}" type="presOf" srcId="{A10AF802-4545-4998-9D3D-0E9C350295B9}" destId="{50012597-BF99-49D2-9CAC-E6BC4954EBC1}" srcOrd="1" destOrd="0" presId="urn:microsoft.com/office/officeart/2005/8/layout/orgChart1"/>
    <dgm:cxn modelId="{C0131469-EAB0-4D54-9EAB-E7BDA0E5B219}" type="presOf" srcId="{A10AF802-4545-4998-9D3D-0E9C350295B9}" destId="{2F651C14-7768-40DA-8B9A-48B30592702F}" srcOrd="0" destOrd="0" presId="urn:microsoft.com/office/officeart/2005/8/layout/orgChart1"/>
    <dgm:cxn modelId="{05B33469-F376-4483-BC5B-B24FC94768B4}" type="presOf" srcId="{6C83ABE2-A124-430C-8213-08A2B266EFCA}" destId="{1F75162C-7F4E-4C1A-AD27-111E0852D7A7}" srcOrd="1" destOrd="0" presId="urn:microsoft.com/office/officeart/2005/8/layout/orgChart1"/>
    <dgm:cxn modelId="{A8AD584B-E6E4-44EC-AD3B-2665B2F16D09}" type="presOf" srcId="{DB21A5D2-1FB9-4759-938D-4D4FEE23A193}" destId="{9F819F92-FDFA-4DF0-8357-57ED504827A9}" srcOrd="0" destOrd="0" presId="urn:microsoft.com/office/officeart/2005/8/layout/orgChart1"/>
    <dgm:cxn modelId="{A774DA58-98C4-4FB7-A02E-92592CF55FC8}" type="presOf" srcId="{1F58C402-A5F8-448B-8070-CF169E9BC5EE}" destId="{D67F8164-55E8-416E-A8EA-74C99BC75044}" srcOrd="0" destOrd="0" presId="urn:microsoft.com/office/officeart/2005/8/layout/orgChart1"/>
    <dgm:cxn modelId="{9749E0A6-F38A-4A8F-B27A-663B94694C9F}" type="presOf" srcId="{0FB9EE1F-FA4B-4126-BC97-872E863CEF75}" destId="{72FA38C4-1AB2-4F37-8520-95B9C019CEFC}" srcOrd="1" destOrd="0" presId="urn:microsoft.com/office/officeart/2005/8/layout/orgChart1"/>
    <dgm:cxn modelId="{FBAFF9B6-30E8-4910-8BF7-9FF662ACCB2B}" type="presOf" srcId="{18496960-EED6-44E1-82C1-CCB36A8658DE}" destId="{12EACD03-031B-41D9-A78A-7BE8FE56B4F0}" srcOrd="0" destOrd="0" presId="urn:microsoft.com/office/officeart/2005/8/layout/orgChart1"/>
    <dgm:cxn modelId="{4B2BA6BD-51E2-45A7-8081-3DE43F3DBF72}" type="presOf" srcId="{0FB9EE1F-FA4B-4126-BC97-872E863CEF75}" destId="{DA20E56E-617F-491F-BEFC-41F26E7D097D}" srcOrd="0" destOrd="0" presId="urn:microsoft.com/office/officeart/2005/8/layout/orgChart1"/>
    <dgm:cxn modelId="{AB3461C0-7567-478A-9E44-97B269000B01}" type="presOf" srcId="{6C83ABE2-A124-430C-8213-08A2B266EFCA}" destId="{26BC90C7-C70B-4CB5-8FBD-8A3D66BC44C7}" srcOrd="0" destOrd="0" presId="urn:microsoft.com/office/officeart/2005/8/layout/orgChart1"/>
    <dgm:cxn modelId="{25291DC5-37F0-4A32-B8D7-3472AA95DE7B}" srcId="{14F59F01-51AE-4610-9DFD-051B7572CDE2}" destId="{A10AF802-4545-4998-9D3D-0E9C350295B9}" srcOrd="0" destOrd="0" parTransId="{B95DC910-2917-49D0-9BC1-B4A5E4179EAD}" sibTransId="{DF944D1C-CEC4-4A5D-8530-CDE3D46E7F99}"/>
    <dgm:cxn modelId="{6DCE1CC9-9F20-46AB-AC0B-C1046703BD9A}" srcId="{A10AF802-4545-4998-9D3D-0E9C350295B9}" destId="{7572CC63-A126-45AE-8B6A-16DB98D1807F}" srcOrd="0" destOrd="0" parTransId="{18496960-EED6-44E1-82C1-CCB36A8658DE}" sibTransId="{0F9E315C-5936-4D9D-8BC2-2FBB09DBFCF2}"/>
    <dgm:cxn modelId="{109E6FF9-C10A-4861-B178-47F2F63B7E8A}" type="presOf" srcId="{7572CC63-A126-45AE-8B6A-16DB98D1807F}" destId="{379FA732-CA7F-49B2-A0C1-D207D7416950}" srcOrd="0" destOrd="0" presId="urn:microsoft.com/office/officeart/2005/8/layout/orgChart1"/>
    <dgm:cxn modelId="{5ACA2CFD-4741-4EFC-BF16-C9C6D84B954E}" type="presOf" srcId="{3E144C38-41CF-42B6-A7F1-448999E65B7F}" destId="{6A5CDE10-5D86-4FB5-AFF7-181B87B17828}" srcOrd="1" destOrd="0" presId="urn:microsoft.com/office/officeart/2005/8/layout/orgChart1"/>
    <dgm:cxn modelId="{CBA5DE9A-A564-4837-AB59-017BE32F47B8}" type="presParOf" srcId="{C497ECE0-559E-4505-AB1A-6486C051E96A}" destId="{C63D8637-5866-4014-B300-B9198672A632}" srcOrd="0" destOrd="0" presId="urn:microsoft.com/office/officeart/2005/8/layout/orgChart1"/>
    <dgm:cxn modelId="{419C9A5E-D011-4800-ACE7-3FA72D36B71B}" type="presParOf" srcId="{C63D8637-5866-4014-B300-B9198672A632}" destId="{CE0E2575-0CA2-4AB1-B639-4C5AD5A0F362}" srcOrd="0" destOrd="0" presId="urn:microsoft.com/office/officeart/2005/8/layout/orgChart1"/>
    <dgm:cxn modelId="{2C9409CB-361A-4B18-B83D-8C6694137E07}" type="presParOf" srcId="{CE0E2575-0CA2-4AB1-B639-4C5AD5A0F362}" destId="{2F651C14-7768-40DA-8B9A-48B30592702F}" srcOrd="0" destOrd="0" presId="urn:microsoft.com/office/officeart/2005/8/layout/orgChart1"/>
    <dgm:cxn modelId="{D549CC61-0B8F-4F95-AF9F-98FD99B303B4}" type="presParOf" srcId="{CE0E2575-0CA2-4AB1-B639-4C5AD5A0F362}" destId="{50012597-BF99-49D2-9CAC-E6BC4954EBC1}" srcOrd="1" destOrd="0" presId="urn:microsoft.com/office/officeart/2005/8/layout/orgChart1"/>
    <dgm:cxn modelId="{08C33F83-AFE7-4A33-B4F6-5E05A45EB3CD}" type="presParOf" srcId="{C63D8637-5866-4014-B300-B9198672A632}" destId="{1FA67004-E945-4726-BD41-4580A3399D4C}" srcOrd="1" destOrd="0" presId="urn:microsoft.com/office/officeart/2005/8/layout/orgChart1"/>
    <dgm:cxn modelId="{871B7B4A-BEE8-4185-BA14-8FA7D6D36A6A}" type="presParOf" srcId="{1FA67004-E945-4726-BD41-4580A3399D4C}" destId="{12EACD03-031B-41D9-A78A-7BE8FE56B4F0}" srcOrd="0" destOrd="0" presId="urn:microsoft.com/office/officeart/2005/8/layout/orgChart1"/>
    <dgm:cxn modelId="{DBEC4A4E-7DEF-4749-9A96-0E6A515E0E2D}" type="presParOf" srcId="{1FA67004-E945-4726-BD41-4580A3399D4C}" destId="{2F78C4C8-9812-4012-B5CF-769FAFDEF5B6}" srcOrd="1" destOrd="0" presId="urn:microsoft.com/office/officeart/2005/8/layout/orgChart1"/>
    <dgm:cxn modelId="{4B2DC8B1-C098-4689-8C7B-8E81A16121FE}" type="presParOf" srcId="{2F78C4C8-9812-4012-B5CF-769FAFDEF5B6}" destId="{14CF280D-E0F1-493C-9515-229E58BE8F24}" srcOrd="0" destOrd="0" presId="urn:microsoft.com/office/officeart/2005/8/layout/orgChart1"/>
    <dgm:cxn modelId="{002CFEDB-87A8-4CD1-9473-695A67142F37}" type="presParOf" srcId="{14CF280D-E0F1-493C-9515-229E58BE8F24}" destId="{379FA732-CA7F-49B2-A0C1-D207D7416950}" srcOrd="0" destOrd="0" presId="urn:microsoft.com/office/officeart/2005/8/layout/orgChart1"/>
    <dgm:cxn modelId="{774C9B4A-206F-4033-92E4-935972432688}" type="presParOf" srcId="{14CF280D-E0F1-493C-9515-229E58BE8F24}" destId="{8DF6B22F-7FB3-415B-89C6-2D080FC39BE5}" srcOrd="1" destOrd="0" presId="urn:microsoft.com/office/officeart/2005/8/layout/orgChart1"/>
    <dgm:cxn modelId="{49095F98-E70C-4601-9337-F00417429F00}" type="presParOf" srcId="{2F78C4C8-9812-4012-B5CF-769FAFDEF5B6}" destId="{1D83C8B8-EE28-4741-98A3-056ECA0E30FF}" srcOrd="1" destOrd="0" presId="urn:microsoft.com/office/officeart/2005/8/layout/orgChart1"/>
    <dgm:cxn modelId="{31ACA03C-C631-4099-B5B6-B825DE1CD4AB}" type="presParOf" srcId="{1D83C8B8-EE28-4741-98A3-056ECA0E30FF}" destId="{D67F8164-55E8-416E-A8EA-74C99BC75044}" srcOrd="0" destOrd="0" presId="urn:microsoft.com/office/officeart/2005/8/layout/orgChart1"/>
    <dgm:cxn modelId="{83D3D354-CCF1-4C85-971C-015E16E161E8}" type="presParOf" srcId="{1D83C8B8-EE28-4741-98A3-056ECA0E30FF}" destId="{047EE830-6E05-4EF6-991E-C49C57D72466}" srcOrd="1" destOrd="0" presId="urn:microsoft.com/office/officeart/2005/8/layout/orgChart1"/>
    <dgm:cxn modelId="{1FB812E3-0099-492F-B713-260D63F22EB0}" type="presParOf" srcId="{047EE830-6E05-4EF6-991E-C49C57D72466}" destId="{DF864267-767A-477F-B29F-AF8F8B7FA88F}" srcOrd="0" destOrd="0" presId="urn:microsoft.com/office/officeart/2005/8/layout/orgChart1"/>
    <dgm:cxn modelId="{5FF68E0B-384B-436A-9047-B1A97B0B90C0}" type="presParOf" srcId="{DF864267-767A-477F-B29F-AF8F8B7FA88F}" destId="{26BC90C7-C70B-4CB5-8FBD-8A3D66BC44C7}" srcOrd="0" destOrd="0" presId="urn:microsoft.com/office/officeart/2005/8/layout/orgChart1"/>
    <dgm:cxn modelId="{9EA6F859-A72D-4680-B3B8-8B3B7AF05C40}" type="presParOf" srcId="{DF864267-767A-477F-B29F-AF8F8B7FA88F}" destId="{1F75162C-7F4E-4C1A-AD27-111E0852D7A7}" srcOrd="1" destOrd="0" presId="urn:microsoft.com/office/officeart/2005/8/layout/orgChart1"/>
    <dgm:cxn modelId="{0CA262B3-704C-41B0-823F-2FDF8332914E}" type="presParOf" srcId="{047EE830-6E05-4EF6-991E-C49C57D72466}" destId="{2EBCA1BC-1090-4EEA-9713-3BDE97C794FB}" srcOrd="1" destOrd="0" presId="urn:microsoft.com/office/officeart/2005/8/layout/orgChart1"/>
    <dgm:cxn modelId="{2659990C-A635-4822-BB41-FB167D20400E}" type="presParOf" srcId="{047EE830-6E05-4EF6-991E-C49C57D72466}" destId="{369F41AC-B869-4E30-BEED-11FC36E1EDFF}" srcOrd="2" destOrd="0" presId="urn:microsoft.com/office/officeart/2005/8/layout/orgChart1"/>
    <dgm:cxn modelId="{43223699-3C71-434E-803F-D1CE9A299A5A}" type="presParOf" srcId="{2F78C4C8-9812-4012-B5CF-769FAFDEF5B6}" destId="{7A0187C4-E158-4AED-B459-146243AEDFBC}" srcOrd="2" destOrd="0" presId="urn:microsoft.com/office/officeart/2005/8/layout/orgChart1"/>
    <dgm:cxn modelId="{B1800727-C666-4356-8CA3-49EAD00E0D38}" type="presParOf" srcId="{1FA67004-E945-4726-BD41-4580A3399D4C}" destId="{A8FBF3DC-599C-4DBD-AF86-FD24ED2091BC}" srcOrd="2" destOrd="0" presId="urn:microsoft.com/office/officeart/2005/8/layout/orgChart1"/>
    <dgm:cxn modelId="{D0364FBB-C2FB-45CE-8F78-A261945BA307}" type="presParOf" srcId="{1FA67004-E945-4726-BD41-4580A3399D4C}" destId="{3BD44547-E70C-4679-B83E-7D8C55D4EF8F}" srcOrd="3" destOrd="0" presId="urn:microsoft.com/office/officeart/2005/8/layout/orgChart1"/>
    <dgm:cxn modelId="{4C7262EE-427F-4877-82C8-F5F9240051AA}" type="presParOf" srcId="{3BD44547-E70C-4679-B83E-7D8C55D4EF8F}" destId="{A3C0A0FC-B0C4-4391-BD09-DCC5DF533B2E}" srcOrd="0" destOrd="0" presId="urn:microsoft.com/office/officeart/2005/8/layout/orgChart1"/>
    <dgm:cxn modelId="{B2E14A5D-E0B1-4542-AA90-2ADBD06114AC}" type="presParOf" srcId="{A3C0A0FC-B0C4-4391-BD09-DCC5DF533B2E}" destId="{8F2CBE0A-6069-4B93-8E9A-3791A275BBDE}" srcOrd="0" destOrd="0" presId="urn:microsoft.com/office/officeart/2005/8/layout/orgChart1"/>
    <dgm:cxn modelId="{F8C41386-A931-42BE-A58C-4036BEAD5994}" type="presParOf" srcId="{A3C0A0FC-B0C4-4391-BD09-DCC5DF533B2E}" destId="{6A5CDE10-5D86-4FB5-AFF7-181B87B17828}" srcOrd="1" destOrd="0" presId="urn:microsoft.com/office/officeart/2005/8/layout/orgChart1"/>
    <dgm:cxn modelId="{EFCE857C-EA89-4497-AD4F-17E5E5B0F63A}" type="presParOf" srcId="{3BD44547-E70C-4679-B83E-7D8C55D4EF8F}" destId="{242B2298-279C-45E2-BF9F-92A11EA7E23B}" srcOrd="1" destOrd="0" presId="urn:microsoft.com/office/officeart/2005/8/layout/orgChart1"/>
    <dgm:cxn modelId="{4D7A9BA6-C474-48DA-9F7D-6DF227C70BB8}" type="presParOf" srcId="{3BD44547-E70C-4679-B83E-7D8C55D4EF8F}" destId="{FE0A5C15-DF9F-4C28-9CEF-5F63C571BDC3}" srcOrd="2" destOrd="0" presId="urn:microsoft.com/office/officeart/2005/8/layout/orgChart1"/>
    <dgm:cxn modelId="{E35D74C9-C681-4CBC-A20E-3AEB609F21E3}" type="presParOf" srcId="{1FA67004-E945-4726-BD41-4580A3399D4C}" destId="{9F819F92-FDFA-4DF0-8357-57ED504827A9}" srcOrd="4" destOrd="0" presId="urn:microsoft.com/office/officeart/2005/8/layout/orgChart1"/>
    <dgm:cxn modelId="{902ED649-05F3-4CC2-B330-D06E17DC43D0}" type="presParOf" srcId="{1FA67004-E945-4726-BD41-4580A3399D4C}" destId="{85810EEE-FE70-4EB8-BB20-2AFC25F5D861}" srcOrd="5" destOrd="0" presId="urn:microsoft.com/office/officeart/2005/8/layout/orgChart1"/>
    <dgm:cxn modelId="{A9CC6460-906B-43BA-803B-6997AD4A0391}" type="presParOf" srcId="{85810EEE-FE70-4EB8-BB20-2AFC25F5D861}" destId="{31EC5C85-9F24-4FDA-93CE-CF25F33D6733}" srcOrd="0" destOrd="0" presId="urn:microsoft.com/office/officeart/2005/8/layout/orgChart1"/>
    <dgm:cxn modelId="{856EC39E-E6F9-4C36-9074-C4EAAAA83834}" type="presParOf" srcId="{31EC5C85-9F24-4FDA-93CE-CF25F33D6733}" destId="{DA20E56E-617F-491F-BEFC-41F26E7D097D}" srcOrd="0" destOrd="0" presId="urn:microsoft.com/office/officeart/2005/8/layout/orgChart1"/>
    <dgm:cxn modelId="{98F4B0C4-2B13-4872-A0CD-24D5DA60674C}" type="presParOf" srcId="{31EC5C85-9F24-4FDA-93CE-CF25F33D6733}" destId="{72FA38C4-1AB2-4F37-8520-95B9C019CEFC}" srcOrd="1" destOrd="0" presId="urn:microsoft.com/office/officeart/2005/8/layout/orgChart1"/>
    <dgm:cxn modelId="{8C96D427-BD1F-437C-B18B-CE1C99915D49}" type="presParOf" srcId="{85810EEE-FE70-4EB8-BB20-2AFC25F5D861}" destId="{9DAC6AA0-8BA8-4617-A278-D6FDE18E38EF}" srcOrd="1" destOrd="0" presId="urn:microsoft.com/office/officeart/2005/8/layout/orgChart1"/>
    <dgm:cxn modelId="{8EF4F419-7B01-408A-A649-40D538138EB5}" type="presParOf" srcId="{85810EEE-FE70-4EB8-BB20-2AFC25F5D861}" destId="{03C2509D-C1B5-42A6-AB58-9FD1EC6954D1}" srcOrd="2" destOrd="0" presId="urn:microsoft.com/office/officeart/2005/8/layout/orgChart1"/>
    <dgm:cxn modelId="{037946F0-CB76-4F61-A87D-B18E5F552C36}" type="presParOf" srcId="{C63D8637-5866-4014-B300-B9198672A632}" destId="{7E2E126D-DA21-4A8B-ACD3-2D146BA577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19F92-FDFA-4DF0-8357-57ED504827A9}">
      <dsp:nvSpPr>
        <dsp:cNvPr id="0" name=""/>
        <dsp:cNvSpPr/>
      </dsp:nvSpPr>
      <dsp:spPr>
        <a:xfrm>
          <a:off x="2154325" y="776304"/>
          <a:ext cx="1673249" cy="445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201"/>
              </a:lnTo>
              <a:lnTo>
                <a:pt x="1673249" y="324201"/>
              </a:lnTo>
              <a:lnTo>
                <a:pt x="1673249" y="4458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BF3DC-599C-4DBD-AF86-FD24ED2091BC}">
      <dsp:nvSpPr>
        <dsp:cNvPr id="0" name=""/>
        <dsp:cNvSpPr/>
      </dsp:nvSpPr>
      <dsp:spPr>
        <a:xfrm>
          <a:off x="2108605" y="776304"/>
          <a:ext cx="91440" cy="4458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201"/>
              </a:lnTo>
              <a:lnTo>
                <a:pt x="95479" y="324201"/>
              </a:lnTo>
              <a:lnTo>
                <a:pt x="95479" y="4458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F8164-55E8-416E-A8EA-74C99BC75044}">
      <dsp:nvSpPr>
        <dsp:cNvPr id="0" name=""/>
        <dsp:cNvSpPr/>
      </dsp:nvSpPr>
      <dsp:spPr>
        <a:xfrm>
          <a:off x="534875" y="1683552"/>
          <a:ext cx="91440" cy="2432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2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CD03-031B-41D9-A78A-7BE8FE56B4F0}">
      <dsp:nvSpPr>
        <dsp:cNvPr id="0" name=""/>
        <dsp:cNvSpPr/>
      </dsp:nvSpPr>
      <dsp:spPr>
        <a:xfrm>
          <a:off x="580595" y="776304"/>
          <a:ext cx="1573730" cy="445820"/>
        </a:xfrm>
        <a:custGeom>
          <a:avLst/>
          <a:gdLst/>
          <a:ahLst/>
          <a:cxnLst/>
          <a:rect l="0" t="0" r="0" b="0"/>
          <a:pathLst>
            <a:path>
              <a:moveTo>
                <a:pt x="1573730" y="0"/>
              </a:moveTo>
              <a:lnTo>
                <a:pt x="1573730" y="324201"/>
              </a:lnTo>
              <a:lnTo>
                <a:pt x="0" y="324201"/>
              </a:lnTo>
              <a:lnTo>
                <a:pt x="0" y="4458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51C14-7768-40DA-8B9A-48B30592702F}">
      <dsp:nvSpPr>
        <dsp:cNvPr id="0" name=""/>
        <dsp:cNvSpPr/>
      </dsp:nvSpPr>
      <dsp:spPr>
        <a:xfrm>
          <a:off x="1258886" y="0"/>
          <a:ext cx="1790877" cy="77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&lt;&lt;interface&gt;&gt;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Vehicle</a:t>
          </a:r>
        </a:p>
      </dsp:txBody>
      <dsp:txXfrm>
        <a:off x="1258886" y="0"/>
        <a:ext cx="1790877" cy="776304"/>
      </dsp:txXfrm>
    </dsp:sp>
    <dsp:sp modelId="{379FA732-CA7F-49B2-A0C1-D207D7416950}">
      <dsp:nvSpPr>
        <dsp:cNvPr id="0" name=""/>
        <dsp:cNvSpPr/>
      </dsp:nvSpPr>
      <dsp:spPr>
        <a:xfrm>
          <a:off x="1457" y="1222124"/>
          <a:ext cx="1158274" cy="461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Car</a:t>
          </a:r>
        </a:p>
      </dsp:txBody>
      <dsp:txXfrm>
        <a:off x="1457" y="1222124"/>
        <a:ext cx="1158274" cy="461427"/>
      </dsp:txXfrm>
    </dsp:sp>
    <dsp:sp modelId="{26BC90C7-C70B-4CB5-8FBD-8A3D66BC44C7}">
      <dsp:nvSpPr>
        <dsp:cNvPr id="0" name=""/>
        <dsp:cNvSpPr/>
      </dsp:nvSpPr>
      <dsp:spPr>
        <a:xfrm>
          <a:off x="1457" y="1926789"/>
          <a:ext cx="1158274" cy="461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SUV</a:t>
          </a:r>
        </a:p>
      </dsp:txBody>
      <dsp:txXfrm>
        <a:off x="1457" y="1926789"/>
        <a:ext cx="1158274" cy="461427"/>
      </dsp:txXfrm>
    </dsp:sp>
    <dsp:sp modelId="{8F2CBE0A-6069-4B93-8E9A-3791A275BBDE}">
      <dsp:nvSpPr>
        <dsp:cNvPr id="0" name=""/>
        <dsp:cNvSpPr/>
      </dsp:nvSpPr>
      <dsp:spPr>
        <a:xfrm>
          <a:off x="1402970" y="1222124"/>
          <a:ext cx="1602229" cy="461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Motorcycle</a:t>
          </a:r>
        </a:p>
      </dsp:txBody>
      <dsp:txXfrm>
        <a:off x="1402970" y="1222124"/>
        <a:ext cx="1602229" cy="461427"/>
      </dsp:txXfrm>
    </dsp:sp>
    <dsp:sp modelId="{DA20E56E-617F-491F-BEFC-41F26E7D097D}">
      <dsp:nvSpPr>
        <dsp:cNvPr id="0" name=""/>
        <dsp:cNvSpPr/>
      </dsp:nvSpPr>
      <dsp:spPr>
        <a:xfrm>
          <a:off x="3248437" y="1222124"/>
          <a:ext cx="1158274" cy="461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2"/>
              </a:solidFill>
            </a:rPr>
            <a:t>RV</a:t>
          </a:r>
        </a:p>
      </dsp:txBody>
      <dsp:txXfrm>
        <a:off x="3248437" y="1222124"/>
        <a:ext cx="1158274" cy="461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A482D69-D4B7-4566-A1C8-F2598C98E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341" y="0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405" y="4415790"/>
            <a:ext cx="560324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341" y="8829967"/>
            <a:ext cx="303508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FE2006-3F29-4B3E-98E6-0F3811A48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BB3ADAF1-6B53-4271-BF13-A8346A02EF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D38F1-060C-4EAB-B810-191E68FA19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0"/>
            <a:ext cx="20193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59055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49C7D-8241-4F8B-A8D1-D9E1581EF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760030A-8A9A-4DD6-998C-E69E9A485C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60622-43AC-45E8-A453-DF9AAE04D8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56D4B-EA8C-4B97-9E73-B6C4C0912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E3D32-C709-4E48-9299-93E9FA12CD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96C11-B1A8-465B-B41E-1C49FCA63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C9E08-8ADC-4E4D-9CF7-48E04EA369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30650-A270-47A4-9B9C-8613A2461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8F45E-1348-4565-A306-DF385ACF9C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DF384-E275-4A7F-8AFE-9A72A0CB5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0772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1EF35A27-D1D5-4CA6-91CB-58BB688ED3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>
        <p:tmplLst>
          <p:tmpl lvl="1"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3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3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3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3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List&lt;E&gt;</a:t>
            </a:r>
            <a:r>
              <a:rPr lang="en-US"/>
              <a:t> Interface</a:t>
            </a:r>
          </a:p>
        </p:txBody>
      </p:sp>
      <p:graphicFrame>
        <p:nvGraphicFramePr>
          <p:cNvPr id="192536" name="Group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563448"/>
              </p:ext>
            </p:extLst>
          </p:nvPr>
        </p:nvGraphicFramePr>
        <p:xfrm>
          <a:off x="457200" y="1676400"/>
          <a:ext cx="8153400" cy="4891723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void add(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index, 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position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(0 &lt;=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&lt;=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add(E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Appends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end of this list; returns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get(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index)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object stored at position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 (0 &lt;=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set(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index, 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Replaces object stored at position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with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; returns object formerly at position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(0 &lt;=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535" name="AutoShape 23"/>
          <p:cNvSpPr>
            <a:spLocks noChangeArrowheads="1"/>
          </p:cNvSpPr>
          <p:nvPr/>
        </p:nvSpPr>
        <p:spPr bwMode="auto">
          <a:xfrm>
            <a:off x="3505200" y="1247775"/>
            <a:ext cx="5257800" cy="1309688"/>
          </a:xfrm>
          <a:prstGeom prst="wedgeEllipseCallout">
            <a:avLst>
              <a:gd name="adj1" fmla="val -49907"/>
              <a:gd name="adj2" fmla="val -58134"/>
            </a:avLst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E</a:t>
            </a:r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>
                <a:solidFill>
                  <a:srgbClr val="0000CC"/>
                </a:solidFill>
              </a:rPr>
              <a:t>is the data type being stored in the list</a:t>
            </a:r>
            <a:endParaRPr lang="en-US" sz="2800" i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List&lt;E&gt;</a:t>
            </a:r>
            <a:r>
              <a:rPr lang="en-US"/>
              <a:t> Interface</a:t>
            </a:r>
          </a:p>
        </p:txBody>
      </p:sp>
      <p:graphicFrame>
        <p:nvGraphicFramePr>
          <p:cNvPr id="193556" name="Group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61641"/>
              </p:ext>
            </p:extLst>
          </p:nvPr>
        </p:nvGraphicFramePr>
        <p:xfrm>
          <a:off x="838200" y="1752600"/>
          <a:ext cx="7566025" cy="4297045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remove(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index)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Removes and returns the element at position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  <a:b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(0 &lt;=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index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&lt; size)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remove(E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Removes first occurrence of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in this list; returns whether or not successful (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not found)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contains(E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true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found in this list; otherwise, returns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List&lt;E&gt;</a:t>
            </a:r>
            <a:r>
              <a:rPr lang="en-US"/>
              <a:t> Interface</a:t>
            </a:r>
          </a:p>
        </p:txBody>
      </p:sp>
      <p:graphicFrame>
        <p:nvGraphicFramePr>
          <p:cNvPr id="194591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506013"/>
              </p:ext>
            </p:extLst>
          </p:nvPr>
        </p:nvGraphicFramePr>
        <p:xfrm>
          <a:off x="381000" y="2182813"/>
          <a:ext cx="8229600" cy="3292476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int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size(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number of elements in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Iterator&lt;E&gt; iterator(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iterator for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ListIterator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&lt;E&gt;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listIterator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list iterator for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LinkedList&lt;E&gt; Class</a:t>
            </a:r>
          </a:p>
        </p:txBody>
      </p:sp>
      <p:sp>
        <p:nvSpPr>
          <p:cNvPr id="215043" name="AutoShape 3"/>
          <p:cNvSpPr>
            <a:spLocks noChangeArrowheads="1"/>
          </p:cNvSpPr>
          <p:nvPr/>
        </p:nvSpPr>
        <p:spPr bwMode="auto">
          <a:xfrm>
            <a:off x="4748213" y="1397000"/>
            <a:ext cx="4214812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java.util</a:t>
            </a:r>
            <a:r>
              <a:rPr lang="en-US" sz="3200">
                <a:solidFill>
                  <a:srgbClr val="0033CC"/>
                </a:solidFill>
              </a:rPr>
              <a:t> Package</a:t>
            </a:r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>
            <a:off x="228600" y="2254250"/>
            <a:ext cx="5535613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Implements 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List</a:t>
            </a:r>
            <a:r>
              <a:rPr lang="en-US" sz="3200">
                <a:solidFill>
                  <a:srgbClr val="0033CC"/>
                </a:solidFill>
              </a:rPr>
              <a:t> Interface</a:t>
            </a:r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>
            <a:off x="1243013" y="3200400"/>
            <a:ext cx="7008812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Avoid using indexing methods (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get</a:t>
            </a:r>
            <a:r>
              <a:rPr lang="en-US" sz="3200">
                <a:solidFill>
                  <a:srgbClr val="0033CC"/>
                </a:solidFill>
              </a:rPr>
              <a:t>, 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set</a:t>
            </a:r>
            <a:r>
              <a:rPr lang="en-US" sz="3200">
                <a:solidFill>
                  <a:srgbClr val="0033CC"/>
                </a:solidFill>
              </a:rPr>
              <a:t>, indexed 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add</a:t>
            </a:r>
            <a:r>
              <a:rPr lang="en-US" sz="3200">
                <a:solidFill>
                  <a:srgbClr val="0033CC"/>
                </a:solidFill>
              </a:rPr>
              <a:t> and 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remove</a:t>
            </a:r>
            <a:r>
              <a:rPr lang="en-US" sz="32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15046" name="AutoShape 6"/>
          <p:cNvSpPr>
            <a:spLocks noChangeArrowheads="1"/>
          </p:cNvSpPr>
          <p:nvPr/>
        </p:nvSpPr>
        <p:spPr bwMode="auto">
          <a:xfrm>
            <a:off x="2981325" y="4824413"/>
            <a:ext cx="5564188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Use iterator to traverse</a:t>
            </a: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720725" y="407988"/>
            <a:ext cx="4519613" cy="1309687"/>
          </a:xfrm>
          <a:prstGeom prst="wedgeEllipseCallout">
            <a:avLst>
              <a:gd name="adj1" fmla="val 52597"/>
              <a:gd name="adj2" fmla="val 182486"/>
            </a:avLst>
          </a:prstGeom>
          <a:solidFill>
            <a:srgbClr val="FFE7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Methods have </a:t>
            </a:r>
            <a:r>
              <a:rPr lang="en-US" sz="2800" i="1">
                <a:solidFill>
                  <a:srgbClr val="990099"/>
                </a:solidFill>
                <a:latin typeface="Verdana" pitchFamily="34" charset="0"/>
              </a:rPr>
              <a:t>O(n)</a:t>
            </a:r>
            <a:r>
              <a:rPr lang="en-US" sz="2800" i="1">
                <a:solidFill>
                  <a:srgbClr val="0000CC"/>
                </a:solidFill>
                <a:latin typeface="Verdana" pitchFamily="34" charset="0"/>
              </a:rPr>
              <a:t> </a:t>
            </a:r>
            <a:r>
              <a:rPr lang="en-US" sz="2800">
                <a:solidFill>
                  <a:srgbClr val="0000CC"/>
                </a:solidFill>
                <a:latin typeface="Verdana" pitchFamily="34" charset="0"/>
              </a:rPr>
              <a:t>efficiency</a:t>
            </a:r>
            <a:endParaRPr lang="en-US" sz="2800" i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nimBg="1"/>
      <p:bldP spid="215044" grpId="0" animBg="1"/>
      <p:bldP spid="215045" grpId="0" animBg="1"/>
      <p:bldP spid="215046" grpId="0" animBg="1"/>
      <p:bldP spid="2150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LinkedList&lt;E&gt;</a:t>
            </a:r>
            <a:r>
              <a:rPr lang="en-US"/>
              <a:t> Methods</a:t>
            </a:r>
          </a:p>
        </p:txBody>
      </p:sp>
      <p:graphicFrame>
        <p:nvGraphicFramePr>
          <p:cNvPr id="160794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33412"/>
              </p:ext>
            </p:extLst>
          </p:nvPr>
        </p:nvGraphicFramePr>
        <p:xfrm>
          <a:off x="685800" y="1905000"/>
          <a:ext cx="7848600" cy="411638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void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addFirst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Adds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front of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void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addLast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Adds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end of this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getFirst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front of this list; Exception if empty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getLast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end of this list; Exception if empty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LinkedList&lt;E&gt;</a:t>
            </a:r>
            <a:r>
              <a:rPr lang="en-US"/>
              <a:t> Methods</a:t>
            </a:r>
          </a:p>
        </p:txBody>
      </p:sp>
      <p:graphicFrame>
        <p:nvGraphicFramePr>
          <p:cNvPr id="161823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50622"/>
              </p:ext>
            </p:extLst>
          </p:nvPr>
        </p:nvGraphicFramePr>
        <p:xfrm>
          <a:off x="685800" y="1905000"/>
          <a:ext cx="7848600" cy="2468563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removeFirst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Removes and 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front of this list; Exception if empty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removeLast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 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Removes and returns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at end of this list; Exception if empty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ListExample.java</a:t>
            </a: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1828800" y="1524000"/>
            <a:ext cx="6956425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Change implementation to LinkedList</a:t>
            </a:r>
          </a:p>
        </p:txBody>
      </p:sp>
      <p:sp>
        <p:nvSpPr>
          <p:cNvPr id="229382" name="AutoShape 6"/>
          <p:cNvSpPr>
            <a:spLocks noChangeArrowheads="1"/>
          </p:cNvSpPr>
          <p:nvPr/>
        </p:nvSpPr>
        <p:spPr bwMode="auto">
          <a:xfrm>
            <a:off x="457200" y="2722563"/>
            <a:ext cx="8023225" cy="6413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</a:rPr>
              <a:t>Uncomment call to testLinkedListMethods</a:t>
            </a:r>
          </a:p>
        </p:txBody>
      </p:sp>
      <p:sp>
        <p:nvSpPr>
          <p:cNvPr id="229384" name="AutoShape 8"/>
          <p:cNvSpPr>
            <a:spLocks noChangeArrowheads="1"/>
          </p:cNvSpPr>
          <p:nvPr/>
        </p:nvSpPr>
        <p:spPr bwMode="auto">
          <a:xfrm>
            <a:off x="477838" y="3875445"/>
            <a:ext cx="7962900" cy="132802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List&lt;String&gt; friends = new </a:t>
            </a:r>
            <a:r>
              <a:rPr lang="en-US" sz="2400" dirty="0" err="1">
                <a:solidFill>
                  <a:srgbClr val="0000FF"/>
                </a:solidFill>
              </a:rPr>
              <a:t>LinkedList</a:t>
            </a:r>
            <a:r>
              <a:rPr lang="en-US" sz="2400" dirty="0">
                <a:solidFill>
                  <a:srgbClr val="0000FF"/>
                </a:solidFill>
              </a:rPr>
              <a:t>&lt;&gt;();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 err="1">
                <a:solidFill>
                  <a:srgbClr val="0000FF"/>
                </a:solidFill>
              </a:rPr>
              <a:t>testLinkedListMethods</a:t>
            </a:r>
            <a:r>
              <a:rPr lang="en-US" sz="2400" dirty="0">
                <a:solidFill>
                  <a:srgbClr val="0000FF"/>
                </a:solidFill>
              </a:rPr>
              <a:t>((</a:t>
            </a:r>
            <a:r>
              <a:rPr lang="en-US" sz="2400" dirty="0" err="1">
                <a:solidFill>
                  <a:srgbClr val="0000FF"/>
                </a:solidFill>
              </a:rPr>
              <a:t>LinkedList</a:t>
            </a:r>
            <a:r>
              <a:rPr lang="en-US" sz="2400" dirty="0">
                <a:solidFill>
                  <a:srgbClr val="0000FF"/>
                </a:solidFill>
              </a:rPr>
              <a:t>&lt;String&gt;) friends);</a:t>
            </a:r>
          </a:p>
        </p:txBody>
      </p:sp>
      <p:sp>
        <p:nvSpPr>
          <p:cNvPr id="229385" name="AutoShape 9"/>
          <p:cNvSpPr>
            <a:spLocks noChangeArrowheads="1"/>
          </p:cNvSpPr>
          <p:nvPr/>
        </p:nvSpPr>
        <p:spPr bwMode="auto">
          <a:xfrm>
            <a:off x="2225675" y="5502275"/>
            <a:ext cx="6308725" cy="9112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400">
                <a:solidFill>
                  <a:srgbClr val="0000CC"/>
                </a:solidFill>
                <a:latin typeface="Verdana" pitchFamily="34" charset="0"/>
              </a:rPr>
              <a:t>List object is not a LinkedList object – must cast back to real self</a:t>
            </a:r>
            <a:endParaRPr lang="en-US" sz="2400" i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/>
      <p:bldP spid="229384" grpId="0" animBg="1"/>
      <p:bldP spid="2293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</a:t>
            </a:r>
          </a:p>
        </p:txBody>
      </p:sp>
      <p:sp>
        <p:nvSpPr>
          <p:cNvPr id="216068" name="AutoShape 4"/>
          <p:cNvSpPr>
            <a:spLocks noChangeArrowheads="1"/>
          </p:cNvSpPr>
          <p:nvPr/>
        </p:nvSpPr>
        <p:spPr bwMode="auto">
          <a:xfrm>
            <a:off x="2232025" y="1612900"/>
            <a:ext cx="6019800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java.util.Iterator</a:t>
            </a:r>
            <a:r>
              <a:rPr lang="en-US" sz="3200">
                <a:solidFill>
                  <a:srgbClr val="0033CC"/>
                </a:solidFill>
              </a:rPr>
              <a:t> Interface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457200" y="2609850"/>
            <a:ext cx="7008813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Provides means of traversing a collection without using indexes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2917825" y="4267200"/>
            <a:ext cx="5616575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Supports safe &amp; effortless removal of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Iterator&lt;E&gt;</a:t>
            </a:r>
            <a:r>
              <a:rPr lang="en-US"/>
              <a:t> Interface</a:t>
            </a:r>
          </a:p>
        </p:txBody>
      </p:sp>
      <p:graphicFrame>
        <p:nvGraphicFramePr>
          <p:cNvPr id="19661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5458"/>
              </p:ext>
            </p:extLst>
          </p:nvPr>
        </p:nvGraphicFramePr>
        <p:xfrm>
          <a:off x="685800" y="1905000"/>
          <a:ext cx="7848600" cy="4389438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hasNext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whether or not there is a next 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next()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the next element; throws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NoSuchElementException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hasNext()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remove()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Removes and returns last element returned by next; throws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IllegalStateException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next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method has not been called at all or since last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remove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</a:t>
            </a:r>
            <a:r>
              <a:rPr lang="en-US">
                <a:latin typeface="Lucida Console" pitchFamily="49" charset="0"/>
              </a:rPr>
              <a:t>IteratorExample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Conceptually, the iterator rests </a:t>
            </a:r>
            <a:r>
              <a:rPr lang="en-US" i="1" dirty="0"/>
              <a:t>between</a:t>
            </a:r>
            <a:r>
              <a:rPr lang="en-US" dirty="0"/>
              <a:t> objects, much like a cursor in a word-processing program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Iterator&lt;String&gt; iter = list.iterator();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while (iter.hasNext()) 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String temp = iter.next();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System.out.println(temp);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}</a:t>
            </a:r>
            <a:endParaRPr lang="en-US" sz="26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 flipH="1">
            <a:off x="228599" y="1219200"/>
            <a:ext cx="3011488" cy="919401"/>
          </a:xfrm>
          <a:prstGeom prst="wedgeRoundRectCallout">
            <a:avLst>
              <a:gd name="adj1" fmla="val 7008"/>
              <a:gd name="adj2" fmla="val 38603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Iterator begins before first element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Amanda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324008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Bryan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4805363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Marcus</a:t>
            </a: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637063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Todd</a:t>
            </a: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1524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>
            <a:off x="3048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4572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>
            <a:off x="61722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5" name="Line 13"/>
          <p:cNvSpPr>
            <a:spLocks noChangeShapeType="1"/>
          </p:cNvSpPr>
          <p:nvPr/>
        </p:nvSpPr>
        <p:spPr bwMode="auto">
          <a:xfrm>
            <a:off x="77724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46" name="AutoShape 14"/>
          <p:cNvSpPr>
            <a:spLocks noChangeArrowheads="1"/>
          </p:cNvSpPr>
          <p:nvPr/>
        </p:nvSpPr>
        <p:spPr bwMode="auto">
          <a:xfrm flipH="1">
            <a:off x="1828800" y="2057400"/>
            <a:ext cx="3048000" cy="919401"/>
          </a:xfrm>
          <a:prstGeom prst="wedgeRoundRectCallout">
            <a:avLst>
              <a:gd name="adj1" fmla="val 9707"/>
              <a:gd name="adj2" fmla="val 28709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After first </a:t>
            </a:r>
            <a:r>
              <a:rPr lang="en-US" sz="2400" dirty="0">
                <a:solidFill>
                  <a:srgbClr val="FFFF00"/>
                </a:solidFill>
                <a:latin typeface="Lucida Console" pitchFamily="49" charset="0"/>
              </a:rPr>
              <a:t>next</a:t>
            </a:r>
            <a:r>
              <a:rPr lang="en-US" sz="2400" dirty="0">
                <a:solidFill>
                  <a:srgbClr val="FFFF00"/>
                </a:solidFill>
              </a:rPr>
              <a:t> call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Returns “</a:t>
            </a:r>
            <a:r>
              <a:rPr lang="en-US" sz="2400" dirty="0">
                <a:solidFill>
                  <a:srgbClr val="FFFF00"/>
                </a:solidFill>
                <a:latin typeface="Lucida Console" pitchFamily="49" charset="0"/>
              </a:rPr>
              <a:t>Amanda</a:t>
            </a:r>
            <a:r>
              <a:rPr lang="en-US" sz="2400" dirty="0">
                <a:solidFill>
                  <a:srgbClr val="FFFF00"/>
                </a:solidFill>
              </a:rPr>
              <a:t>”</a:t>
            </a:r>
          </a:p>
        </p:txBody>
      </p:sp>
      <p:sp>
        <p:nvSpPr>
          <p:cNvPr id="197647" name="AutoShape 15"/>
          <p:cNvSpPr>
            <a:spLocks noChangeArrowheads="1"/>
          </p:cNvSpPr>
          <p:nvPr/>
        </p:nvSpPr>
        <p:spPr bwMode="auto">
          <a:xfrm>
            <a:off x="5486400" y="2514600"/>
            <a:ext cx="3322638" cy="1328023"/>
          </a:xfrm>
          <a:prstGeom prst="wedgeRoundRectCallout">
            <a:avLst>
              <a:gd name="adj1" fmla="val 19042"/>
              <a:gd name="adj2" fmla="val 15088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After last </a:t>
            </a:r>
            <a:r>
              <a:rPr lang="en-US" sz="2400" dirty="0">
                <a:solidFill>
                  <a:srgbClr val="FFFF00"/>
                </a:solidFill>
                <a:latin typeface="Lucida Console" pitchFamily="49" charset="0"/>
              </a:rPr>
              <a:t>next</a:t>
            </a:r>
            <a:r>
              <a:rPr lang="en-US" sz="2400" dirty="0">
                <a:solidFill>
                  <a:srgbClr val="FFFF00"/>
                </a:solidFill>
              </a:rPr>
              <a:t> call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Returns “</a:t>
            </a:r>
            <a:r>
              <a:rPr lang="en-US" sz="2400" dirty="0">
                <a:solidFill>
                  <a:srgbClr val="FFFF00"/>
                </a:solidFill>
                <a:latin typeface="Lucida Console" pitchFamily="49" charset="0"/>
              </a:rPr>
              <a:t>Todd</a:t>
            </a:r>
            <a:r>
              <a:rPr lang="en-US" sz="2400" dirty="0">
                <a:solidFill>
                  <a:srgbClr val="FFFF00"/>
                </a:solidFill>
              </a:rPr>
              <a:t>” &amp;</a:t>
            </a:r>
          </a:p>
          <a:p>
            <a:pPr algn="ctr"/>
            <a:r>
              <a:rPr lang="en-US" sz="2400" dirty="0" err="1">
                <a:solidFill>
                  <a:srgbClr val="FFFF00"/>
                </a:solidFill>
                <a:latin typeface="Lucida Console" pitchFamily="49" charset="0"/>
              </a:rPr>
              <a:t>hasNext</a:t>
            </a:r>
            <a:r>
              <a:rPr lang="en-US" sz="2400" dirty="0">
                <a:solidFill>
                  <a:srgbClr val="FFFF00"/>
                </a:solidFill>
              </a:rPr>
              <a:t> is false</a:t>
            </a:r>
          </a:p>
        </p:txBody>
      </p:sp>
      <p:sp>
        <p:nvSpPr>
          <p:cNvPr id="197648" name="AutoShape 16"/>
          <p:cNvSpPr>
            <a:spLocks noChangeArrowheads="1"/>
          </p:cNvSpPr>
          <p:nvPr/>
        </p:nvSpPr>
        <p:spPr bwMode="auto">
          <a:xfrm flipH="1">
            <a:off x="4429125" y="1007943"/>
            <a:ext cx="4379913" cy="919401"/>
          </a:xfrm>
          <a:prstGeom prst="wedgeRoundRectCallout">
            <a:avLst>
              <a:gd name="adj1" fmla="val -30256"/>
              <a:gd name="adj2" fmla="val 4036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Another next would case a NoSuchElementException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197636" grpId="0" animBg="1"/>
      <p:bldP spid="197636" grpId="1" animBg="1"/>
      <p:bldP spid="197637" grpId="0" animBg="1"/>
      <p:bldP spid="197638" grpId="0" animBg="1"/>
      <p:bldP spid="197639" grpId="0" animBg="1"/>
      <p:bldP spid="197640" grpId="0" animBg="1"/>
      <p:bldP spid="197641" grpId="0" animBg="1"/>
      <p:bldP spid="197641" grpId="1" animBg="1"/>
      <p:bldP spid="197642" grpId="0" animBg="1"/>
      <p:bldP spid="197642" grpId="1" animBg="1"/>
      <p:bldP spid="197643" grpId="0" animBg="1"/>
      <p:bldP spid="197643" grpId="1" animBg="1"/>
      <p:bldP spid="197644" grpId="0" animBg="1"/>
      <p:bldP spid="197644" grpId="1" animBg="1"/>
      <p:bldP spid="197645" grpId="0" animBg="1"/>
      <p:bldP spid="197646" grpId="0" animBg="1"/>
      <p:bldP spid="197646" grpId="1" animBg="1"/>
      <p:bldP spid="197647" grpId="0" animBg="1"/>
      <p:bldP spid="197647" grpId="1" animBg="1"/>
      <p:bldP spid="197648" grpId="0" animBg="1"/>
      <p:bldP spid="1976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210947" name="Oval 3"/>
          <p:cNvSpPr>
            <a:spLocks noChangeArrowheads="1"/>
          </p:cNvSpPr>
          <p:nvPr/>
        </p:nvSpPr>
        <p:spPr bwMode="auto">
          <a:xfrm>
            <a:off x="280988" y="1689100"/>
            <a:ext cx="4268787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Advantages</a:t>
            </a:r>
          </a:p>
        </p:txBody>
      </p:sp>
      <p:sp>
        <p:nvSpPr>
          <p:cNvPr id="210949" name="AutoShape 5"/>
          <p:cNvSpPr>
            <a:spLocks noChangeArrowheads="1"/>
          </p:cNvSpPr>
          <p:nvPr/>
        </p:nvSpPr>
        <p:spPr bwMode="auto">
          <a:xfrm>
            <a:off x="280988" y="3200400"/>
            <a:ext cx="3937000" cy="6318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8000"/>
                </a:solidFill>
              </a:rPr>
              <a:t>Random Access</a:t>
            </a:r>
          </a:p>
        </p:txBody>
      </p:sp>
      <p:sp>
        <p:nvSpPr>
          <p:cNvPr id="210950" name="AutoShape 6"/>
          <p:cNvSpPr>
            <a:spLocks noChangeArrowheads="1"/>
          </p:cNvSpPr>
          <p:nvPr/>
        </p:nvSpPr>
        <p:spPr bwMode="auto">
          <a:xfrm>
            <a:off x="228600" y="4114800"/>
            <a:ext cx="4043363" cy="17129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339966"/>
                </a:solidFill>
              </a:rPr>
              <a:t>Efficient use of memory when mostly full</a:t>
            </a:r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4648200" y="1687513"/>
            <a:ext cx="4270375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Disadvantages</a:t>
            </a:r>
          </a:p>
        </p:txBody>
      </p:sp>
      <p:sp>
        <p:nvSpPr>
          <p:cNvPr id="210952" name="AutoShape 8"/>
          <p:cNvSpPr>
            <a:spLocks noChangeArrowheads="1"/>
          </p:cNvSpPr>
          <p:nvPr/>
        </p:nvSpPr>
        <p:spPr bwMode="auto">
          <a:xfrm>
            <a:off x="4800600" y="2971800"/>
            <a:ext cx="4041775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Must write code to shift for insert/delete</a:t>
            </a:r>
          </a:p>
        </p:txBody>
      </p:sp>
      <p:sp>
        <p:nvSpPr>
          <p:cNvPr id="210953" name="AutoShape 9"/>
          <p:cNvSpPr>
            <a:spLocks noChangeArrowheads="1"/>
          </p:cNvSpPr>
          <p:nvPr/>
        </p:nvSpPr>
        <p:spPr bwMode="auto">
          <a:xfrm>
            <a:off x="6022975" y="4335463"/>
            <a:ext cx="2895600" cy="17129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FF0066"/>
                </a:solidFill>
              </a:rPr>
              <a:t>Requires contiguous memory</a:t>
            </a:r>
          </a:p>
        </p:txBody>
      </p:sp>
      <p:sp>
        <p:nvSpPr>
          <p:cNvPr id="210955" name="AutoShape 11"/>
          <p:cNvSpPr>
            <a:spLocks noChangeArrowheads="1"/>
          </p:cNvSpPr>
          <p:nvPr/>
        </p:nvSpPr>
        <p:spPr bwMode="auto">
          <a:xfrm>
            <a:off x="4389438" y="381000"/>
            <a:ext cx="4084637" cy="1562100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Best for storing data that needs frequent access, but infrequent updates</a:t>
            </a:r>
          </a:p>
        </p:txBody>
      </p:sp>
      <p:sp>
        <p:nvSpPr>
          <p:cNvPr id="210956" name="AutoShape 12"/>
          <p:cNvSpPr>
            <a:spLocks noChangeArrowheads="1"/>
          </p:cNvSpPr>
          <p:nvPr/>
        </p:nvSpPr>
        <p:spPr bwMode="auto">
          <a:xfrm>
            <a:off x="4549775" y="4114800"/>
            <a:ext cx="2312988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990099"/>
                </a:solidFill>
              </a:rPr>
              <a:t>Fixed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  <p:bldP spid="210949" grpId="0"/>
      <p:bldP spid="210950" grpId="0"/>
      <p:bldP spid="210951" grpId="0" animBg="1"/>
      <p:bldP spid="210952" grpId="0"/>
      <p:bldP spid="210953" grpId="0"/>
      <p:bldP spid="210955" grpId="0" animBg="1"/>
      <p:bldP spid="2109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Iterator to Remove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 = list.iterator();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iter.next();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iter.next();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iter.remove();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iter.remove();</a:t>
            </a:r>
            <a:endParaRPr lang="en-US" sz="23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 flipH="1">
            <a:off x="2865437" y="2819400"/>
            <a:ext cx="3128962" cy="919401"/>
          </a:xfrm>
          <a:prstGeom prst="wedgeRoundRectCallout">
            <a:avLst>
              <a:gd name="adj1" fmla="val 91632"/>
              <a:gd name="adj2" fmla="val 2130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Resets iterator to before first element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Amanda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324008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Bryan</a:t>
            </a: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4805363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Marcus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637063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Todd</a:t>
            </a:r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>
            <a:off x="1524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6" name="Line 10"/>
          <p:cNvSpPr>
            <a:spLocks noChangeShapeType="1"/>
          </p:cNvSpPr>
          <p:nvPr/>
        </p:nvSpPr>
        <p:spPr bwMode="auto">
          <a:xfrm>
            <a:off x="3048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4572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68" name="AutoShape 12"/>
          <p:cNvSpPr>
            <a:spLocks noChangeArrowheads="1"/>
          </p:cNvSpPr>
          <p:nvPr/>
        </p:nvSpPr>
        <p:spPr bwMode="auto">
          <a:xfrm>
            <a:off x="5388995" y="3634978"/>
            <a:ext cx="3322638" cy="510778"/>
          </a:xfrm>
          <a:prstGeom prst="wedgeRoundRectCallout">
            <a:avLst>
              <a:gd name="adj1" fmla="val -92282"/>
              <a:gd name="adj2" fmla="val 28906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“</a:t>
            </a:r>
            <a:r>
              <a:rPr lang="en-US" sz="2400">
                <a:solidFill>
                  <a:srgbClr val="FFFF00"/>
                </a:solidFill>
                <a:latin typeface="Lucida Console" pitchFamily="49" charset="0"/>
              </a:rPr>
              <a:t>Bryan</a:t>
            </a:r>
            <a:r>
              <a:rPr lang="en-US" sz="2400">
                <a:solidFill>
                  <a:srgbClr val="FFFF00"/>
                </a:solidFill>
              </a:rPr>
              <a:t>” is removed</a:t>
            </a:r>
          </a:p>
        </p:txBody>
      </p:sp>
      <p:sp>
        <p:nvSpPr>
          <p:cNvPr id="198669" name="AutoShape 13"/>
          <p:cNvSpPr>
            <a:spLocks noChangeArrowheads="1"/>
          </p:cNvSpPr>
          <p:nvPr/>
        </p:nvSpPr>
        <p:spPr bwMode="auto">
          <a:xfrm>
            <a:off x="1206500" y="798513"/>
            <a:ext cx="7404100" cy="2325687"/>
          </a:xfrm>
          <a:prstGeom prst="irregularSeal1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Lucida Console" pitchFamily="49" charset="0"/>
              </a:rPr>
              <a:t>IllegalStateException</a:t>
            </a:r>
            <a:r>
              <a:rPr lang="en-US" sz="2400" dirty="0">
                <a:solidFill>
                  <a:schemeClr val="bg2"/>
                </a:solidFill>
              </a:rPr>
              <a:t> is thrown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16545 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17118 2.22222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/>
      <p:bldP spid="198660" grpId="0" uiExpand="1" animBg="1"/>
      <p:bldP spid="198660" grpId="1" uiExpand="1" animBg="1"/>
      <p:bldP spid="198661" grpId="0" animBg="1"/>
      <p:bldP spid="198662" grpId="0" animBg="1"/>
      <p:bldP spid="198662" grpId="1" uiExpand="1" animBg="1"/>
      <p:bldP spid="198663" grpId="0" animBg="1"/>
      <p:bldP spid="198663" grpId="1" uiExpand="1" animBg="1"/>
      <p:bldP spid="198664" grpId="0" animBg="1"/>
      <p:bldP spid="198664" grpId="1" uiExpand="1" animBg="1"/>
      <p:bldP spid="198665" grpId="0" uiExpand="1" animBg="1"/>
      <p:bldP spid="198665" grpId="1" uiExpand="1" animBg="1"/>
      <p:bldP spid="198666" grpId="0" uiExpand="1" animBg="1"/>
      <p:bldP spid="198666" grpId="1" uiExpand="1" animBg="1"/>
      <p:bldP spid="198666" grpId="2" uiExpand="1" animBg="1"/>
      <p:bldP spid="198667" grpId="0" uiExpand="1" animBg="1"/>
      <p:bldP spid="198667" grpId="1" uiExpand="1" animBg="1"/>
      <p:bldP spid="198668" grpId="0" uiExpand="1" animBg="1"/>
      <p:bldP spid="198668" grpId="1" uiExpand="1" animBg="1"/>
      <p:bldP spid="198669" grpId="0" animBg="1"/>
      <p:bldP spid="19866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Iterator</a:t>
            </a:r>
          </a:p>
        </p:txBody>
      </p:sp>
      <p:sp>
        <p:nvSpPr>
          <p:cNvPr id="217091" name="AutoShape 3"/>
          <p:cNvSpPr>
            <a:spLocks noChangeArrowheads="1"/>
          </p:cNvSpPr>
          <p:nvPr/>
        </p:nvSpPr>
        <p:spPr bwMode="auto">
          <a:xfrm>
            <a:off x="228600" y="1717675"/>
            <a:ext cx="7010400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java.util.ListIterator</a:t>
            </a:r>
            <a:r>
              <a:rPr lang="en-US" sz="3200">
                <a:solidFill>
                  <a:srgbClr val="0033CC"/>
                </a:solidFill>
              </a:rPr>
              <a:t> Interface</a:t>
            </a:r>
          </a:p>
        </p:txBody>
      </p:sp>
      <p:sp>
        <p:nvSpPr>
          <p:cNvPr id="217092" name="AutoShape 4"/>
          <p:cNvSpPr>
            <a:spLocks noChangeArrowheads="1"/>
          </p:cNvSpPr>
          <p:nvPr/>
        </p:nvSpPr>
        <p:spPr bwMode="auto">
          <a:xfrm>
            <a:off x="228600" y="3352800"/>
            <a:ext cx="6199188" cy="172243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Provides means of traversing backwards through collection without using indexes</a:t>
            </a: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2955925" y="5219700"/>
            <a:ext cx="5616575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Supports insertion and replacing of elements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1828800" y="2514600"/>
            <a:ext cx="7010400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Extends</a:t>
            </a:r>
            <a:r>
              <a:rPr lang="en-US" sz="3200">
                <a:solidFill>
                  <a:srgbClr val="0033CC"/>
                </a:solidFill>
                <a:latin typeface="Verdana" pitchFamily="34" charset="0"/>
              </a:rPr>
              <a:t> java.util.Iterator</a:t>
            </a:r>
            <a:r>
              <a:rPr lang="en-US" sz="3200">
                <a:solidFill>
                  <a:srgbClr val="0033CC"/>
                </a:solidFill>
              </a:rPr>
              <a:t>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nimBg="1"/>
      <p:bldP spid="217092" grpId="0" animBg="1"/>
      <p:bldP spid="217093" grpId="0" animBg="1"/>
      <p:bldP spid="2170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ListIterator&lt;E&gt;</a:t>
            </a:r>
            <a:r>
              <a:rPr lang="en-US"/>
              <a:t> Interface</a:t>
            </a:r>
          </a:p>
        </p:txBody>
      </p:sp>
      <p:graphicFrame>
        <p:nvGraphicFramePr>
          <p:cNvPr id="2007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64346"/>
              </p:ext>
            </p:extLst>
          </p:nvPr>
        </p:nvGraphicFramePr>
        <p:xfrm>
          <a:off x="304800" y="1905000"/>
          <a:ext cx="8686800" cy="446659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boolean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hasPrevious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whether or not there is a previous 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E previous()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Returns the previous element; throws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NoSuchElementException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hasPrevious()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void add(E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obj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before next element to be returned by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next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(before “cursor” position)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void set(E </a:t>
                      </a: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obj</a:t>
                      </a: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Replaces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obj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last returned by next or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previous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; throws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IllegalStateExc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if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next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or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 previous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not called or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Console" pitchFamily="49" charset="0"/>
                        </a:rPr>
                        <a:t>remove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called since list next/previous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latin typeface="Verdana" pitchFamily="34" charset="0"/>
              </a:rPr>
              <a:t>ListIterator</a:t>
            </a:r>
            <a:r>
              <a:rPr lang="en-US"/>
              <a:t> to Insert and Replace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ListIterator&lt;String&gt; listIter;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 = list.listIterator();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listIter.add(“George”);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listIter.next();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listIter.add(“Jim”);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listIter.next();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listIter.next();</a:t>
            </a:r>
          </a:p>
          <a:p>
            <a:pPr>
              <a:buFont typeface="Wingdings" pitchFamily="2" charset="2"/>
              <a:buNone/>
            </a:pPr>
            <a:r>
              <a:rPr lang="pt-BR" sz="21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listIter.set(“Fred”);</a:t>
            </a:r>
            <a:endParaRPr lang="en-US" sz="21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201732" name="AutoShape 4"/>
          <p:cNvSpPr>
            <a:spLocks noChangeArrowheads="1"/>
          </p:cNvSpPr>
          <p:nvPr/>
        </p:nvSpPr>
        <p:spPr bwMode="auto">
          <a:xfrm flipH="1">
            <a:off x="5181600" y="2059435"/>
            <a:ext cx="3134519" cy="919401"/>
          </a:xfrm>
          <a:prstGeom prst="wedgeRoundRectCallout">
            <a:avLst>
              <a:gd name="adj1" fmla="val 164393"/>
              <a:gd name="adj2" fmla="val 2932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ListIterator begins before first element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16764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Amanda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2004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Marcus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24008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Jim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805363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Todd</a:t>
            </a:r>
          </a:p>
        </p:txBody>
      </p:sp>
      <p:sp>
        <p:nvSpPr>
          <p:cNvPr id="201737" name="Line 9"/>
          <p:cNvSpPr>
            <a:spLocks noChangeShapeType="1"/>
          </p:cNvSpPr>
          <p:nvPr/>
        </p:nvSpPr>
        <p:spPr bwMode="auto">
          <a:xfrm>
            <a:off x="1524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3048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4572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>
            <a:off x="61722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auto">
          <a:xfrm>
            <a:off x="77724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2" name="AutoShape 14"/>
          <p:cNvSpPr>
            <a:spLocks noChangeArrowheads="1"/>
          </p:cNvSpPr>
          <p:nvPr/>
        </p:nvSpPr>
        <p:spPr bwMode="auto">
          <a:xfrm flipH="1">
            <a:off x="1524000" y="389652"/>
            <a:ext cx="4160838" cy="1328023"/>
          </a:xfrm>
          <a:prstGeom prst="wedgeRoundRectCallout">
            <a:avLst>
              <a:gd name="adj1" fmla="val 60190"/>
              <a:gd name="adj2" fmla="val 3225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“</a:t>
            </a:r>
            <a:r>
              <a:rPr lang="en-US" sz="2400" dirty="0">
                <a:solidFill>
                  <a:srgbClr val="FFFF00"/>
                </a:solidFill>
                <a:latin typeface="Lucida Console" pitchFamily="49" charset="0"/>
              </a:rPr>
              <a:t>George</a:t>
            </a:r>
            <a:r>
              <a:rPr lang="en-US" sz="2400" dirty="0">
                <a:solidFill>
                  <a:srgbClr val="FFFF00"/>
                </a:solidFill>
              </a:rPr>
              <a:t>” added prior to iterator (previous would return “George”)</a:t>
            </a:r>
          </a:p>
        </p:txBody>
      </p:sp>
      <p:sp>
        <p:nvSpPr>
          <p:cNvPr id="201743" name="AutoShape 15"/>
          <p:cNvSpPr>
            <a:spLocks noChangeArrowheads="1"/>
          </p:cNvSpPr>
          <p:nvPr/>
        </p:nvSpPr>
        <p:spPr bwMode="auto">
          <a:xfrm>
            <a:off x="6004719" y="3033718"/>
            <a:ext cx="2540000" cy="919401"/>
          </a:xfrm>
          <a:prstGeom prst="wedgeRoundRectCallout">
            <a:avLst>
              <a:gd name="adj1" fmla="val 2958"/>
              <a:gd name="adj2" fmla="val 21060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“</a:t>
            </a:r>
            <a:r>
              <a:rPr lang="en-US" sz="2400">
                <a:solidFill>
                  <a:srgbClr val="FFFF00"/>
                </a:solidFill>
                <a:latin typeface="Lucida Console" pitchFamily="49" charset="0"/>
              </a:rPr>
              <a:t>Todd</a:t>
            </a:r>
            <a:r>
              <a:rPr lang="en-US" sz="2400">
                <a:solidFill>
                  <a:srgbClr val="FFFF00"/>
                </a:solidFill>
              </a:rPr>
              <a:t>” replaced with “Fred”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2286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George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400800" y="5484813"/>
            <a:ext cx="1189038" cy="639762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Fred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16788 2.22222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7118 2.22222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 animBg="1"/>
      <p:bldP spid="201732" grpId="1" animBg="1"/>
      <p:bldP spid="201733" grpId="0" animBg="1"/>
      <p:bldP spid="201734" grpId="0" animBg="1"/>
      <p:bldP spid="201734" grpId="1" animBg="1"/>
      <p:bldP spid="201735" grpId="0" animBg="1"/>
      <p:bldP spid="201736" grpId="0" animBg="1"/>
      <p:bldP spid="201736" grpId="1" animBg="1"/>
      <p:bldP spid="201736" grpId="2" animBg="1"/>
      <p:bldP spid="201737" grpId="0" animBg="1"/>
      <p:bldP spid="201737" grpId="1" animBg="1"/>
      <p:bldP spid="201738" grpId="0" animBg="1"/>
      <p:bldP spid="201738" grpId="1" animBg="1"/>
      <p:bldP spid="201739" grpId="0" animBg="1"/>
      <p:bldP spid="201739" grpId="1" animBg="1"/>
      <p:bldP spid="201740" grpId="0" animBg="1"/>
      <p:bldP spid="201740" grpId="1" animBg="1"/>
      <p:bldP spid="201741" grpId="0" animBg="1"/>
      <p:bldP spid="201742" grpId="0" animBg="1"/>
      <p:bldP spid="201742" grpId="1" animBg="1"/>
      <p:bldP spid="201743" grpId="0" animBg="1"/>
      <p:bldP spid="201743" grpId="1" animBg="1"/>
      <p:bldP spid="201744" grpId="0" animBg="1"/>
      <p:bldP spid="2017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Backwards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listIter.previous();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listIter.previous();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listIter.previous();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iter.remove();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iter.add(“Rowena”);</a:t>
            </a:r>
          </a:p>
          <a:p>
            <a:pPr>
              <a:buFont typeface="Wingdings" pitchFamily="2" charset="2"/>
              <a:buNone/>
            </a:pPr>
            <a:r>
              <a:rPr lang="pt-BR" sz="23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iter.set(“Bertha”);</a:t>
            </a:r>
            <a:endParaRPr lang="en-US" sz="23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6764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Amanda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324008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Jim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4805363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Marcus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370638" y="5486400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Fred</a:t>
            </a:r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3048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>
            <a:off x="45720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2" name="AutoShape 10"/>
          <p:cNvSpPr>
            <a:spLocks noChangeArrowheads="1"/>
          </p:cNvSpPr>
          <p:nvPr/>
        </p:nvSpPr>
        <p:spPr bwMode="auto">
          <a:xfrm>
            <a:off x="1206500" y="798513"/>
            <a:ext cx="7327900" cy="2325687"/>
          </a:xfrm>
          <a:prstGeom prst="irregularSeal1">
            <a:avLst/>
          </a:prstGeom>
          <a:solidFill>
            <a:srgbClr val="FF66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>
                <a:solidFill>
                  <a:schemeClr val="bg2"/>
                </a:solidFill>
                <a:latin typeface="Lucida Console" pitchFamily="49" charset="0"/>
              </a:rPr>
              <a:t>IllegalStateException</a:t>
            </a:r>
            <a:r>
              <a:rPr lang="en-US" sz="2400">
                <a:solidFill>
                  <a:schemeClr val="bg2"/>
                </a:solidFill>
              </a:rPr>
              <a:t> is thrown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228600" y="5486400"/>
            <a:ext cx="1189038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George</a:t>
            </a:r>
          </a:p>
        </p:txBody>
      </p:sp>
      <p:sp>
        <p:nvSpPr>
          <p:cNvPr id="202764" name="Line 12"/>
          <p:cNvSpPr>
            <a:spLocks noChangeShapeType="1"/>
          </p:cNvSpPr>
          <p:nvPr/>
        </p:nvSpPr>
        <p:spPr bwMode="auto">
          <a:xfrm>
            <a:off x="61722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5" name="Line 13"/>
          <p:cNvSpPr>
            <a:spLocks noChangeShapeType="1"/>
          </p:cNvSpPr>
          <p:nvPr/>
        </p:nvSpPr>
        <p:spPr bwMode="auto">
          <a:xfrm>
            <a:off x="7772400" y="5257800"/>
            <a:ext cx="0" cy="1066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3240088" y="5488893"/>
            <a:ext cx="1189037" cy="639763"/>
          </a:xfrm>
          <a:prstGeom prst="rect">
            <a:avLst/>
          </a:prstGeom>
          <a:solidFill>
            <a:schemeClr val="tx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/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Rowena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16545 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-0.17118 2.22222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45 2.22222E-6 L -1.38889E-6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18 2.22222E-6 L -0.00781 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  <p:bldP spid="202756" grpId="0" animBg="1"/>
      <p:bldP spid="202757" grpId="0" animBg="1"/>
      <p:bldP spid="202757" grpId="1" animBg="1"/>
      <p:bldP spid="202758" grpId="0" animBg="1"/>
      <p:bldP spid="202758" grpId="1" animBg="1"/>
      <p:bldP spid="202758" grpId="2" animBg="1"/>
      <p:bldP spid="202759" grpId="0" animBg="1"/>
      <p:bldP spid="202759" grpId="1" animBg="1"/>
      <p:bldP spid="202759" grpId="2" animBg="1"/>
      <p:bldP spid="202760" grpId="0" animBg="1"/>
      <p:bldP spid="202760" grpId="1" animBg="1"/>
      <p:bldP spid="202760" grpId="2" animBg="1"/>
      <p:bldP spid="202761" grpId="0" animBg="1"/>
      <p:bldP spid="202761" grpId="1" animBg="1"/>
      <p:bldP spid="202761" grpId="2" animBg="1"/>
      <p:bldP spid="202762" grpId="0" animBg="1"/>
      <p:bldP spid="202762" grpId="1" animBg="1"/>
      <p:bldP spid="202763" grpId="0" animBg="1"/>
      <p:bldP spid="202764" grpId="0" animBg="1"/>
      <p:bldP spid="202764" grpId="1" animBg="1"/>
      <p:bldP spid="202765" grpId="0" animBg="1"/>
      <p:bldP spid="202765" grpId="1" animBg="1"/>
      <p:bldP spid="2027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Linked List</a:t>
            </a:r>
          </a:p>
        </p:txBody>
      </p:sp>
      <p:sp>
        <p:nvSpPr>
          <p:cNvPr id="218115" name="AutoShape 3"/>
          <p:cNvSpPr>
            <a:spLocks noChangeArrowheads="1"/>
          </p:cNvSpPr>
          <p:nvPr/>
        </p:nvSpPr>
        <p:spPr bwMode="auto">
          <a:xfrm>
            <a:off x="304800" y="1717675"/>
            <a:ext cx="6705600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Need object with space for data and reference to next node</a:t>
            </a:r>
          </a:p>
        </p:txBody>
      </p:sp>
      <p:sp>
        <p:nvSpPr>
          <p:cNvPr id="218116" name="AutoShape 4"/>
          <p:cNvSpPr>
            <a:spLocks noChangeArrowheads="1"/>
          </p:cNvSpPr>
          <p:nvPr/>
        </p:nvSpPr>
        <p:spPr bwMode="auto">
          <a:xfrm>
            <a:off x="2133600" y="3429000"/>
            <a:ext cx="6594475" cy="17224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990099"/>
                </a:solidFill>
              </a:rPr>
              <a:t>Self-referencing Data Type</a:t>
            </a:r>
            <a:r>
              <a:rPr lang="en-US" sz="3200">
                <a:solidFill>
                  <a:srgbClr val="0033CC"/>
                </a:solidFill>
              </a:rPr>
              <a:t> – contains instance variable with reference to object of same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animBg="1"/>
      <p:bldP spid="2181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ListNode</a:t>
            </a:r>
            <a:r>
              <a:rPr lang="en-US"/>
              <a:t> Class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private Object value;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private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Verdana" pitchFamily="34" charset="0"/>
              </a:rPr>
              <a:t>// only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(Object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initValue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,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initNext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value =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initValue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next =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initNext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}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14800" y="381000"/>
            <a:ext cx="4876800" cy="1341656"/>
          </a:xfrm>
          <a:prstGeom prst="wedgeEllipseCallout">
            <a:avLst>
              <a:gd name="adj1" fmla="val -65593"/>
              <a:gd name="adj2" fmla="val 179332"/>
            </a:avLst>
          </a:prstGeom>
          <a:solidFill>
            <a:srgbClr val="E4C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Store any type of object in the node</a:t>
            </a:r>
          </a:p>
        </p:txBody>
      </p:sp>
    </p:spTree>
    <p:extLst>
      <p:ext uri="{BB962C8B-B14F-4D97-AF65-F5344CB8AC3E}">
        <p14:creationId xmlns:p14="http://schemas.microsoft.com/office/powerpoint/2010/main" val="38454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ListNode</a:t>
            </a:r>
            <a:r>
              <a:rPr lang="en-US"/>
              <a:t> Class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//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Accessor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methods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Object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getValue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() { return value;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getNext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() { return next;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// 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Mutator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 methods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void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setValue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(Object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{ value =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theNewValue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void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setNext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theNewNext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{ next =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theNewNext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 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962400" y="201386"/>
            <a:ext cx="4876800" cy="1947565"/>
          </a:xfrm>
          <a:prstGeom prst="wedgeEllipseCallout">
            <a:avLst>
              <a:gd name="adj1" fmla="val -82334"/>
              <a:gd name="adj2" fmla="val 61532"/>
            </a:avLst>
          </a:prstGeom>
          <a:solidFill>
            <a:srgbClr val="E4C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Returns as Object, must cast back to true type</a:t>
            </a:r>
          </a:p>
        </p:txBody>
      </p:sp>
    </p:spTree>
    <p:extLst>
      <p:ext uri="{BB962C8B-B14F-4D97-AF65-F5344CB8AC3E}">
        <p14:creationId xmlns:p14="http://schemas.microsoft.com/office/powerpoint/2010/main" val="39608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Programming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304800" y="1323975"/>
            <a:ext cx="8634413" cy="578882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Creating programs that work with different data types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304800" y="2133600"/>
            <a:ext cx="8129588" cy="173664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00FF"/>
                </a:solidFill>
              </a:rPr>
              <a:t>Inheritance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– storing data using a super class or interface so that any descendant can be stored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533400" y="4572000"/>
            <a:ext cx="7772400" cy="119181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rgbClr val="FF00FF"/>
                </a:solidFill>
              </a:rPr>
              <a:t>Type Variables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– specify at construction what type is being stored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886200" y="3352800"/>
            <a:ext cx="46482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Object[], Comparable[],</a:t>
            </a:r>
          </a:p>
          <a:p>
            <a:pPr algn="ctr"/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 class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3962400" y="5638800"/>
            <a:ext cx="44958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LinkedList&lt;Stuff&gt;</a:t>
            </a:r>
          </a:p>
        </p:txBody>
      </p:sp>
    </p:spTree>
    <p:extLst>
      <p:ext uri="{BB962C8B-B14F-4D97-AF65-F5344CB8AC3E}">
        <p14:creationId xmlns:p14="http://schemas.microsoft.com/office/powerpoint/2010/main" val="304460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4" grpId="0" animBg="1"/>
      <p:bldP spid="4105" grpId="0" animBg="1"/>
      <p:bldP spid="4106" grpId="0" animBg="1"/>
      <p:bldP spid="410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GenericExample1.java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54013" y="1641475"/>
            <a:ext cx="8388350" cy="337113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Object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[] stuff = new 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Object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[10];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for (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k = 0; k &lt;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stuff.length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; k++)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  stuff[k] = new Integer(k * k);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index = (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) (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Math.random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() *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stuff.length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);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stuff[index] = "Oops";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Arrays.toString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(stuff));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930236" y="1217349"/>
            <a:ext cx="6248400" cy="578882"/>
          </a:xfrm>
          <a:prstGeom prst="roundRect">
            <a:avLst/>
          </a:prstGeom>
          <a:solidFill>
            <a:srgbClr val="E4C9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Using inheritance to create array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124200" y="4876800"/>
            <a:ext cx="4876800" cy="9556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Any object can be placed in an array</a:t>
            </a:r>
          </a:p>
        </p:txBody>
      </p:sp>
    </p:spTree>
    <p:extLst>
      <p:ext uri="{BB962C8B-B14F-4D97-AF65-F5344CB8AC3E}">
        <p14:creationId xmlns:p14="http://schemas.microsoft.com/office/powerpoint/2010/main" val="39829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ArrayLists</a:t>
            </a: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280988" y="1689100"/>
            <a:ext cx="4268787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Advantages</a:t>
            </a:r>
          </a:p>
        </p:txBody>
      </p:sp>
      <p:sp>
        <p:nvSpPr>
          <p:cNvPr id="211972" name="AutoShape 4"/>
          <p:cNvSpPr>
            <a:spLocks noChangeArrowheads="1"/>
          </p:cNvSpPr>
          <p:nvPr/>
        </p:nvSpPr>
        <p:spPr bwMode="auto">
          <a:xfrm>
            <a:off x="0" y="2974975"/>
            <a:ext cx="2819400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8000"/>
                </a:solidFill>
              </a:rPr>
              <a:t>Random Access</a:t>
            </a:r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2057400" y="3581400"/>
            <a:ext cx="2895600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8080"/>
                </a:solidFill>
              </a:rPr>
              <a:t>Dynamic Resizing</a:t>
            </a: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4648200" y="1687513"/>
            <a:ext cx="4270375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Disadvantages</a:t>
            </a:r>
          </a:p>
        </p:txBody>
      </p:sp>
      <p:sp>
        <p:nvSpPr>
          <p:cNvPr id="211975" name="AutoShape 7"/>
          <p:cNvSpPr>
            <a:spLocks noChangeArrowheads="1"/>
          </p:cNvSpPr>
          <p:nvPr/>
        </p:nvSpPr>
        <p:spPr bwMode="auto">
          <a:xfrm>
            <a:off x="4849813" y="3244850"/>
            <a:ext cx="3786187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FF0066"/>
                </a:solidFill>
              </a:rPr>
              <a:t>Elements still shift to insert/delete</a:t>
            </a:r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4821238" y="4606925"/>
            <a:ext cx="3843337" cy="17129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990099"/>
                </a:solidFill>
              </a:rPr>
              <a:t>Requires contiguous memory</a:t>
            </a:r>
          </a:p>
        </p:txBody>
      </p:sp>
      <p:sp>
        <p:nvSpPr>
          <p:cNvPr id="211978" name="AutoShape 10"/>
          <p:cNvSpPr>
            <a:spLocks noChangeArrowheads="1"/>
          </p:cNvSpPr>
          <p:nvPr/>
        </p:nvSpPr>
        <p:spPr bwMode="auto">
          <a:xfrm>
            <a:off x="838200" y="4772025"/>
            <a:ext cx="2895600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AC00"/>
                </a:solidFill>
              </a:rPr>
              <a:t>Methods for insert/delete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nimBg="1"/>
      <p:bldP spid="211972" grpId="0"/>
      <p:bldP spid="211973" grpId="0"/>
      <p:bldP spid="211974" grpId="0" animBg="1"/>
      <p:bldP spid="211975" grpId="0"/>
      <p:bldP spid="211976" grpId="0"/>
      <p:bldP spid="2119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Inheritance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533400" y="1371600"/>
            <a:ext cx="8086725" cy="3439239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int sum = 0;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for (Object obj : stuff)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{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   int x = ((Integer) obj).intValue();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   sum += x;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System.out.println("Sum: " + sum);</a:t>
            </a:r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2438400" y="4267200"/>
            <a:ext cx="6477000" cy="1947565"/>
          </a:xfrm>
          <a:prstGeom prst="wedgeEllipseCallout">
            <a:avLst>
              <a:gd name="adj1" fmla="val -34634"/>
              <a:gd name="adj2" fmla="val -101204"/>
            </a:avLst>
          </a:prstGeom>
          <a:solidFill>
            <a:srgbClr val="CC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ClassCastException thrown when casting String to Integer </a:t>
            </a:r>
          </a:p>
        </p:txBody>
      </p:sp>
    </p:spTree>
    <p:extLst>
      <p:ext uri="{BB962C8B-B14F-4D97-AF65-F5344CB8AC3E}">
        <p14:creationId xmlns:p14="http://schemas.microsoft.com/office/powerpoint/2010/main" val="29592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Inheritance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457200" y="1676400"/>
            <a:ext cx="8167688" cy="105560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Arrays.sort(stuff);</a:t>
            </a:r>
          </a:p>
          <a:p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System.out.println(Arrays.toString(stuff));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1981200" y="3035300"/>
            <a:ext cx="6477000" cy="2553474"/>
          </a:xfrm>
          <a:prstGeom prst="wedgeEllipseCallout">
            <a:avLst>
              <a:gd name="adj1" fmla="val -46495"/>
              <a:gd name="adj2" fmla="val -82787"/>
            </a:avLst>
          </a:prstGeom>
          <a:solidFill>
            <a:srgbClr val="CC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2"/>
                </a:solidFill>
                <a:latin typeface="Verdana" pitchFamily="34" charset="0"/>
              </a:rPr>
              <a:t>ClassCastException thrown when casting String to Integer using Comparable</a:t>
            </a:r>
          </a:p>
        </p:txBody>
      </p:sp>
    </p:spTree>
    <p:extLst>
      <p:ext uri="{BB962C8B-B14F-4D97-AF65-F5344CB8AC3E}">
        <p14:creationId xmlns:p14="http://schemas.microsoft.com/office/powerpoint/2010/main" val="36194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409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Type Variables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143000" y="2286000"/>
            <a:ext cx="70358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Declare and instantiate using class or interface name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4648200" y="1295400"/>
            <a:ext cx="3962400" cy="466725"/>
          </a:xfrm>
          <a:prstGeom prst="wedgeRectCallout">
            <a:avLst>
              <a:gd name="adj1" fmla="val 6690"/>
              <a:gd name="adj2" fmla="val 188435"/>
            </a:avLst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9900"/>
                </a:solidFill>
                <a:latin typeface="Verdana" pitchFamily="34" charset="0"/>
              </a:rPr>
              <a:t>ArrayList&lt;String&gt;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4953000" y="4267200"/>
            <a:ext cx="3733800" cy="1562100"/>
          </a:xfrm>
          <a:prstGeom prst="wedgeRectCallout">
            <a:avLst>
              <a:gd name="adj1" fmla="val -41116"/>
              <a:gd name="adj2" fmla="val -103556"/>
            </a:avLst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Verdana" pitchFamily="34" charset="0"/>
              </a:rPr>
              <a:t>BAD:</a:t>
            </a:r>
          </a:p>
          <a:p>
            <a:pPr algn="ctr"/>
            <a:r>
              <a:rPr lang="en-US" sz="2400">
                <a:solidFill>
                  <a:srgbClr val="FF0000"/>
                </a:solidFill>
                <a:latin typeface="Verdana" pitchFamily="34" charset="0"/>
              </a:rPr>
              <a:t>ArrayList&lt;int&gt;</a:t>
            </a:r>
          </a:p>
          <a:p>
            <a:pPr algn="ctr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GOOD:</a:t>
            </a:r>
          </a:p>
          <a:p>
            <a:pPr algn="ctr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ArrayList&lt;Integer&gt;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304800" y="3810000"/>
            <a:ext cx="3962400" cy="466725"/>
          </a:xfrm>
          <a:prstGeom prst="wedgeRectCallout">
            <a:avLst>
              <a:gd name="adj1" fmla="val 43870"/>
              <a:gd name="adj2" fmla="val -156801"/>
            </a:avLst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9900"/>
                </a:solidFill>
                <a:latin typeface="Verdana" pitchFamily="34" charset="0"/>
              </a:rPr>
              <a:t>ArrayList&lt;Comparable&gt;</a:t>
            </a:r>
          </a:p>
        </p:txBody>
      </p:sp>
    </p:spTree>
    <p:extLst>
      <p:ext uri="{BB962C8B-B14F-4D97-AF65-F5344CB8AC3E}">
        <p14:creationId xmlns:p14="http://schemas.microsoft.com/office/powerpoint/2010/main" val="41503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8198" grpId="0" animBg="1"/>
      <p:bldP spid="8200" grpId="0" animBg="1"/>
      <p:bldP spid="820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GenericExample3.java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// Create an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ArrayList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of Strings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ArrayList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&lt;String&gt; stuff = new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ArrayList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&lt;&gt;();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for (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int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k = 0; k &lt; 10; k++)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 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stuff.add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(k + " squared is " + (k * k));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System.out.println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(stuff);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		</a:t>
            </a:r>
          </a:p>
          <a:p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// Try to add an Integer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stuff.add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(0, new Integer(42));</a:t>
            </a:r>
          </a:p>
        </p:txBody>
      </p:sp>
    </p:spTree>
    <p:extLst>
      <p:ext uri="{BB962C8B-B14F-4D97-AF65-F5344CB8AC3E}">
        <p14:creationId xmlns:p14="http://schemas.microsoft.com/office/powerpoint/2010/main" val="17942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361950" y="4038600"/>
            <a:ext cx="8420100" cy="2145268"/>
          </a:xfrm>
          <a:prstGeom prst="roundRect">
            <a:avLst>
              <a:gd name="adj" fmla="val 16667"/>
            </a:avLst>
          </a:prstGeom>
          <a:solidFill>
            <a:srgbClr val="E4C9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 names = null;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names = new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(“enforcer”, names);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names = new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(new Location(3, 4), names);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String s = (String)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names.getValue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();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1000" y="2362200"/>
            <a:ext cx="8382000" cy="1328023"/>
          </a:xfrm>
          <a:prstGeom prst="roundRect">
            <a:avLst>
              <a:gd name="adj" fmla="val 16667"/>
            </a:avLst>
          </a:prstGeom>
          <a:solidFill>
            <a:srgbClr val="E4C9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ArrayList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&lt;String&gt; a = new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ArrayList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&lt;&gt;();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a.add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(“enforcer”);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a.add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(new Location(3, 4));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Type Variable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762000" y="1371600"/>
            <a:ext cx="7567613" cy="64698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Stability - compiler enforces type usage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29200" y="3124200"/>
            <a:ext cx="3200400" cy="831850"/>
          </a:xfrm>
          <a:prstGeom prst="rect">
            <a:avLst/>
          </a:prstGeom>
          <a:solidFill>
            <a:srgbClr val="9900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Error! Can only store strings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057400" y="5638800"/>
            <a:ext cx="4953000" cy="83185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No compile error, BUT get a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ClassCastException</a:t>
            </a:r>
            <a:r>
              <a:rPr lang="en-US" sz="2400" dirty="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at runtime </a:t>
            </a:r>
          </a:p>
        </p:txBody>
      </p:sp>
    </p:spTree>
    <p:extLst>
      <p:ext uri="{BB962C8B-B14F-4D97-AF65-F5344CB8AC3E}">
        <p14:creationId xmlns:p14="http://schemas.microsoft.com/office/powerpoint/2010/main" val="8522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46" grpId="0" animBg="1"/>
      <p:bldP spid="10243" grpId="0" animBg="1"/>
      <p:bldP spid="10244" grpId="0" animBg="1"/>
      <p:bldP spid="102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01638" y="2382838"/>
            <a:ext cx="8342312" cy="919401"/>
          </a:xfrm>
          <a:prstGeom prst="roundRect">
            <a:avLst>
              <a:gd name="adj" fmla="val 16667"/>
            </a:avLst>
          </a:prstGeom>
          <a:solidFill>
            <a:srgbClr val="E4C9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&lt;Integer&gt; favs = null;</a:t>
            </a:r>
            <a:br>
              <a:rPr lang="en-US" sz="24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favs = new </a:t>
            </a:r>
            <a:r>
              <a:rPr lang="en-US" sz="24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&lt;&gt;(7, null);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 of Type Variable</a:t>
            </a: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762000" y="1371600"/>
            <a:ext cx="7567613" cy="64698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Makes code more readable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2743200" y="3733800"/>
            <a:ext cx="5522913" cy="649188"/>
          </a:xfrm>
          <a:prstGeom prst="wedgeEllipseCallout">
            <a:avLst>
              <a:gd name="adj1" fmla="val -34797"/>
              <a:gd name="adj2" fmla="val -144187"/>
            </a:avLst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  <a:latin typeface="Verdana" pitchFamily="34" charset="0"/>
              </a:rPr>
              <a:t>Linked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27988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9" grpId="0" animBg="1"/>
      <p:bldP spid="112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Generic Class</a:t>
            </a: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81000" y="1676400"/>
            <a:ext cx="6934200" cy="173664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Declare a generic type variable to use in place of each element type you want to make generic</a:t>
            </a:r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1905000" y="3810000"/>
            <a:ext cx="67056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Can have multiple generic types in one class</a:t>
            </a:r>
          </a:p>
        </p:txBody>
      </p:sp>
    </p:spTree>
    <p:extLst>
      <p:ext uri="{BB962C8B-B14F-4D97-AF65-F5344CB8AC3E}">
        <p14:creationId xmlns:p14="http://schemas.microsoft.com/office/powerpoint/2010/main" val="22447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3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Java Conventions</a:t>
            </a:r>
          </a:p>
        </p:txBody>
      </p:sp>
      <p:graphicFrame>
        <p:nvGraphicFramePr>
          <p:cNvPr id="14367" name="Group 3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449831"/>
              </p:ext>
            </p:extLst>
          </p:nvPr>
        </p:nvGraphicFramePr>
        <p:xfrm>
          <a:off x="1318595" y="1298223"/>
          <a:ext cx="6506810" cy="4785360"/>
        </p:xfrm>
        <a:graphic>
          <a:graphicData uri="http://schemas.openxmlformats.org/drawingml/2006/table">
            <a:tbl>
              <a:tblPr/>
              <a:tblGrid>
                <a:gridCol w="323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Variable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765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0948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U, V, etc.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3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4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type…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9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95400"/>
            <a:ext cx="8229600" cy="1143000"/>
          </a:xfrm>
        </p:spPr>
        <p:txBody>
          <a:bodyPr/>
          <a:lstStyle/>
          <a:p>
            <a:r>
              <a:rPr lang="en-US"/>
              <a:t>Implementing a Generic Class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77863" y="601663"/>
            <a:ext cx="77882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public class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GenericClass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&lt;T&gt;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private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fav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private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ArrayList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&lt;T&gt;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stuff;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	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public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GenericClass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y)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fav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= y; 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    stuff = new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ArrayList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&lt;T&gt;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();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}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Verdana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public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changeFav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match)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old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fav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  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fav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= match;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   return old;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   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Verdana" pitchFamily="34" charset="0"/>
              </a:rPr>
              <a:t>}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105400" y="1295400"/>
            <a:ext cx="3541713" cy="1687890"/>
          </a:xfrm>
          <a:prstGeom prst="wedgeEllipseCallout">
            <a:avLst>
              <a:gd name="adj1" fmla="val -68648"/>
              <a:gd name="adj2" fmla="val -76444"/>
            </a:avLst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Actual type defined at instantiation</a:t>
            </a: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3048000" y="4954588"/>
            <a:ext cx="5715000" cy="1687890"/>
          </a:xfrm>
          <a:prstGeom prst="wedgeEllipseCallout">
            <a:avLst>
              <a:gd name="adj1" fmla="val -38301"/>
              <a:gd name="adj2" fmla="val -90579"/>
            </a:avLst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itchFamily="34" charset="0"/>
              </a:rPr>
              <a:t>Type used at instantiation substituted everywhere we use “T”</a:t>
            </a:r>
          </a:p>
        </p:txBody>
      </p:sp>
    </p:spTree>
    <p:extLst>
      <p:ext uri="{BB962C8B-B14F-4D97-AF65-F5344CB8AC3E}">
        <p14:creationId xmlns:p14="http://schemas.microsoft.com/office/powerpoint/2010/main" val="177425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 animBg="1"/>
      <p:bldP spid="1536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Making ListNode a Generic Class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353001" y="1393101"/>
            <a:ext cx="8482012" cy="64698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Declare a generic type in the class heading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1062613" y="2542663"/>
            <a:ext cx="70866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Add </a:t>
            </a:r>
            <a:r>
              <a:rPr lang="en-US" sz="3200" dirty="0">
                <a:solidFill>
                  <a:srgbClr val="FF0000"/>
                </a:solidFill>
                <a:latin typeface="Verdana" pitchFamily="34" charset="0"/>
              </a:rPr>
              <a:t>&lt;Type&gt;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after each occurrence of </a:t>
            </a:r>
            <a:r>
              <a:rPr lang="en-US" sz="3200" dirty="0" err="1">
                <a:solidFill>
                  <a:schemeClr val="accent2"/>
                </a:solidFill>
                <a:latin typeface="Verdana" pitchFamily="34" charset="0"/>
              </a:rPr>
              <a:t>ListNode</a:t>
            </a:r>
            <a:r>
              <a:rPr lang="en-US" sz="3200" dirty="0">
                <a:solidFill>
                  <a:schemeClr val="accent2"/>
                </a:solidFill>
              </a:rPr>
              <a:t> used as a data type</a:t>
            </a:r>
            <a:endParaRPr lang="en-US" sz="320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1066800" y="4237056"/>
            <a:ext cx="70866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Replace all occurrences of </a:t>
            </a:r>
            <a:r>
              <a:rPr lang="en-US" sz="3200" dirty="0">
                <a:solidFill>
                  <a:schemeClr val="accent2"/>
                </a:solidFill>
                <a:latin typeface="Verdana" pitchFamily="34" charset="0"/>
              </a:rPr>
              <a:t>Object</a:t>
            </a:r>
            <a:r>
              <a:rPr lang="en-US" sz="3200" dirty="0">
                <a:solidFill>
                  <a:schemeClr val="accent2"/>
                </a:solidFill>
              </a:rPr>
              <a:t> with </a:t>
            </a:r>
            <a:r>
              <a:rPr lang="en-US" sz="3200" dirty="0">
                <a:solidFill>
                  <a:srgbClr val="FF0000"/>
                </a:solidFill>
                <a:latin typeface="Verdana" pitchFamily="34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1730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4" grpId="0" animBg="1"/>
      <p:bldP spid="92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rgbClr val="C4C4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9" name="AutoShape 45"/>
          <p:cNvSpPr>
            <a:spLocks noChangeArrowheads="1"/>
          </p:cNvSpPr>
          <p:nvPr/>
        </p:nvSpPr>
        <p:spPr bwMode="auto">
          <a:xfrm>
            <a:off x="242888" y="1905000"/>
            <a:ext cx="7558087" cy="1520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Data structure consisting of a sequence of </a:t>
            </a:r>
            <a:r>
              <a:rPr lang="en-US" sz="2800" i="1">
                <a:solidFill>
                  <a:schemeClr val="accent1"/>
                </a:solidFill>
              </a:rPr>
              <a:t>nodes</a:t>
            </a:r>
            <a:r>
              <a:rPr lang="en-US" sz="2800">
                <a:solidFill>
                  <a:schemeClr val="accent1"/>
                </a:solidFill>
              </a:rPr>
              <a:t>, each containing data and a reference (link) to the next node in the sequence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</a:t>
            </a:r>
          </a:p>
        </p:txBody>
      </p: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838200" y="3848100"/>
            <a:ext cx="6858000" cy="2362200"/>
            <a:chOff x="528" y="2424"/>
            <a:chExt cx="4320" cy="1488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528" y="242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672" y="2760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816" y="2880"/>
              <a:ext cx="38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1920" y="2897"/>
              <a:ext cx="61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816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1238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1699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2160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582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043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Text Box 36"/>
            <p:cNvSpPr txBox="1">
              <a:spLocks noChangeArrowheads="1"/>
            </p:cNvSpPr>
            <p:nvPr/>
          </p:nvSpPr>
          <p:spPr bwMode="auto">
            <a:xfrm>
              <a:off x="3504" y="3358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>
                <a:spcBef>
                  <a:spcPct val="50000"/>
                </a:spcBef>
              </a:pPr>
              <a:endParaRPr lang="en-US" sz="2000" u="sng"/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926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4387" y="263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3264" y="2880"/>
              <a:ext cx="61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 flipH="1">
              <a:off x="4387" y="2635"/>
              <a:ext cx="461" cy="46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>
              <a:off x="1344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2688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 flipH="1">
              <a:off x="4032" y="2895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6" name="AutoShape 42"/>
          <p:cNvSpPr>
            <a:spLocks noChangeArrowheads="1"/>
          </p:cNvSpPr>
          <p:nvPr/>
        </p:nvSpPr>
        <p:spPr bwMode="auto">
          <a:xfrm>
            <a:off x="6400800" y="769938"/>
            <a:ext cx="2517775" cy="1135062"/>
          </a:xfrm>
          <a:prstGeom prst="wedgeEllipseCallout">
            <a:avLst>
              <a:gd name="adj1" fmla="val -19356"/>
              <a:gd name="adj2" fmla="val 260069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Null Pointer (end of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9" grpId="0" animBg="1"/>
      <p:bldP spid="21546" grpId="0" animBg="1"/>
      <p:bldP spid="2154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95400"/>
            <a:ext cx="8229600" cy="1143000"/>
          </a:xfrm>
        </p:spPr>
        <p:txBody>
          <a:bodyPr/>
          <a:lstStyle/>
          <a:p>
            <a:r>
              <a:rPr lang="en-US"/>
              <a:t>Generic ListNode Class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" y="142875"/>
            <a:ext cx="89916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public class </a:t>
            </a:r>
            <a:r>
              <a:rPr lang="en-US" sz="2400" dirty="0" err="1"/>
              <a:t>ListNode</a:t>
            </a:r>
            <a:r>
              <a:rPr lang="en-US" sz="2400" dirty="0">
                <a:solidFill>
                  <a:srgbClr val="FF00FF"/>
                </a:solidFill>
              </a:rPr>
              <a:t>&lt;T&gt;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private </a:t>
            </a:r>
            <a:r>
              <a:rPr lang="en-US" sz="2400" dirty="0">
                <a:solidFill>
                  <a:srgbClr val="FF00FF"/>
                </a:solidFill>
              </a:rPr>
              <a:t>T</a:t>
            </a:r>
            <a:r>
              <a:rPr lang="en-US" sz="2400" dirty="0"/>
              <a:t> value;</a:t>
            </a:r>
          </a:p>
          <a:p>
            <a:r>
              <a:rPr lang="en-US" sz="2400" dirty="0"/>
              <a:t>   private </a:t>
            </a:r>
            <a:r>
              <a:rPr lang="en-US" sz="2400" dirty="0" err="1">
                <a:solidFill>
                  <a:srgbClr val="FF00FF"/>
                </a:solidFill>
              </a:rPr>
              <a:t>ListNode</a:t>
            </a:r>
            <a:r>
              <a:rPr lang="en-US" sz="2400" dirty="0">
                <a:solidFill>
                  <a:srgbClr val="FF00FF"/>
                </a:solidFill>
              </a:rPr>
              <a:t>&lt;T&gt;</a:t>
            </a:r>
            <a:r>
              <a:rPr lang="en-US" sz="2400" dirty="0"/>
              <a:t> next;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   public </a:t>
            </a:r>
            <a:r>
              <a:rPr lang="en-US" sz="2400" dirty="0" err="1"/>
              <a:t>ListNode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FF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initValue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FF"/>
                </a:solidFill>
              </a:rPr>
              <a:t>ListNode</a:t>
            </a:r>
            <a:r>
              <a:rPr lang="en-US" sz="2400" dirty="0">
                <a:solidFill>
                  <a:srgbClr val="FF00FF"/>
                </a:solidFill>
              </a:rPr>
              <a:t>&lt;T&gt;</a:t>
            </a:r>
            <a:r>
              <a:rPr lang="en-US" sz="2400" dirty="0"/>
              <a:t> </a:t>
            </a:r>
            <a:r>
              <a:rPr lang="en-US" sz="2400" dirty="0" err="1"/>
              <a:t>initNext</a:t>
            </a:r>
            <a:r>
              <a:rPr lang="en-US" sz="2400" dirty="0"/>
              <a:t>) 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value = </a:t>
            </a:r>
            <a:r>
              <a:rPr lang="en-US" sz="2400" dirty="0" err="1"/>
              <a:t>initValue</a:t>
            </a:r>
            <a:r>
              <a:rPr lang="en-US" sz="2400" dirty="0"/>
              <a:t>;</a:t>
            </a:r>
          </a:p>
          <a:p>
            <a:r>
              <a:rPr lang="en-US" sz="2400" dirty="0"/>
              <a:t>      next = </a:t>
            </a:r>
            <a:r>
              <a:rPr lang="en-US" sz="2400" dirty="0" err="1"/>
              <a:t>initNext</a:t>
            </a:r>
            <a:r>
              <a:rPr lang="en-US" sz="2400" dirty="0"/>
              <a:t>;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   public </a:t>
            </a:r>
            <a:r>
              <a:rPr lang="en-US" sz="2400" dirty="0">
                <a:solidFill>
                  <a:srgbClr val="FF00FF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getValue</a:t>
            </a:r>
            <a:r>
              <a:rPr lang="en-US" sz="2400" dirty="0"/>
              <a:t>() { return value; }</a:t>
            </a:r>
          </a:p>
          <a:p>
            <a:r>
              <a:rPr lang="en-US" sz="2400" dirty="0"/>
              <a:t>   public </a:t>
            </a:r>
            <a:r>
              <a:rPr lang="en-US" sz="2400" dirty="0" err="1">
                <a:solidFill>
                  <a:srgbClr val="FF00FF"/>
                </a:solidFill>
              </a:rPr>
              <a:t>ListNode</a:t>
            </a:r>
            <a:r>
              <a:rPr lang="en-US" sz="2400" dirty="0">
                <a:solidFill>
                  <a:srgbClr val="FF00FF"/>
                </a:solidFill>
              </a:rPr>
              <a:t>&lt;T&gt;</a:t>
            </a:r>
            <a:r>
              <a:rPr lang="en-US" sz="2400" dirty="0"/>
              <a:t> </a:t>
            </a:r>
            <a:r>
              <a:rPr lang="en-US" sz="2400" dirty="0" err="1"/>
              <a:t>getNext</a:t>
            </a:r>
            <a:r>
              <a:rPr lang="en-US" sz="2400" dirty="0"/>
              <a:t>() { return next; 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   public void </a:t>
            </a:r>
            <a:r>
              <a:rPr lang="en-US" sz="2400" dirty="0" err="1"/>
              <a:t>setValue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FF"/>
                </a:solidFill>
              </a:rPr>
              <a:t>T</a:t>
            </a:r>
            <a:r>
              <a:rPr lang="en-US" sz="2400" dirty="0"/>
              <a:t> </a:t>
            </a:r>
            <a:r>
              <a:rPr lang="en-US" sz="2400" dirty="0" err="1"/>
              <a:t>theNewValue</a:t>
            </a:r>
            <a:r>
              <a:rPr lang="en-US" sz="2400" dirty="0"/>
              <a:t>) { value = </a:t>
            </a:r>
            <a:r>
              <a:rPr lang="en-US" sz="2400" dirty="0" err="1"/>
              <a:t>theNewValue</a:t>
            </a:r>
            <a:r>
              <a:rPr lang="en-US" sz="2400" dirty="0"/>
              <a:t>; }</a:t>
            </a:r>
          </a:p>
          <a:p>
            <a:r>
              <a:rPr lang="en-US" sz="2400" dirty="0"/>
              <a:t>   public void </a:t>
            </a:r>
            <a:r>
              <a:rPr lang="en-US" sz="2400" dirty="0" err="1"/>
              <a:t>setNext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FF"/>
                </a:solidFill>
              </a:rPr>
              <a:t>ListNode</a:t>
            </a:r>
            <a:r>
              <a:rPr lang="en-US" sz="2400" dirty="0">
                <a:solidFill>
                  <a:srgbClr val="FF00FF"/>
                </a:solidFill>
              </a:rPr>
              <a:t>&lt;T&gt;</a:t>
            </a:r>
            <a:r>
              <a:rPr lang="en-US" sz="2400" dirty="0"/>
              <a:t> </a:t>
            </a:r>
            <a:r>
              <a:rPr lang="en-US" sz="2400" dirty="0" err="1"/>
              <a:t>theNewNext</a:t>
            </a:r>
            <a:r>
              <a:rPr lang="en-US" sz="2400" dirty="0"/>
              <a:t>) </a:t>
            </a:r>
          </a:p>
          <a:p>
            <a:r>
              <a:rPr lang="en-US" sz="2400" dirty="0"/>
              <a:t>      { next = </a:t>
            </a:r>
            <a:r>
              <a:rPr lang="en-US" sz="2400" dirty="0" err="1"/>
              <a:t>theNewNext</a:t>
            </a:r>
            <a:r>
              <a:rPr lang="en-US" sz="2400" dirty="0"/>
              <a:t>;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9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Methods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34591" y="1295400"/>
            <a:ext cx="6880225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Can define generic methods in generic and non-generic classes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931603" y="2792413"/>
            <a:ext cx="67056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Add </a:t>
            </a:r>
            <a:r>
              <a:rPr lang="en-US" sz="3200" dirty="0">
                <a:solidFill>
                  <a:srgbClr val="FF0066"/>
                </a:solidFill>
                <a:latin typeface="Verdana" pitchFamily="34" charset="0"/>
              </a:rPr>
              <a:t>&lt;Type&gt;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between modifiers and return type of method heading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60003" y="4495800"/>
            <a:ext cx="7974013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Place </a:t>
            </a:r>
            <a:r>
              <a:rPr lang="en-US" sz="3200" dirty="0">
                <a:solidFill>
                  <a:srgbClr val="FF0066"/>
                </a:solidFill>
                <a:latin typeface="Verdana" pitchFamily="34" charset="0"/>
              </a:rPr>
              <a:t>Type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wherever the generic type is needed in the method heading and body</a:t>
            </a:r>
          </a:p>
        </p:txBody>
      </p:sp>
    </p:spTree>
    <p:extLst>
      <p:ext uri="{BB962C8B-B14F-4D97-AF65-F5344CB8AC3E}">
        <p14:creationId xmlns:p14="http://schemas.microsoft.com/office/powerpoint/2010/main" val="8629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Method Example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062038" y="1447800"/>
            <a:ext cx="7091362" cy="337113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sz="3200" dirty="0">
                <a:solidFill>
                  <a:srgbClr val="FF0066"/>
                </a:solidFill>
              </a:rPr>
              <a:t>&lt;T&gt;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void play(</a:t>
            </a:r>
            <a:r>
              <a:rPr lang="en-US" sz="3200" dirty="0">
                <a:solidFill>
                  <a:srgbClr val="FF0066"/>
                </a:solidFill>
              </a:rPr>
              <a:t>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[] stuff)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{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  for (</a:t>
            </a:r>
            <a:r>
              <a:rPr lang="en-US" sz="3200" dirty="0">
                <a:solidFill>
                  <a:srgbClr val="FF0066"/>
                </a:solidFill>
              </a:rPr>
              <a:t>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: stuff)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(t);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System.out.println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918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GenericMethods.java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57200" y="1683039"/>
            <a:ext cx="6880225" cy="119181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Uncomment the </a:t>
            </a:r>
            <a:r>
              <a:rPr lang="en-US" sz="3200" dirty="0">
                <a:solidFill>
                  <a:srgbClr val="FF0066"/>
                </a:solidFill>
              </a:rPr>
              <a:t>search</a:t>
            </a:r>
            <a:r>
              <a:rPr lang="en-US" sz="3200" dirty="0">
                <a:solidFill>
                  <a:schemeClr val="accent2"/>
                </a:solidFill>
              </a:rPr>
              <a:t> method and calls to the method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33600" y="3352800"/>
            <a:ext cx="6386945" cy="64698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Make </a:t>
            </a:r>
            <a:r>
              <a:rPr lang="en-US" sz="3200" dirty="0">
                <a:solidFill>
                  <a:srgbClr val="FF0066"/>
                </a:solidFill>
              </a:rPr>
              <a:t>search</a:t>
            </a:r>
            <a:r>
              <a:rPr lang="en-US" sz="3200" dirty="0">
                <a:solidFill>
                  <a:schemeClr val="accent2"/>
                </a:solidFill>
              </a:rPr>
              <a:t> a generic method</a:t>
            </a:r>
          </a:p>
        </p:txBody>
      </p:sp>
    </p:spTree>
    <p:extLst>
      <p:ext uri="{BB962C8B-B14F-4D97-AF65-F5344CB8AC3E}">
        <p14:creationId xmlns:p14="http://schemas.microsoft.com/office/powerpoint/2010/main" val="36431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 Constraints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381000" y="1371600"/>
            <a:ext cx="6553200" cy="173664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Can require type to be an extension of a class or an implementation of an interface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00200" y="3429000"/>
            <a:ext cx="7159625" cy="64698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Add </a:t>
            </a:r>
            <a:r>
              <a:rPr lang="en-US" sz="3200" dirty="0">
                <a:solidFill>
                  <a:srgbClr val="FF0066"/>
                </a:solidFill>
                <a:latin typeface="Verdana" pitchFamily="34" charset="0"/>
              </a:rPr>
              <a:t>&lt;Type extends Constraint&gt;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600200" y="4419600"/>
            <a:ext cx="7159625" cy="173664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accent2"/>
                </a:solidFill>
              </a:rPr>
              <a:t>Add </a:t>
            </a:r>
            <a:r>
              <a:rPr lang="en-US" sz="3200" dirty="0">
                <a:solidFill>
                  <a:srgbClr val="FF0066"/>
                </a:solidFill>
                <a:latin typeface="Verdana" pitchFamily="34" charset="0"/>
              </a:rPr>
              <a:t>&lt;Type extends A &amp; B &amp; C&gt;</a:t>
            </a:r>
            <a:r>
              <a:rPr lang="en-US" sz="3200" dirty="0">
                <a:solidFill>
                  <a:schemeClr val="accent2"/>
                </a:solidFill>
                <a:latin typeface="Verdana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accent2"/>
                </a:solidFill>
              </a:rPr>
              <a:t>for multiple restrictions </a:t>
            </a:r>
          </a:p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accent2"/>
                </a:solidFill>
              </a:rPr>
              <a:t>(if one is a Class, must come first)</a:t>
            </a:r>
          </a:p>
        </p:txBody>
      </p:sp>
    </p:spTree>
    <p:extLst>
      <p:ext uri="{BB962C8B-B14F-4D97-AF65-F5344CB8AC3E}">
        <p14:creationId xmlns:p14="http://schemas.microsoft.com/office/powerpoint/2010/main" val="229263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6" grpId="0" animBg="1"/>
      <p:bldP spid="204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Constraint Example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238125" y="1431925"/>
            <a:ext cx="8667750" cy="3711654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rgbClr val="FF0066"/>
                </a:solidFill>
              </a:rPr>
              <a:t>&lt;T extends Comparable&gt;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void smaller(T[] a, T key)</a:t>
            </a:r>
            <a:br>
              <a:rPr lang="en-U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{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for (T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: a)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{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  if (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t.compareTo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(key) &lt; 0)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    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(t);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}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System.out.println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();</a:t>
            </a:r>
            <a:br>
              <a:rPr lang="en-US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8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Type(?) Constraints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52399" y="1371600"/>
            <a:ext cx="8759825" cy="510778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Used to constrain a parameter, instance, or local variable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52399" y="2133600"/>
            <a:ext cx="8759825" cy="919401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Suppose a method requires a list of vehicles as a parameter: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public static </a:t>
            </a:r>
            <a:r>
              <a:rPr lang="en-US" sz="2400" dirty="0">
                <a:solidFill>
                  <a:srgbClr val="FF0000"/>
                </a:solidFill>
                <a:latin typeface="Verdana" pitchFamily="34" charset="0"/>
              </a:rPr>
              <a:t>void </a:t>
            </a:r>
            <a:r>
              <a:rPr lang="en-US" sz="2400" dirty="0" err="1">
                <a:solidFill>
                  <a:srgbClr val="FF0066"/>
                </a:solidFill>
                <a:latin typeface="Verdana" pitchFamily="34" charset="0"/>
              </a:rPr>
              <a:t>driveVehicles</a:t>
            </a:r>
            <a:r>
              <a:rPr lang="en-US" sz="2400" dirty="0">
                <a:solidFill>
                  <a:srgbClr val="FF0066"/>
                </a:solidFill>
                <a:latin typeface="Verdana" pitchFamily="34" charset="0"/>
              </a:rPr>
              <a:t>(List&lt;Vehicle&gt; vehicles)</a:t>
            </a:r>
            <a:endParaRPr lang="en-US" sz="2400" dirty="0">
              <a:solidFill>
                <a:srgbClr val="FF0066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85761287"/>
              </p:ext>
            </p:extLst>
          </p:nvPr>
        </p:nvGraphicFramePr>
        <p:xfrm>
          <a:off x="4659489" y="3304223"/>
          <a:ext cx="440817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74170" y="4474846"/>
            <a:ext cx="4419601" cy="1940957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This declaration only accepts: </a:t>
            </a:r>
            <a:r>
              <a:rPr lang="en-US" sz="2400" dirty="0">
                <a:solidFill>
                  <a:srgbClr val="FF0000"/>
                </a:solidFill>
              </a:rPr>
              <a:t>List&lt;Vehicle&gt;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</a:rPr>
              <a:t>but won’t accept: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List&lt;Car&gt;, List&lt;RV&gt;, etc.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52399" y="3304223"/>
            <a:ext cx="5029201" cy="919401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accent2"/>
                </a:solidFill>
              </a:rPr>
              <a:t>Although a </a:t>
            </a:r>
            <a:r>
              <a:rPr lang="en-US" sz="2400" i="1" dirty="0">
                <a:solidFill>
                  <a:schemeClr val="accent2"/>
                </a:solidFill>
              </a:rPr>
              <a:t>Car</a:t>
            </a:r>
            <a:r>
              <a:rPr lang="en-US" sz="2400" dirty="0">
                <a:solidFill>
                  <a:schemeClr val="accent2"/>
                </a:solidFill>
              </a:rPr>
              <a:t> is-a </a:t>
            </a:r>
            <a:r>
              <a:rPr lang="en-US" sz="2400" i="1" dirty="0">
                <a:solidFill>
                  <a:schemeClr val="accent2"/>
                </a:solidFill>
              </a:rPr>
              <a:t>Vehicle</a:t>
            </a:r>
            <a:r>
              <a:rPr lang="en-US" sz="2400" dirty="0">
                <a:solidFill>
                  <a:schemeClr val="accent2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2400" i="1" dirty="0">
                <a:solidFill>
                  <a:schemeClr val="accent2"/>
                </a:solidFill>
              </a:rPr>
              <a:t>List&lt;Car&gt; </a:t>
            </a:r>
            <a:r>
              <a:rPr lang="en-US" sz="2400" dirty="0">
                <a:solidFill>
                  <a:schemeClr val="accent2"/>
                </a:solidFill>
              </a:rPr>
              <a:t>is NOT a </a:t>
            </a:r>
            <a:r>
              <a:rPr lang="en-US" sz="2400" i="1" dirty="0">
                <a:solidFill>
                  <a:schemeClr val="accent2"/>
                </a:solidFill>
              </a:rPr>
              <a:t>List&lt;Vehicle&gt;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486" grpId="0" animBg="1"/>
      <p:bldGraphic spid="2" grpId="0">
        <p:bldAsOne/>
      </p:bldGraphic>
      <p:bldP spid="8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Wildcard Types – Relaxing Constraints</a:t>
            </a:r>
          </a:p>
        </p:txBody>
      </p:sp>
      <p:graphicFrame>
        <p:nvGraphicFramePr>
          <p:cNvPr id="22586" name="Group 5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7711944"/>
              </p:ext>
            </p:extLst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Syntax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Wildcard with lower bound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? extends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subtype of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Wildcard with upper bound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? super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supertype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Unbounded wildcard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?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76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Type(?) Constraints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92620" y="3283387"/>
            <a:ext cx="7921625" cy="1532334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To require a Comparable object that might inherit its Comparable implementation: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rgbClr val="FF0066"/>
                </a:solidFill>
                <a:latin typeface="Verdana" pitchFamily="34" charset="0"/>
              </a:rPr>
              <a:t>List&lt;E extends Comparable&lt;? super E&gt;&gt;</a:t>
            </a:r>
            <a:endParaRPr lang="en-US" sz="2800" dirty="0">
              <a:solidFill>
                <a:srgbClr val="FF0066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" y="1676400"/>
            <a:ext cx="7921625" cy="1055608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To allow a list of any type of Vehicle: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rgbClr val="FF0066"/>
                </a:solidFill>
                <a:latin typeface="Verdana" pitchFamily="34" charset="0"/>
              </a:rPr>
              <a:t>List&lt;? extends Vehicle&gt; </a:t>
            </a:r>
            <a:r>
              <a:rPr lang="en-US" sz="2800" dirty="0" err="1">
                <a:solidFill>
                  <a:srgbClr val="FF0066"/>
                </a:solidFill>
                <a:latin typeface="Verdana" pitchFamily="34" charset="0"/>
              </a:rPr>
              <a:t>myVehicles</a:t>
            </a:r>
            <a:endParaRPr lang="en-US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Type(?) Constraints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457200" y="1676400"/>
            <a:ext cx="6332220" cy="578882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Should not be used for return type </a:t>
            </a:r>
            <a:endParaRPr lang="en-US" sz="2800" dirty="0">
              <a:solidFill>
                <a:srgbClr val="FF0066"/>
              </a:solidFill>
              <a:latin typeface="Verdana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600200" y="2743200"/>
            <a:ext cx="7018020" cy="1532334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Cannot be used as a type argument for a generic method call, or generic class instantiation, or a super type</a:t>
            </a:r>
            <a:endParaRPr lang="en-US" sz="2800" dirty="0">
              <a:solidFill>
                <a:srgbClr val="FF0066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 Linked List</a:t>
            </a:r>
          </a:p>
        </p:txBody>
      </p:sp>
      <p:grpSp>
        <p:nvGrpSpPr>
          <p:cNvPr id="158723" name="Group 3"/>
          <p:cNvGrpSpPr>
            <a:grpSpLocks/>
          </p:cNvGrpSpPr>
          <p:nvPr/>
        </p:nvGrpSpPr>
        <p:grpSpPr bwMode="auto">
          <a:xfrm>
            <a:off x="1066800" y="3438525"/>
            <a:ext cx="1066800" cy="914400"/>
            <a:chOff x="672" y="2166"/>
            <a:chExt cx="672" cy="576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672" y="216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816" y="250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V="1">
              <a:off x="960" y="2622"/>
              <a:ext cx="38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3276600" y="4189413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5410200" y="4162425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7192963" y="3773488"/>
            <a:ext cx="731837" cy="73183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8735" name="Group 15"/>
          <p:cNvGrpSpPr>
            <a:grpSpLocks/>
          </p:cNvGrpSpPr>
          <p:nvPr/>
        </p:nvGrpSpPr>
        <p:grpSpPr bwMode="auto">
          <a:xfrm>
            <a:off x="1524000" y="3773488"/>
            <a:ext cx="2133600" cy="2027237"/>
            <a:chOff x="960" y="2377"/>
            <a:chExt cx="1344" cy="1277"/>
          </a:xfrm>
        </p:grpSpPr>
        <p:sp>
          <p:nvSpPr>
            <p:cNvPr id="158736" name="Text Box 16"/>
            <p:cNvSpPr txBox="1">
              <a:spLocks noChangeArrowheads="1"/>
            </p:cNvSpPr>
            <p:nvPr/>
          </p:nvSpPr>
          <p:spPr bwMode="auto">
            <a:xfrm>
              <a:off x="960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George</a:t>
              </a:r>
            </a:p>
          </p:txBody>
        </p:sp>
        <p:sp>
          <p:nvSpPr>
            <p:cNvPr id="158737" name="Rectangle 17"/>
            <p:cNvSpPr>
              <a:spLocks noChangeArrowheads="1"/>
            </p:cNvSpPr>
            <p:nvPr/>
          </p:nvSpPr>
          <p:spPr bwMode="auto">
            <a:xfrm>
              <a:off x="1382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8" name="Rectangle 18"/>
            <p:cNvSpPr>
              <a:spLocks noChangeArrowheads="1"/>
            </p:cNvSpPr>
            <p:nvPr/>
          </p:nvSpPr>
          <p:spPr bwMode="auto">
            <a:xfrm>
              <a:off x="1843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39" name="Line 19"/>
            <p:cNvSpPr>
              <a:spLocks noChangeShapeType="1"/>
            </p:cNvSpPr>
            <p:nvPr/>
          </p:nvSpPr>
          <p:spPr bwMode="auto">
            <a:xfrm flipH="1">
              <a:off x="1488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740" name="Group 20"/>
          <p:cNvGrpSpPr>
            <a:grpSpLocks/>
          </p:cNvGrpSpPr>
          <p:nvPr/>
        </p:nvGrpSpPr>
        <p:grpSpPr bwMode="auto">
          <a:xfrm>
            <a:off x="3657600" y="3773488"/>
            <a:ext cx="2133600" cy="2027237"/>
            <a:chOff x="2304" y="2377"/>
            <a:chExt cx="1344" cy="1277"/>
          </a:xfrm>
        </p:grpSpPr>
        <p:sp>
          <p:nvSpPr>
            <p:cNvPr id="158741" name="Text Box 21"/>
            <p:cNvSpPr txBox="1">
              <a:spLocks noChangeArrowheads="1"/>
            </p:cNvSpPr>
            <p:nvPr/>
          </p:nvSpPr>
          <p:spPr bwMode="auto">
            <a:xfrm>
              <a:off x="2304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Paul</a:t>
              </a:r>
            </a:p>
          </p:txBody>
        </p:sp>
        <p:sp>
          <p:nvSpPr>
            <p:cNvPr id="158742" name="Rectangle 22"/>
            <p:cNvSpPr>
              <a:spLocks noChangeArrowheads="1"/>
            </p:cNvSpPr>
            <p:nvPr/>
          </p:nvSpPr>
          <p:spPr bwMode="auto">
            <a:xfrm>
              <a:off x="2726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3" name="Rectangle 23"/>
            <p:cNvSpPr>
              <a:spLocks noChangeArrowheads="1"/>
            </p:cNvSpPr>
            <p:nvPr/>
          </p:nvSpPr>
          <p:spPr bwMode="auto">
            <a:xfrm>
              <a:off x="3187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 flipH="1">
              <a:off x="2832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745" name="Group 25"/>
          <p:cNvGrpSpPr>
            <a:grpSpLocks/>
          </p:cNvGrpSpPr>
          <p:nvPr/>
        </p:nvGrpSpPr>
        <p:grpSpPr bwMode="auto">
          <a:xfrm>
            <a:off x="5791200" y="3773488"/>
            <a:ext cx="2133600" cy="2027237"/>
            <a:chOff x="3648" y="2377"/>
            <a:chExt cx="1344" cy="1277"/>
          </a:xfrm>
        </p:grpSpPr>
        <p:sp>
          <p:nvSpPr>
            <p:cNvPr id="158746" name="Text Box 26"/>
            <p:cNvSpPr txBox="1">
              <a:spLocks noChangeArrowheads="1"/>
            </p:cNvSpPr>
            <p:nvPr/>
          </p:nvSpPr>
          <p:spPr bwMode="auto">
            <a:xfrm>
              <a:off x="3648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Ringo</a:t>
              </a:r>
            </a:p>
          </p:txBody>
        </p:sp>
        <p:sp>
          <p:nvSpPr>
            <p:cNvPr id="158747" name="Rectangle 27"/>
            <p:cNvSpPr>
              <a:spLocks noChangeArrowheads="1"/>
            </p:cNvSpPr>
            <p:nvPr/>
          </p:nvSpPr>
          <p:spPr bwMode="auto">
            <a:xfrm>
              <a:off x="4070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8" name="Rectangle 28"/>
            <p:cNvSpPr>
              <a:spLocks noChangeArrowheads="1"/>
            </p:cNvSpPr>
            <p:nvPr/>
          </p:nvSpPr>
          <p:spPr bwMode="auto">
            <a:xfrm>
              <a:off x="4531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49" name="Line 29"/>
            <p:cNvSpPr>
              <a:spLocks noChangeShapeType="1"/>
            </p:cNvSpPr>
            <p:nvPr/>
          </p:nvSpPr>
          <p:spPr bwMode="auto">
            <a:xfrm flipH="1">
              <a:off x="4176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761" name="Group 41"/>
          <p:cNvGrpSpPr>
            <a:grpSpLocks/>
          </p:cNvGrpSpPr>
          <p:nvPr/>
        </p:nvGrpSpPr>
        <p:grpSpPr bwMode="auto">
          <a:xfrm>
            <a:off x="2057400" y="2343150"/>
            <a:ext cx="1082675" cy="1430338"/>
            <a:chOff x="1296" y="1476"/>
            <a:chExt cx="682" cy="901"/>
          </a:xfrm>
        </p:grpSpPr>
        <p:sp>
          <p:nvSpPr>
            <p:cNvPr id="158757" name="Text Box 37"/>
            <p:cNvSpPr txBox="1">
              <a:spLocks noChangeArrowheads="1"/>
            </p:cNvSpPr>
            <p:nvPr/>
          </p:nvSpPr>
          <p:spPr bwMode="auto">
            <a:xfrm>
              <a:off x="1296" y="1476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temp</a:t>
              </a:r>
            </a:p>
          </p:txBody>
        </p:sp>
        <p:sp>
          <p:nvSpPr>
            <p:cNvPr id="158758" name="Rectangle 38"/>
            <p:cNvSpPr>
              <a:spLocks noChangeArrowheads="1"/>
            </p:cNvSpPr>
            <p:nvPr/>
          </p:nvSpPr>
          <p:spPr bwMode="auto">
            <a:xfrm>
              <a:off x="1526" y="181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60" name="Line 40"/>
            <p:cNvSpPr>
              <a:spLocks noChangeShapeType="1"/>
            </p:cNvSpPr>
            <p:nvPr/>
          </p:nvSpPr>
          <p:spPr bwMode="auto">
            <a:xfrm>
              <a:off x="1632" y="1920"/>
              <a:ext cx="0" cy="457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62" name="Oval 42"/>
          <p:cNvSpPr>
            <a:spLocks noChangeArrowheads="1"/>
          </p:cNvSpPr>
          <p:nvPr/>
        </p:nvSpPr>
        <p:spPr bwMode="auto">
          <a:xfrm>
            <a:off x="2582863" y="1603375"/>
            <a:ext cx="4191000" cy="122872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Yes – we’re done</a:t>
            </a:r>
          </a:p>
        </p:txBody>
      </p:sp>
      <p:sp>
        <p:nvSpPr>
          <p:cNvPr id="158754" name="Oval 34"/>
          <p:cNvSpPr>
            <a:spLocks noChangeArrowheads="1"/>
          </p:cNvSpPr>
          <p:nvPr/>
        </p:nvSpPr>
        <p:spPr bwMode="auto">
          <a:xfrm>
            <a:off x="1836738" y="452438"/>
            <a:ext cx="5775325" cy="123031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No – OK to access node and go to next one</a:t>
            </a:r>
          </a:p>
        </p:txBody>
      </p:sp>
      <p:grpSp>
        <p:nvGrpSpPr>
          <p:cNvPr id="158763" name="Group 43"/>
          <p:cNvGrpSpPr>
            <a:grpSpLocks/>
          </p:cNvGrpSpPr>
          <p:nvPr/>
        </p:nvGrpSpPr>
        <p:grpSpPr bwMode="auto">
          <a:xfrm>
            <a:off x="4183063" y="2298700"/>
            <a:ext cx="1082675" cy="1430338"/>
            <a:chOff x="1296" y="1476"/>
            <a:chExt cx="682" cy="901"/>
          </a:xfrm>
        </p:grpSpPr>
        <p:sp>
          <p:nvSpPr>
            <p:cNvPr id="158764" name="Text Box 44"/>
            <p:cNvSpPr txBox="1">
              <a:spLocks noChangeArrowheads="1"/>
            </p:cNvSpPr>
            <p:nvPr/>
          </p:nvSpPr>
          <p:spPr bwMode="auto">
            <a:xfrm>
              <a:off x="1296" y="1476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temp</a:t>
              </a:r>
            </a:p>
          </p:txBody>
        </p:sp>
        <p:sp>
          <p:nvSpPr>
            <p:cNvPr id="158765" name="Rectangle 45"/>
            <p:cNvSpPr>
              <a:spLocks noChangeArrowheads="1"/>
            </p:cNvSpPr>
            <p:nvPr/>
          </p:nvSpPr>
          <p:spPr bwMode="auto">
            <a:xfrm>
              <a:off x="1526" y="181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66" name="Line 46"/>
            <p:cNvSpPr>
              <a:spLocks noChangeShapeType="1"/>
            </p:cNvSpPr>
            <p:nvPr/>
          </p:nvSpPr>
          <p:spPr bwMode="auto">
            <a:xfrm>
              <a:off x="1632" y="1920"/>
              <a:ext cx="0" cy="457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92075" y="1101725"/>
            <a:ext cx="3048000" cy="1230313"/>
          </a:xfrm>
          <a:prstGeom prst="wedgeEllipseCallout">
            <a:avLst>
              <a:gd name="adj1" fmla="val 24375"/>
              <a:gd name="adj2" fmla="val 159162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Is temp null?</a:t>
            </a:r>
          </a:p>
        </p:txBody>
      </p:sp>
      <p:grpSp>
        <p:nvGrpSpPr>
          <p:cNvPr id="158769" name="Group 49"/>
          <p:cNvGrpSpPr>
            <a:grpSpLocks/>
          </p:cNvGrpSpPr>
          <p:nvPr/>
        </p:nvGrpSpPr>
        <p:grpSpPr bwMode="auto">
          <a:xfrm>
            <a:off x="6316663" y="2254250"/>
            <a:ext cx="1082675" cy="1430338"/>
            <a:chOff x="1296" y="1476"/>
            <a:chExt cx="682" cy="901"/>
          </a:xfrm>
        </p:grpSpPr>
        <p:sp>
          <p:nvSpPr>
            <p:cNvPr id="158770" name="Text Box 50"/>
            <p:cNvSpPr txBox="1">
              <a:spLocks noChangeArrowheads="1"/>
            </p:cNvSpPr>
            <p:nvPr/>
          </p:nvSpPr>
          <p:spPr bwMode="auto">
            <a:xfrm>
              <a:off x="1296" y="1476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temp</a:t>
              </a:r>
            </a:p>
          </p:txBody>
        </p:sp>
        <p:sp>
          <p:nvSpPr>
            <p:cNvPr id="158771" name="Rectangle 51"/>
            <p:cNvSpPr>
              <a:spLocks noChangeArrowheads="1"/>
            </p:cNvSpPr>
            <p:nvPr/>
          </p:nvSpPr>
          <p:spPr bwMode="auto">
            <a:xfrm>
              <a:off x="1526" y="181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72" name="Line 52"/>
            <p:cNvSpPr>
              <a:spLocks noChangeShapeType="1"/>
            </p:cNvSpPr>
            <p:nvPr/>
          </p:nvSpPr>
          <p:spPr bwMode="auto">
            <a:xfrm>
              <a:off x="1632" y="1920"/>
              <a:ext cx="0" cy="457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67" name="AutoShape 47"/>
          <p:cNvSpPr>
            <a:spLocks noChangeArrowheads="1"/>
          </p:cNvSpPr>
          <p:nvPr/>
        </p:nvSpPr>
        <p:spPr bwMode="auto">
          <a:xfrm>
            <a:off x="2133600" y="1112838"/>
            <a:ext cx="3048000" cy="1230312"/>
          </a:xfrm>
          <a:prstGeom prst="wedgeEllipseCallout">
            <a:avLst>
              <a:gd name="adj1" fmla="val 28384"/>
              <a:gd name="adj2" fmla="val 159292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Is temp null?</a:t>
            </a:r>
          </a:p>
        </p:txBody>
      </p:sp>
      <p:sp>
        <p:nvSpPr>
          <p:cNvPr id="158773" name="AutoShape 53"/>
          <p:cNvSpPr>
            <a:spLocks noChangeArrowheads="1"/>
          </p:cNvSpPr>
          <p:nvPr/>
        </p:nvSpPr>
        <p:spPr bwMode="auto">
          <a:xfrm>
            <a:off x="3741738" y="1112838"/>
            <a:ext cx="3048000" cy="1230312"/>
          </a:xfrm>
          <a:prstGeom prst="wedgeEllipseCallout">
            <a:avLst>
              <a:gd name="adj1" fmla="val 45157"/>
              <a:gd name="adj2" fmla="val 160194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Is temp null?</a:t>
            </a:r>
          </a:p>
        </p:txBody>
      </p:sp>
      <p:grpSp>
        <p:nvGrpSpPr>
          <p:cNvPr id="158774" name="Group 54"/>
          <p:cNvGrpSpPr>
            <a:grpSpLocks/>
          </p:cNvGrpSpPr>
          <p:nvPr/>
        </p:nvGrpSpPr>
        <p:grpSpPr bwMode="auto">
          <a:xfrm>
            <a:off x="7192963" y="2497138"/>
            <a:ext cx="1082675" cy="1430337"/>
            <a:chOff x="1296" y="1476"/>
            <a:chExt cx="682" cy="901"/>
          </a:xfrm>
        </p:grpSpPr>
        <p:sp>
          <p:nvSpPr>
            <p:cNvPr id="158775" name="Text Box 55"/>
            <p:cNvSpPr txBox="1">
              <a:spLocks noChangeArrowheads="1"/>
            </p:cNvSpPr>
            <p:nvPr/>
          </p:nvSpPr>
          <p:spPr bwMode="auto">
            <a:xfrm>
              <a:off x="1296" y="1476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temp</a:t>
              </a:r>
            </a:p>
          </p:txBody>
        </p:sp>
        <p:sp>
          <p:nvSpPr>
            <p:cNvPr id="158776" name="Rectangle 56"/>
            <p:cNvSpPr>
              <a:spLocks noChangeArrowheads="1"/>
            </p:cNvSpPr>
            <p:nvPr/>
          </p:nvSpPr>
          <p:spPr bwMode="auto">
            <a:xfrm>
              <a:off x="1526" y="181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777" name="Line 57"/>
            <p:cNvSpPr>
              <a:spLocks noChangeShapeType="1"/>
            </p:cNvSpPr>
            <p:nvPr/>
          </p:nvSpPr>
          <p:spPr bwMode="auto">
            <a:xfrm>
              <a:off x="1632" y="1920"/>
              <a:ext cx="0" cy="457"/>
            </a:xfrm>
            <a:prstGeom prst="line">
              <a:avLst/>
            </a:prstGeom>
            <a:noFill/>
            <a:ln w="34925">
              <a:solidFill>
                <a:srgbClr val="FFC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78" name="AutoShape 58"/>
          <p:cNvSpPr>
            <a:spLocks noChangeArrowheads="1"/>
          </p:cNvSpPr>
          <p:nvPr/>
        </p:nvSpPr>
        <p:spPr bwMode="auto">
          <a:xfrm>
            <a:off x="4678363" y="1068388"/>
            <a:ext cx="3048000" cy="1230312"/>
          </a:xfrm>
          <a:prstGeom prst="wedgeEllipseCallout">
            <a:avLst>
              <a:gd name="adj1" fmla="val 45157"/>
              <a:gd name="adj2" fmla="val 160194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Is temp null?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nimBg="1"/>
      <p:bldP spid="158729" grpId="0" animBg="1"/>
      <p:bldP spid="158762" grpId="0" animBg="1"/>
      <p:bldP spid="158762" grpId="1" animBg="1"/>
      <p:bldP spid="158754" grpId="0" animBg="1"/>
      <p:bldP spid="158754" grpId="1" animBg="1"/>
      <p:bldP spid="158754" grpId="2" animBg="1"/>
      <p:bldP spid="158754" grpId="3" animBg="1"/>
      <p:bldP spid="158754" grpId="4" animBg="1"/>
      <p:bldP spid="158754" grpId="5" animBg="1"/>
      <p:bldP spid="158755" grpId="0" animBg="1"/>
      <p:bldP spid="158755" grpId="1" animBg="1"/>
      <p:bldP spid="158767" grpId="0" animBg="1"/>
      <p:bldP spid="158767" grpId="1" animBg="1"/>
      <p:bldP spid="158773" grpId="0" animBg="1"/>
      <p:bldP spid="158773" grpId="1" animBg="1"/>
      <p:bldP spid="158778" grpId="0" animBg="1"/>
      <p:bldP spid="15877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GenericMethods.java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57200" y="1683039"/>
            <a:ext cx="6880225" cy="119181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Uncomment the </a:t>
            </a:r>
            <a:r>
              <a:rPr lang="en-US" sz="3200" dirty="0">
                <a:solidFill>
                  <a:srgbClr val="FF0066"/>
                </a:solidFill>
              </a:rPr>
              <a:t>smallest </a:t>
            </a:r>
            <a:r>
              <a:rPr lang="en-US" sz="3200" dirty="0">
                <a:solidFill>
                  <a:schemeClr val="accent2"/>
                </a:solidFill>
              </a:rPr>
              <a:t>method and calls to the method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133600" y="3352800"/>
            <a:ext cx="6386945" cy="1191816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Make </a:t>
            </a:r>
            <a:r>
              <a:rPr lang="en-US" sz="3200" dirty="0">
                <a:solidFill>
                  <a:srgbClr val="FF0066"/>
                </a:solidFill>
              </a:rPr>
              <a:t>smallest </a:t>
            </a:r>
            <a:r>
              <a:rPr lang="en-US" sz="3200" dirty="0">
                <a:solidFill>
                  <a:schemeClr val="accent2"/>
                </a:solidFill>
              </a:rPr>
              <a:t>a generic method that uses constraints</a:t>
            </a:r>
          </a:p>
        </p:txBody>
      </p:sp>
    </p:spTree>
    <p:extLst>
      <p:ext uri="{BB962C8B-B14F-4D97-AF65-F5344CB8AC3E}">
        <p14:creationId xmlns:p14="http://schemas.microsoft.com/office/powerpoint/2010/main" val="27496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Types (Type Erasure)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270102" y="1295400"/>
            <a:ext cx="7110412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JVM does not see the generic type – it only works with raw types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2209800" y="2667000"/>
            <a:ext cx="6654800" cy="173664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Substitutes </a:t>
            </a:r>
            <a:r>
              <a:rPr lang="en-US" sz="3200" dirty="0">
                <a:solidFill>
                  <a:srgbClr val="FF0066"/>
                </a:solidFill>
              </a:rPr>
              <a:t>Object</a:t>
            </a:r>
            <a:r>
              <a:rPr lang="en-US" sz="3200" dirty="0">
                <a:solidFill>
                  <a:schemeClr val="accent2"/>
                </a:solidFill>
              </a:rPr>
              <a:t> or a bounding type (like Comparable) for all occurrences of </a:t>
            </a:r>
            <a:r>
              <a:rPr lang="en-US" sz="3200" dirty="0">
                <a:solidFill>
                  <a:srgbClr val="FF0066"/>
                </a:solidFill>
              </a:rPr>
              <a:t>Type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838200" y="4667165"/>
            <a:ext cx="6248400" cy="119181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</a:rPr>
              <a:t>It’s why we can’t </a:t>
            </a:r>
            <a:r>
              <a:rPr lang="en-US" sz="3200" i="1" dirty="0">
                <a:solidFill>
                  <a:schemeClr val="accent2"/>
                </a:solidFill>
              </a:rPr>
              <a:t>instantiate</a:t>
            </a:r>
            <a:r>
              <a:rPr lang="en-US" sz="3200" dirty="0">
                <a:solidFill>
                  <a:schemeClr val="accent2"/>
                </a:solidFill>
              </a:rPr>
              <a:t> arrays of  </a:t>
            </a:r>
            <a:r>
              <a:rPr lang="en-US" sz="3200" dirty="0">
                <a:solidFill>
                  <a:srgbClr val="FF0066"/>
                </a:solidFill>
              </a:rPr>
              <a:t>Type</a:t>
            </a:r>
            <a:r>
              <a:rPr lang="en-US" sz="3200" dirty="0">
                <a:solidFill>
                  <a:schemeClr val="accent2"/>
                </a:solidFill>
              </a:rPr>
              <a:t> (</a:t>
            </a:r>
            <a:r>
              <a:rPr lang="en-US" sz="3200" dirty="0">
                <a:solidFill>
                  <a:srgbClr val="FF0066"/>
                </a:solidFill>
              </a:rPr>
              <a:t>new T[#] </a:t>
            </a:r>
            <a:r>
              <a:rPr lang="en-US" sz="3200" dirty="0">
                <a:solidFill>
                  <a:schemeClr val="accent2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54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  <p:bldP spid="235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Number of Parameters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auto">
          <a:xfrm>
            <a:off x="304800" y="1295400"/>
            <a:ext cx="7869238" cy="1055608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Java 5.0 added capability of creating methods with a varying quantity of parameters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304800" y="3200400"/>
            <a:ext cx="5099050" cy="1055608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Use </a:t>
            </a:r>
            <a:r>
              <a:rPr lang="en-US" sz="2800" b="1" dirty="0">
                <a:solidFill>
                  <a:srgbClr val="FF0066"/>
                </a:solidFill>
                <a:latin typeface="Verdana" pitchFamily="34" charset="0"/>
              </a:rPr>
              <a:t>…</a:t>
            </a:r>
            <a:r>
              <a:rPr lang="en-US" sz="2800" dirty="0">
                <a:solidFill>
                  <a:schemeClr val="accent2"/>
                </a:solidFill>
              </a:rPr>
              <a:t> after data type to indicate 0 or more values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676400" y="2514600"/>
            <a:ext cx="711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FF0066"/>
                </a:solidFill>
                <a:latin typeface="Verdana" pitchFamily="34" charset="0"/>
              </a:rPr>
              <a:t>System.out.printf</a:t>
            </a:r>
            <a:r>
              <a:rPr lang="en-US" sz="2800" dirty="0">
                <a:solidFill>
                  <a:srgbClr val="FF0066"/>
                </a:solidFill>
                <a:latin typeface="Verdana" pitchFamily="34" charset="0"/>
              </a:rPr>
              <a:t>(String, Object… </a:t>
            </a:r>
            <a:r>
              <a:rPr lang="en-US" sz="2800" dirty="0" err="1">
                <a:solidFill>
                  <a:srgbClr val="FF0066"/>
                </a:solidFill>
                <a:latin typeface="Verdana" pitchFamily="34" charset="0"/>
              </a:rPr>
              <a:t>obj</a:t>
            </a:r>
            <a:r>
              <a:rPr lang="en-US" sz="2800" dirty="0">
                <a:solidFill>
                  <a:srgbClr val="FF0066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3200400" y="4419600"/>
            <a:ext cx="5761038" cy="1055608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Use </a:t>
            </a:r>
            <a:r>
              <a:rPr lang="en-US" sz="2800" b="1" dirty="0">
                <a:solidFill>
                  <a:srgbClr val="FF0066"/>
                </a:solidFill>
                <a:latin typeface="Verdana" pitchFamily="34" charset="0"/>
              </a:rPr>
              <a:t>…</a:t>
            </a:r>
            <a:r>
              <a:rPr lang="en-US" sz="2800" dirty="0">
                <a:solidFill>
                  <a:schemeClr val="accent2"/>
                </a:solidFill>
              </a:rPr>
              <a:t> only ONCE and must be at END of </a:t>
            </a:r>
            <a:r>
              <a:rPr lang="en-US" sz="2800" dirty="0" err="1">
                <a:solidFill>
                  <a:schemeClr val="accent2"/>
                </a:solidFill>
              </a:rPr>
              <a:t>parmeter</a:t>
            </a:r>
            <a:r>
              <a:rPr lang="en-US" sz="2800" dirty="0">
                <a:solidFill>
                  <a:schemeClr val="accent2"/>
                </a:solidFill>
              </a:rPr>
              <a:t> list</a:t>
            </a:r>
          </a:p>
        </p:txBody>
      </p: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2435225" y="5788025"/>
            <a:ext cx="4327525" cy="646986"/>
          </a:xfrm>
          <a:prstGeom prst="roundRect">
            <a:avLst>
              <a:gd name="adj" fmla="val 16667"/>
            </a:avLst>
          </a:prstGeom>
          <a:solidFill>
            <a:srgbClr val="FFE7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</a:rPr>
              <a:t>Received as an array</a:t>
            </a:r>
          </a:p>
        </p:txBody>
      </p:sp>
    </p:spTree>
    <p:extLst>
      <p:ext uri="{BB962C8B-B14F-4D97-AF65-F5344CB8AC3E}">
        <p14:creationId xmlns:p14="http://schemas.microsoft.com/office/powerpoint/2010/main" val="4416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7" grpId="0" animBg="1"/>
      <p:bldP spid="38918" grpId="0"/>
      <p:bldP spid="38919" grpId="0" animBg="1"/>
      <p:bldP spid="389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VariableParams.java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57200" y="1447800"/>
            <a:ext cx="7696200" cy="39354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public static </a:t>
            </a:r>
            <a:r>
              <a:rPr lang="en-US" sz="2800" dirty="0" err="1">
                <a:solidFill>
                  <a:srgbClr val="00B050"/>
                </a:solidFill>
                <a:latin typeface="Verdana" pitchFamily="34" charset="0"/>
              </a:rPr>
              <a:t>int</a:t>
            </a:r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Verdana" pitchFamily="34" charset="0"/>
              </a:rPr>
              <a:t>sumEm</a:t>
            </a:r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(int... numbers)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{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rgbClr val="00B050"/>
                </a:solidFill>
                <a:latin typeface="Verdana" pitchFamily="34" charset="0"/>
              </a:rPr>
              <a:t>int</a:t>
            </a:r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sum = 0;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for (</a:t>
            </a:r>
            <a:r>
              <a:rPr lang="en-US" sz="2800" dirty="0" err="1">
                <a:solidFill>
                  <a:srgbClr val="00B050"/>
                </a:solidFill>
                <a:latin typeface="Verdana" pitchFamily="34" charset="0"/>
              </a:rPr>
              <a:t>int</a:t>
            </a:r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x : numbers)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{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   sum += x;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}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   return sum;</a:t>
            </a:r>
          </a:p>
          <a:p>
            <a:r>
              <a:rPr lang="en-US" sz="2800" dirty="0">
                <a:solidFill>
                  <a:srgbClr val="00B050"/>
                </a:solidFill>
                <a:latin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111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896" y="475357"/>
            <a:ext cx="7364517" cy="60016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Creating </a:t>
            </a:r>
          </a:p>
          <a:p>
            <a:pPr algn="ctr"/>
            <a:r>
              <a:rPr lang="en-US" sz="9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Linked Lists</a:t>
            </a:r>
          </a:p>
          <a:p>
            <a:pPr algn="ctr"/>
            <a:r>
              <a:rPr lang="en-US" sz="9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With</a:t>
            </a:r>
          </a:p>
          <a:p>
            <a:pPr algn="ctr"/>
            <a:r>
              <a:rPr lang="en-US" sz="96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ListNode</a:t>
            </a:r>
            <a:endParaRPr lang="en-US" sz="9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111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ListNodePractice1.java</a:t>
            </a:r>
          </a:p>
        </p:txBody>
      </p:sp>
      <p:sp>
        <p:nvSpPr>
          <p:cNvPr id="221187" name="AutoShape 3"/>
          <p:cNvSpPr>
            <a:spLocks noChangeArrowheads="1"/>
          </p:cNvSpPr>
          <p:nvPr/>
        </p:nvSpPr>
        <p:spPr bwMode="auto">
          <a:xfrm>
            <a:off x="330200" y="1985963"/>
            <a:ext cx="7608888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Declare and initialize an empty list</a:t>
            </a:r>
          </a:p>
        </p:txBody>
      </p:sp>
      <p:sp>
        <p:nvSpPr>
          <p:cNvPr id="221188" name="AutoShape 4"/>
          <p:cNvSpPr>
            <a:spLocks noChangeArrowheads="1"/>
          </p:cNvSpPr>
          <p:nvPr/>
        </p:nvSpPr>
        <p:spPr bwMode="auto">
          <a:xfrm>
            <a:off x="2133600" y="3048000"/>
            <a:ext cx="6594475" cy="17224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Insert 10 random integers in range [13, 37] to the front of the list. Display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nimBg="1"/>
      <p:bldP spid="2211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ListNodePractice1.java</a:t>
            </a:r>
          </a:p>
        </p:txBody>
      </p:sp>
      <p:sp>
        <p:nvSpPr>
          <p:cNvPr id="222211" name="AutoShape 3"/>
          <p:cNvSpPr>
            <a:spLocks noChangeArrowheads="1"/>
          </p:cNvSpPr>
          <p:nvPr/>
        </p:nvSpPr>
        <p:spPr bwMode="auto">
          <a:xfrm>
            <a:off x="304800" y="1717675"/>
            <a:ext cx="7661275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Delete the </a:t>
            </a:r>
            <a:r>
              <a:rPr lang="en-US" sz="3200" i="1">
                <a:solidFill>
                  <a:srgbClr val="0033CC"/>
                </a:solidFill>
              </a:rPr>
              <a:t>first</a:t>
            </a:r>
            <a:r>
              <a:rPr lang="en-US" sz="3200">
                <a:solidFill>
                  <a:srgbClr val="0033CC"/>
                </a:solidFill>
              </a:rPr>
              <a:t> node. Display the object from the deleted node and the list.</a:t>
            </a:r>
          </a:p>
        </p:txBody>
      </p:sp>
      <p:sp>
        <p:nvSpPr>
          <p:cNvPr id="222212" name="AutoShape 4"/>
          <p:cNvSpPr>
            <a:spLocks noChangeArrowheads="1"/>
          </p:cNvSpPr>
          <p:nvPr/>
        </p:nvSpPr>
        <p:spPr bwMode="auto">
          <a:xfrm>
            <a:off x="1219200" y="3581400"/>
            <a:ext cx="7661275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Delete the </a:t>
            </a:r>
            <a:r>
              <a:rPr lang="en-US" sz="3200" i="1">
                <a:solidFill>
                  <a:srgbClr val="0033CC"/>
                </a:solidFill>
              </a:rPr>
              <a:t>last</a:t>
            </a:r>
            <a:r>
              <a:rPr lang="en-US" sz="3200">
                <a:solidFill>
                  <a:srgbClr val="0033CC"/>
                </a:solidFill>
              </a:rPr>
              <a:t> node. Display the object from the deleted node and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nimBg="1"/>
      <p:bldP spid="2222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ListNodePractice2.java</a:t>
            </a:r>
          </a:p>
        </p:txBody>
      </p:sp>
      <p:sp>
        <p:nvSpPr>
          <p:cNvPr id="231427" name="AutoShape 3"/>
          <p:cNvSpPr>
            <a:spLocks noChangeArrowheads="1"/>
          </p:cNvSpPr>
          <p:nvPr/>
        </p:nvSpPr>
        <p:spPr bwMode="auto">
          <a:xfrm>
            <a:off x="330200" y="1985963"/>
            <a:ext cx="7608888" cy="64135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Declare and initialize an empty list</a:t>
            </a:r>
          </a:p>
        </p:txBody>
      </p:sp>
      <p:sp>
        <p:nvSpPr>
          <p:cNvPr id="231428" name="AutoShape 4"/>
          <p:cNvSpPr>
            <a:spLocks noChangeArrowheads="1"/>
          </p:cNvSpPr>
          <p:nvPr/>
        </p:nvSpPr>
        <p:spPr bwMode="auto">
          <a:xfrm>
            <a:off x="2133600" y="3048000"/>
            <a:ext cx="6594475" cy="17224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Insert 10 random integers in range [13, 37] into the list so that the list is </a:t>
            </a:r>
            <a:r>
              <a:rPr lang="en-US" sz="3200" b="1" i="1">
                <a:solidFill>
                  <a:srgbClr val="0033CC"/>
                </a:solidFill>
              </a:rPr>
              <a:t>ordered</a:t>
            </a:r>
            <a:r>
              <a:rPr lang="en-US" sz="3200">
                <a:solidFill>
                  <a:srgbClr val="0033CC"/>
                </a:solidFill>
              </a:rPr>
              <a:t>. Display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nimBg="1"/>
      <p:bldP spid="2314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MyLinkedList.java</a:t>
            </a:r>
          </a:p>
        </p:txBody>
      </p:sp>
      <p:sp>
        <p:nvSpPr>
          <p:cNvPr id="239619" name="AutoShape 3"/>
          <p:cNvSpPr>
            <a:spLocks noChangeArrowheads="1"/>
          </p:cNvSpPr>
          <p:nvPr/>
        </p:nvSpPr>
        <p:spPr bwMode="auto">
          <a:xfrm>
            <a:off x="277813" y="1446213"/>
            <a:ext cx="7189787" cy="17224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MyLinkedList is stored as a </a:t>
            </a:r>
            <a:r>
              <a:rPr lang="en-US" sz="3200" b="1">
                <a:solidFill>
                  <a:srgbClr val="FF0066"/>
                </a:solidFill>
              </a:rPr>
              <a:t>raw</a:t>
            </a:r>
            <a:r>
              <a:rPr lang="en-US" sz="3200">
                <a:solidFill>
                  <a:srgbClr val="0033CC"/>
                </a:solidFill>
              </a:rPr>
              <a:t> singly-linked list with references to the </a:t>
            </a:r>
            <a:r>
              <a:rPr lang="en-US" sz="3200">
                <a:solidFill>
                  <a:srgbClr val="FF0066"/>
                </a:solidFill>
              </a:rPr>
              <a:t>front</a:t>
            </a:r>
            <a:r>
              <a:rPr lang="en-US" sz="3200">
                <a:solidFill>
                  <a:srgbClr val="0033CC"/>
                </a:solidFill>
              </a:rPr>
              <a:t> and </a:t>
            </a:r>
            <a:r>
              <a:rPr lang="en-US" sz="3200">
                <a:solidFill>
                  <a:srgbClr val="FF0066"/>
                </a:solidFill>
              </a:rPr>
              <a:t>back</a:t>
            </a:r>
            <a:r>
              <a:rPr lang="en-US" sz="3200">
                <a:solidFill>
                  <a:srgbClr val="0033CC"/>
                </a:solidFill>
              </a:rPr>
              <a:t> of the list</a:t>
            </a:r>
          </a:p>
        </p:txBody>
      </p:sp>
      <p:sp>
        <p:nvSpPr>
          <p:cNvPr id="239620" name="AutoShape 4"/>
          <p:cNvSpPr>
            <a:spLocks noChangeArrowheads="1"/>
          </p:cNvSpPr>
          <p:nvPr/>
        </p:nvSpPr>
        <p:spPr bwMode="auto">
          <a:xfrm>
            <a:off x="2465388" y="3851275"/>
            <a:ext cx="6069012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Also storing the current </a:t>
            </a:r>
            <a:r>
              <a:rPr lang="en-US" sz="3200">
                <a:solidFill>
                  <a:srgbClr val="FF0066"/>
                </a:solidFill>
              </a:rPr>
              <a:t>listSize</a:t>
            </a:r>
            <a:r>
              <a:rPr lang="en-US" sz="3200">
                <a:solidFill>
                  <a:srgbClr val="0033CC"/>
                </a:solidFill>
              </a:rPr>
              <a:t> of the list for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nimBg="1"/>
      <p:bldP spid="2396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MyLinkedList.java</a:t>
            </a:r>
          </a:p>
        </p:txBody>
      </p:sp>
      <p:sp>
        <p:nvSpPr>
          <p:cNvPr id="240643" name="AutoShape 3"/>
          <p:cNvSpPr>
            <a:spLocks noChangeArrowheads="1"/>
          </p:cNvSpPr>
          <p:nvPr/>
        </p:nvSpPr>
        <p:spPr bwMode="auto">
          <a:xfrm>
            <a:off x="304800" y="1716088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addFirst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Special Case: Adding to empty list</a:t>
            </a:r>
          </a:p>
        </p:txBody>
      </p:sp>
      <p:sp>
        <p:nvSpPr>
          <p:cNvPr id="240645" name="AutoShape 5"/>
          <p:cNvSpPr>
            <a:spLocks noChangeArrowheads="1"/>
          </p:cNvSpPr>
          <p:nvPr/>
        </p:nvSpPr>
        <p:spPr bwMode="auto">
          <a:xfrm>
            <a:off x="990600" y="3276600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addLast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Special Case: Adding to empty list</a:t>
            </a:r>
          </a:p>
        </p:txBody>
      </p:sp>
      <p:sp>
        <p:nvSpPr>
          <p:cNvPr id="240646" name="AutoShape 6"/>
          <p:cNvSpPr>
            <a:spLocks noChangeArrowheads="1"/>
          </p:cNvSpPr>
          <p:nvPr/>
        </p:nvSpPr>
        <p:spPr bwMode="auto">
          <a:xfrm>
            <a:off x="1676400" y="4876800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add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Adds to end of list and returns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nimBg="1"/>
      <p:bldP spid="240645" grpId="0" animBg="1"/>
      <p:bldP spid="2406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a Node</a:t>
            </a:r>
          </a:p>
        </p:txBody>
      </p:sp>
      <p:grpSp>
        <p:nvGrpSpPr>
          <p:cNvPr id="154656" name="Group 32"/>
          <p:cNvGrpSpPr>
            <a:grpSpLocks/>
          </p:cNvGrpSpPr>
          <p:nvPr/>
        </p:nvGrpSpPr>
        <p:grpSpPr bwMode="auto">
          <a:xfrm>
            <a:off x="1066800" y="3438525"/>
            <a:ext cx="1066800" cy="914400"/>
            <a:chOff x="672" y="2166"/>
            <a:chExt cx="672" cy="576"/>
          </a:xfrm>
        </p:grpSpPr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672" y="216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816" y="250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 flipV="1">
              <a:off x="960" y="2622"/>
              <a:ext cx="38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33" name="Line 9"/>
          <p:cNvSpPr>
            <a:spLocks noChangeShapeType="1"/>
          </p:cNvSpPr>
          <p:nvPr/>
        </p:nvSpPr>
        <p:spPr bwMode="auto">
          <a:xfrm>
            <a:off x="3276600" y="4189413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5410200" y="4162425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H="1">
            <a:off x="7192963" y="3773488"/>
            <a:ext cx="731837" cy="73183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4660" name="Group 36"/>
          <p:cNvGrpSpPr>
            <a:grpSpLocks/>
          </p:cNvGrpSpPr>
          <p:nvPr/>
        </p:nvGrpSpPr>
        <p:grpSpPr bwMode="auto">
          <a:xfrm>
            <a:off x="1752600" y="1524000"/>
            <a:ext cx="3048000" cy="1276350"/>
            <a:chOff x="1728" y="1082"/>
            <a:chExt cx="1920" cy="804"/>
          </a:xfrm>
        </p:grpSpPr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1728" y="1082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John</a:t>
              </a:r>
            </a:p>
          </p:txBody>
        </p:sp>
        <p:sp>
          <p:nvSpPr>
            <p:cNvPr id="154654" name="Rectangle 30"/>
            <p:cNvSpPr>
              <a:spLocks noChangeArrowheads="1"/>
            </p:cNvSpPr>
            <p:nvPr/>
          </p:nvSpPr>
          <p:spPr bwMode="auto">
            <a:xfrm>
              <a:off x="2726" y="142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5" name="Rectangle 31"/>
            <p:cNvSpPr>
              <a:spLocks noChangeArrowheads="1"/>
            </p:cNvSpPr>
            <p:nvPr/>
          </p:nvSpPr>
          <p:spPr bwMode="auto">
            <a:xfrm>
              <a:off x="3187" y="1425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3" name="Line 29"/>
            <p:cNvSpPr>
              <a:spLocks noChangeShapeType="1"/>
            </p:cNvSpPr>
            <p:nvPr/>
          </p:nvSpPr>
          <p:spPr bwMode="auto">
            <a:xfrm flipH="1" flipV="1">
              <a:off x="2400" y="1425"/>
              <a:ext cx="576" cy="260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7" name="Group 33"/>
          <p:cNvGrpSpPr>
            <a:grpSpLocks/>
          </p:cNvGrpSpPr>
          <p:nvPr/>
        </p:nvGrpSpPr>
        <p:grpSpPr bwMode="auto">
          <a:xfrm>
            <a:off x="1524000" y="3773488"/>
            <a:ext cx="2133600" cy="2027237"/>
            <a:chOff x="960" y="2377"/>
            <a:chExt cx="1344" cy="1277"/>
          </a:xfrm>
        </p:grpSpPr>
        <p:sp>
          <p:nvSpPr>
            <p:cNvPr id="154635" name="Text Box 11"/>
            <p:cNvSpPr txBox="1">
              <a:spLocks noChangeArrowheads="1"/>
            </p:cNvSpPr>
            <p:nvPr/>
          </p:nvSpPr>
          <p:spPr bwMode="auto">
            <a:xfrm>
              <a:off x="960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George</a:t>
              </a: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1382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1843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 flipH="1">
              <a:off x="1488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8" name="Group 34"/>
          <p:cNvGrpSpPr>
            <a:grpSpLocks/>
          </p:cNvGrpSpPr>
          <p:nvPr/>
        </p:nvGrpSpPr>
        <p:grpSpPr bwMode="auto">
          <a:xfrm>
            <a:off x="3657600" y="3773488"/>
            <a:ext cx="2133600" cy="2027237"/>
            <a:chOff x="2304" y="2377"/>
            <a:chExt cx="1344" cy="1277"/>
          </a:xfrm>
        </p:grpSpPr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2304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Paul</a:t>
              </a:r>
            </a:p>
          </p:txBody>
        </p:sp>
        <p:sp>
          <p:nvSpPr>
            <p:cNvPr id="154642" name="Rectangle 18"/>
            <p:cNvSpPr>
              <a:spLocks noChangeArrowheads="1"/>
            </p:cNvSpPr>
            <p:nvPr/>
          </p:nvSpPr>
          <p:spPr bwMode="auto">
            <a:xfrm>
              <a:off x="2726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3" name="Rectangle 19"/>
            <p:cNvSpPr>
              <a:spLocks noChangeArrowheads="1"/>
            </p:cNvSpPr>
            <p:nvPr/>
          </p:nvSpPr>
          <p:spPr bwMode="auto">
            <a:xfrm>
              <a:off x="3187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 flipH="1">
              <a:off x="2832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659" name="Group 35"/>
          <p:cNvGrpSpPr>
            <a:grpSpLocks/>
          </p:cNvGrpSpPr>
          <p:nvPr/>
        </p:nvGrpSpPr>
        <p:grpSpPr bwMode="auto">
          <a:xfrm>
            <a:off x="5791200" y="3773488"/>
            <a:ext cx="2133600" cy="2027237"/>
            <a:chOff x="3648" y="2377"/>
            <a:chExt cx="1344" cy="1277"/>
          </a:xfrm>
        </p:grpSpPr>
        <p:sp>
          <p:nvSpPr>
            <p:cNvPr id="154645" name="Text Box 21"/>
            <p:cNvSpPr txBox="1">
              <a:spLocks noChangeArrowheads="1"/>
            </p:cNvSpPr>
            <p:nvPr/>
          </p:nvSpPr>
          <p:spPr bwMode="auto">
            <a:xfrm>
              <a:off x="3648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Ringo</a:t>
              </a:r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4070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8" name="Rectangle 24"/>
            <p:cNvSpPr>
              <a:spLocks noChangeArrowheads="1"/>
            </p:cNvSpPr>
            <p:nvPr/>
          </p:nvSpPr>
          <p:spPr bwMode="auto">
            <a:xfrm>
              <a:off x="4531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 flipH="1">
              <a:off x="4176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663" name="Freeform 39"/>
          <p:cNvSpPr>
            <a:spLocks/>
          </p:cNvSpPr>
          <p:nvPr/>
        </p:nvSpPr>
        <p:spPr bwMode="auto">
          <a:xfrm>
            <a:off x="3200400" y="2895600"/>
            <a:ext cx="381000" cy="1143000"/>
          </a:xfrm>
          <a:custGeom>
            <a:avLst/>
            <a:gdLst>
              <a:gd name="T0" fmla="*/ 0 w 624"/>
              <a:gd name="T1" fmla="*/ 768 h 768"/>
              <a:gd name="T2" fmla="*/ 144 w 624"/>
              <a:gd name="T3" fmla="*/ 384 h 768"/>
              <a:gd name="T4" fmla="*/ 384 w 624"/>
              <a:gd name="T5" fmla="*/ 144 h 768"/>
              <a:gd name="T6" fmla="*/ 624 w 624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768">
                <a:moveTo>
                  <a:pt x="0" y="768"/>
                </a:moveTo>
                <a:cubicBezTo>
                  <a:pt x="40" y="628"/>
                  <a:pt x="80" y="488"/>
                  <a:pt x="144" y="384"/>
                </a:cubicBezTo>
                <a:cubicBezTo>
                  <a:pt x="208" y="280"/>
                  <a:pt x="304" y="208"/>
                  <a:pt x="384" y="144"/>
                </a:cubicBezTo>
                <a:cubicBezTo>
                  <a:pt x="464" y="80"/>
                  <a:pt x="544" y="40"/>
                  <a:pt x="624" y="0"/>
                </a:cubicBezTo>
              </a:path>
            </a:pathLst>
          </a:cu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5" name="Freeform 41"/>
          <p:cNvSpPr>
            <a:spLocks/>
          </p:cNvSpPr>
          <p:nvPr/>
        </p:nvSpPr>
        <p:spPr bwMode="auto">
          <a:xfrm>
            <a:off x="4495800" y="2514600"/>
            <a:ext cx="546100" cy="1219200"/>
          </a:xfrm>
          <a:custGeom>
            <a:avLst/>
            <a:gdLst>
              <a:gd name="T0" fmla="*/ 0 w 344"/>
              <a:gd name="T1" fmla="*/ 0 h 768"/>
              <a:gd name="T2" fmla="*/ 288 w 344"/>
              <a:gd name="T3" fmla="*/ 192 h 768"/>
              <a:gd name="T4" fmla="*/ 336 w 344"/>
              <a:gd name="T5" fmla="*/ 480 h 768"/>
              <a:gd name="T6" fmla="*/ 240 w 344"/>
              <a:gd name="T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68">
                <a:moveTo>
                  <a:pt x="0" y="0"/>
                </a:moveTo>
                <a:cubicBezTo>
                  <a:pt x="116" y="56"/>
                  <a:pt x="232" y="112"/>
                  <a:pt x="288" y="192"/>
                </a:cubicBezTo>
                <a:cubicBezTo>
                  <a:pt x="344" y="272"/>
                  <a:pt x="344" y="384"/>
                  <a:pt x="336" y="480"/>
                </a:cubicBezTo>
                <a:cubicBezTo>
                  <a:pt x="328" y="576"/>
                  <a:pt x="256" y="720"/>
                  <a:pt x="240" y="768"/>
                </a:cubicBezTo>
              </a:path>
            </a:pathLst>
          </a:cu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66" name="AutoShape 42"/>
          <p:cNvSpPr>
            <a:spLocks noChangeArrowheads="1"/>
          </p:cNvSpPr>
          <p:nvPr/>
        </p:nvSpPr>
        <p:spPr bwMode="auto">
          <a:xfrm>
            <a:off x="4495800" y="838200"/>
            <a:ext cx="4419600" cy="1962150"/>
          </a:xfrm>
          <a:prstGeom prst="wedgeEllipseCallout">
            <a:avLst>
              <a:gd name="adj1" fmla="val -66056"/>
              <a:gd name="adj2" fmla="val 11254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/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Be careful not to lose the link to an existing node too soon!</a:t>
            </a:r>
          </a:p>
        </p:txBody>
      </p:sp>
      <p:sp>
        <p:nvSpPr>
          <p:cNvPr id="154667" name="AutoShape 43"/>
          <p:cNvSpPr>
            <a:spLocks noChangeArrowheads="1"/>
          </p:cNvSpPr>
          <p:nvPr/>
        </p:nvSpPr>
        <p:spPr bwMode="auto">
          <a:xfrm>
            <a:off x="3733800" y="190500"/>
            <a:ext cx="2590800" cy="1230313"/>
          </a:xfrm>
          <a:prstGeom prst="wedgeEllipseCallout">
            <a:avLst>
              <a:gd name="adj1" fmla="val -44977"/>
              <a:gd name="adj2" fmla="val 96579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Create a new node</a:t>
            </a:r>
          </a:p>
        </p:txBody>
      </p:sp>
      <p:sp>
        <p:nvSpPr>
          <p:cNvPr id="154668" name="AutoShape 44"/>
          <p:cNvSpPr>
            <a:spLocks noChangeArrowheads="1"/>
          </p:cNvSpPr>
          <p:nvPr/>
        </p:nvSpPr>
        <p:spPr bwMode="auto">
          <a:xfrm>
            <a:off x="4800600" y="1101725"/>
            <a:ext cx="4114800" cy="1230313"/>
          </a:xfrm>
          <a:prstGeom prst="wedgeEllipseCallout">
            <a:avLst>
              <a:gd name="adj1" fmla="val -42977"/>
              <a:gd name="adj2" fmla="val 130514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Link to George’s next node</a:t>
            </a:r>
          </a:p>
        </p:txBody>
      </p:sp>
      <p:sp>
        <p:nvSpPr>
          <p:cNvPr id="154669" name="AutoShape 45"/>
          <p:cNvSpPr>
            <a:spLocks noChangeArrowheads="1"/>
          </p:cNvSpPr>
          <p:nvPr/>
        </p:nvSpPr>
        <p:spPr bwMode="auto">
          <a:xfrm>
            <a:off x="228600" y="908050"/>
            <a:ext cx="3048000" cy="1230313"/>
          </a:xfrm>
          <a:prstGeom prst="wedgeEllipseCallout">
            <a:avLst>
              <a:gd name="adj1" fmla="val 47606"/>
              <a:gd name="adj2" fmla="val 158773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Link George to John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/>
      <p:bldP spid="154633" grpId="1" animBg="1"/>
      <p:bldP spid="154649" grpId="0" animBg="1"/>
      <p:bldP spid="154650" grpId="0" animBg="1"/>
      <p:bldP spid="154663" grpId="0" animBg="1"/>
      <p:bldP spid="154665" grpId="0" animBg="1"/>
      <p:bldP spid="154666" grpId="0" animBg="1"/>
      <p:bldP spid="154667" grpId="0" animBg="1"/>
      <p:bldP spid="154667" grpId="1" animBg="1"/>
      <p:bldP spid="154668" grpId="0" animBg="1"/>
      <p:bldP spid="154668" grpId="1" animBg="1"/>
      <p:bldP spid="154669" grpId="0" animBg="1"/>
      <p:bldP spid="15466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MyLinkedList.java</a:t>
            </a:r>
          </a:p>
        </p:txBody>
      </p:sp>
      <p:sp>
        <p:nvSpPr>
          <p:cNvPr id="243715" name="AutoShape 3"/>
          <p:cNvSpPr>
            <a:spLocks noChangeArrowheads="1"/>
          </p:cNvSpPr>
          <p:nvPr/>
        </p:nvSpPr>
        <p:spPr bwMode="auto">
          <a:xfrm>
            <a:off x="304800" y="1716088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getFirst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Special Case: Accessing empty list</a:t>
            </a:r>
          </a:p>
        </p:txBody>
      </p:sp>
      <p:sp>
        <p:nvSpPr>
          <p:cNvPr id="243716" name="AutoShape 4"/>
          <p:cNvSpPr>
            <a:spLocks noChangeArrowheads="1"/>
          </p:cNvSpPr>
          <p:nvPr/>
        </p:nvSpPr>
        <p:spPr bwMode="auto">
          <a:xfrm>
            <a:off x="990600" y="3619500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getLast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Special Case: Accessing empty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MyLinkedList.java</a:t>
            </a:r>
          </a:p>
        </p:txBody>
      </p:sp>
      <p:sp>
        <p:nvSpPr>
          <p:cNvPr id="246787" name="AutoShape 3"/>
          <p:cNvSpPr>
            <a:spLocks noChangeArrowheads="1"/>
          </p:cNvSpPr>
          <p:nvPr/>
        </p:nvSpPr>
        <p:spPr bwMode="auto">
          <a:xfrm>
            <a:off x="304800" y="1716088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getNode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Special Case: Accessing invalid index</a:t>
            </a:r>
          </a:p>
        </p:txBody>
      </p:sp>
      <p:sp>
        <p:nvSpPr>
          <p:cNvPr id="246788" name="AutoShape 4"/>
          <p:cNvSpPr>
            <a:spLocks noChangeArrowheads="1"/>
          </p:cNvSpPr>
          <p:nvPr/>
        </p:nvSpPr>
        <p:spPr bwMode="auto">
          <a:xfrm>
            <a:off x="990600" y="3581400"/>
            <a:ext cx="71358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get</a:t>
            </a:r>
            <a:r>
              <a:rPr lang="en-US" sz="3200">
                <a:solidFill>
                  <a:srgbClr val="0033CC"/>
                </a:solidFill>
              </a:rPr>
              <a:t> and </a:t>
            </a:r>
            <a:r>
              <a:rPr lang="en-US" sz="3200">
                <a:solidFill>
                  <a:srgbClr val="FF0066"/>
                </a:solidFill>
              </a:rPr>
              <a:t>set</a:t>
            </a:r>
            <a:r>
              <a:rPr lang="en-US" sz="3200">
                <a:solidFill>
                  <a:srgbClr val="0033CC"/>
                </a:solidFill>
              </a:rPr>
              <a:t> methods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Use </a:t>
            </a:r>
            <a:r>
              <a:rPr lang="en-US" sz="3200">
                <a:solidFill>
                  <a:srgbClr val="FF0066"/>
                </a:solidFill>
              </a:rPr>
              <a:t>getNode</a:t>
            </a:r>
            <a:r>
              <a:rPr lang="en-US" sz="3200">
                <a:solidFill>
                  <a:srgbClr val="0033CC"/>
                </a:solidFill>
              </a:rPr>
              <a:t> to access indexed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nimBg="1"/>
      <p:bldP spid="2467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MyLinkedList.java</a:t>
            </a:r>
          </a:p>
        </p:txBody>
      </p:sp>
      <p:sp>
        <p:nvSpPr>
          <p:cNvPr id="251907" name="AutoShape 3"/>
          <p:cNvSpPr>
            <a:spLocks noChangeArrowheads="1"/>
          </p:cNvSpPr>
          <p:nvPr/>
        </p:nvSpPr>
        <p:spPr bwMode="auto">
          <a:xfrm>
            <a:off x="277813" y="1446213"/>
            <a:ext cx="7875587" cy="17224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Implement the </a:t>
            </a:r>
            <a:r>
              <a:rPr lang="en-US" sz="3200" dirty="0" err="1">
                <a:solidFill>
                  <a:srgbClr val="FF0066"/>
                </a:solidFill>
              </a:rPr>
              <a:t>removeFirst</a:t>
            </a:r>
            <a:r>
              <a:rPr lang="en-US" sz="3200" dirty="0">
                <a:solidFill>
                  <a:srgbClr val="0033CC"/>
                </a:solidFill>
              </a:rPr>
              <a:t> method</a:t>
            </a:r>
          </a:p>
          <a:p>
            <a:r>
              <a:rPr lang="en-US" sz="3200" dirty="0">
                <a:solidFill>
                  <a:srgbClr val="0033CC"/>
                </a:solidFill>
              </a:rPr>
              <a:t>Special Cases: Removing from empty list or removing only element</a:t>
            </a:r>
          </a:p>
        </p:txBody>
      </p:sp>
      <p:sp>
        <p:nvSpPr>
          <p:cNvPr id="251908" name="AutoShape 4"/>
          <p:cNvSpPr>
            <a:spLocks noChangeArrowheads="1"/>
          </p:cNvSpPr>
          <p:nvPr/>
        </p:nvSpPr>
        <p:spPr bwMode="auto">
          <a:xfrm>
            <a:off x="914400" y="3352800"/>
            <a:ext cx="7620000" cy="17224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removeLast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r>
              <a:rPr lang="en-US" sz="3200">
                <a:solidFill>
                  <a:srgbClr val="0033CC"/>
                </a:solidFill>
              </a:rPr>
              <a:t>Special Case: Removing from empty list or removing only element</a:t>
            </a:r>
          </a:p>
        </p:txBody>
      </p:sp>
      <p:sp>
        <p:nvSpPr>
          <p:cNvPr id="251909" name="AutoShape 5"/>
          <p:cNvSpPr>
            <a:spLocks noChangeArrowheads="1"/>
          </p:cNvSpPr>
          <p:nvPr/>
        </p:nvSpPr>
        <p:spPr bwMode="auto">
          <a:xfrm>
            <a:off x="1981200" y="5410200"/>
            <a:ext cx="6831013" cy="11811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Implement the </a:t>
            </a:r>
            <a:r>
              <a:rPr lang="en-US" sz="3200">
                <a:solidFill>
                  <a:srgbClr val="FF0066"/>
                </a:solidFill>
              </a:rPr>
              <a:t>remove</a:t>
            </a:r>
            <a:r>
              <a:rPr lang="en-US" sz="3200">
                <a:solidFill>
                  <a:srgbClr val="0033CC"/>
                </a:solidFill>
              </a:rPr>
              <a:t> method</a:t>
            </a:r>
          </a:p>
          <a:p>
            <a:pPr marL="342900" indent="-342900"/>
            <a:r>
              <a:rPr lang="en-US" sz="3200">
                <a:solidFill>
                  <a:srgbClr val="0033CC"/>
                </a:solidFill>
              </a:rPr>
              <a:t>Find object and remove if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 animBg="1"/>
      <p:bldP spid="2519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Node</a:t>
            </a: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066800" y="3438525"/>
            <a:ext cx="1066800" cy="914400"/>
            <a:chOff x="672" y="2166"/>
            <a:chExt cx="672" cy="576"/>
          </a:xfrm>
        </p:grpSpPr>
        <p:sp>
          <p:nvSpPr>
            <p:cNvPr id="156676" name="Text Box 4"/>
            <p:cNvSpPr txBox="1">
              <a:spLocks noChangeArrowheads="1"/>
            </p:cNvSpPr>
            <p:nvPr/>
          </p:nvSpPr>
          <p:spPr bwMode="auto">
            <a:xfrm>
              <a:off x="672" y="216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/>
                <a:t>list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816" y="2502"/>
              <a:ext cx="240" cy="240"/>
            </a:xfrm>
            <a:prstGeom prst="rect">
              <a:avLst/>
            </a:prstGeom>
            <a:solidFill>
              <a:schemeClr val="accent1"/>
            </a:solidFill>
            <a:ln w="349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 flipV="1">
              <a:off x="960" y="2622"/>
              <a:ext cx="384" cy="0"/>
            </a:xfrm>
            <a:prstGeom prst="line">
              <a:avLst/>
            </a:prstGeom>
            <a:noFill/>
            <a:ln w="34925">
              <a:solidFill>
                <a:srgbClr val="00B05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3276600" y="4189413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5410200" y="4162425"/>
            <a:ext cx="974725" cy="0"/>
          </a:xfrm>
          <a:prstGeom prst="line">
            <a:avLst/>
          </a:pr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H="1">
            <a:off x="7192963" y="3773488"/>
            <a:ext cx="731837" cy="731837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87" name="Group 15"/>
          <p:cNvGrpSpPr>
            <a:grpSpLocks/>
          </p:cNvGrpSpPr>
          <p:nvPr/>
        </p:nvGrpSpPr>
        <p:grpSpPr bwMode="auto">
          <a:xfrm>
            <a:off x="1524000" y="3773488"/>
            <a:ext cx="2133600" cy="2027237"/>
            <a:chOff x="960" y="2377"/>
            <a:chExt cx="1344" cy="1277"/>
          </a:xfrm>
        </p:grpSpPr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960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John</a:t>
              </a:r>
            </a:p>
          </p:txBody>
        </p:sp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1382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843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 flipH="1">
              <a:off x="1488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692" name="Group 20"/>
          <p:cNvGrpSpPr>
            <a:grpSpLocks/>
          </p:cNvGrpSpPr>
          <p:nvPr/>
        </p:nvGrpSpPr>
        <p:grpSpPr bwMode="auto">
          <a:xfrm>
            <a:off x="3657600" y="3773488"/>
            <a:ext cx="2133600" cy="2027237"/>
            <a:chOff x="2304" y="2377"/>
            <a:chExt cx="1344" cy="1277"/>
          </a:xfrm>
        </p:grpSpPr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2304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George</a:t>
              </a:r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2726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3187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 flipH="1">
              <a:off x="2832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697" name="Group 25"/>
          <p:cNvGrpSpPr>
            <a:grpSpLocks/>
          </p:cNvGrpSpPr>
          <p:nvPr/>
        </p:nvGrpSpPr>
        <p:grpSpPr bwMode="auto">
          <a:xfrm>
            <a:off x="5791200" y="3773488"/>
            <a:ext cx="2133600" cy="2027237"/>
            <a:chOff x="3648" y="2377"/>
            <a:chExt cx="1344" cy="1277"/>
          </a:xfrm>
        </p:grpSpPr>
        <p:sp>
          <p:nvSpPr>
            <p:cNvPr id="156698" name="Text Box 26"/>
            <p:cNvSpPr txBox="1">
              <a:spLocks noChangeArrowheads="1"/>
            </p:cNvSpPr>
            <p:nvPr/>
          </p:nvSpPr>
          <p:spPr bwMode="auto">
            <a:xfrm>
              <a:off x="3648" y="3100"/>
              <a:ext cx="672" cy="5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u="sng"/>
                <a:t>:Data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Ringo</a:t>
              </a:r>
            </a:p>
          </p:txBody>
        </p:sp>
        <p:sp>
          <p:nvSpPr>
            <p:cNvPr id="156699" name="Rectangle 27"/>
            <p:cNvSpPr>
              <a:spLocks noChangeArrowheads="1"/>
            </p:cNvSpPr>
            <p:nvPr/>
          </p:nvSpPr>
          <p:spPr bwMode="auto">
            <a:xfrm>
              <a:off x="4070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0" name="Rectangle 28"/>
            <p:cNvSpPr>
              <a:spLocks noChangeArrowheads="1"/>
            </p:cNvSpPr>
            <p:nvPr/>
          </p:nvSpPr>
          <p:spPr bwMode="auto">
            <a:xfrm>
              <a:off x="4531" y="2377"/>
              <a:ext cx="461" cy="4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701" name="Line 29"/>
            <p:cNvSpPr>
              <a:spLocks noChangeShapeType="1"/>
            </p:cNvSpPr>
            <p:nvPr/>
          </p:nvSpPr>
          <p:spPr bwMode="auto">
            <a:xfrm flipH="1">
              <a:off x="4176" y="2637"/>
              <a:ext cx="144" cy="432"/>
            </a:xfrm>
            <a:prstGeom prst="line">
              <a:avLst/>
            </a:prstGeom>
            <a:noFill/>
            <a:ln w="34925">
              <a:solidFill>
                <a:srgbClr val="FF0066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04" name="Freeform 32"/>
          <p:cNvSpPr>
            <a:spLocks/>
          </p:cNvSpPr>
          <p:nvPr/>
        </p:nvSpPr>
        <p:spPr bwMode="auto">
          <a:xfrm>
            <a:off x="3276600" y="2832100"/>
            <a:ext cx="3352800" cy="1206500"/>
          </a:xfrm>
          <a:custGeom>
            <a:avLst/>
            <a:gdLst>
              <a:gd name="T0" fmla="*/ 0 w 2112"/>
              <a:gd name="T1" fmla="*/ 760 h 760"/>
              <a:gd name="T2" fmla="*/ 288 w 2112"/>
              <a:gd name="T3" fmla="*/ 328 h 760"/>
              <a:gd name="T4" fmla="*/ 864 w 2112"/>
              <a:gd name="T5" fmla="*/ 40 h 760"/>
              <a:gd name="T6" fmla="*/ 1536 w 2112"/>
              <a:gd name="T7" fmla="*/ 88 h 760"/>
              <a:gd name="T8" fmla="*/ 2112 w 2112"/>
              <a:gd name="T9" fmla="*/ 52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2" h="760">
                <a:moveTo>
                  <a:pt x="0" y="760"/>
                </a:moveTo>
                <a:cubicBezTo>
                  <a:pt x="72" y="604"/>
                  <a:pt x="144" y="448"/>
                  <a:pt x="288" y="328"/>
                </a:cubicBezTo>
                <a:cubicBezTo>
                  <a:pt x="432" y="208"/>
                  <a:pt x="656" y="80"/>
                  <a:pt x="864" y="40"/>
                </a:cubicBezTo>
                <a:cubicBezTo>
                  <a:pt x="1072" y="0"/>
                  <a:pt x="1328" y="8"/>
                  <a:pt x="1536" y="88"/>
                </a:cubicBezTo>
                <a:cubicBezTo>
                  <a:pt x="1744" y="168"/>
                  <a:pt x="2016" y="448"/>
                  <a:pt x="2112" y="520"/>
                </a:cubicBezTo>
              </a:path>
            </a:pathLst>
          </a:custGeom>
          <a:noFill/>
          <a:ln w="34925">
            <a:solidFill>
              <a:srgbClr val="00B05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705" name="AutoShape 33"/>
          <p:cNvSpPr>
            <a:spLocks noChangeArrowheads="1"/>
          </p:cNvSpPr>
          <p:nvPr/>
        </p:nvSpPr>
        <p:spPr bwMode="auto">
          <a:xfrm>
            <a:off x="152400" y="1717675"/>
            <a:ext cx="4343400" cy="1230313"/>
          </a:xfrm>
          <a:prstGeom prst="wedgeEllipseCallout">
            <a:avLst>
              <a:gd name="adj1" fmla="val 22101"/>
              <a:gd name="adj2" fmla="val 115843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Link John’s next to the </a:t>
            </a:r>
            <a:r>
              <a:rPr lang="en-US" sz="2800" dirty="0" err="1">
                <a:solidFill>
                  <a:schemeClr val="accent1"/>
                </a:solidFill>
              </a:rPr>
              <a:t>Ringo</a:t>
            </a:r>
            <a:r>
              <a:rPr lang="en-US" sz="28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56706" name="AutoShape 34"/>
          <p:cNvSpPr>
            <a:spLocks noChangeArrowheads="1"/>
          </p:cNvSpPr>
          <p:nvPr/>
        </p:nvSpPr>
        <p:spPr bwMode="auto">
          <a:xfrm>
            <a:off x="4251325" y="1300163"/>
            <a:ext cx="4664075" cy="1230312"/>
          </a:xfrm>
          <a:prstGeom prst="wedgeEllipseCallout">
            <a:avLst>
              <a:gd name="adj1" fmla="val -33764"/>
              <a:gd name="adj2" fmla="val 143292"/>
            </a:avLst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sz="2800">
                <a:solidFill>
                  <a:schemeClr val="accent1"/>
                </a:solidFill>
              </a:rPr>
              <a:t>Garbage Collector reclaims this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79" grpId="1" animBg="1"/>
      <p:bldP spid="156680" grpId="0" animBg="1"/>
      <p:bldP spid="156680" grpId="1" animBg="1"/>
      <p:bldP spid="156681" grpId="0" animBg="1"/>
      <p:bldP spid="156704" grpId="0" animBg="1"/>
      <p:bldP spid="156705" grpId="0" animBg="1"/>
      <p:bldP spid="156705" grpId="1" animBg="1"/>
      <p:bldP spid="156706" grpId="0" animBg="1"/>
      <p:bldP spid="15670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212995" name="Oval 3"/>
          <p:cNvSpPr>
            <a:spLocks noChangeArrowheads="1"/>
          </p:cNvSpPr>
          <p:nvPr/>
        </p:nvSpPr>
        <p:spPr bwMode="auto">
          <a:xfrm>
            <a:off x="280988" y="1689100"/>
            <a:ext cx="4268787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Advantages</a:t>
            </a:r>
          </a:p>
        </p:txBody>
      </p:sp>
      <p:sp>
        <p:nvSpPr>
          <p:cNvPr id="212996" name="AutoShape 4"/>
          <p:cNvSpPr>
            <a:spLocks noChangeArrowheads="1"/>
          </p:cNvSpPr>
          <p:nvPr/>
        </p:nvSpPr>
        <p:spPr bwMode="auto">
          <a:xfrm>
            <a:off x="280988" y="3073400"/>
            <a:ext cx="3937000" cy="6318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8000"/>
                </a:solidFill>
              </a:rPr>
              <a:t>Dynamic Resizing</a:t>
            </a:r>
          </a:p>
        </p:txBody>
      </p:sp>
      <p:sp>
        <p:nvSpPr>
          <p:cNvPr id="212997" name="AutoShape 5"/>
          <p:cNvSpPr>
            <a:spLocks noChangeArrowheads="1"/>
          </p:cNvSpPr>
          <p:nvPr/>
        </p:nvSpPr>
        <p:spPr bwMode="auto">
          <a:xfrm>
            <a:off x="560388" y="3798888"/>
            <a:ext cx="3989387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339966"/>
                </a:solidFill>
              </a:rPr>
              <a:t>No shifting for insert/delete</a:t>
            </a:r>
          </a:p>
        </p:txBody>
      </p:sp>
      <p:sp>
        <p:nvSpPr>
          <p:cNvPr id="212998" name="Oval 6"/>
          <p:cNvSpPr>
            <a:spLocks noChangeArrowheads="1"/>
          </p:cNvSpPr>
          <p:nvPr/>
        </p:nvSpPr>
        <p:spPr bwMode="auto">
          <a:xfrm>
            <a:off x="4648200" y="1687513"/>
            <a:ext cx="4270375" cy="4911725"/>
          </a:xfrm>
          <a:prstGeom prst="ellipse">
            <a:avLst/>
          </a:prstGeom>
          <a:solidFill>
            <a:srgbClr val="FFE7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/>
        </p:spPr>
        <p:txBody>
          <a:bodyPr anchorCtr="1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Disadvantages</a:t>
            </a:r>
          </a:p>
        </p:txBody>
      </p:sp>
      <p:sp>
        <p:nvSpPr>
          <p:cNvPr id="213000" name="AutoShape 8"/>
          <p:cNvSpPr>
            <a:spLocks noChangeArrowheads="1"/>
          </p:cNvSpPr>
          <p:nvPr/>
        </p:nvSpPr>
        <p:spPr bwMode="auto">
          <a:xfrm>
            <a:off x="4575175" y="2819400"/>
            <a:ext cx="4316413" cy="22526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FF0066"/>
                </a:solidFill>
              </a:rPr>
              <a:t>Requires extra memory to maintain references to other nodes</a:t>
            </a:r>
          </a:p>
        </p:txBody>
      </p:sp>
      <p:sp>
        <p:nvSpPr>
          <p:cNvPr id="213001" name="AutoShape 9"/>
          <p:cNvSpPr>
            <a:spLocks noChangeArrowheads="1"/>
          </p:cNvSpPr>
          <p:nvPr/>
        </p:nvSpPr>
        <p:spPr bwMode="auto">
          <a:xfrm>
            <a:off x="4754563" y="381000"/>
            <a:ext cx="4084637" cy="1562100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1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</a:rPr>
              <a:t>Best for storing data that needs frequent update, but infrequent access</a:t>
            </a:r>
          </a:p>
        </p:txBody>
      </p:sp>
      <p:sp>
        <p:nvSpPr>
          <p:cNvPr id="213003" name="AutoShape 11"/>
          <p:cNvSpPr>
            <a:spLocks noChangeArrowheads="1"/>
          </p:cNvSpPr>
          <p:nvPr/>
        </p:nvSpPr>
        <p:spPr bwMode="auto">
          <a:xfrm>
            <a:off x="5291138" y="4970463"/>
            <a:ext cx="3243262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990099"/>
                </a:solidFill>
              </a:rPr>
              <a:t>No Random Access</a:t>
            </a:r>
          </a:p>
        </p:txBody>
      </p:sp>
      <p:sp>
        <p:nvSpPr>
          <p:cNvPr id="213004" name="AutoShape 12"/>
          <p:cNvSpPr>
            <a:spLocks noChangeArrowheads="1"/>
          </p:cNvSpPr>
          <p:nvPr/>
        </p:nvSpPr>
        <p:spPr bwMode="auto">
          <a:xfrm>
            <a:off x="914400" y="5122863"/>
            <a:ext cx="3243263" cy="11715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66CC"/>
                </a:solidFill>
              </a:rPr>
              <a:t>No wasted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nimBg="1"/>
      <p:bldP spid="212996" grpId="0"/>
      <p:bldP spid="212997" grpId="0"/>
      <p:bldP spid="212998" grpId="0" animBg="1"/>
      <p:bldP spid="213000" grpId="0"/>
      <p:bldP spid="213001" grpId="0" animBg="1"/>
      <p:bldP spid="213003" grpId="0"/>
      <p:bldP spid="2130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itchFamily="34" charset="0"/>
              </a:rPr>
              <a:t>java.util.List</a:t>
            </a:r>
            <a:r>
              <a:rPr lang="en-US"/>
              <a:t> Interface</a:t>
            </a:r>
          </a:p>
        </p:txBody>
      </p:sp>
      <p:sp>
        <p:nvSpPr>
          <p:cNvPr id="191491" name="AutoShape 3"/>
          <p:cNvSpPr>
            <a:spLocks noChangeArrowheads="1"/>
          </p:cNvSpPr>
          <p:nvPr/>
        </p:nvSpPr>
        <p:spPr bwMode="auto">
          <a:xfrm>
            <a:off x="1524000" y="1333500"/>
            <a:ext cx="7467600" cy="11811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Defines the interaction for an ordered (linear) collection of data</a:t>
            </a:r>
          </a:p>
        </p:txBody>
      </p:sp>
      <p:sp>
        <p:nvSpPr>
          <p:cNvPr id="191492" name="AutoShape 4"/>
          <p:cNvSpPr>
            <a:spLocks noChangeArrowheads="1"/>
          </p:cNvSpPr>
          <p:nvPr/>
        </p:nvSpPr>
        <p:spPr bwMode="auto">
          <a:xfrm>
            <a:off x="508000" y="2667000"/>
            <a:ext cx="6807200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Access based on an element’s </a:t>
            </a:r>
            <a:r>
              <a:rPr lang="en-US" sz="3200" i="1">
                <a:solidFill>
                  <a:srgbClr val="0033CC"/>
                </a:solidFill>
              </a:rPr>
              <a:t>relative position</a:t>
            </a:r>
            <a:r>
              <a:rPr lang="en-US" sz="3200">
                <a:solidFill>
                  <a:srgbClr val="0033CC"/>
                </a:solidFill>
              </a:rPr>
              <a:t> in the list</a:t>
            </a:r>
            <a:endParaRPr lang="en-US" sz="3200" i="1">
              <a:solidFill>
                <a:srgbClr val="0033CC"/>
              </a:solidFill>
            </a:endParaRPr>
          </a:p>
        </p:txBody>
      </p:sp>
      <p:sp>
        <p:nvSpPr>
          <p:cNvPr id="191493" name="AutoShape 5"/>
          <p:cNvSpPr>
            <a:spLocks noChangeArrowheads="1"/>
          </p:cNvSpPr>
          <p:nvPr/>
        </p:nvSpPr>
        <p:spPr bwMode="auto">
          <a:xfrm>
            <a:off x="1114425" y="4008438"/>
            <a:ext cx="7191375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Access based on an element’s </a:t>
            </a:r>
            <a:r>
              <a:rPr lang="en-US" sz="3200" i="1">
                <a:solidFill>
                  <a:srgbClr val="0033CC"/>
                </a:solidFill>
              </a:rPr>
              <a:t>contents</a:t>
            </a:r>
            <a:r>
              <a:rPr lang="en-US" sz="3200">
                <a:solidFill>
                  <a:srgbClr val="0033CC"/>
                </a:solidFill>
              </a:rPr>
              <a:t> without knowing its position</a:t>
            </a:r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>
            <a:off x="2057400" y="5332413"/>
            <a:ext cx="6781800" cy="1181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/>
          <a:p>
            <a:pPr algn="ctr"/>
            <a:r>
              <a:rPr lang="en-US" sz="3200">
                <a:solidFill>
                  <a:srgbClr val="0033CC"/>
                </a:solidFill>
              </a:rPr>
              <a:t>Ability to traverse list without using indexing (iterator)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nimBg="1"/>
      <p:bldP spid="191492" grpId="0" animBg="1"/>
      <p:bldP spid="191493" grpId="0" animBg="1"/>
      <p:bldP spid="191494" grpId="0" animBg="1"/>
    </p:bldLst>
  </p:timing>
</p:sld>
</file>

<file path=ppt/theme/theme1.xml><?xml version="1.0" encoding="utf-8"?>
<a:theme xmlns:a="http://schemas.openxmlformats.org/drawingml/2006/main" name="Echo">
  <a:themeElements>
    <a:clrScheme name="Echo 1">
      <a:dk1>
        <a:srgbClr val="25252F"/>
      </a:dk1>
      <a:lt1>
        <a:srgbClr val="9999FF"/>
      </a:lt1>
      <a:dk2>
        <a:srgbClr val="000000"/>
      </a:dk2>
      <a:lt2>
        <a:srgbClr val="FFFFFF"/>
      </a:lt2>
      <a:accent1>
        <a:srgbClr val="3366FF"/>
      </a:accent1>
      <a:accent2>
        <a:srgbClr val="003399"/>
      </a:accent2>
      <a:accent3>
        <a:srgbClr val="AAAAAA"/>
      </a:accent3>
      <a:accent4>
        <a:srgbClr val="8282DA"/>
      </a:accent4>
      <a:accent5>
        <a:srgbClr val="ADB8FF"/>
      </a:accent5>
      <a:accent6>
        <a:srgbClr val="002D8A"/>
      </a:accent6>
      <a:hlink>
        <a:srgbClr val="009999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2908</Words>
  <Application>Microsoft Office PowerPoint</Application>
  <PresentationFormat>On-screen Show (4:3)</PresentationFormat>
  <Paragraphs>496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Lucida Console</vt:lpstr>
      <vt:lpstr>Times New Roman</vt:lpstr>
      <vt:lpstr>Verdana</vt:lpstr>
      <vt:lpstr>Wingdings</vt:lpstr>
      <vt:lpstr>Echo</vt:lpstr>
      <vt:lpstr>Linked Lists</vt:lpstr>
      <vt:lpstr>Arrays</vt:lpstr>
      <vt:lpstr>ArrayLists</vt:lpstr>
      <vt:lpstr>Linked List</vt:lpstr>
      <vt:lpstr>Traversing a Linked List</vt:lpstr>
      <vt:lpstr>Inserting a Node</vt:lpstr>
      <vt:lpstr>Deleting a Node</vt:lpstr>
      <vt:lpstr>Linked Lists</vt:lpstr>
      <vt:lpstr>java.util.List Interface</vt:lpstr>
      <vt:lpstr>List&lt;E&gt; Interface</vt:lpstr>
      <vt:lpstr>List&lt;E&gt; Interface</vt:lpstr>
      <vt:lpstr>List&lt;E&gt; Interface</vt:lpstr>
      <vt:lpstr>LinkedList&lt;E&gt; Class</vt:lpstr>
      <vt:lpstr>LinkedList&lt;E&gt; Methods</vt:lpstr>
      <vt:lpstr>LinkedList&lt;E&gt; Methods</vt:lpstr>
      <vt:lpstr>ListExample.java</vt:lpstr>
      <vt:lpstr>Iterator</vt:lpstr>
      <vt:lpstr>Iterator&lt;E&gt; Interface</vt:lpstr>
      <vt:lpstr>Open IteratorExample</vt:lpstr>
      <vt:lpstr>Using the Iterator to Remove</vt:lpstr>
      <vt:lpstr>List Iterator</vt:lpstr>
      <vt:lpstr>ListIterator&lt;E&gt; Interface</vt:lpstr>
      <vt:lpstr>Using ListIterator to Insert and Replace</vt:lpstr>
      <vt:lpstr>Traversing Backwards</vt:lpstr>
      <vt:lpstr>Implementing a Linked List</vt:lpstr>
      <vt:lpstr>ListNode Class</vt:lpstr>
      <vt:lpstr>ListNode Class</vt:lpstr>
      <vt:lpstr>Generic Programming</vt:lpstr>
      <vt:lpstr>GenericExample1.java</vt:lpstr>
      <vt:lpstr>Problems with Inheritance</vt:lpstr>
      <vt:lpstr>Problems with Inheritance</vt:lpstr>
      <vt:lpstr>Using Type Variables</vt:lpstr>
      <vt:lpstr>GenericExample3.java</vt:lpstr>
      <vt:lpstr>Advantage of Type Variable</vt:lpstr>
      <vt:lpstr>Advantage of Type Variable</vt:lpstr>
      <vt:lpstr>Implementing a Generic Class</vt:lpstr>
      <vt:lpstr>Some Java Conventions</vt:lpstr>
      <vt:lpstr>Implementing a Generic Class</vt:lpstr>
      <vt:lpstr>Making ListNode a Generic Class</vt:lpstr>
      <vt:lpstr>Generic ListNode Class</vt:lpstr>
      <vt:lpstr>Generic Methods</vt:lpstr>
      <vt:lpstr>Generic Method Example</vt:lpstr>
      <vt:lpstr>GenericMethods.java</vt:lpstr>
      <vt:lpstr>Generic Type Constraints</vt:lpstr>
      <vt:lpstr>Generic Constraint Example</vt:lpstr>
      <vt:lpstr>Wildcard Type(?) Constraints</vt:lpstr>
      <vt:lpstr>Wildcard Types – Relaxing Constraints</vt:lpstr>
      <vt:lpstr>Wildcard Type(?) Constraints</vt:lpstr>
      <vt:lpstr>Wildcard Type(?) Constraints</vt:lpstr>
      <vt:lpstr>GenericMethods.java</vt:lpstr>
      <vt:lpstr>Raw Types (Type Erasure)</vt:lpstr>
      <vt:lpstr>Variable Number of Parameters</vt:lpstr>
      <vt:lpstr>VariableParams.java</vt:lpstr>
      <vt:lpstr>PowerPoint Presentation</vt:lpstr>
      <vt:lpstr>ListNodePractice1.java</vt:lpstr>
      <vt:lpstr>ListNodePractice1.java</vt:lpstr>
      <vt:lpstr>ListNodePractice2.java</vt:lpstr>
      <vt:lpstr>MyLinkedList.java</vt:lpstr>
      <vt:lpstr>MyLinkedList.java</vt:lpstr>
      <vt:lpstr>MyLinkedList.java</vt:lpstr>
      <vt:lpstr>MyLinkedList.java</vt:lpstr>
      <vt:lpstr>MyLinkedList.java</vt:lpstr>
    </vt:vector>
  </TitlesOfParts>
  <Company>Plano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Plano ISD</dc:creator>
  <cp:lastModifiedBy>Robin Bailey</cp:lastModifiedBy>
  <cp:revision>172</cp:revision>
  <cp:lastPrinted>2014-11-19T16:52:27Z</cp:lastPrinted>
  <dcterms:created xsi:type="dcterms:W3CDTF">2006-01-13T22:12:33Z</dcterms:created>
  <dcterms:modified xsi:type="dcterms:W3CDTF">2022-10-28T13:43:08Z</dcterms:modified>
</cp:coreProperties>
</file>