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403" r:id="rId3"/>
    <p:sldId id="350" r:id="rId4"/>
    <p:sldId id="352" r:id="rId5"/>
    <p:sldId id="402" r:id="rId6"/>
    <p:sldId id="351" r:id="rId7"/>
    <p:sldId id="353" r:id="rId8"/>
    <p:sldId id="393" r:id="rId9"/>
    <p:sldId id="354" r:id="rId10"/>
    <p:sldId id="395" r:id="rId11"/>
    <p:sldId id="355" r:id="rId12"/>
    <p:sldId id="396" r:id="rId13"/>
    <p:sldId id="356" r:id="rId14"/>
    <p:sldId id="394" r:id="rId15"/>
    <p:sldId id="357" r:id="rId16"/>
    <p:sldId id="397" r:id="rId17"/>
    <p:sldId id="375" r:id="rId18"/>
    <p:sldId id="376" r:id="rId19"/>
    <p:sldId id="404" r:id="rId20"/>
    <p:sldId id="358" r:id="rId21"/>
    <p:sldId id="363" r:id="rId22"/>
    <p:sldId id="361" r:id="rId23"/>
    <p:sldId id="377" r:id="rId24"/>
    <p:sldId id="378" r:id="rId25"/>
    <p:sldId id="389" r:id="rId26"/>
    <p:sldId id="359" r:id="rId27"/>
    <p:sldId id="401" r:id="rId28"/>
    <p:sldId id="364" r:id="rId29"/>
    <p:sldId id="362" r:id="rId30"/>
    <p:sldId id="365" r:id="rId31"/>
    <p:sldId id="366" r:id="rId32"/>
    <p:sldId id="367" r:id="rId33"/>
    <p:sldId id="368" r:id="rId34"/>
    <p:sldId id="369" r:id="rId35"/>
    <p:sldId id="408" r:id="rId36"/>
    <p:sldId id="398" r:id="rId37"/>
    <p:sldId id="379" r:id="rId38"/>
    <p:sldId id="409" r:id="rId39"/>
    <p:sldId id="380" r:id="rId40"/>
    <p:sldId id="399" r:id="rId41"/>
    <p:sldId id="400" r:id="rId42"/>
    <p:sldId id="406" r:id="rId43"/>
    <p:sldId id="407" r:id="rId44"/>
    <p:sldId id="405" r:id="rId45"/>
    <p:sldId id="381" r:id="rId46"/>
    <p:sldId id="382" r:id="rId47"/>
    <p:sldId id="383" r:id="rId48"/>
    <p:sldId id="384" r:id="rId49"/>
    <p:sldId id="385" r:id="rId50"/>
    <p:sldId id="386" r:id="rId51"/>
    <p:sldId id="390" r:id="rId52"/>
    <p:sldId id="391" r:id="rId53"/>
    <p:sldId id="392" r:id="rId54"/>
    <p:sldId id="388" r:id="rId55"/>
    <p:sldId id="371" r:id="rId56"/>
    <p:sldId id="372" r:id="rId57"/>
    <p:sldId id="373" r:id="rId58"/>
    <p:sldId id="374" r:id="rId59"/>
  </p:sldIdLst>
  <p:sldSz cx="9144000" cy="6858000" type="screen4x3"/>
  <p:notesSz cx="700405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CC"/>
    <a:srgbClr val="FFFFCC"/>
    <a:srgbClr val="FF66FF"/>
    <a:srgbClr val="FF0000"/>
    <a:srgbClr val="FF6600"/>
    <a:srgbClr val="00CC00"/>
    <a:srgbClr val="33CCCC"/>
    <a:srgbClr val="0099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48" autoAdjust="0"/>
  </p:normalViewPr>
  <p:slideViewPr>
    <p:cSldViewPr snapToObjects="1">
      <p:cViewPr varScale="1">
        <p:scale>
          <a:sx n="85" d="100"/>
          <a:sy n="85" d="100"/>
        </p:scale>
        <p:origin x="4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860"/>
    </p:cViewPr>
  </p:sorterViewPr>
  <p:notesViewPr>
    <p:cSldViewPr snapToObjects="1">
      <p:cViewPr varScale="1">
        <p:scale>
          <a:sx n="67" d="100"/>
          <a:sy n="67" d="100"/>
        </p:scale>
        <p:origin x="-1062" y="-96"/>
      </p:cViewPr>
      <p:guideLst>
        <p:guide orient="horz" pos="2928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5DBD9D-B8D8-47F5-BFF0-0C1FFD4040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415790"/>
            <a:ext cx="560324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B4F11F-83C3-4AC3-94A0-A29891100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F11F-83C3-4AC3-94A0-A2989110055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F11F-83C3-4AC3-94A0-A298911005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03918DAA-4AE3-4A19-B43F-1A9202786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44655-7C6C-41EA-A37C-76DCF2B9EA4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382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0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299D5-B178-410E-A26D-4CAC86BC3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69FDA-1341-4898-9EAF-F8EAD587DAF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382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5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666FB-CDAF-4C9C-A01A-80EB64F4C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6FFD6-C8EC-4738-95A5-F3EAC28B19C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382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0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08335-0401-4105-A245-AA6DF19DC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9E8F1-6261-469C-B90C-8DDB09C2B8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382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53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D49FD-AFCA-41AE-A777-C75CE0CC6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122DE-56E6-4B37-A374-F8841A00F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E8D89-6057-4EC8-9A88-4189E5134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AC51C797-8A5F-42AE-A16C-7D592F75CD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3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3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3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Linked Lists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 Back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2331915"/>
            <a:ext cx="6821121" cy="3581523"/>
            <a:chOff x="1143000" y="2331915"/>
            <a:chExt cx="6821121" cy="3581523"/>
          </a:xfrm>
        </p:grpSpPr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H="1">
              <a:off x="2599164" y="3148013"/>
              <a:ext cx="1126698" cy="801687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73362" y="2782094"/>
              <a:ext cx="1173163" cy="731838"/>
              <a:chOff x="2773362" y="2782094"/>
              <a:chExt cx="1173163" cy="731838"/>
            </a:xfrm>
          </p:grpSpPr>
          <p:sp>
            <p:nvSpPr>
              <p:cNvPr id="16385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Dust</a:t>
                </a:r>
                <a:endParaRPr lang="en-US" dirty="0"/>
              </a:p>
            </p:txBody>
          </p:sp>
          <p:sp>
            <p:nvSpPr>
              <p:cNvPr id="16385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185745" y="5547519"/>
              <a:ext cx="1157655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63" name="Group 23"/>
            <p:cNvGrpSpPr>
              <a:grpSpLocks/>
            </p:cNvGrpSpPr>
            <p:nvPr/>
          </p:nvGrpSpPr>
          <p:grpSpPr bwMode="auto">
            <a:xfrm>
              <a:off x="6897321" y="2331915"/>
              <a:ext cx="1066800" cy="914400"/>
              <a:chOff x="4560" y="1824"/>
              <a:chExt cx="672" cy="576"/>
            </a:xfrm>
          </p:grpSpPr>
          <p:sp>
            <p:nvSpPr>
              <p:cNvPr id="163864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 dirty="0"/>
                  <a:t>back</a:t>
                </a:r>
              </a:p>
            </p:txBody>
          </p:sp>
          <p:sp>
            <p:nvSpPr>
              <p:cNvPr id="163865" name="Rectangle 25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3245" y="5181600"/>
              <a:ext cx="1173163" cy="731838"/>
              <a:chOff x="2773362" y="2782094"/>
              <a:chExt cx="1173163" cy="731838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Mop</a:t>
                </a:r>
                <a:endParaRPr lang="en-US" dirty="0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7184" y="3955042"/>
              <a:ext cx="1173163" cy="731838"/>
              <a:chOff x="2773362" y="2782094"/>
              <a:chExt cx="1173163" cy="731838"/>
            </a:xfrm>
          </p:grpSpPr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Cook</a:t>
                </a:r>
                <a:endParaRPr lang="en-US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288930" y="4194969"/>
              <a:ext cx="310234" cy="91043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5576521" y="4800600"/>
              <a:ext cx="671879" cy="71425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8"/>
          <p:cNvSpPr>
            <a:spLocks noChangeShapeType="1"/>
          </p:cNvSpPr>
          <p:nvPr/>
        </p:nvSpPr>
        <p:spPr bwMode="auto">
          <a:xfrm flipH="1">
            <a:off x="4038600" y="2514600"/>
            <a:ext cx="1758584" cy="479179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9959" y="2025773"/>
            <a:ext cx="1173163" cy="731838"/>
            <a:chOff x="4959959" y="2416175"/>
            <a:chExt cx="1173163" cy="731838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959959" y="2416175"/>
              <a:ext cx="731838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Mow</a:t>
              </a:r>
              <a:endParaRPr lang="en-US" dirty="0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5691797" y="2416175"/>
              <a:ext cx="441325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38600" y="1219200"/>
            <a:ext cx="1066800" cy="862013"/>
            <a:chOff x="1350869" y="2286000"/>
            <a:chExt cx="1066800" cy="862013"/>
          </a:xfrm>
        </p:grpSpPr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node</a:t>
              </a:r>
              <a:endParaRPr lang="en-US" sz="2000" dirty="0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rgbClr val="FF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3946525" y="3352801"/>
            <a:ext cx="2729951" cy="79674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H="1" flipV="1">
            <a:off x="5797184" y="2782093"/>
            <a:ext cx="938060" cy="1282924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6821121" y="3055815"/>
            <a:ext cx="685800" cy="87630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 flipV="1">
            <a:off x="6248399" y="2591471"/>
            <a:ext cx="1182320" cy="464344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1109" y="99675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adding to empty list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  <p:bldP spid="51" grpId="1" animBg="1"/>
      <p:bldP spid="52" grpId="0" animBg="1"/>
      <p:bldP spid="40" grpId="0" animBg="1"/>
      <p:bldP spid="40" grpId="1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28600" y="1600200"/>
            <a:ext cx="8915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++;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&gt;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node;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(back == null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node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 new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&lt;E&gt;(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obj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, null);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node.setNext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(node);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else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 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node = new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obj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(node);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back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 node;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4381500" y="2148346"/>
            <a:ext cx="41529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If empty, </a:t>
            </a:r>
            <a:r>
              <a:rPr lang="en-US" sz="2400" dirty="0" smtClean="0">
                <a:solidFill>
                  <a:srgbClr val="FFFF00"/>
                </a:solidFill>
              </a:rPr>
              <a:t>create node and set itself as its </a:t>
            </a:r>
            <a:r>
              <a:rPr lang="en-US" sz="2400" dirty="0">
                <a:solidFill>
                  <a:srgbClr val="FFFF00"/>
                </a:solidFill>
              </a:rPr>
              <a:t>next </a:t>
            </a:r>
            <a:r>
              <a:rPr lang="en-US" sz="2400" dirty="0" smtClean="0">
                <a:solidFill>
                  <a:srgbClr val="FFFF00"/>
                </a:solidFill>
              </a:rPr>
              <a:t>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7942" name="AutoShape 6"/>
          <p:cNvSpPr>
            <a:spLocks noChangeArrowheads="1"/>
          </p:cNvSpPr>
          <p:nvPr/>
        </p:nvSpPr>
        <p:spPr bwMode="auto">
          <a:xfrm>
            <a:off x="2743200" y="3927400"/>
            <a:ext cx="57912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Otherwise, </a:t>
            </a:r>
            <a:r>
              <a:rPr lang="en-US" sz="2400" dirty="0" smtClean="0">
                <a:solidFill>
                  <a:srgbClr val="FFFF00"/>
                </a:solidFill>
              </a:rPr>
              <a:t>create with front as its next &amp; set old back’s next to new 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7943" name="AutoShape 7"/>
          <p:cNvSpPr>
            <a:spLocks noChangeArrowheads="1"/>
          </p:cNvSpPr>
          <p:nvPr/>
        </p:nvSpPr>
        <p:spPr bwMode="auto">
          <a:xfrm>
            <a:off x="2743200" y="5968928"/>
            <a:ext cx="4191000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Reset the back to </a:t>
            </a:r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1" grpId="0" animBg="1"/>
      <p:bldP spid="167942" grpId="0" animBg="1"/>
      <p:bldP spid="1679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from Front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73362" y="2782094"/>
            <a:ext cx="1173163" cy="731838"/>
            <a:chOff x="2773362" y="2782094"/>
            <a:chExt cx="1173163" cy="731838"/>
          </a:xfrm>
        </p:grpSpPr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2773362" y="2782094"/>
              <a:ext cx="731838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Dust</a:t>
              </a:r>
              <a:endParaRPr lang="en-US" dirty="0"/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3505200" y="2782094"/>
              <a:ext cx="441325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2599164" y="3148013"/>
            <a:ext cx="1126698" cy="801687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2331915"/>
            <a:ext cx="6821121" cy="3581523"/>
            <a:chOff x="1143000" y="2331915"/>
            <a:chExt cx="6821121" cy="3581523"/>
          </a:xfrm>
        </p:grpSpPr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185745" y="5547519"/>
              <a:ext cx="1157655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63" name="Group 23"/>
            <p:cNvGrpSpPr>
              <a:grpSpLocks/>
            </p:cNvGrpSpPr>
            <p:nvPr/>
          </p:nvGrpSpPr>
          <p:grpSpPr bwMode="auto">
            <a:xfrm>
              <a:off x="6821121" y="2331915"/>
              <a:ext cx="1143000" cy="1600200"/>
              <a:chOff x="4512" y="1824"/>
              <a:chExt cx="720" cy="1008"/>
            </a:xfrm>
          </p:grpSpPr>
          <p:sp>
            <p:nvSpPr>
              <p:cNvPr id="163864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back</a:t>
                </a:r>
              </a:p>
            </p:txBody>
          </p:sp>
          <p:sp>
            <p:nvSpPr>
              <p:cNvPr id="163865" name="Rectangle 25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 flipH="1">
                <a:off x="4512" y="2280"/>
                <a:ext cx="432" cy="552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3245" y="5181600"/>
              <a:ext cx="1173163" cy="731838"/>
              <a:chOff x="2773362" y="2782094"/>
              <a:chExt cx="1173163" cy="731838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Mop</a:t>
                </a:r>
                <a:endParaRPr lang="en-US" dirty="0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7184" y="3955042"/>
              <a:ext cx="1173163" cy="731838"/>
              <a:chOff x="2773362" y="2782094"/>
              <a:chExt cx="1173163" cy="731838"/>
            </a:xfrm>
          </p:grpSpPr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Cook</a:t>
                </a:r>
                <a:endParaRPr lang="en-US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288930" y="4194969"/>
              <a:ext cx="310234" cy="91043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5576521" y="4800600"/>
              <a:ext cx="671879" cy="71425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55530" y="1974648"/>
            <a:ext cx="1066800" cy="862013"/>
            <a:chOff x="1350869" y="2286000"/>
            <a:chExt cx="1066800" cy="862013"/>
          </a:xfrm>
        </p:grpSpPr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first</a:t>
              </a:r>
              <a:endParaRPr lang="en-US" sz="2000" dirty="0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rgbClr val="FF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3946525" y="3352801"/>
            <a:ext cx="2729951" cy="79674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2356338" y="3246315"/>
            <a:ext cx="4407877" cy="880208"/>
          </a:xfrm>
          <a:custGeom>
            <a:avLst/>
            <a:gdLst>
              <a:gd name="connsiteX0" fmla="*/ 4407877 w 4407877"/>
              <a:gd name="connsiteY0" fmla="*/ 751386 h 751386"/>
              <a:gd name="connsiteX1" fmla="*/ 2520462 w 4407877"/>
              <a:gd name="connsiteY1" fmla="*/ 12832 h 751386"/>
              <a:gd name="connsiteX2" fmla="*/ 0 w 4407877"/>
              <a:gd name="connsiteY2" fmla="*/ 352801 h 75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7877" h="751386">
                <a:moveTo>
                  <a:pt x="4407877" y="751386"/>
                </a:moveTo>
                <a:cubicBezTo>
                  <a:pt x="3831492" y="415324"/>
                  <a:pt x="3255108" y="79263"/>
                  <a:pt x="2520462" y="12832"/>
                </a:cubicBezTo>
                <a:cubicBezTo>
                  <a:pt x="1785816" y="-53599"/>
                  <a:pt x="892908" y="149601"/>
                  <a:pt x="0" y="352801"/>
                </a:cubicBezTo>
              </a:path>
            </a:pathLst>
          </a:custGeom>
          <a:noFill/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1284" y="1354071"/>
            <a:ext cx="5026575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removing only node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nimBg="1"/>
      <p:bldP spid="163848" grpId="1" animBg="1"/>
      <p:bldP spid="51" grpId="0" animBg="1"/>
      <p:bldP spid="51" grpId="1" animBg="1"/>
      <p:bldP spid="15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369711" y="1600200"/>
            <a:ext cx="8153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if (back != null)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&lt;E&gt; first =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if (back == first) 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   back = null;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else 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  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first.getNext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--;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return </a:t>
            </a:r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first.getValue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removeFirst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6073422" y="1981200"/>
            <a:ext cx="3048000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Get </a:t>
            </a:r>
            <a:r>
              <a:rPr lang="en-US" sz="2400" dirty="0" smtClean="0">
                <a:solidFill>
                  <a:srgbClr val="FFFF00"/>
                </a:solidFill>
              </a:rPr>
              <a:t>first </a:t>
            </a:r>
            <a:r>
              <a:rPr lang="en-US" sz="2400" dirty="0">
                <a:solidFill>
                  <a:srgbClr val="FFFF00"/>
                </a:solidFill>
              </a:rPr>
              <a:t>node</a:t>
            </a:r>
          </a:p>
        </p:txBody>
      </p:sp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4171244" y="3352800"/>
            <a:ext cx="4953000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If only node, it’s now an empty list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>
            <a:off x="3505199" y="5051822"/>
            <a:ext cx="5624689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Otherwise, link </a:t>
            </a:r>
            <a:r>
              <a:rPr lang="en-US" sz="2400" dirty="0" smtClean="0">
                <a:solidFill>
                  <a:srgbClr val="FFFF00"/>
                </a:solidFill>
              </a:rPr>
              <a:t>back </a:t>
            </a:r>
            <a:r>
              <a:rPr lang="en-US" sz="2400" dirty="0">
                <a:solidFill>
                  <a:srgbClr val="FFFF00"/>
                </a:solidFill>
              </a:rPr>
              <a:t>node to </a:t>
            </a:r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front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410200" y="6042422"/>
            <a:ext cx="3719688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Return old first’s value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/>
      <p:bldP spid="168964" grpId="0" animBg="1"/>
      <p:bldP spid="168965" grpId="0" animBg="1"/>
      <p:bldP spid="16896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from Back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797184" y="3955042"/>
            <a:ext cx="1173163" cy="731838"/>
            <a:chOff x="2773362" y="2782094"/>
            <a:chExt cx="1173163" cy="731838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2773362" y="2782094"/>
              <a:ext cx="731838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Cook</a:t>
              </a:r>
              <a:endParaRPr lang="en-US" dirty="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3505200" y="2782094"/>
              <a:ext cx="441325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97321" y="2331915"/>
            <a:ext cx="1066800" cy="914400"/>
            <a:chOff x="6897321" y="2331915"/>
            <a:chExt cx="1066800" cy="914400"/>
          </a:xfrm>
        </p:grpSpPr>
        <p:sp>
          <p:nvSpPr>
            <p:cNvPr id="163864" name="Text Box 24"/>
            <p:cNvSpPr txBox="1">
              <a:spLocks noChangeArrowheads="1"/>
            </p:cNvSpPr>
            <p:nvPr/>
          </p:nvSpPr>
          <p:spPr bwMode="auto">
            <a:xfrm>
              <a:off x="6897321" y="2331915"/>
              <a:ext cx="1066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back</a:t>
              </a:r>
            </a:p>
          </p:txBody>
        </p:sp>
        <p:sp>
          <p:nvSpPr>
            <p:cNvPr id="163865" name="Rectangle 25"/>
            <p:cNvSpPr>
              <a:spLocks noChangeArrowheads="1"/>
            </p:cNvSpPr>
            <p:nvPr/>
          </p:nvSpPr>
          <p:spPr bwMode="auto">
            <a:xfrm>
              <a:off x="7278321" y="2865315"/>
              <a:ext cx="381000" cy="38100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66" name="Line 26"/>
          <p:cNvSpPr>
            <a:spLocks noChangeShapeType="1"/>
          </p:cNvSpPr>
          <p:nvPr/>
        </p:nvSpPr>
        <p:spPr bwMode="auto">
          <a:xfrm flipH="1">
            <a:off x="6821121" y="3055815"/>
            <a:ext cx="685800" cy="87630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43000" y="2782094"/>
            <a:ext cx="4654184" cy="3131344"/>
            <a:chOff x="1143000" y="2782094"/>
            <a:chExt cx="4654184" cy="3131344"/>
          </a:xfrm>
        </p:grpSpPr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H="1">
              <a:off x="2599164" y="3148013"/>
              <a:ext cx="1126698" cy="801687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73362" y="2782094"/>
              <a:ext cx="1173163" cy="731838"/>
              <a:chOff x="2773362" y="2782094"/>
              <a:chExt cx="1173163" cy="731838"/>
            </a:xfrm>
          </p:grpSpPr>
          <p:sp>
            <p:nvSpPr>
              <p:cNvPr id="16385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Dust</a:t>
                </a:r>
                <a:endParaRPr lang="en-US" dirty="0"/>
              </a:p>
            </p:txBody>
          </p:sp>
          <p:sp>
            <p:nvSpPr>
              <p:cNvPr id="16385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185745" y="5547519"/>
              <a:ext cx="1157655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3245" y="5181600"/>
              <a:ext cx="1173163" cy="731838"/>
              <a:chOff x="2773362" y="2782094"/>
              <a:chExt cx="1173163" cy="731838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Mop</a:t>
                </a:r>
                <a:endParaRPr lang="en-US" dirty="0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288930" y="4194969"/>
              <a:ext cx="310234" cy="91043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" name="Line 18"/>
          <p:cNvSpPr>
            <a:spLocks noChangeShapeType="1"/>
          </p:cNvSpPr>
          <p:nvPr/>
        </p:nvSpPr>
        <p:spPr bwMode="auto">
          <a:xfrm flipV="1">
            <a:off x="5576521" y="4800600"/>
            <a:ext cx="671879" cy="714253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3946526" y="3055815"/>
            <a:ext cx="2818910" cy="123248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55530" y="2319215"/>
            <a:ext cx="1066800" cy="862013"/>
            <a:chOff x="1350869" y="2286000"/>
            <a:chExt cx="1066800" cy="862013"/>
          </a:xfrm>
        </p:grpSpPr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temp</a:t>
              </a:r>
              <a:endParaRPr lang="en-US" sz="2000" dirty="0"/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rgbClr val="FF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18"/>
          <p:cNvSpPr>
            <a:spLocks noChangeShapeType="1"/>
          </p:cNvSpPr>
          <p:nvPr/>
        </p:nvSpPr>
        <p:spPr bwMode="auto">
          <a:xfrm flipH="1" flipV="1">
            <a:off x="3725862" y="3548856"/>
            <a:ext cx="1800531" cy="1827304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5638799" y="2998268"/>
            <a:ext cx="1791922" cy="2159457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41284" y="1354071"/>
            <a:ext cx="5026575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removing only node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10035 0.099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35 0.09907 L -0.05035 0.349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35 0.34907 L 0.18298 0.349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6" grpId="0" animBg="1"/>
      <p:bldP spid="163866" grpId="1" animBg="1"/>
      <p:bldP spid="39" grpId="0" animBg="1"/>
      <p:bldP spid="39" grpId="1" animBg="1"/>
      <p:bldP spid="40" grpId="0" animBg="1"/>
      <p:bldP spid="51" grpId="0" animBg="1"/>
      <p:bldP spid="52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279400" y="1371600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if (back != null)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E removed =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back.getValue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if (back ==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())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{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back = null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}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else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&lt;E&gt; temp 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while (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 != back)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   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temp 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temp.setNext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back = temp;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}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--;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return removed;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removeLast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9988" name="AutoShape 4"/>
          <p:cNvSpPr>
            <a:spLocks noChangeArrowheads="1"/>
          </p:cNvSpPr>
          <p:nvPr/>
        </p:nvSpPr>
        <p:spPr bwMode="auto">
          <a:xfrm>
            <a:off x="4017257" y="2825393"/>
            <a:ext cx="4972756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If only node, it’s now an empty list</a:t>
            </a:r>
          </a:p>
        </p:txBody>
      </p:sp>
      <p:sp>
        <p:nvSpPr>
          <p:cNvPr id="169990" name="AutoShape 6"/>
          <p:cNvSpPr>
            <a:spLocks noChangeArrowheads="1"/>
          </p:cNvSpPr>
          <p:nvPr/>
        </p:nvSpPr>
        <p:spPr bwMode="auto">
          <a:xfrm>
            <a:off x="3434644" y="5481399"/>
            <a:ext cx="5561013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Otherwise, traverse to 2</a:t>
            </a:r>
            <a:r>
              <a:rPr lang="en-US" sz="2400" baseline="30000" dirty="0">
                <a:solidFill>
                  <a:srgbClr val="FFFF00"/>
                </a:solidFill>
              </a:rPr>
              <a:t>nd</a:t>
            </a:r>
            <a:r>
              <a:rPr lang="en-US" sz="2400" dirty="0">
                <a:solidFill>
                  <a:srgbClr val="FFFF00"/>
                </a:solidFill>
              </a:rPr>
              <a:t> to last </a:t>
            </a:r>
            <a:r>
              <a:rPr lang="en-US" sz="2400" dirty="0" smtClean="0">
                <a:solidFill>
                  <a:srgbClr val="FFFF00"/>
                </a:solidFill>
              </a:rPr>
              <a:t>node, link </a:t>
            </a:r>
            <a:r>
              <a:rPr lang="en-US" sz="2400" dirty="0">
                <a:solidFill>
                  <a:srgbClr val="FFFF00"/>
                </a:solidFill>
              </a:rPr>
              <a:t>it to </a:t>
            </a:r>
            <a:r>
              <a:rPr lang="en-US" sz="2400" dirty="0" smtClean="0">
                <a:solidFill>
                  <a:srgbClr val="FFFF00"/>
                </a:solidFill>
              </a:rPr>
              <a:t>front &amp; make it the </a:t>
            </a:r>
            <a:r>
              <a:rPr lang="en-US" sz="2400" dirty="0">
                <a:solidFill>
                  <a:srgbClr val="FFFF00"/>
                </a:solidFill>
              </a:rPr>
              <a:t>new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  <p:bldP spid="1699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Object – “Mop”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7321" y="2331915"/>
            <a:ext cx="1066800" cy="914400"/>
            <a:chOff x="6897321" y="2331915"/>
            <a:chExt cx="1066800" cy="914400"/>
          </a:xfrm>
        </p:grpSpPr>
        <p:sp>
          <p:nvSpPr>
            <p:cNvPr id="163864" name="Text Box 24"/>
            <p:cNvSpPr txBox="1">
              <a:spLocks noChangeArrowheads="1"/>
            </p:cNvSpPr>
            <p:nvPr/>
          </p:nvSpPr>
          <p:spPr bwMode="auto">
            <a:xfrm>
              <a:off x="6897321" y="2331915"/>
              <a:ext cx="1066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back</a:t>
              </a:r>
            </a:p>
          </p:txBody>
        </p:sp>
        <p:sp>
          <p:nvSpPr>
            <p:cNvPr id="163865" name="Rectangle 25"/>
            <p:cNvSpPr>
              <a:spLocks noChangeArrowheads="1"/>
            </p:cNvSpPr>
            <p:nvPr/>
          </p:nvSpPr>
          <p:spPr bwMode="auto">
            <a:xfrm>
              <a:off x="7278321" y="2865315"/>
              <a:ext cx="381000" cy="38100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66" name="Line 26"/>
          <p:cNvSpPr>
            <a:spLocks noChangeShapeType="1"/>
          </p:cNvSpPr>
          <p:nvPr/>
        </p:nvSpPr>
        <p:spPr bwMode="auto">
          <a:xfrm flipH="1">
            <a:off x="6821121" y="3055815"/>
            <a:ext cx="685800" cy="87630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2288930" y="4194969"/>
            <a:ext cx="310234" cy="910431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3185745" y="5547519"/>
            <a:ext cx="1157655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33245" y="5181600"/>
            <a:ext cx="1173163" cy="731838"/>
            <a:chOff x="2773362" y="2782094"/>
            <a:chExt cx="1173163" cy="73183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773362" y="2782094"/>
              <a:ext cx="731838" cy="731838"/>
            </a:xfrm>
            <a:prstGeom prst="rect">
              <a:avLst/>
            </a:prstGeom>
            <a:solidFill>
              <a:srgbClr val="CC00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Mop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3505200" y="2782094"/>
              <a:ext cx="441325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3000" y="2782094"/>
            <a:ext cx="5827347" cy="3131344"/>
            <a:chOff x="1143000" y="2782094"/>
            <a:chExt cx="5827347" cy="3131344"/>
          </a:xfrm>
        </p:grpSpPr>
        <p:grpSp>
          <p:nvGrpSpPr>
            <p:cNvPr id="32" name="Group 31"/>
            <p:cNvGrpSpPr/>
            <p:nvPr/>
          </p:nvGrpSpPr>
          <p:grpSpPr>
            <a:xfrm>
              <a:off x="5797184" y="3955042"/>
              <a:ext cx="1173163" cy="731838"/>
              <a:chOff x="2773362" y="2782094"/>
              <a:chExt cx="1173163" cy="731838"/>
            </a:xfrm>
          </p:grpSpPr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Cook</a:t>
                </a:r>
                <a:endParaRPr lang="en-US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H="1">
              <a:off x="2599164" y="3148013"/>
              <a:ext cx="1126698" cy="801687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73362" y="2782094"/>
              <a:ext cx="1173163" cy="731838"/>
              <a:chOff x="2773362" y="2782094"/>
              <a:chExt cx="1173163" cy="731838"/>
            </a:xfrm>
          </p:grpSpPr>
          <p:sp>
            <p:nvSpPr>
              <p:cNvPr id="16385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Dust</a:t>
                </a:r>
                <a:endParaRPr lang="en-US" dirty="0"/>
              </a:p>
            </p:txBody>
          </p:sp>
          <p:sp>
            <p:nvSpPr>
              <p:cNvPr id="16385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5576521" y="4800600"/>
              <a:ext cx="671879" cy="71425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 flipV="1">
              <a:off x="3946526" y="3055815"/>
              <a:ext cx="2818910" cy="123248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5530" y="2319215"/>
            <a:ext cx="1066800" cy="862013"/>
            <a:chOff x="1350869" y="2286000"/>
            <a:chExt cx="1066800" cy="862013"/>
          </a:xfrm>
        </p:grpSpPr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temp</a:t>
              </a:r>
              <a:endParaRPr lang="en-US" sz="2000" dirty="0"/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2288929" y="4156868"/>
            <a:ext cx="2054471" cy="1253331"/>
          </a:xfrm>
          <a:prstGeom prst="line">
            <a:avLst/>
          </a:pr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263784" y="2998268"/>
            <a:ext cx="1066800" cy="862013"/>
            <a:chOff x="1350869" y="2286000"/>
            <a:chExt cx="1066800" cy="862013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err="1" smtClean="0"/>
                <a:t>prev</a:t>
              </a:r>
              <a:endParaRPr lang="en-US" sz="2000" dirty="0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22331" y="1354071"/>
            <a:ext cx="624547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Cases: removing back or only node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10035 0.099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495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33403 -0.177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1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35 0.09907 L -0.05035 0.349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03 -0.17778 L -0.5007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6" grpId="0" animBg="1"/>
      <p:bldP spid="35" grpId="0" animBg="1"/>
      <p:bldP spid="35" grpId="1" animBg="1"/>
      <p:bldP spid="163858" grpId="0" animBg="1"/>
      <p:bldP spid="163858" grpId="1" animBg="1"/>
      <p:bldP spid="51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remove(E </a:t>
            </a:r>
            <a:r>
              <a:rPr lang="en-US" dirty="0" err="1"/>
              <a:t>obj</a:t>
            </a:r>
            <a:r>
              <a:rPr lang="en-US" dirty="0"/>
              <a:t>) Method</a:t>
            </a:r>
          </a:p>
        </p:txBody>
      </p:sp>
      <p:sp>
        <p:nvSpPr>
          <p:cNvPr id="190468" name="AutoShape 4"/>
          <p:cNvSpPr>
            <a:spLocks noChangeArrowheads="1"/>
          </p:cNvSpPr>
          <p:nvPr/>
        </p:nvSpPr>
        <p:spPr bwMode="auto">
          <a:xfrm>
            <a:off x="5029200" y="1596538"/>
            <a:ext cx="3809999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If empty list</a:t>
            </a:r>
            <a:r>
              <a:rPr lang="en-US" sz="2400" dirty="0" smtClean="0">
                <a:solidFill>
                  <a:srgbClr val="FFFF00"/>
                </a:solidFill>
              </a:rPr>
              <a:t>, not </a:t>
            </a:r>
            <a:r>
              <a:rPr lang="en-US" sz="2400" dirty="0">
                <a:solidFill>
                  <a:srgbClr val="FFFF00"/>
                </a:solidFill>
              </a:rPr>
              <a:t>found</a:t>
            </a:r>
          </a:p>
        </p:txBody>
      </p:sp>
      <p:sp>
        <p:nvSpPr>
          <p:cNvPr id="190469" name="AutoShape 5"/>
          <p:cNvSpPr>
            <a:spLocks noChangeArrowheads="1"/>
          </p:cNvSpPr>
          <p:nvPr/>
        </p:nvSpPr>
        <p:spPr bwMode="auto">
          <a:xfrm>
            <a:off x="3886200" y="4276103"/>
            <a:ext cx="4952999" cy="57888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Search for object to remove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228600" y="1600200"/>
            <a:ext cx="8915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if (back == null) return false;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boolean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found = false;</a:t>
            </a:r>
          </a:p>
          <a:p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prev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= back;</a:t>
            </a:r>
          </a:p>
          <a:p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&gt; temp 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do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if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obj.equals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temp.getValue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()))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found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= true;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else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{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prev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= temp;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  temp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}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while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(!found &amp;&amp; temp != </a:t>
            </a:r>
            <a:r>
              <a:rPr lang="en-US" sz="20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  <p:bldP spid="1904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04800" y="1562100"/>
            <a:ext cx="8686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(found)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-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-;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if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(temp ==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())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back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 null;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else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{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prev.setNext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if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(temp == back)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  back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}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found; 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remove(E </a:t>
            </a:r>
            <a:r>
              <a:rPr lang="en-US" dirty="0" err="1" smtClean="0"/>
              <a:t>obj</a:t>
            </a:r>
            <a:r>
              <a:rPr lang="en-US" dirty="0" smtClean="0"/>
              <a:t>) Method</a:t>
            </a:r>
            <a:endParaRPr lang="en-US" dirty="0"/>
          </a:p>
        </p:txBody>
      </p:sp>
      <p:sp>
        <p:nvSpPr>
          <p:cNvPr id="200707" name="AutoShape 3"/>
          <p:cNvSpPr>
            <a:spLocks noChangeArrowheads="1"/>
          </p:cNvSpPr>
          <p:nvPr/>
        </p:nvSpPr>
        <p:spPr bwMode="auto">
          <a:xfrm>
            <a:off x="5253743" y="2799515"/>
            <a:ext cx="3204457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Removing only 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00708" name="AutoShape 4"/>
          <p:cNvSpPr>
            <a:spLocks noChangeArrowheads="1"/>
          </p:cNvSpPr>
          <p:nvPr/>
        </p:nvSpPr>
        <p:spPr bwMode="auto">
          <a:xfrm>
            <a:off x="5754511" y="4116853"/>
            <a:ext cx="3352800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Bypass removed 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00711" name="AutoShape 7"/>
          <p:cNvSpPr>
            <a:spLocks noChangeArrowheads="1"/>
          </p:cNvSpPr>
          <p:nvPr/>
        </p:nvSpPr>
        <p:spPr bwMode="auto">
          <a:xfrm>
            <a:off x="3234443" y="4923413"/>
            <a:ext cx="4038599" cy="51077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Reset back if removing last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/>
      <p:bldP spid="200708" grpId="0" animBg="1"/>
      <p:bldP spid="2007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212" y="1752600"/>
            <a:ext cx="83583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Doubly Linked Lists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9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70" y="2967335"/>
            <a:ext cx="8725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Circular Linked Lists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0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Lists</a:t>
            </a:r>
          </a:p>
        </p:txBody>
      </p:sp>
      <p:grpSp>
        <p:nvGrpSpPr>
          <p:cNvPr id="171070" name="Group 62"/>
          <p:cNvGrpSpPr>
            <a:grpSpLocks/>
          </p:cNvGrpSpPr>
          <p:nvPr/>
        </p:nvGrpSpPr>
        <p:grpSpPr bwMode="auto">
          <a:xfrm>
            <a:off x="838200" y="3276600"/>
            <a:ext cx="7618413" cy="3398838"/>
            <a:chOff x="192" y="2035"/>
            <a:chExt cx="4799" cy="2141"/>
          </a:xfrm>
        </p:grpSpPr>
        <p:grpSp>
          <p:nvGrpSpPr>
            <p:cNvPr id="171040" name="Group 32"/>
            <p:cNvGrpSpPr>
              <a:grpSpLocks/>
            </p:cNvGrpSpPr>
            <p:nvPr/>
          </p:nvGrpSpPr>
          <p:grpSpPr bwMode="auto">
            <a:xfrm>
              <a:off x="192" y="2040"/>
              <a:ext cx="710" cy="859"/>
              <a:chOff x="192" y="2040"/>
              <a:chExt cx="710" cy="859"/>
            </a:xfrm>
          </p:grpSpPr>
          <p:sp>
            <p:nvSpPr>
              <p:cNvPr id="171013" name="Text Box 5"/>
              <p:cNvSpPr txBox="1">
                <a:spLocks noChangeArrowheads="1"/>
              </p:cNvSpPr>
              <p:nvPr/>
            </p:nvSpPr>
            <p:spPr bwMode="auto">
              <a:xfrm>
                <a:off x="192" y="2040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front</a:t>
                </a:r>
              </a:p>
            </p:txBody>
          </p:sp>
          <p:sp>
            <p:nvSpPr>
              <p:cNvPr id="171014" name="Rectangle 6"/>
              <p:cNvSpPr>
                <a:spLocks noChangeArrowheads="1"/>
              </p:cNvSpPr>
              <p:nvPr/>
            </p:nvSpPr>
            <p:spPr bwMode="auto">
              <a:xfrm>
                <a:off x="432" y="23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5" name="Line 7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326" cy="403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1546" y="3216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69" name="Group 61"/>
            <p:cNvGrpSpPr>
              <a:grpSpLocks/>
            </p:cNvGrpSpPr>
            <p:nvPr/>
          </p:nvGrpSpPr>
          <p:grpSpPr bwMode="auto">
            <a:xfrm>
              <a:off x="4224" y="2035"/>
              <a:ext cx="710" cy="864"/>
              <a:chOff x="4224" y="2035"/>
              <a:chExt cx="710" cy="864"/>
            </a:xfrm>
          </p:grpSpPr>
          <p:sp>
            <p:nvSpPr>
              <p:cNvPr id="171031" name="Text Box 23"/>
              <p:cNvSpPr txBox="1">
                <a:spLocks noChangeArrowheads="1"/>
              </p:cNvSpPr>
              <p:nvPr/>
            </p:nvSpPr>
            <p:spPr bwMode="auto">
              <a:xfrm>
                <a:off x="4224" y="2035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back</a:t>
                </a:r>
              </a:p>
            </p:txBody>
          </p:sp>
          <p:sp>
            <p:nvSpPr>
              <p:cNvPr id="171032" name="Rectangle 24"/>
              <p:cNvSpPr>
                <a:spLocks noChangeArrowheads="1"/>
              </p:cNvSpPr>
              <p:nvPr/>
            </p:nvSpPr>
            <p:spPr bwMode="auto">
              <a:xfrm>
                <a:off x="4426" y="23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33" name="Line 25"/>
              <p:cNvSpPr>
                <a:spLocks noChangeShapeType="1"/>
              </p:cNvSpPr>
              <p:nvPr/>
            </p:nvSpPr>
            <p:spPr bwMode="auto">
              <a:xfrm flipH="1">
                <a:off x="4224" y="2496"/>
                <a:ext cx="335" cy="403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1041" name="Group 33"/>
            <p:cNvGrpSpPr>
              <a:grpSpLocks/>
            </p:cNvGrpSpPr>
            <p:nvPr/>
          </p:nvGrpSpPr>
          <p:grpSpPr bwMode="auto">
            <a:xfrm>
              <a:off x="576" y="2899"/>
              <a:ext cx="1104" cy="1277"/>
              <a:chOff x="576" y="2899"/>
              <a:chExt cx="1104" cy="1277"/>
            </a:xfrm>
          </p:grpSpPr>
          <p:sp>
            <p:nvSpPr>
              <p:cNvPr id="171017" name="Text Box 9"/>
              <p:cNvSpPr txBox="1">
                <a:spLocks noChangeArrowheads="1"/>
              </p:cNvSpPr>
              <p:nvPr/>
            </p:nvSpPr>
            <p:spPr bwMode="auto">
              <a:xfrm>
                <a:off x="576" y="3622"/>
                <a:ext cx="672" cy="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u="sng"/>
                  <a:t>:Data</a:t>
                </a:r>
              </a:p>
              <a:p>
                <a:pPr>
                  <a:spcBef>
                    <a:spcPct val="50000"/>
                  </a:spcBef>
                </a:pPr>
                <a:endParaRPr lang="en-US" sz="2000" u="sng"/>
              </a:p>
            </p:txBody>
          </p:sp>
          <p:sp>
            <p:nvSpPr>
              <p:cNvPr id="171018" name="Rectangle 10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9" name="Rectangle 11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27" name="Line 19"/>
              <p:cNvSpPr>
                <a:spLocks noChangeShapeType="1"/>
              </p:cNvSpPr>
              <p:nvPr/>
            </p:nvSpPr>
            <p:spPr bwMode="auto">
              <a:xfrm flipH="1">
                <a:off x="1104" y="3159"/>
                <a:ext cx="144" cy="432"/>
              </a:xfrm>
              <a:prstGeom prst="line">
                <a:avLst/>
              </a:prstGeom>
              <a:noFill/>
              <a:ln w="34925">
                <a:solidFill>
                  <a:srgbClr val="FF0066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34" name="Rectangle 26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 flipH="1">
              <a:off x="432" y="3024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39" name="Group 31"/>
            <p:cNvGrpSpPr>
              <a:grpSpLocks/>
            </p:cNvGrpSpPr>
            <p:nvPr/>
          </p:nvGrpSpPr>
          <p:grpSpPr bwMode="auto">
            <a:xfrm>
              <a:off x="192" y="2899"/>
              <a:ext cx="240" cy="260"/>
              <a:chOff x="192" y="2899"/>
              <a:chExt cx="240" cy="260"/>
            </a:xfrm>
          </p:grpSpPr>
          <p:sp>
            <p:nvSpPr>
              <p:cNvPr id="171036" name="Rectangle 28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37" name="Line 29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38" name="Line 30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1042" name="Group 34"/>
            <p:cNvGrpSpPr>
              <a:grpSpLocks/>
            </p:cNvGrpSpPr>
            <p:nvPr/>
          </p:nvGrpSpPr>
          <p:grpSpPr bwMode="auto">
            <a:xfrm>
              <a:off x="1872" y="2899"/>
              <a:ext cx="1104" cy="1277"/>
              <a:chOff x="576" y="2899"/>
              <a:chExt cx="1104" cy="1277"/>
            </a:xfrm>
          </p:grpSpPr>
          <p:sp>
            <p:nvSpPr>
              <p:cNvPr id="171043" name="Text Box 35"/>
              <p:cNvSpPr txBox="1">
                <a:spLocks noChangeArrowheads="1"/>
              </p:cNvSpPr>
              <p:nvPr/>
            </p:nvSpPr>
            <p:spPr bwMode="auto">
              <a:xfrm>
                <a:off x="576" y="3622"/>
                <a:ext cx="672" cy="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u="sng"/>
                  <a:t>:Data</a:t>
                </a:r>
              </a:p>
              <a:p>
                <a:pPr>
                  <a:spcBef>
                    <a:spcPct val="50000"/>
                  </a:spcBef>
                </a:pPr>
                <a:endParaRPr lang="en-US" sz="2000" u="sng"/>
              </a:p>
            </p:txBody>
          </p:sp>
          <p:sp>
            <p:nvSpPr>
              <p:cNvPr id="171044" name="Rectangle 36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5" name="Rectangle 37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6" name="Line 38"/>
              <p:cNvSpPr>
                <a:spLocks noChangeShapeType="1"/>
              </p:cNvSpPr>
              <p:nvPr/>
            </p:nvSpPr>
            <p:spPr bwMode="auto">
              <a:xfrm flipH="1">
                <a:off x="1104" y="3159"/>
                <a:ext cx="144" cy="432"/>
              </a:xfrm>
              <a:prstGeom prst="line">
                <a:avLst/>
              </a:prstGeom>
              <a:noFill/>
              <a:ln w="34925">
                <a:solidFill>
                  <a:srgbClr val="FF0066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47" name="Rectangle 39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1048" name="Group 40"/>
            <p:cNvGrpSpPr>
              <a:grpSpLocks/>
            </p:cNvGrpSpPr>
            <p:nvPr/>
          </p:nvGrpSpPr>
          <p:grpSpPr bwMode="auto">
            <a:xfrm>
              <a:off x="3216" y="2899"/>
              <a:ext cx="1104" cy="1277"/>
              <a:chOff x="576" y="2899"/>
              <a:chExt cx="1104" cy="1277"/>
            </a:xfrm>
          </p:grpSpPr>
          <p:sp>
            <p:nvSpPr>
              <p:cNvPr id="171049" name="Text Box 41"/>
              <p:cNvSpPr txBox="1">
                <a:spLocks noChangeArrowheads="1"/>
              </p:cNvSpPr>
              <p:nvPr/>
            </p:nvSpPr>
            <p:spPr bwMode="auto">
              <a:xfrm>
                <a:off x="576" y="3622"/>
                <a:ext cx="672" cy="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u="sng"/>
                  <a:t>:Data</a:t>
                </a:r>
              </a:p>
              <a:p>
                <a:pPr>
                  <a:spcBef>
                    <a:spcPct val="50000"/>
                  </a:spcBef>
                </a:pPr>
                <a:endParaRPr lang="en-US" sz="2000" u="sng"/>
              </a:p>
            </p:txBody>
          </p:sp>
          <p:sp>
            <p:nvSpPr>
              <p:cNvPr id="171050" name="Rectangle 42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1" name="Rectangle 43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2" name="Line 44"/>
              <p:cNvSpPr>
                <a:spLocks noChangeShapeType="1"/>
              </p:cNvSpPr>
              <p:nvPr/>
            </p:nvSpPr>
            <p:spPr bwMode="auto">
              <a:xfrm flipH="1">
                <a:off x="1104" y="3159"/>
                <a:ext cx="144" cy="432"/>
              </a:xfrm>
              <a:prstGeom prst="line">
                <a:avLst/>
              </a:prstGeom>
              <a:noFill/>
              <a:ln w="34925">
                <a:solidFill>
                  <a:srgbClr val="FF0066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53" name="Rectangle 45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 flipH="1">
              <a:off x="1680" y="3024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 flipH="1">
              <a:off x="2976" y="3024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2881" y="3216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4224" y="3212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65" name="Group 57"/>
            <p:cNvGrpSpPr>
              <a:grpSpLocks/>
            </p:cNvGrpSpPr>
            <p:nvPr/>
          </p:nvGrpSpPr>
          <p:grpSpPr bwMode="auto">
            <a:xfrm>
              <a:off x="4751" y="3100"/>
              <a:ext cx="240" cy="260"/>
              <a:chOff x="192" y="2899"/>
              <a:chExt cx="240" cy="260"/>
            </a:xfrm>
          </p:grpSpPr>
          <p:sp>
            <p:nvSpPr>
              <p:cNvPr id="171066" name="Rectangle 58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7" name="Line 59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68" name="Line 60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1071" name="Rectangle 63"/>
          <p:cNvSpPr>
            <a:spLocks noChangeArrowheads="1"/>
          </p:cNvSpPr>
          <p:nvPr/>
        </p:nvSpPr>
        <p:spPr bwMode="auto">
          <a:xfrm>
            <a:off x="1811338" y="2514600"/>
            <a:ext cx="6589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Each node but last has a successor</a:t>
            </a:r>
          </a:p>
        </p:txBody>
      </p:sp>
      <p:sp>
        <p:nvSpPr>
          <p:cNvPr id="171072" name="Rectangle 64"/>
          <p:cNvSpPr>
            <a:spLocks noChangeArrowheads="1"/>
          </p:cNvSpPr>
          <p:nvPr/>
        </p:nvSpPr>
        <p:spPr bwMode="auto">
          <a:xfrm>
            <a:off x="374650" y="1717675"/>
            <a:ext cx="701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Each node but first has a predecessor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71" grpId="0"/>
      <p:bldP spid="1710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0" name="Oval 12"/>
          <p:cNvSpPr>
            <a:spLocks noChangeArrowheads="1"/>
          </p:cNvSpPr>
          <p:nvPr/>
        </p:nvSpPr>
        <p:spPr bwMode="auto">
          <a:xfrm>
            <a:off x="4724400" y="1538288"/>
            <a:ext cx="4038600" cy="4710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v. Singly Linked Lists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/>
          <a:lstStyle/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432425" y="1946275"/>
            <a:ext cx="270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Disadvantages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953000" y="3276600"/>
            <a:ext cx="358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FF6600"/>
                </a:solidFill>
              </a:rPr>
              <a:t>More Memory (additional reference)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548313" y="4794250"/>
            <a:ext cx="250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More Complex</a:t>
            </a:r>
          </a:p>
        </p:txBody>
      </p:sp>
      <p:sp>
        <p:nvSpPr>
          <p:cNvPr id="176139" name="Oval 11"/>
          <p:cNvSpPr>
            <a:spLocks noChangeArrowheads="1"/>
          </p:cNvSpPr>
          <p:nvPr/>
        </p:nvSpPr>
        <p:spPr bwMode="auto">
          <a:xfrm>
            <a:off x="304800" y="1538288"/>
            <a:ext cx="4038600" cy="4710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104900" y="1935163"/>
            <a:ext cx="224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Advantages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14400" y="4794250"/>
            <a:ext cx="283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990099"/>
                </a:solidFill>
              </a:rPr>
              <a:t>Greater flexibility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58775" y="2830513"/>
            <a:ext cx="3908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FF"/>
                </a:solidFill>
              </a:rPr>
              <a:t>Given a reference to a node, can delete with O(1) efficiency (e.g., remove last node – no traversing)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 animBg="1"/>
      <p:bldP spid="176136" grpId="0"/>
      <p:bldP spid="176137" grpId="0"/>
      <p:bldP spid="176138" grpId="0"/>
      <p:bldP spid="176139" grpId="0" animBg="1"/>
      <p:bldP spid="176133" grpId="0"/>
      <p:bldP spid="176134" grpId="0"/>
      <p:bldP spid="1761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DoubleNode Class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36525" y="1873250"/>
            <a:ext cx="8915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class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private T value;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private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next;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private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previous;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public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(T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,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 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initPrev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  value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  next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  previous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initPrev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5425"/>
            <a:ext cx="7010400" cy="1527175"/>
          </a:xfrm>
        </p:spPr>
        <p:txBody>
          <a:bodyPr/>
          <a:lstStyle/>
          <a:p>
            <a:r>
              <a:rPr lang="en-US"/>
              <a:t>Generic DoubleNode Class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28600" y="1501775"/>
            <a:ext cx="6781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T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getValue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return value;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rgbClr val="7030A0"/>
              </a:solidFill>
              <a:latin typeface="Verdana" pitchFamily="34" charset="0"/>
            </a:endParaRPr>
          </a:p>
          <a:p>
            <a:endParaRPr lang="en-US" sz="2400" dirty="0">
              <a:solidFill>
                <a:srgbClr val="7030A0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getNext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return next;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  <a:p>
            <a:endParaRPr lang="en-US" sz="2400" dirty="0">
              <a:solidFill>
                <a:srgbClr val="7030A0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getPrevious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return previous;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5425"/>
            <a:ext cx="7010400" cy="1527175"/>
          </a:xfrm>
        </p:spPr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DoubleNode</a:t>
            </a:r>
            <a:r>
              <a:rPr lang="en-US" dirty="0"/>
              <a:t> Class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28600" y="1501775"/>
            <a:ext cx="8763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void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setValue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(T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value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  <a:p>
            <a:endParaRPr lang="en-US" sz="2400" dirty="0">
              <a:solidFill>
                <a:srgbClr val="7030A0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void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setNext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next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theNewNext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void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setPrevious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theNewPrev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previous =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theNewPrev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;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152400" y="1752600"/>
            <a:ext cx="88841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Doubly-linked list with front and back references</a:t>
            </a:r>
            <a:endParaRPr lang="en-US" sz="32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23107"/>
              </p:ext>
            </p:extLst>
          </p:nvPr>
        </p:nvGraphicFramePr>
        <p:xfrm>
          <a:off x="2209800" y="2514600"/>
          <a:ext cx="43542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/>
                          </a:solidFill>
                        </a:rPr>
                        <a:t>Method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/>
                          </a:solidFill>
                        </a:rPr>
                        <a:t>Big-Oh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addFirst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(E 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obj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addLast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(E 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obj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removeFirst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removeLast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remove(Object 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obj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O(n)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getFirst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getLast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O(1)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get(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 index)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O(n)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contains(Object 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obj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O(n)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Backwards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914400" y="25146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&lt;E&gt; temp =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</a:rPr>
              <a:t>back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while (temp != null)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SOPL(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temp.getValue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temp = </a:t>
            </a:r>
            <a:r>
              <a:rPr lang="en-US" sz="2800" dirty="0" err="1">
                <a:solidFill>
                  <a:srgbClr val="FF0000"/>
                </a:solidFill>
                <a:latin typeface="Verdana" pitchFamily="34" charset="0"/>
              </a:rPr>
              <a:t>temp.getPrevious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</a:rPr>
              <a:t>()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377" y="1752600"/>
            <a:ext cx="86100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Implementing a 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Doubly-Linked List Class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34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Front</a:t>
            </a:r>
          </a:p>
        </p:txBody>
      </p:sp>
      <p:sp>
        <p:nvSpPr>
          <p:cNvPr id="177185" name="AutoShape 33"/>
          <p:cNvSpPr>
            <a:spLocks noChangeArrowheads="1"/>
          </p:cNvSpPr>
          <p:nvPr/>
        </p:nvSpPr>
        <p:spPr bwMode="auto">
          <a:xfrm>
            <a:off x="3036889" y="1061037"/>
            <a:ext cx="2590800" cy="1230313"/>
          </a:xfrm>
          <a:prstGeom prst="wedgeEllipseCallout">
            <a:avLst>
              <a:gd name="adj1" fmla="val -35319"/>
              <a:gd name="adj2" fmla="val 91118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Create a new node</a:t>
            </a:r>
          </a:p>
        </p:txBody>
      </p:sp>
      <p:grpSp>
        <p:nvGrpSpPr>
          <p:cNvPr id="177272" name="Group 120"/>
          <p:cNvGrpSpPr>
            <a:grpSpLocks/>
          </p:cNvGrpSpPr>
          <p:nvPr/>
        </p:nvGrpSpPr>
        <p:grpSpPr bwMode="auto">
          <a:xfrm>
            <a:off x="396875" y="3252788"/>
            <a:ext cx="1127125" cy="914400"/>
            <a:chOff x="250" y="2049"/>
            <a:chExt cx="710" cy="576"/>
          </a:xfrm>
        </p:grpSpPr>
        <p:sp>
          <p:nvSpPr>
            <p:cNvPr id="177231" name="Text Box 79"/>
            <p:cNvSpPr txBox="1">
              <a:spLocks noChangeArrowheads="1"/>
            </p:cNvSpPr>
            <p:nvPr/>
          </p:nvSpPr>
          <p:spPr bwMode="auto">
            <a:xfrm>
              <a:off x="250" y="2049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front</a:t>
              </a:r>
            </a:p>
          </p:txBody>
        </p:sp>
        <p:sp>
          <p:nvSpPr>
            <p:cNvPr id="177232" name="Rectangle 80"/>
            <p:cNvSpPr>
              <a:spLocks noChangeArrowheads="1"/>
            </p:cNvSpPr>
            <p:nvPr/>
          </p:nvSpPr>
          <p:spPr bwMode="auto">
            <a:xfrm>
              <a:off x="490" y="2385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33" name="Line 81"/>
          <p:cNvSpPr>
            <a:spLocks noChangeShapeType="1"/>
          </p:cNvSpPr>
          <p:nvPr/>
        </p:nvSpPr>
        <p:spPr bwMode="auto">
          <a:xfrm>
            <a:off x="1006475" y="3976688"/>
            <a:ext cx="1293813" cy="814387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7273" name="Group 121"/>
          <p:cNvGrpSpPr>
            <a:grpSpLocks/>
          </p:cNvGrpSpPr>
          <p:nvPr/>
        </p:nvGrpSpPr>
        <p:grpSpPr bwMode="auto">
          <a:xfrm>
            <a:off x="2300287" y="3419475"/>
            <a:ext cx="6689725" cy="2103438"/>
            <a:chOff x="1449" y="2154"/>
            <a:chExt cx="4214" cy="1325"/>
          </a:xfrm>
        </p:grpSpPr>
        <p:sp>
          <p:nvSpPr>
            <p:cNvPr id="177234" name="Line 82"/>
            <p:cNvSpPr>
              <a:spLocks noChangeShapeType="1"/>
            </p:cNvSpPr>
            <p:nvPr/>
          </p:nvSpPr>
          <p:spPr bwMode="auto">
            <a:xfrm>
              <a:off x="2218" y="3335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35" name="Group 83"/>
            <p:cNvGrpSpPr>
              <a:grpSpLocks/>
            </p:cNvGrpSpPr>
            <p:nvPr/>
          </p:nvGrpSpPr>
          <p:grpSpPr bwMode="auto">
            <a:xfrm>
              <a:off x="4896" y="2154"/>
              <a:ext cx="710" cy="864"/>
              <a:chOff x="4224" y="2035"/>
              <a:chExt cx="710" cy="864"/>
            </a:xfrm>
          </p:grpSpPr>
          <p:sp>
            <p:nvSpPr>
              <p:cNvPr id="177236" name="Text Box 84"/>
              <p:cNvSpPr txBox="1">
                <a:spLocks noChangeArrowheads="1"/>
              </p:cNvSpPr>
              <p:nvPr/>
            </p:nvSpPr>
            <p:spPr bwMode="auto">
              <a:xfrm>
                <a:off x="4224" y="2035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back</a:t>
                </a:r>
              </a:p>
            </p:txBody>
          </p:sp>
          <p:sp>
            <p:nvSpPr>
              <p:cNvPr id="177237" name="Rectangle 85"/>
              <p:cNvSpPr>
                <a:spLocks noChangeArrowheads="1"/>
              </p:cNvSpPr>
              <p:nvPr/>
            </p:nvSpPr>
            <p:spPr bwMode="auto">
              <a:xfrm>
                <a:off x="4426" y="23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38" name="Line 86"/>
              <p:cNvSpPr>
                <a:spLocks noChangeShapeType="1"/>
              </p:cNvSpPr>
              <p:nvPr/>
            </p:nvSpPr>
            <p:spPr bwMode="auto">
              <a:xfrm flipH="1">
                <a:off x="4224" y="2496"/>
                <a:ext cx="335" cy="403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7239" name="Group 87"/>
            <p:cNvGrpSpPr>
              <a:grpSpLocks/>
            </p:cNvGrpSpPr>
            <p:nvPr/>
          </p:nvGrpSpPr>
          <p:grpSpPr bwMode="auto">
            <a:xfrm>
              <a:off x="1449" y="3018"/>
              <a:ext cx="903" cy="461"/>
              <a:chOff x="777" y="2899"/>
              <a:chExt cx="903" cy="461"/>
            </a:xfrm>
          </p:grpSpPr>
          <p:sp>
            <p:nvSpPr>
              <p:cNvPr id="177241" name="Rectangle 89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Green</a:t>
                </a:r>
                <a:endParaRPr lang="en-US" dirty="0"/>
              </a:p>
            </p:txBody>
          </p:sp>
          <p:sp>
            <p:nvSpPr>
              <p:cNvPr id="177242" name="Rectangle 90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44" name="Rectangle 92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250" name="Group 98"/>
            <p:cNvGrpSpPr>
              <a:grpSpLocks/>
            </p:cNvGrpSpPr>
            <p:nvPr/>
          </p:nvGrpSpPr>
          <p:grpSpPr bwMode="auto">
            <a:xfrm>
              <a:off x="2745" y="3018"/>
              <a:ext cx="903" cy="461"/>
              <a:chOff x="777" y="2899"/>
              <a:chExt cx="903" cy="461"/>
            </a:xfrm>
          </p:grpSpPr>
          <p:sp>
            <p:nvSpPr>
              <p:cNvPr id="177252" name="Rectangle 100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177253" name="Rectangle 101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55" name="Rectangle 103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256" name="Group 104"/>
            <p:cNvGrpSpPr>
              <a:grpSpLocks/>
            </p:cNvGrpSpPr>
            <p:nvPr/>
          </p:nvGrpSpPr>
          <p:grpSpPr bwMode="auto">
            <a:xfrm>
              <a:off x="4089" y="3018"/>
              <a:ext cx="903" cy="461"/>
              <a:chOff x="777" y="2899"/>
              <a:chExt cx="903" cy="461"/>
            </a:xfrm>
          </p:grpSpPr>
          <p:sp>
            <p:nvSpPr>
              <p:cNvPr id="177258" name="Rectangle 106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Cyan</a:t>
                </a:r>
                <a:endParaRPr lang="en-US" dirty="0"/>
              </a:p>
            </p:txBody>
          </p:sp>
          <p:sp>
            <p:nvSpPr>
              <p:cNvPr id="177259" name="Rectangle 107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61" name="Rectangle 109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262" name="Line 110"/>
            <p:cNvSpPr>
              <a:spLocks noChangeShapeType="1"/>
            </p:cNvSpPr>
            <p:nvPr/>
          </p:nvSpPr>
          <p:spPr bwMode="auto">
            <a:xfrm flipH="1">
              <a:off x="2352" y="3143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3" name="Line 111"/>
            <p:cNvSpPr>
              <a:spLocks noChangeShapeType="1"/>
            </p:cNvSpPr>
            <p:nvPr/>
          </p:nvSpPr>
          <p:spPr bwMode="auto">
            <a:xfrm flipH="1">
              <a:off x="3648" y="3143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>
              <a:off x="3553" y="3335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4896" y="3331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66" name="Group 114"/>
            <p:cNvGrpSpPr>
              <a:grpSpLocks/>
            </p:cNvGrpSpPr>
            <p:nvPr/>
          </p:nvGrpSpPr>
          <p:grpSpPr bwMode="auto">
            <a:xfrm>
              <a:off x="5423" y="3219"/>
              <a:ext cx="240" cy="260"/>
              <a:chOff x="192" y="2899"/>
              <a:chExt cx="240" cy="260"/>
            </a:xfrm>
          </p:grpSpPr>
          <p:sp>
            <p:nvSpPr>
              <p:cNvPr id="177267" name="Rectangle 115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68" name="Line 116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9" name="Line 117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7275" name="AutoShape 123"/>
          <p:cNvSpPr>
            <a:spLocks noChangeArrowheads="1"/>
          </p:cNvSpPr>
          <p:nvPr/>
        </p:nvSpPr>
        <p:spPr bwMode="auto">
          <a:xfrm>
            <a:off x="5440362" y="957263"/>
            <a:ext cx="2895599" cy="1230312"/>
          </a:xfrm>
          <a:prstGeom prst="wedgeEllipseCallout">
            <a:avLst>
              <a:gd name="adj1" fmla="val -103616"/>
              <a:gd name="adj2" fmla="val 123676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old front</a:t>
            </a:r>
          </a:p>
        </p:txBody>
      </p:sp>
      <p:grpSp>
        <p:nvGrpSpPr>
          <p:cNvPr id="177270" name="Group 118"/>
          <p:cNvGrpSpPr>
            <a:grpSpLocks/>
          </p:cNvGrpSpPr>
          <p:nvPr/>
        </p:nvGrpSpPr>
        <p:grpSpPr bwMode="auto">
          <a:xfrm>
            <a:off x="2552701" y="2827339"/>
            <a:ext cx="1433513" cy="731838"/>
            <a:chOff x="2361" y="1464"/>
            <a:chExt cx="903" cy="461"/>
          </a:xfrm>
        </p:grpSpPr>
        <p:sp>
          <p:nvSpPr>
            <p:cNvPr id="177211" name="Rectangle 59"/>
            <p:cNvSpPr>
              <a:spLocks noChangeArrowheads="1"/>
            </p:cNvSpPr>
            <p:nvPr/>
          </p:nvSpPr>
          <p:spPr bwMode="auto">
            <a:xfrm>
              <a:off x="2582" y="1464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Red</a:t>
              </a:r>
              <a:endParaRPr lang="en-US" dirty="0"/>
            </a:p>
          </p:txBody>
        </p:sp>
        <p:sp>
          <p:nvSpPr>
            <p:cNvPr id="177212" name="Rectangle 60"/>
            <p:cNvSpPr>
              <a:spLocks noChangeArrowheads="1"/>
            </p:cNvSpPr>
            <p:nvPr/>
          </p:nvSpPr>
          <p:spPr bwMode="auto">
            <a:xfrm>
              <a:off x="3043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14" name="Rectangle 62"/>
            <p:cNvSpPr>
              <a:spLocks noChangeArrowheads="1"/>
            </p:cNvSpPr>
            <p:nvPr/>
          </p:nvSpPr>
          <p:spPr bwMode="auto">
            <a:xfrm>
              <a:off x="2361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78" name="AutoShape 126"/>
          <p:cNvSpPr>
            <a:spLocks noChangeArrowheads="1"/>
          </p:cNvSpPr>
          <p:nvPr/>
        </p:nvSpPr>
        <p:spPr bwMode="auto">
          <a:xfrm>
            <a:off x="5029200" y="2193816"/>
            <a:ext cx="3810000" cy="1341656"/>
          </a:xfrm>
          <a:prstGeom prst="wedgeEllipseCallout">
            <a:avLst>
              <a:gd name="adj1" fmla="val -116583"/>
              <a:gd name="adj2" fmla="val 154606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Link front’s </a:t>
            </a:r>
            <a:r>
              <a:rPr lang="en-US" sz="2800" i="1" dirty="0" err="1">
                <a:solidFill>
                  <a:schemeClr val="bg1">
                    <a:lumMod val="75000"/>
                  </a:schemeClr>
                </a:solidFill>
              </a:rPr>
              <a:t>prev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new node</a:t>
            </a:r>
          </a:p>
        </p:txBody>
      </p:sp>
      <p:sp>
        <p:nvSpPr>
          <p:cNvPr id="177280" name="Freeform 128"/>
          <p:cNvSpPr>
            <a:spLocks/>
          </p:cNvSpPr>
          <p:nvPr/>
        </p:nvSpPr>
        <p:spPr bwMode="auto">
          <a:xfrm rot="1477094">
            <a:off x="1738313" y="3467100"/>
            <a:ext cx="1033462" cy="1362075"/>
          </a:xfrm>
          <a:custGeom>
            <a:avLst/>
            <a:gdLst>
              <a:gd name="T0" fmla="*/ 488 w 488"/>
              <a:gd name="T1" fmla="*/ 864 h 864"/>
              <a:gd name="T2" fmla="*/ 152 w 488"/>
              <a:gd name="T3" fmla="*/ 576 h 864"/>
              <a:gd name="T4" fmla="*/ 8 w 488"/>
              <a:gd name="T5" fmla="*/ 240 h 864"/>
              <a:gd name="T6" fmla="*/ 200 w 488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864">
                <a:moveTo>
                  <a:pt x="488" y="864"/>
                </a:moveTo>
                <a:cubicBezTo>
                  <a:pt x="360" y="772"/>
                  <a:pt x="232" y="680"/>
                  <a:pt x="152" y="576"/>
                </a:cubicBezTo>
                <a:cubicBezTo>
                  <a:pt x="72" y="472"/>
                  <a:pt x="0" y="336"/>
                  <a:pt x="8" y="240"/>
                </a:cubicBezTo>
                <a:cubicBezTo>
                  <a:pt x="16" y="144"/>
                  <a:pt x="168" y="40"/>
                  <a:pt x="200" y="0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7281" name="Group 129"/>
          <p:cNvGrpSpPr>
            <a:grpSpLocks/>
          </p:cNvGrpSpPr>
          <p:nvPr/>
        </p:nvGrpSpPr>
        <p:grpSpPr bwMode="auto">
          <a:xfrm>
            <a:off x="1676400" y="2895600"/>
            <a:ext cx="1074738" cy="412750"/>
            <a:chOff x="864" y="3018"/>
            <a:chExt cx="677" cy="260"/>
          </a:xfrm>
        </p:grpSpPr>
        <p:sp>
          <p:nvSpPr>
            <p:cNvPr id="177282" name="Line 130"/>
            <p:cNvSpPr>
              <a:spLocks noChangeShapeType="1"/>
            </p:cNvSpPr>
            <p:nvPr/>
          </p:nvSpPr>
          <p:spPr bwMode="auto">
            <a:xfrm flipH="1">
              <a:off x="1104" y="3143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83" name="Group 131"/>
            <p:cNvGrpSpPr>
              <a:grpSpLocks/>
            </p:cNvGrpSpPr>
            <p:nvPr/>
          </p:nvGrpSpPr>
          <p:grpSpPr bwMode="auto">
            <a:xfrm>
              <a:off x="864" y="3018"/>
              <a:ext cx="240" cy="260"/>
              <a:chOff x="192" y="2899"/>
              <a:chExt cx="240" cy="260"/>
            </a:xfrm>
          </p:grpSpPr>
          <p:sp>
            <p:nvSpPr>
              <p:cNvPr id="177284" name="Rectangle 13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85" name="Line 13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86" name="Line 13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7294" name="Group 142"/>
          <p:cNvGrpSpPr>
            <a:grpSpLocks/>
          </p:cNvGrpSpPr>
          <p:nvPr/>
        </p:nvGrpSpPr>
        <p:grpSpPr bwMode="auto">
          <a:xfrm>
            <a:off x="3810000" y="3092450"/>
            <a:ext cx="1219200" cy="412750"/>
            <a:chOff x="1824" y="1948"/>
            <a:chExt cx="768" cy="260"/>
          </a:xfrm>
        </p:grpSpPr>
        <p:sp>
          <p:nvSpPr>
            <p:cNvPr id="177288" name="Line 136"/>
            <p:cNvSpPr>
              <a:spLocks noChangeShapeType="1"/>
            </p:cNvSpPr>
            <p:nvPr/>
          </p:nvSpPr>
          <p:spPr bwMode="auto">
            <a:xfrm>
              <a:off x="1824" y="2064"/>
              <a:ext cx="528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93" name="Group 141"/>
            <p:cNvGrpSpPr>
              <a:grpSpLocks/>
            </p:cNvGrpSpPr>
            <p:nvPr/>
          </p:nvGrpSpPr>
          <p:grpSpPr bwMode="auto">
            <a:xfrm>
              <a:off x="2352" y="1948"/>
              <a:ext cx="240" cy="260"/>
              <a:chOff x="2352" y="1872"/>
              <a:chExt cx="240" cy="260"/>
            </a:xfrm>
          </p:grpSpPr>
          <p:sp>
            <p:nvSpPr>
              <p:cNvPr id="177290" name="Rectangle 138"/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91" name="Line 139"/>
              <p:cNvSpPr>
                <a:spLocks noChangeShapeType="1"/>
              </p:cNvSpPr>
              <p:nvPr/>
            </p:nvSpPr>
            <p:spPr bwMode="auto">
              <a:xfrm flipV="1">
                <a:off x="2352" y="1872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92" name="Line 140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7295" name="AutoShape 143"/>
          <p:cNvSpPr>
            <a:spLocks noChangeArrowheads="1"/>
          </p:cNvSpPr>
          <p:nvPr/>
        </p:nvSpPr>
        <p:spPr bwMode="auto">
          <a:xfrm>
            <a:off x="38098" y="1281797"/>
            <a:ext cx="3482977" cy="1341656"/>
          </a:xfrm>
          <a:prstGeom prst="wedgeEllipseCallout">
            <a:avLst>
              <a:gd name="adj1" fmla="val -11235"/>
              <a:gd name="adj2" fmla="val 129376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Reset front to new node</a:t>
            </a:r>
          </a:p>
        </p:txBody>
      </p:sp>
      <p:sp>
        <p:nvSpPr>
          <p:cNvPr id="177296" name="Line 144"/>
          <p:cNvSpPr>
            <a:spLocks noChangeShapeType="1"/>
          </p:cNvSpPr>
          <p:nvPr/>
        </p:nvSpPr>
        <p:spPr bwMode="auto">
          <a:xfrm flipV="1">
            <a:off x="990600" y="3276600"/>
            <a:ext cx="1447800" cy="685800"/>
          </a:xfrm>
          <a:prstGeom prst="line">
            <a:avLst/>
          </a:pr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97" name="Freeform 145"/>
          <p:cNvSpPr>
            <a:spLocks/>
          </p:cNvSpPr>
          <p:nvPr/>
        </p:nvSpPr>
        <p:spPr bwMode="auto">
          <a:xfrm>
            <a:off x="3429000" y="3352800"/>
            <a:ext cx="774700" cy="1371600"/>
          </a:xfrm>
          <a:custGeom>
            <a:avLst/>
            <a:gdLst>
              <a:gd name="T0" fmla="*/ 288 w 488"/>
              <a:gd name="T1" fmla="*/ 0 h 864"/>
              <a:gd name="T2" fmla="*/ 480 w 488"/>
              <a:gd name="T3" fmla="*/ 240 h 864"/>
              <a:gd name="T4" fmla="*/ 240 w 488"/>
              <a:gd name="T5" fmla="*/ 576 h 864"/>
              <a:gd name="T6" fmla="*/ 0 w 48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864">
                <a:moveTo>
                  <a:pt x="288" y="0"/>
                </a:moveTo>
                <a:cubicBezTo>
                  <a:pt x="388" y="72"/>
                  <a:pt x="488" y="144"/>
                  <a:pt x="480" y="240"/>
                </a:cubicBezTo>
                <a:cubicBezTo>
                  <a:pt x="472" y="336"/>
                  <a:pt x="320" y="472"/>
                  <a:pt x="240" y="576"/>
                </a:cubicBezTo>
                <a:cubicBezTo>
                  <a:pt x="160" y="680"/>
                  <a:pt x="80" y="772"/>
                  <a:pt x="0" y="864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7274" name="Group 122"/>
          <p:cNvGrpSpPr>
            <a:grpSpLocks/>
          </p:cNvGrpSpPr>
          <p:nvPr/>
        </p:nvGrpSpPr>
        <p:grpSpPr bwMode="auto">
          <a:xfrm>
            <a:off x="1371600" y="4791075"/>
            <a:ext cx="1074738" cy="412750"/>
            <a:chOff x="864" y="3018"/>
            <a:chExt cx="677" cy="260"/>
          </a:xfrm>
        </p:grpSpPr>
        <p:sp>
          <p:nvSpPr>
            <p:cNvPr id="177245" name="Line 93"/>
            <p:cNvSpPr>
              <a:spLocks noChangeShapeType="1"/>
            </p:cNvSpPr>
            <p:nvPr/>
          </p:nvSpPr>
          <p:spPr bwMode="auto">
            <a:xfrm flipH="1">
              <a:off x="1104" y="3143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46" name="Group 94"/>
            <p:cNvGrpSpPr>
              <a:grpSpLocks/>
            </p:cNvGrpSpPr>
            <p:nvPr/>
          </p:nvGrpSpPr>
          <p:grpSpPr bwMode="auto">
            <a:xfrm>
              <a:off x="864" y="3018"/>
              <a:ext cx="240" cy="260"/>
              <a:chOff x="192" y="2899"/>
              <a:chExt cx="240" cy="260"/>
            </a:xfrm>
          </p:grpSpPr>
          <p:sp>
            <p:nvSpPr>
              <p:cNvPr id="177247" name="Rectangle 95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48" name="Line 96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9" name="Line 97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3861853" y="147042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adding to empty list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7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7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5" grpId="0" animBg="1"/>
      <p:bldP spid="177185" grpId="1" animBg="1"/>
      <p:bldP spid="177233" grpId="0" animBg="1"/>
      <p:bldP spid="177233" grpId="1" animBg="1"/>
      <p:bldP spid="177275" grpId="0" animBg="1"/>
      <p:bldP spid="177275" grpId="1" animBg="1"/>
      <p:bldP spid="177278" grpId="0" animBg="1"/>
      <p:bldP spid="177278" grpId="1" animBg="1"/>
      <p:bldP spid="177280" grpId="0" animBg="1"/>
      <p:bldP spid="177295" grpId="0" animBg="1"/>
      <p:bldP spid="177295" grpId="1" animBg="1"/>
      <p:bldP spid="177296" grpId="0" animBg="1"/>
      <p:bldP spid="177297" grpId="0" animBg="1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addFirst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5170311" y="1252572"/>
            <a:ext cx="33528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Create new node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81000" y="1659553"/>
            <a:ext cx="8305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 node;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node = new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&lt;&gt;(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x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, front, null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);</a:t>
            </a:r>
          </a:p>
          <a:p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if (front ==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 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front = back = node;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else 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front.setPrevious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(node);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front = node;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++;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75110" name="AutoShape 6"/>
          <p:cNvSpPr>
            <a:spLocks noChangeArrowheads="1"/>
          </p:cNvSpPr>
          <p:nvPr/>
        </p:nvSpPr>
        <p:spPr bwMode="auto">
          <a:xfrm>
            <a:off x="5178778" y="3267114"/>
            <a:ext cx="33528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Add to empty list</a:t>
            </a:r>
          </a:p>
        </p:txBody>
      </p:sp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5181600" y="5030510"/>
            <a:ext cx="33528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Link to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175109" grpId="0"/>
      <p:bldP spid="175110" grpId="0" animBg="1"/>
      <p:bldP spid="175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grpSp>
        <p:nvGrpSpPr>
          <p:cNvPr id="162840" name="Group 24"/>
          <p:cNvGrpSpPr>
            <a:grpSpLocks/>
          </p:cNvGrpSpPr>
          <p:nvPr/>
        </p:nvGrpSpPr>
        <p:grpSpPr bwMode="auto">
          <a:xfrm>
            <a:off x="1143000" y="3962401"/>
            <a:ext cx="7556500" cy="2667001"/>
            <a:chOff x="528" y="2232"/>
            <a:chExt cx="4760" cy="1680"/>
          </a:xfrm>
        </p:grpSpPr>
        <p:sp>
          <p:nvSpPr>
            <p:cNvPr id="162821" name="Text Box 5"/>
            <p:cNvSpPr txBox="1">
              <a:spLocks noChangeArrowheads="1"/>
            </p:cNvSpPr>
            <p:nvPr/>
          </p:nvSpPr>
          <p:spPr bwMode="auto">
            <a:xfrm>
              <a:off x="528" y="242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/>
                <a:t>list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672" y="2760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 flipV="1">
              <a:off x="816" y="2880"/>
              <a:ext cx="38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1920" y="2897"/>
              <a:ext cx="61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25" name="Text Box 9"/>
            <p:cNvSpPr txBox="1">
              <a:spLocks noChangeArrowheads="1"/>
            </p:cNvSpPr>
            <p:nvPr/>
          </p:nvSpPr>
          <p:spPr bwMode="auto">
            <a:xfrm>
              <a:off x="816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1238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27" name="Rectangle 11"/>
            <p:cNvSpPr>
              <a:spLocks noChangeArrowheads="1"/>
            </p:cNvSpPr>
            <p:nvPr/>
          </p:nvSpPr>
          <p:spPr bwMode="auto">
            <a:xfrm>
              <a:off x="1699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2160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2582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3043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31" name="Text Box 15"/>
            <p:cNvSpPr txBox="1">
              <a:spLocks noChangeArrowheads="1"/>
            </p:cNvSpPr>
            <p:nvPr/>
          </p:nvSpPr>
          <p:spPr bwMode="auto">
            <a:xfrm>
              <a:off x="3504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2832" name="Rectangle 16"/>
            <p:cNvSpPr>
              <a:spLocks noChangeArrowheads="1"/>
            </p:cNvSpPr>
            <p:nvPr/>
          </p:nvSpPr>
          <p:spPr bwMode="auto">
            <a:xfrm>
              <a:off x="3926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4387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>
              <a:off x="3264" y="2880"/>
              <a:ext cx="61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 flipH="1">
              <a:off x="1344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37" name="Line 21"/>
            <p:cNvSpPr>
              <a:spLocks noChangeShapeType="1"/>
            </p:cNvSpPr>
            <p:nvPr/>
          </p:nvSpPr>
          <p:spPr bwMode="auto">
            <a:xfrm flipH="1">
              <a:off x="2688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 flipH="1">
              <a:off x="4032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39" name="Freeform 23"/>
            <p:cNvSpPr>
              <a:spLocks/>
            </p:cNvSpPr>
            <p:nvPr/>
          </p:nvSpPr>
          <p:spPr bwMode="auto">
            <a:xfrm>
              <a:off x="1160" y="2232"/>
              <a:ext cx="4128" cy="648"/>
            </a:xfrm>
            <a:custGeom>
              <a:avLst/>
              <a:gdLst>
                <a:gd name="T0" fmla="*/ 3496 w 4128"/>
                <a:gd name="T1" fmla="*/ 648 h 648"/>
                <a:gd name="T2" fmla="*/ 3640 w 4128"/>
                <a:gd name="T3" fmla="*/ 168 h 648"/>
                <a:gd name="T4" fmla="*/ 568 w 4128"/>
                <a:gd name="T5" fmla="*/ 24 h 648"/>
                <a:gd name="T6" fmla="*/ 232 w 4128"/>
                <a:gd name="T7" fmla="*/ 312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8" h="648">
                  <a:moveTo>
                    <a:pt x="3496" y="648"/>
                  </a:moveTo>
                  <a:cubicBezTo>
                    <a:pt x="3812" y="460"/>
                    <a:pt x="4128" y="272"/>
                    <a:pt x="3640" y="168"/>
                  </a:cubicBezTo>
                  <a:cubicBezTo>
                    <a:pt x="3152" y="64"/>
                    <a:pt x="1136" y="0"/>
                    <a:pt x="568" y="24"/>
                  </a:cubicBezTo>
                  <a:cubicBezTo>
                    <a:pt x="0" y="48"/>
                    <a:pt x="288" y="264"/>
                    <a:pt x="232" y="312"/>
                  </a:cubicBezTo>
                </a:path>
              </a:pathLst>
            </a:cu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2841" name="Rectangle 25"/>
          <p:cNvSpPr>
            <a:spLocks noChangeArrowheads="1"/>
          </p:cNvSpPr>
          <p:nvPr/>
        </p:nvSpPr>
        <p:spPr bwMode="auto">
          <a:xfrm>
            <a:off x="228600" y="1779588"/>
            <a:ext cx="647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A list in which </a:t>
            </a:r>
            <a:r>
              <a:rPr lang="en-US" sz="2800" i="1" dirty="0">
                <a:solidFill>
                  <a:srgbClr val="7030A0"/>
                </a:solidFill>
              </a:rPr>
              <a:t>each</a:t>
            </a:r>
            <a:r>
              <a:rPr lang="en-US" sz="2800" dirty="0">
                <a:solidFill>
                  <a:srgbClr val="7030A0"/>
                </a:solidFill>
              </a:rPr>
              <a:t> node has successor</a:t>
            </a: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1027113" y="2598738"/>
            <a:ext cx="754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successor of the last node is the first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1" grpId="0"/>
      <p:bldP spid="1628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20" name="Group 44"/>
          <p:cNvGrpSpPr>
            <a:grpSpLocks/>
          </p:cNvGrpSpPr>
          <p:nvPr/>
        </p:nvGrpSpPr>
        <p:grpSpPr bwMode="auto">
          <a:xfrm>
            <a:off x="4800601" y="2640014"/>
            <a:ext cx="1433513" cy="731838"/>
            <a:chOff x="2361" y="1464"/>
            <a:chExt cx="903" cy="461"/>
          </a:xfrm>
        </p:grpSpPr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2582" y="1464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Red</a:t>
              </a:r>
              <a:endParaRPr lang="en-US" dirty="0"/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043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2361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Back</a:t>
            </a:r>
          </a:p>
        </p:txBody>
      </p:sp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1109050" y="1130949"/>
            <a:ext cx="2590800" cy="1230313"/>
          </a:xfrm>
          <a:prstGeom prst="wedgeEllipseCallout">
            <a:avLst>
              <a:gd name="adj1" fmla="val 104196"/>
              <a:gd name="adj2" fmla="val 78876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Create a new node</a:t>
            </a:r>
          </a:p>
        </p:txBody>
      </p:sp>
      <p:grpSp>
        <p:nvGrpSpPr>
          <p:cNvPr id="178251" name="Group 75"/>
          <p:cNvGrpSpPr>
            <a:grpSpLocks/>
          </p:cNvGrpSpPr>
          <p:nvPr/>
        </p:nvGrpSpPr>
        <p:grpSpPr bwMode="auto">
          <a:xfrm>
            <a:off x="7772400" y="3419475"/>
            <a:ext cx="1127125" cy="922338"/>
            <a:chOff x="4896" y="2154"/>
            <a:chExt cx="710" cy="581"/>
          </a:xfrm>
        </p:grpSpPr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4896" y="2154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back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5098" y="2495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7772400" y="4151313"/>
            <a:ext cx="531813" cy="639762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8227" name="Group 51"/>
          <p:cNvGrpSpPr>
            <a:grpSpLocks/>
          </p:cNvGrpSpPr>
          <p:nvPr/>
        </p:nvGrpSpPr>
        <p:grpSpPr bwMode="auto">
          <a:xfrm>
            <a:off x="3886200" y="2667000"/>
            <a:ext cx="1074738" cy="412750"/>
            <a:chOff x="864" y="3018"/>
            <a:chExt cx="677" cy="260"/>
          </a:xfrm>
        </p:grpSpPr>
        <p:sp>
          <p:nvSpPr>
            <p:cNvPr id="178228" name="Line 52"/>
            <p:cNvSpPr>
              <a:spLocks noChangeShapeType="1"/>
            </p:cNvSpPr>
            <p:nvPr/>
          </p:nvSpPr>
          <p:spPr bwMode="auto">
            <a:xfrm flipH="1">
              <a:off x="1104" y="3143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229" name="Group 53"/>
            <p:cNvGrpSpPr>
              <a:grpSpLocks/>
            </p:cNvGrpSpPr>
            <p:nvPr/>
          </p:nvGrpSpPr>
          <p:grpSpPr bwMode="auto">
            <a:xfrm>
              <a:off x="864" y="3018"/>
              <a:ext cx="240" cy="260"/>
              <a:chOff x="192" y="2899"/>
              <a:chExt cx="240" cy="260"/>
            </a:xfrm>
          </p:grpSpPr>
          <p:sp>
            <p:nvSpPr>
              <p:cNvPr id="178230" name="Rectangle 54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31" name="Line 55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32" name="Line 56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8233" name="Group 57"/>
          <p:cNvGrpSpPr>
            <a:grpSpLocks/>
          </p:cNvGrpSpPr>
          <p:nvPr/>
        </p:nvGrpSpPr>
        <p:grpSpPr bwMode="auto">
          <a:xfrm>
            <a:off x="6096000" y="2971800"/>
            <a:ext cx="1219200" cy="412750"/>
            <a:chOff x="1824" y="1948"/>
            <a:chExt cx="768" cy="260"/>
          </a:xfrm>
        </p:grpSpPr>
        <p:sp>
          <p:nvSpPr>
            <p:cNvPr id="178234" name="Line 58"/>
            <p:cNvSpPr>
              <a:spLocks noChangeShapeType="1"/>
            </p:cNvSpPr>
            <p:nvPr/>
          </p:nvSpPr>
          <p:spPr bwMode="auto">
            <a:xfrm>
              <a:off x="1824" y="2064"/>
              <a:ext cx="528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235" name="Group 59"/>
            <p:cNvGrpSpPr>
              <a:grpSpLocks/>
            </p:cNvGrpSpPr>
            <p:nvPr/>
          </p:nvGrpSpPr>
          <p:grpSpPr bwMode="auto">
            <a:xfrm>
              <a:off x="2352" y="1948"/>
              <a:ext cx="240" cy="260"/>
              <a:chOff x="2352" y="1872"/>
              <a:chExt cx="240" cy="260"/>
            </a:xfrm>
          </p:grpSpPr>
          <p:sp>
            <p:nvSpPr>
              <p:cNvPr id="178236" name="Rectangle 60"/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37" name="Line 61"/>
              <p:cNvSpPr>
                <a:spLocks noChangeShapeType="1"/>
              </p:cNvSpPr>
              <p:nvPr/>
            </p:nvSpPr>
            <p:spPr bwMode="auto">
              <a:xfrm flipV="1">
                <a:off x="2352" y="1872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38" name="Line 62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8240" name="Line 64"/>
          <p:cNvSpPr>
            <a:spLocks noChangeShapeType="1"/>
          </p:cNvSpPr>
          <p:nvPr/>
        </p:nvSpPr>
        <p:spPr bwMode="auto">
          <a:xfrm flipH="1" flipV="1">
            <a:off x="6248400" y="3429000"/>
            <a:ext cx="2057400" cy="685800"/>
          </a:xfrm>
          <a:prstGeom prst="line">
            <a:avLst/>
          </a:pr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41" name="Freeform 65"/>
          <p:cNvSpPr>
            <a:spLocks/>
          </p:cNvSpPr>
          <p:nvPr/>
        </p:nvSpPr>
        <p:spPr bwMode="auto">
          <a:xfrm rot="20904313" flipH="1">
            <a:off x="4289425" y="2968625"/>
            <a:ext cx="2133600" cy="1981200"/>
          </a:xfrm>
          <a:custGeom>
            <a:avLst/>
            <a:gdLst>
              <a:gd name="T0" fmla="*/ 288 w 488"/>
              <a:gd name="T1" fmla="*/ 0 h 864"/>
              <a:gd name="T2" fmla="*/ 480 w 488"/>
              <a:gd name="T3" fmla="*/ 240 h 864"/>
              <a:gd name="T4" fmla="*/ 240 w 488"/>
              <a:gd name="T5" fmla="*/ 576 h 864"/>
              <a:gd name="T6" fmla="*/ 0 w 48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864">
                <a:moveTo>
                  <a:pt x="288" y="0"/>
                </a:moveTo>
                <a:cubicBezTo>
                  <a:pt x="388" y="72"/>
                  <a:pt x="488" y="144"/>
                  <a:pt x="480" y="240"/>
                </a:cubicBezTo>
                <a:cubicBezTo>
                  <a:pt x="472" y="336"/>
                  <a:pt x="320" y="472"/>
                  <a:pt x="240" y="576"/>
                </a:cubicBezTo>
                <a:cubicBezTo>
                  <a:pt x="160" y="680"/>
                  <a:pt x="80" y="772"/>
                  <a:pt x="0" y="864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8248" name="Group 72"/>
          <p:cNvGrpSpPr>
            <a:grpSpLocks/>
          </p:cNvGrpSpPr>
          <p:nvPr/>
        </p:nvGrpSpPr>
        <p:grpSpPr bwMode="auto">
          <a:xfrm>
            <a:off x="396875" y="3252788"/>
            <a:ext cx="7527925" cy="2270125"/>
            <a:chOff x="250" y="2049"/>
            <a:chExt cx="4742" cy="1430"/>
          </a:xfrm>
        </p:grpSpPr>
        <p:grpSp>
          <p:nvGrpSpPr>
            <p:cNvPr id="178180" name="Group 4"/>
            <p:cNvGrpSpPr>
              <a:grpSpLocks/>
            </p:cNvGrpSpPr>
            <p:nvPr/>
          </p:nvGrpSpPr>
          <p:grpSpPr bwMode="auto">
            <a:xfrm>
              <a:off x="250" y="2049"/>
              <a:ext cx="710" cy="576"/>
              <a:chOff x="250" y="2049"/>
              <a:chExt cx="710" cy="576"/>
            </a:xfrm>
          </p:grpSpPr>
          <p:sp>
            <p:nvSpPr>
              <p:cNvPr id="178181" name="Text Box 5"/>
              <p:cNvSpPr txBox="1">
                <a:spLocks noChangeArrowheads="1"/>
              </p:cNvSpPr>
              <p:nvPr/>
            </p:nvSpPr>
            <p:spPr bwMode="auto">
              <a:xfrm>
                <a:off x="250" y="2049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front</a:t>
                </a:r>
              </a:p>
            </p:txBody>
          </p:sp>
          <p:sp>
            <p:nvSpPr>
              <p:cNvPr id="178182" name="Rectangle 6"/>
              <p:cNvSpPr>
                <a:spLocks noChangeArrowheads="1"/>
              </p:cNvSpPr>
              <p:nvPr/>
            </p:nvSpPr>
            <p:spPr bwMode="auto">
              <a:xfrm>
                <a:off x="490" y="2385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>
              <a:off x="634" y="2505"/>
              <a:ext cx="815" cy="51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5" name="Line 9"/>
            <p:cNvSpPr>
              <a:spLocks noChangeShapeType="1"/>
            </p:cNvSpPr>
            <p:nvPr/>
          </p:nvSpPr>
          <p:spPr bwMode="auto">
            <a:xfrm>
              <a:off x="2218" y="3335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190" name="Group 14"/>
            <p:cNvGrpSpPr>
              <a:grpSpLocks/>
            </p:cNvGrpSpPr>
            <p:nvPr/>
          </p:nvGrpSpPr>
          <p:grpSpPr bwMode="auto">
            <a:xfrm>
              <a:off x="1449" y="3018"/>
              <a:ext cx="903" cy="461"/>
              <a:chOff x="777" y="2899"/>
              <a:chExt cx="903" cy="461"/>
            </a:xfrm>
          </p:grpSpPr>
          <p:sp>
            <p:nvSpPr>
              <p:cNvPr id="178192" name="Rectangle 16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Green</a:t>
                </a:r>
                <a:endParaRPr lang="en-US" dirty="0"/>
              </a:p>
            </p:txBody>
          </p:sp>
          <p:sp>
            <p:nvSpPr>
              <p:cNvPr id="178193" name="Rectangle 17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5" name="Rectangle 19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196" name="Group 20"/>
            <p:cNvGrpSpPr>
              <a:grpSpLocks/>
            </p:cNvGrpSpPr>
            <p:nvPr/>
          </p:nvGrpSpPr>
          <p:grpSpPr bwMode="auto">
            <a:xfrm>
              <a:off x="2745" y="3018"/>
              <a:ext cx="903" cy="461"/>
              <a:chOff x="777" y="2899"/>
              <a:chExt cx="903" cy="461"/>
            </a:xfrm>
          </p:grpSpPr>
          <p:sp>
            <p:nvSpPr>
              <p:cNvPr id="178198" name="Rectangle 22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178199" name="Rectangle 23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01" name="Rectangle 25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202" name="Group 26"/>
            <p:cNvGrpSpPr>
              <a:grpSpLocks/>
            </p:cNvGrpSpPr>
            <p:nvPr/>
          </p:nvGrpSpPr>
          <p:grpSpPr bwMode="auto">
            <a:xfrm>
              <a:off x="4089" y="3018"/>
              <a:ext cx="903" cy="461"/>
              <a:chOff x="777" y="2899"/>
              <a:chExt cx="903" cy="461"/>
            </a:xfrm>
          </p:grpSpPr>
          <p:sp>
            <p:nvSpPr>
              <p:cNvPr id="178204" name="Rectangle 28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Cyan</a:t>
                </a:r>
                <a:endParaRPr lang="en-US" dirty="0"/>
              </a:p>
            </p:txBody>
          </p:sp>
          <p:sp>
            <p:nvSpPr>
              <p:cNvPr id="178205" name="Rectangle 29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07" name="Rectangle 31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 flipH="1">
              <a:off x="2352" y="3143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 flipH="1">
              <a:off x="3648" y="3143"/>
              <a:ext cx="480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Line 34"/>
            <p:cNvSpPr>
              <a:spLocks noChangeShapeType="1"/>
            </p:cNvSpPr>
            <p:nvPr/>
          </p:nvSpPr>
          <p:spPr bwMode="auto">
            <a:xfrm>
              <a:off x="3553" y="3335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242" name="Group 66"/>
            <p:cNvGrpSpPr>
              <a:grpSpLocks/>
            </p:cNvGrpSpPr>
            <p:nvPr/>
          </p:nvGrpSpPr>
          <p:grpSpPr bwMode="auto">
            <a:xfrm>
              <a:off x="864" y="3018"/>
              <a:ext cx="677" cy="260"/>
              <a:chOff x="864" y="3018"/>
              <a:chExt cx="677" cy="260"/>
            </a:xfrm>
          </p:grpSpPr>
          <p:sp>
            <p:nvSpPr>
              <p:cNvPr id="178243" name="Line 67"/>
              <p:cNvSpPr>
                <a:spLocks noChangeShapeType="1"/>
              </p:cNvSpPr>
              <p:nvPr/>
            </p:nvSpPr>
            <p:spPr bwMode="auto">
              <a:xfrm flipH="1">
                <a:off x="1104" y="3143"/>
                <a:ext cx="437" cy="0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8244" name="Group 68"/>
              <p:cNvGrpSpPr>
                <a:grpSpLocks/>
              </p:cNvGrpSpPr>
              <p:nvPr/>
            </p:nvGrpSpPr>
            <p:grpSpPr bwMode="auto">
              <a:xfrm>
                <a:off x="864" y="3018"/>
                <a:ext cx="240" cy="260"/>
                <a:chOff x="192" y="2899"/>
                <a:chExt cx="240" cy="260"/>
              </a:xfrm>
            </p:grpSpPr>
            <p:sp>
              <p:nvSpPr>
                <p:cNvPr id="178245" name="Rectangle 69"/>
                <p:cNvSpPr>
                  <a:spLocks noChangeArrowheads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24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47" name="Line 71"/>
                <p:cNvSpPr>
                  <a:spLocks noChangeShapeType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8216" name="AutoShape 40"/>
          <p:cNvSpPr>
            <a:spLocks noChangeArrowheads="1"/>
          </p:cNvSpPr>
          <p:nvPr/>
        </p:nvSpPr>
        <p:spPr bwMode="auto">
          <a:xfrm>
            <a:off x="3493412" y="1046450"/>
            <a:ext cx="2819400" cy="1230313"/>
          </a:xfrm>
          <a:prstGeom prst="wedgeEllipseCallout">
            <a:avLst>
              <a:gd name="adj1" fmla="val 857"/>
              <a:gd name="adj2" fmla="val 86298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sz="2800" i="1">
                <a:solidFill>
                  <a:schemeClr val="bg1">
                    <a:lumMod val="75000"/>
                  </a:schemeClr>
                </a:solidFill>
              </a:rPr>
              <a:t>prev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 to old back</a:t>
            </a:r>
          </a:p>
        </p:txBody>
      </p:sp>
      <p:sp>
        <p:nvSpPr>
          <p:cNvPr id="178225" name="AutoShape 49"/>
          <p:cNvSpPr>
            <a:spLocks noChangeArrowheads="1"/>
          </p:cNvSpPr>
          <p:nvPr/>
        </p:nvSpPr>
        <p:spPr bwMode="auto">
          <a:xfrm>
            <a:off x="57835" y="2222282"/>
            <a:ext cx="3865112" cy="1341656"/>
          </a:xfrm>
          <a:prstGeom prst="wedgeEllipseCallout">
            <a:avLst>
              <a:gd name="adj1" fmla="val 147302"/>
              <a:gd name="adj2" fmla="val 138511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Link back’s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new node</a:t>
            </a:r>
          </a:p>
        </p:txBody>
      </p:sp>
      <p:sp>
        <p:nvSpPr>
          <p:cNvPr id="178250" name="Freeform 74"/>
          <p:cNvSpPr>
            <a:spLocks/>
          </p:cNvSpPr>
          <p:nvPr/>
        </p:nvSpPr>
        <p:spPr bwMode="auto">
          <a:xfrm>
            <a:off x="6019800" y="3429000"/>
            <a:ext cx="2133600" cy="1828800"/>
          </a:xfrm>
          <a:custGeom>
            <a:avLst/>
            <a:gdLst>
              <a:gd name="T0" fmla="*/ 1152 w 1344"/>
              <a:gd name="T1" fmla="*/ 1152 h 1152"/>
              <a:gd name="T2" fmla="*/ 1296 w 1344"/>
              <a:gd name="T3" fmla="*/ 864 h 1152"/>
              <a:gd name="T4" fmla="*/ 864 w 1344"/>
              <a:gd name="T5" fmla="*/ 480 h 1152"/>
              <a:gd name="T6" fmla="*/ 0 w 1344"/>
              <a:gd name="T7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1152">
                <a:moveTo>
                  <a:pt x="1152" y="1152"/>
                </a:moveTo>
                <a:cubicBezTo>
                  <a:pt x="1248" y="1064"/>
                  <a:pt x="1344" y="976"/>
                  <a:pt x="1296" y="864"/>
                </a:cubicBezTo>
                <a:cubicBezTo>
                  <a:pt x="1248" y="752"/>
                  <a:pt x="1080" y="624"/>
                  <a:pt x="864" y="480"/>
                </a:cubicBezTo>
                <a:cubicBezTo>
                  <a:pt x="648" y="336"/>
                  <a:pt x="324" y="168"/>
                  <a:pt x="0" y="0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39" name="AutoShape 63"/>
          <p:cNvSpPr>
            <a:spLocks noChangeArrowheads="1"/>
          </p:cNvSpPr>
          <p:nvPr/>
        </p:nvSpPr>
        <p:spPr bwMode="auto">
          <a:xfrm>
            <a:off x="6019800" y="719123"/>
            <a:ext cx="3035698" cy="1341656"/>
          </a:xfrm>
          <a:prstGeom prst="wedgeEllipseCallout">
            <a:avLst>
              <a:gd name="adj1" fmla="val 12615"/>
              <a:gd name="adj2" fmla="val 181132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Reset back to new node</a:t>
            </a:r>
          </a:p>
        </p:txBody>
      </p:sp>
      <p:grpSp>
        <p:nvGrpSpPr>
          <p:cNvPr id="178249" name="Group 73"/>
          <p:cNvGrpSpPr>
            <a:grpSpLocks/>
          </p:cNvGrpSpPr>
          <p:nvPr/>
        </p:nvGrpSpPr>
        <p:grpSpPr bwMode="auto">
          <a:xfrm>
            <a:off x="7772400" y="5110163"/>
            <a:ext cx="1217613" cy="412750"/>
            <a:chOff x="4896" y="3219"/>
            <a:chExt cx="767" cy="260"/>
          </a:xfrm>
        </p:grpSpPr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4896" y="3331"/>
              <a:ext cx="52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212" name="Group 36"/>
            <p:cNvGrpSpPr>
              <a:grpSpLocks/>
            </p:cNvGrpSpPr>
            <p:nvPr/>
          </p:nvGrpSpPr>
          <p:grpSpPr bwMode="auto">
            <a:xfrm>
              <a:off x="5423" y="3219"/>
              <a:ext cx="240" cy="260"/>
              <a:chOff x="192" y="2899"/>
              <a:chExt cx="240" cy="260"/>
            </a:xfrm>
          </p:grpSpPr>
          <p:sp>
            <p:nvSpPr>
              <p:cNvPr id="178213" name="Rectangle 37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4" name="Line 38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15" name="Line 39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3927078" y="134232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Special Case: adding to empty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7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79" grpId="1" animBg="1"/>
      <p:bldP spid="178189" grpId="0" animBg="1"/>
      <p:bldP spid="178189" grpId="1" animBg="1"/>
      <p:bldP spid="178240" grpId="0" animBg="1"/>
      <p:bldP spid="178241" grpId="0" animBg="1"/>
      <p:bldP spid="178216" grpId="0" animBg="1"/>
      <p:bldP spid="178216" grpId="1" animBg="1"/>
      <p:bldP spid="178225" grpId="0" animBg="1"/>
      <p:bldP spid="178225" grpId="1" animBg="1"/>
      <p:bldP spid="178250" grpId="0" animBg="1"/>
      <p:bldP spid="178239" grpId="0" animBg="1"/>
      <p:bldP spid="178239" grpId="1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52400" y="1539875"/>
            <a:ext cx="861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&lt;E&gt; node;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node = new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&lt;&gt;(</a:t>
            </a:r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obj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null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, back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);</a:t>
            </a:r>
          </a:p>
          <a:p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if (back == null) 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front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= node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else </a:t>
            </a:r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(node);</a:t>
            </a:r>
          </a:p>
          <a:p>
            <a:endParaRPr lang="en-US" sz="28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back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= node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endParaRPr lang="en-US" sz="28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++;</a:t>
            </a:r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5119511" y="1250434"/>
            <a:ext cx="34290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Create new node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4380089" y="3067050"/>
            <a:ext cx="3412067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Add </a:t>
            </a:r>
            <a:r>
              <a:rPr lang="en-US" sz="2800" dirty="0">
                <a:solidFill>
                  <a:schemeClr val="accent2"/>
                </a:solidFill>
              </a:rPr>
              <a:t>to empty list</a:t>
            </a:r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4380089" y="4064620"/>
            <a:ext cx="4591756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Link old back to new node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48000" y="4946993"/>
            <a:ext cx="28194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Reset back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05" grpId="1" animBg="1"/>
      <p:bldP spid="179206" grpId="1" animBg="1"/>
      <p:bldP spid="179207" grpI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from Front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396875" y="3252788"/>
            <a:ext cx="1127125" cy="914400"/>
            <a:chOff x="250" y="2049"/>
            <a:chExt cx="710" cy="576"/>
          </a:xfrm>
        </p:grpSpPr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250" y="2049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front</a:t>
              </a:r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490" y="2385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1006475" y="3976688"/>
            <a:ext cx="1293813" cy="814387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3521075" y="5294313"/>
            <a:ext cx="836613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0234" name="Group 10"/>
          <p:cNvGrpSpPr>
            <a:grpSpLocks/>
          </p:cNvGrpSpPr>
          <p:nvPr/>
        </p:nvGrpSpPr>
        <p:grpSpPr bwMode="auto">
          <a:xfrm>
            <a:off x="7772400" y="3419475"/>
            <a:ext cx="1127125" cy="1371600"/>
            <a:chOff x="4224" y="2035"/>
            <a:chExt cx="710" cy="864"/>
          </a:xfrm>
        </p:grpSpPr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4224" y="2035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back</a:t>
              </a:r>
            </a:p>
          </p:txBody>
        </p: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4426" y="237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 flipH="1">
              <a:off x="4224" y="2496"/>
              <a:ext cx="335" cy="40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38" name="Group 14"/>
          <p:cNvGrpSpPr>
            <a:grpSpLocks/>
          </p:cNvGrpSpPr>
          <p:nvPr/>
        </p:nvGrpSpPr>
        <p:grpSpPr bwMode="auto">
          <a:xfrm>
            <a:off x="2300288" y="4791077"/>
            <a:ext cx="1433513" cy="731838"/>
            <a:chOff x="777" y="2899"/>
            <a:chExt cx="903" cy="461"/>
          </a:xfrm>
        </p:grpSpPr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Green</a:t>
              </a:r>
              <a:endParaRPr lang="en-US" dirty="0"/>
            </a:p>
          </p:txBody>
        </p:sp>
        <p:sp>
          <p:nvSpPr>
            <p:cNvPr id="180241" name="Rectangle 17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244" name="Group 20"/>
          <p:cNvGrpSpPr>
            <a:grpSpLocks/>
          </p:cNvGrpSpPr>
          <p:nvPr/>
        </p:nvGrpSpPr>
        <p:grpSpPr bwMode="auto">
          <a:xfrm>
            <a:off x="4357688" y="4791077"/>
            <a:ext cx="1433513" cy="731838"/>
            <a:chOff x="777" y="2899"/>
            <a:chExt cx="903" cy="461"/>
          </a:xfrm>
        </p:grpSpPr>
        <p:sp>
          <p:nvSpPr>
            <p:cNvPr id="180246" name="Rectangle 22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180247" name="Rectangle 23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9" name="Rectangle 25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250" name="Group 26"/>
          <p:cNvGrpSpPr>
            <a:grpSpLocks/>
          </p:cNvGrpSpPr>
          <p:nvPr/>
        </p:nvGrpSpPr>
        <p:grpSpPr bwMode="auto">
          <a:xfrm>
            <a:off x="6491288" y="4791077"/>
            <a:ext cx="1433513" cy="731838"/>
            <a:chOff x="777" y="2899"/>
            <a:chExt cx="903" cy="461"/>
          </a:xfrm>
        </p:grpSpPr>
        <p:sp>
          <p:nvSpPr>
            <p:cNvPr id="180252" name="Rectangle 28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Cyan</a:t>
              </a:r>
              <a:endParaRPr lang="en-US" dirty="0"/>
            </a:p>
          </p:txBody>
        </p:sp>
        <p:sp>
          <p:nvSpPr>
            <p:cNvPr id="180253" name="Rectangle 29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5" name="Rectangle 31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56" name="Line 32"/>
          <p:cNvSpPr>
            <a:spLocks noChangeShapeType="1"/>
          </p:cNvSpPr>
          <p:nvPr/>
        </p:nvSpPr>
        <p:spPr bwMode="auto">
          <a:xfrm flipH="1">
            <a:off x="3733800" y="4989513"/>
            <a:ext cx="762000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5791200" y="4989513"/>
            <a:ext cx="762000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8" name="Line 34"/>
          <p:cNvSpPr>
            <a:spLocks noChangeShapeType="1"/>
          </p:cNvSpPr>
          <p:nvPr/>
        </p:nvSpPr>
        <p:spPr bwMode="auto">
          <a:xfrm>
            <a:off x="5640388" y="5294313"/>
            <a:ext cx="836612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9" name="Line 35"/>
          <p:cNvSpPr>
            <a:spLocks noChangeShapeType="1"/>
          </p:cNvSpPr>
          <p:nvPr/>
        </p:nvSpPr>
        <p:spPr bwMode="auto">
          <a:xfrm>
            <a:off x="7772400" y="5287963"/>
            <a:ext cx="836613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0260" name="Group 36"/>
          <p:cNvGrpSpPr>
            <a:grpSpLocks/>
          </p:cNvGrpSpPr>
          <p:nvPr/>
        </p:nvGrpSpPr>
        <p:grpSpPr bwMode="auto">
          <a:xfrm>
            <a:off x="8609013" y="5110163"/>
            <a:ext cx="381000" cy="412750"/>
            <a:chOff x="192" y="2899"/>
            <a:chExt cx="240" cy="260"/>
          </a:xfrm>
        </p:grpSpPr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2" name="Line 38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3" name="Line 39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4876800" y="1660416"/>
            <a:ext cx="3810000" cy="1341656"/>
          </a:xfrm>
          <a:prstGeom prst="wedgeEllipseCallout">
            <a:avLst>
              <a:gd name="adj1" fmla="val -58417"/>
              <a:gd name="adj2" fmla="val 197273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Set new front’s </a:t>
            </a:r>
            <a:r>
              <a:rPr lang="en-US" sz="2800" i="1" dirty="0" err="1">
                <a:solidFill>
                  <a:schemeClr val="bg1">
                    <a:lumMod val="75000"/>
                  </a:schemeClr>
                </a:solidFill>
              </a:rPr>
              <a:t>prev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null</a:t>
            </a:r>
          </a:p>
        </p:txBody>
      </p:sp>
      <p:sp>
        <p:nvSpPr>
          <p:cNvPr id="180287" name="AutoShape 63"/>
          <p:cNvSpPr>
            <a:spLocks noChangeArrowheads="1"/>
          </p:cNvSpPr>
          <p:nvPr/>
        </p:nvSpPr>
        <p:spPr bwMode="auto">
          <a:xfrm>
            <a:off x="949277" y="1308125"/>
            <a:ext cx="3810000" cy="1341656"/>
          </a:xfrm>
          <a:prstGeom prst="wedgeEllipseCallout">
            <a:avLst>
              <a:gd name="adj1" fmla="val -43152"/>
              <a:gd name="adj2" fmla="val 141123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Reset front to next node</a:t>
            </a:r>
          </a:p>
        </p:txBody>
      </p:sp>
      <p:grpSp>
        <p:nvGrpSpPr>
          <p:cNvPr id="180290" name="Group 66"/>
          <p:cNvGrpSpPr>
            <a:grpSpLocks/>
          </p:cNvGrpSpPr>
          <p:nvPr/>
        </p:nvGrpSpPr>
        <p:grpSpPr bwMode="auto">
          <a:xfrm>
            <a:off x="1371600" y="4791075"/>
            <a:ext cx="1074738" cy="412750"/>
            <a:chOff x="864" y="3018"/>
            <a:chExt cx="677" cy="260"/>
          </a:xfrm>
        </p:grpSpPr>
        <p:sp>
          <p:nvSpPr>
            <p:cNvPr id="180291" name="Line 67"/>
            <p:cNvSpPr>
              <a:spLocks noChangeShapeType="1"/>
            </p:cNvSpPr>
            <p:nvPr/>
          </p:nvSpPr>
          <p:spPr bwMode="auto">
            <a:xfrm flipH="1">
              <a:off x="1104" y="3143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292" name="Group 68"/>
            <p:cNvGrpSpPr>
              <a:grpSpLocks/>
            </p:cNvGrpSpPr>
            <p:nvPr/>
          </p:nvGrpSpPr>
          <p:grpSpPr bwMode="auto">
            <a:xfrm>
              <a:off x="864" y="3018"/>
              <a:ext cx="240" cy="260"/>
              <a:chOff x="192" y="2899"/>
              <a:chExt cx="240" cy="260"/>
            </a:xfrm>
          </p:grpSpPr>
          <p:sp>
            <p:nvSpPr>
              <p:cNvPr id="180293" name="Rectangle 69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94" name="Line 70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95" name="Line 71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0296" name="Line 72"/>
          <p:cNvSpPr>
            <a:spLocks noChangeShapeType="1"/>
          </p:cNvSpPr>
          <p:nvPr/>
        </p:nvSpPr>
        <p:spPr bwMode="auto">
          <a:xfrm>
            <a:off x="990600" y="3962400"/>
            <a:ext cx="3352800" cy="762000"/>
          </a:xfrm>
          <a:prstGeom prst="line">
            <a:avLst/>
          </a:pr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0299" name="Group 75"/>
          <p:cNvGrpSpPr>
            <a:grpSpLocks/>
          </p:cNvGrpSpPr>
          <p:nvPr/>
        </p:nvGrpSpPr>
        <p:grpSpPr bwMode="auto">
          <a:xfrm>
            <a:off x="3352800" y="4800600"/>
            <a:ext cx="381000" cy="412750"/>
            <a:chOff x="192" y="2899"/>
            <a:chExt cx="240" cy="260"/>
          </a:xfrm>
        </p:grpSpPr>
        <p:sp>
          <p:nvSpPr>
            <p:cNvPr id="180300" name="Rectangle 76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01" name="Line 77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02" name="Line 78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61593" y="155918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removing only node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1" grpId="1" animBg="1"/>
      <p:bldP spid="180233" grpId="0" animBg="1"/>
      <p:bldP spid="180233" grpId="1" animBg="1"/>
      <p:bldP spid="180256" grpId="0" animBg="1"/>
      <p:bldP spid="180257" grpId="0" animBg="1"/>
      <p:bldP spid="180258" grpId="0" animBg="1"/>
      <p:bldP spid="180259" grpId="0" animBg="1"/>
      <p:bldP spid="180273" grpId="0" animBg="1"/>
      <p:bldP spid="180273" grpId="1" animBg="1"/>
      <p:bldP spid="180287" grpId="0" animBg="1"/>
      <p:bldP spid="180287" grpId="1" animBg="1"/>
      <p:bldP spid="180296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removeFirst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04800" y="1524000"/>
            <a:ext cx="8763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(front ==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throw new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NoSuchElementException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("empty list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");</a:t>
            </a:r>
          </a:p>
          <a:p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E removed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front.getValue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 </a:t>
            </a:r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front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front.getNext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if (front == null)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back = null;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else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front.setPrevious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(null);</a:t>
            </a:r>
          </a:p>
          <a:p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--;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return removed;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4572000" y="3320638"/>
            <a:ext cx="3723904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Advance front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0" y="4218957"/>
            <a:ext cx="3731092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Remove </a:t>
            </a:r>
            <a:r>
              <a:rPr lang="en-US" sz="2800" dirty="0">
                <a:solidFill>
                  <a:schemeClr val="accent2"/>
                </a:solidFill>
              </a:rPr>
              <a:t>only node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0" y="5117276"/>
            <a:ext cx="3723904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Update new front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from Back</a:t>
            </a:r>
          </a:p>
        </p:txBody>
      </p:sp>
      <p:grpSp>
        <p:nvGrpSpPr>
          <p:cNvPr id="182275" name="Group 3"/>
          <p:cNvGrpSpPr>
            <a:grpSpLocks/>
          </p:cNvGrpSpPr>
          <p:nvPr/>
        </p:nvGrpSpPr>
        <p:grpSpPr bwMode="auto">
          <a:xfrm>
            <a:off x="396875" y="3252788"/>
            <a:ext cx="1127125" cy="914400"/>
            <a:chOff x="250" y="2049"/>
            <a:chExt cx="710" cy="576"/>
          </a:xfrm>
        </p:grpSpPr>
        <p:sp>
          <p:nvSpPr>
            <p:cNvPr id="182276" name="Text Box 4"/>
            <p:cNvSpPr txBox="1">
              <a:spLocks noChangeArrowheads="1"/>
            </p:cNvSpPr>
            <p:nvPr/>
          </p:nvSpPr>
          <p:spPr bwMode="auto">
            <a:xfrm>
              <a:off x="250" y="2049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front</a:t>
              </a:r>
            </a:p>
          </p:txBody>
        </p:sp>
        <p:sp>
          <p:nvSpPr>
            <p:cNvPr id="182277" name="Rectangle 5"/>
            <p:cNvSpPr>
              <a:spLocks noChangeArrowheads="1"/>
            </p:cNvSpPr>
            <p:nvPr/>
          </p:nvSpPr>
          <p:spPr bwMode="auto">
            <a:xfrm>
              <a:off x="490" y="2385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1006475" y="3976688"/>
            <a:ext cx="1293813" cy="814387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3521075" y="5294313"/>
            <a:ext cx="836613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7772400" y="3419475"/>
            <a:ext cx="112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back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8093075" y="3960813"/>
            <a:ext cx="381000" cy="381000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7772400" y="4151313"/>
            <a:ext cx="531813" cy="639762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2284" name="Group 12"/>
          <p:cNvGrpSpPr>
            <a:grpSpLocks/>
          </p:cNvGrpSpPr>
          <p:nvPr/>
        </p:nvGrpSpPr>
        <p:grpSpPr bwMode="auto">
          <a:xfrm>
            <a:off x="2300288" y="4791077"/>
            <a:ext cx="1433513" cy="731838"/>
            <a:chOff x="777" y="2899"/>
            <a:chExt cx="903" cy="461"/>
          </a:xfrm>
        </p:grpSpPr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Green</a:t>
              </a:r>
              <a:endParaRPr lang="en-US" dirty="0"/>
            </a:p>
          </p:txBody>
        </p:sp>
        <p:sp>
          <p:nvSpPr>
            <p:cNvPr id="182287" name="Rectangle 15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9" name="Rectangle 17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0" name="Group 18"/>
          <p:cNvGrpSpPr>
            <a:grpSpLocks/>
          </p:cNvGrpSpPr>
          <p:nvPr/>
        </p:nvGrpSpPr>
        <p:grpSpPr bwMode="auto">
          <a:xfrm>
            <a:off x="4357688" y="4791077"/>
            <a:ext cx="1433513" cy="731838"/>
            <a:chOff x="777" y="2899"/>
            <a:chExt cx="903" cy="461"/>
          </a:xfrm>
        </p:grpSpPr>
        <p:sp>
          <p:nvSpPr>
            <p:cNvPr id="182292" name="Rectangle 20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182293" name="Rectangle 21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5" name="Rectangle 23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6" name="Group 24"/>
          <p:cNvGrpSpPr>
            <a:grpSpLocks/>
          </p:cNvGrpSpPr>
          <p:nvPr/>
        </p:nvGrpSpPr>
        <p:grpSpPr bwMode="auto">
          <a:xfrm>
            <a:off x="6491288" y="4791077"/>
            <a:ext cx="1433513" cy="731838"/>
            <a:chOff x="777" y="2899"/>
            <a:chExt cx="903" cy="461"/>
          </a:xfrm>
        </p:grpSpPr>
        <p:sp>
          <p:nvSpPr>
            <p:cNvPr id="182298" name="Rectangle 26"/>
            <p:cNvSpPr>
              <a:spLocks noChangeArrowheads="1"/>
            </p:cNvSpPr>
            <p:nvPr/>
          </p:nvSpPr>
          <p:spPr bwMode="auto">
            <a:xfrm>
              <a:off x="99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Cyan</a:t>
              </a:r>
              <a:endParaRPr lang="en-US" dirty="0"/>
            </a:p>
          </p:txBody>
        </p:sp>
        <p:sp>
          <p:nvSpPr>
            <p:cNvPr id="182299" name="Rectangle 27"/>
            <p:cNvSpPr>
              <a:spLocks noChangeArrowheads="1"/>
            </p:cNvSpPr>
            <p:nvPr/>
          </p:nvSpPr>
          <p:spPr bwMode="auto">
            <a:xfrm>
              <a:off x="1459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1" name="Rectangle 29"/>
            <p:cNvSpPr>
              <a:spLocks noChangeArrowheads="1"/>
            </p:cNvSpPr>
            <p:nvPr/>
          </p:nvSpPr>
          <p:spPr bwMode="auto">
            <a:xfrm>
              <a:off x="777" y="2899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02" name="Line 30"/>
          <p:cNvSpPr>
            <a:spLocks noChangeShapeType="1"/>
          </p:cNvSpPr>
          <p:nvPr/>
        </p:nvSpPr>
        <p:spPr bwMode="auto">
          <a:xfrm flipH="1">
            <a:off x="3733800" y="4989513"/>
            <a:ext cx="762000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 flipH="1">
            <a:off x="5791200" y="4989513"/>
            <a:ext cx="762000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5640388" y="5294313"/>
            <a:ext cx="836612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7772400" y="5287963"/>
            <a:ext cx="836613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2306" name="Group 34"/>
          <p:cNvGrpSpPr>
            <a:grpSpLocks/>
          </p:cNvGrpSpPr>
          <p:nvPr/>
        </p:nvGrpSpPr>
        <p:grpSpPr bwMode="auto">
          <a:xfrm>
            <a:off x="8609013" y="5110163"/>
            <a:ext cx="381000" cy="412750"/>
            <a:chOff x="192" y="2899"/>
            <a:chExt cx="240" cy="260"/>
          </a:xfrm>
        </p:grpSpPr>
        <p:sp>
          <p:nvSpPr>
            <p:cNvPr id="182307" name="Rectangle 35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8" name="Line 36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9" name="Line 37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310" name="AutoShape 38"/>
          <p:cNvSpPr>
            <a:spLocks noChangeArrowheads="1"/>
          </p:cNvSpPr>
          <p:nvPr/>
        </p:nvSpPr>
        <p:spPr bwMode="auto">
          <a:xfrm>
            <a:off x="1371600" y="2270016"/>
            <a:ext cx="3810000" cy="1341656"/>
          </a:xfrm>
          <a:prstGeom prst="wedgeEllipseCallout">
            <a:avLst>
              <a:gd name="adj1" fmla="val 60458"/>
              <a:gd name="adj2" fmla="val 172060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Set new back’s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null</a:t>
            </a:r>
          </a:p>
        </p:txBody>
      </p:sp>
      <p:sp>
        <p:nvSpPr>
          <p:cNvPr id="182311" name="AutoShape 39"/>
          <p:cNvSpPr>
            <a:spLocks noChangeArrowheads="1"/>
          </p:cNvSpPr>
          <p:nvPr/>
        </p:nvSpPr>
        <p:spPr bwMode="auto">
          <a:xfrm>
            <a:off x="4343400" y="1050816"/>
            <a:ext cx="3810000" cy="1341656"/>
          </a:xfrm>
          <a:prstGeom prst="wedgeEllipseCallout">
            <a:avLst>
              <a:gd name="adj1" fmla="val 45083"/>
              <a:gd name="adj2" fmla="val 173032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Reset back to previous node</a:t>
            </a:r>
          </a:p>
        </p:txBody>
      </p:sp>
      <p:grpSp>
        <p:nvGrpSpPr>
          <p:cNvPr id="182312" name="Group 40"/>
          <p:cNvGrpSpPr>
            <a:grpSpLocks/>
          </p:cNvGrpSpPr>
          <p:nvPr/>
        </p:nvGrpSpPr>
        <p:grpSpPr bwMode="auto">
          <a:xfrm>
            <a:off x="1371600" y="4791075"/>
            <a:ext cx="1074738" cy="412750"/>
            <a:chOff x="864" y="3018"/>
            <a:chExt cx="677" cy="260"/>
          </a:xfrm>
        </p:grpSpPr>
        <p:sp>
          <p:nvSpPr>
            <p:cNvPr id="182313" name="Line 41"/>
            <p:cNvSpPr>
              <a:spLocks noChangeShapeType="1"/>
            </p:cNvSpPr>
            <p:nvPr/>
          </p:nvSpPr>
          <p:spPr bwMode="auto">
            <a:xfrm flipH="1">
              <a:off x="1104" y="3143"/>
              <a:ext cx="437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2314" name="Group 42"/>
            <p:cNvGrpSpPr>
              <a:grpSpLocks/>
            </p:cNvGrpSpPr>
            <p:nvPr/>
          </p:nvGrpSpPr>
          <p:grpSpPr bwMode="auto">
            <a:xfrm>
              <a:off x="864" y="3018"/>
              <a:ext cx="240" cy="260"/>
              <a:chOff x="192" y="2899"/>
              <a:chExt cx="240" cy="260"/>
            </a:xfrm>
          </p:grpSpPr>
          <p:sp>
            <p:nvSpPr>
              <p:cNvPr id="182315" name="Rectangle 43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6" name="Line 44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17" name="Line 45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2318" name="Line 46"/>
          <p:cNvSpPr>
            <a:spLocks noChangeShapeType="1"/>
          </p:cNvSpPr>
          <p:nvPr/>
        </p:nvSpPr>
        <p:spPr bwMode="auto">
          <a:xfrm flipH="1">
            <a:off x="5562600" y="4114800"/>
            <a:ext cx="2667000" cy="609600"/>
          </a:xfrm>
          <a:prstGeom prst="line">
            <a:avLst/>
          </a:pr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2319" name="Group 47"/>
          <p:cNvGrpSpPr>
            <a:grpSpLocks/>
          </p:cNvGrpSpPr>
          <p:nvPr/>
        </p:nvGrpSpPr>
        <p:grpSpPr bwMode="auto">
          <a:xfrm>
            <a:off x="6477000" y="5105400"/>
            <a:ext cx="381000" cy="412750"/>
            <a:chOff x="192" y="2899"/>
            <a:chExt cx="240" cy="260"/>
          </a:xfrm>
        </p:grpSpPr>
        <p:sp>
          <p:nvSpPr>
            <p:cNvPr id="182320" name="Rectangle 48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1" name="Line 49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2" name="Line 50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99792" y="168275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removing only node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  <p:bldP spid="182279" grpId="0" animBg="1"/>
      <p:bldP spid="182281" grpId="0"/>
      <p:bldP spid="182282" grpId="0" animBg="1"/>
      <p:bldP spid="182283" grpId="0" animBg="1"/>
      <p:bldP spid="182283" grpId="1" animBg="1"/>
      <p:bldP spid="182302" grpId="0" animBg="1"/>
      <p:bldP spid="182303" grpId="0" animBg="1"/>
      <p:bldP spid="182303" grpId="1" animBg="1"/>
      <p:bldP spid="182304" grpId="0" animBg="1"/>
      <p:bldP spid="182305" grpId="0" animBg="1"/>
      <p:bldP spid="182305" grpId="1" animBg="1"/>
      <p:bldP spid="182310" grpId="0" animBg="1"/>
      <p:bldP spid="182310" grpId="1" animBg="1"/>
      <p:bldP spid="182311" grpId="0" animBg="1"/>
      <p:bldP spid="182311" grpId="1" animBg="1"/>
      <p:bldP spid="182318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removeLast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04800" y="1524000"/>
            <a:ext cx="8763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(front ==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throw new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NoSuchElementException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("empty list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");</a:t>
            </a:r>
          </a:p>
          <a:p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E removed =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back.getValue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 </a:t>
            </a:r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(front == back)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front = back =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null;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else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back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back.getPrevious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(null);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--;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return removed;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38600" y="3429000"/>
            <a:ext cx="34290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Remove </a:t>
            </a:r>
            <a:r>
              <a:rPr lang="en-US" sz="2800" dirty="0">
                <a:solidFill>
                  <a:schemeClr val="accent2"/>
                </a:solidFill>
              </a:rPr>
              <a:t>only node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05400" y="4663599"/>
            <a:ext cx="3679137" cy="1055608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Step back to new back &amp; update it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20" name="Group 44"/>
          <p:cNvGrpSpPr>
            <a:grpSpLocks/>
          </p:cNvGrpSpPr>
          <p:nvPr/>
        </p:nvGrpSpPr>
        <p:grpSpPr bwMode="auto">
          <a:xfrm>
            <a:off x="4789488" y="3879423"/>
            <a:ext cx="1433513" cy="731838"/>
            <a:chOff x="2361" y="1464"/>
            <a:chExt cx="903" cy="461"/>
          </a:xfrm>
        </p:grpSpPr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2582" y="1464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Red</a:t>
              </a:r>
              <a:endParaRPr lang="en-US" dirty="0"/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043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2361" y="1464"/>
              <a:ext cx="22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Object:  “Red”</a:t>
            </a:r>
            <a:endParaRPr lang="en-US" dirty="0"/>
          </a:p>
        </p:txBody>
      </p:sp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1112349" y="1447800"/>
            <a:ext cx="2564545" cy="1230313"/>
          </a:xfrm>
          <a:prstGeom prst="ellipse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Find the node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8216" name="AutoShape 40"/>
          <p:cNvSpPr>
            <a:spLocks noChangeArrowheads="1"/>
          </p:cNvSpPr>
          <p:nvPr/>
        </p:nvSpPr>
        <p:spPr bwMode="auto">
          <a:xfrm>
            <a:off x="5661025" y="1334830"/>
            <a:ext cx="2819400" cy="1230313"/>
          </a:xfrm>
          <a:prstGeom prst="wedgeEllipseCallout">
            <a:avLst>
              <a:gd name="adj1" fmla="val -47194"/>
              <a:gd name="adj2" fmla="val 117238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Link around it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0" y="2305587"/>
            <a:ext cx="8915400" cy="2342613"/>
            <a:chOff x="76200" y="2305587"/>
            <a:chExt cx="8915400" cy="2342613"/>
          </a:xfrm>
        </p:grpSpPr>
        <p:grpSp>
          <p:nvGrpSpPr>
            <p:cNvPr id="178251" name="Group 75"/>
            <p:cNvGrpSpPr>
              <a:grpSpLocks/>
            </p:cNvGrpSpPr>
            <p:nvPr/>
          </p:nvGrpSpPr>
          <p:grpSpPr bwMode="auto">
            <a:xfrm>
              <a:off x="7862888" y="2305587"/>
              <a:ext cx="1127125" cy="922338"/>
              <a:chOff x="4896" y="2154"/>
              <a:chExt cx="710" cy="581"/>
            </a:xfrm>
          </p:grpSpPr>
          <p:sp>
            <p:nvSpPr>
              <p:cNvPr id="178187" name="Text Box 11"/>
              <p:cNvSpPr txBox="1">
                <a:spLocks noChangeArrowheads="1"/>
              </p:cNvSpPr>
              <p:nvPr/>
            </p:nvSpPr>
            <p:spPr bwMode="auto">
              <a:xfrm>
                <a:off x="4896" y="2154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back</a:t>
                </a:r>
              </a:p>
            </p:txBody>
          </p:sp>
          <p:sp>
            <p:nvSpPr>
              <p:cNvPr id="178188" name="Rectangle 12"/>
              <p:cNvSpPr>
                <a:spLocks noChangeArrowheads="1"/>
              </p:cNvSpPr>
              <p:nvPr/>
            </p:nvSpPr>
            <p:spPr bwMode="auto">
              <a:xfrm>
                <a:off x="5098" y="2495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H="1">
              <a:off x="7826802" y="3051971"/>
              <a:ext cx="531813" cy="639762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180" name="Group 4"/>
            <p:cNvGrpSpPr>
              <a:grpSpLocks/>
            </p:cNvGrpSpPr>
            <p:nvPr/>
          </p:nvGrpSpPr>
          <p:grpSpPr bwMode="auto">
            <a:xfrm>
              <a:off x="198437" y="2305587"/>
              <a:ext cx="1127125" cy="914400"/>
              <a:chOff x="250" y="2049"/>
              <a:chExt cx="710" cy="576"/>
            </a:xfrm>
          </p:grpSpPr>
          <p:sp>
            <p:nvSpPr>
              <p:cNvPr id="178181" name="Text Box 5"/>
              <p:cNvSpPr txBox="1">
                <a:spLocks noChangeArrowheads="1"/>
              </p:cNvSpPr>
              <p:nvPr/>
            </p:nvSpPr>
            <p:spPr bwMode="auto">
              <a:xfrm>
                <a:off x="250" y="2049"/>
                <a:ext cx="7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front</a:t>
                </a:r>
              </a:p>
            </p:txBody>
          </p:sp>
          <p:sp>
            <p:nvSpPr>
              <p:cNvPr id="178182" name="Rectangle 6"/>
              <p:cNvSpPr>
                <a:spLocks noChangeArrowheads="1"/>
              </p:cNvSpPr>
              <p:nvPr/>
            </p:nvSpPr>
            <p:spPr bwMode="auto">
              <a:xfrm>
                <a:off x="490" y="2385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>
              <a:off x="761999" y="3021806"/>
              <a:ext cx="563563" cy="814388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5" name="Line 9"/>
            <p:cNvSpPr>
              <a:spLocks noChangeShapeType="1"/>
            </p:cNvSpPr>
            <p:nvPr/>
          </p:nvSpPr>
          <p:spPr bwMode="auto">
            <a:xfrm>
              <a:off x="2197895" y="4380889"/>
              <a:ext cx="66119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190" name="Group 14"/>
            <p:cNvGrpSpPr>
              <a:grpSpLocks/>
            </p:cNvGrpSpPr>
            <p:nvPr/>
          </p:nvGrpSpPr>
          <p:grpSpPr bwMode="auto">
            <a:xfrm>
              <a:off x="928688" y="3879423"/>
              <a:ext cx="1433513" cy="731838"/>
              <a:chOff x="777" y="2899"/>
              <a:chExt cx="903" cy="461"/>
            </a:xfrm>
          </p:grpSpPr>
          <p:sp>
            <p:nvSpPr>
              <p:cNvPr id="178192" name="Rectangle 16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Green</a:t>
                </a:r>
                <a:endParaRPr lang="en-US" dirty="0"/>
              </a:p>
            </p:txBody>
          </p:sp>
          <p:sp>
            <p:nvSpPr>
              <p:cNvPr id="178193" name="Rectangle 17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5" name="Rectangle 19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196" name="Group 20"/>
            <p:cNvGrpSpPr>
              <a:grpSpLocks/>
            </p:cNvGrpSpPr>
            <p:nvPr/>
          </p:nvGrpSpPr>
          <p:grpSpPr bwMode="auto">
            <a:xfrm>
              <a:off x="2859088" y="3879423"/>
              <a:ext cx="1433513" cy="731838"/>
              <a:chOff x="777" y="2899"/>
              <a:chExt cx="903" cy="461"/>
            </a:xfrm>
          </p:grpSpPr>
          <p:sp>
            <p:nvSpPr>
              <p:cNvPr id="178198" name="Rectangle 22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178199" name="Rectangle 23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01" name="Rectangle 25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202" name="Group 26"/>
            <p:cNvGrpSpPr>
              <a:grpSpLocks/>
            </p:cNvGrpSpPr>
            <p:nvPr/>
          </p:nvGrpSpPr>
          <p:grpSpPr bwMode="auto">
            <a:xfrm>
              <a:off x="6719887" y="3915569"/>
              <a:ext cx="1433513" cy="731838"/>
              <a:chOff x="777" y="2899"/>
              <a:chExt cx="903" cy="461"/>
            </a:xfrm>
          </p:grpSpPr>
          <p:sp>
            <p:nvSpPr>
              <p:cNvPr id="178204" name="Rectangle 28"/>
              <p:cNvSpPr>
                <a:spLocks noChangeArrowheads="1"/>
              </p:cNvSpPr>
              <p:nvPr/>
            </p:nvSpPr>
            <p:spPr bwMode="auto">
              <a:xfrm>
                <a:off x="998" y="2899"/>
                <a:ext cx="46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Cyan</a:t>
                </a:r>
                <a:endParaRPr lang="en-US" dirty="0"/>
              </a:p>
            </p:txBody>
          </p:sp>
          <p:sp>
            <p:nvSpPr>
              <p:cNvPr id="178205" name="Rectangle 29"/>
              <p:cNvSpPr>
                <a:spLocks noChangeArrowheads="1"/>
              </p:cNvSpPr>
              <p:nvPr/>
            </p:nvSpPr>
            <p:spPr bwMode="auto">
              <a:xfrm>
                <a:off x="1459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07" name="Rectangle 31"/>
              <p:cNvSpPr>
                <a:spLocks noChangeArrowheads="1"/>
              </p:cNvSpPr>
              <p:nvPr/>
            </p:nvSpPr>
            <p:spPr bwMode="auto">
              <a:xfrm>
                <a:off x="777" y="2899"/>
                <a:ext cx="221" cy="4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 flipH="1" flipV="1">
              <a:off x="2362200" y="4077859"/>
              <a:ext cx="672307" cy="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8242" name="Group 66"/>
            <p:cNvGrpSpPr>
              <a:grpSpLocks/>
            </p:cNvGrpSpPr>
            <p:nvPr/>
          </p:nvGrpSpPr>
          <p:grpSpPr bwMode="auto">
            <a:xfrm>
              <a:off x="76200" y="3879423"/>
              <a:ext cx="1027907" cy="412750"/>
              <a:chOff x="864" y="3018"/>
              <a:chExt cx="677" cy="260"/>
            </a:xfrm>
          </p:grpSpPr>
          <p:sp>
            <p:nvSpPr>
              <p:cNvPr id="178243" name="Line 67"/>
              <p:cNvSpPr>
                <a:spLocks noChangeShapeType="1"/>
              </p:cNvSpPr>
              <p:nvPr/>
            </p:nvSpPr>
            <p:spPr bwMode="auto">
              <a:xfrm flipH="1">
                <a:off x="1104" y="3143"/>
                <a:ext cx="437" cy="0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8244" name="Group 68"/>
              <p:cNvGrpSpPr>
                <a:grpSpLocks/>
              </p:cNvGrpSpPr>
              <p:nvPr/>
            </p:nvGrpSpPr>
            <p:grpSpPr bwMode="auto">
              <a:xfrm>
                <a:off x="864" y="3018"/>
                <a:ext cx="240" cy="260"/>
                <a:chOff x="192" y="2899"/>
                <a:chExt cx="240" cy="260"/>
              </a:xfrm>
            </p:grpSpPr>
            <p:sp>
              <p:nvSpPr>
                <p:cNvPr id="178245" name="Rectangle 69"/>
                <p:cNvSpPr>
                  <a:spLocks noChangeArrowheads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24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47" name="Line 71"/>
                <p:cNvSpPr>
                  <a:spLocks noChangeShapeType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8249" name="Group 73"/>
            <p:cNvGrpSpPr>
              <a:grpSpLocks/>
            </p:cNvGrpSpPr>
            <p:nvPr/>
          </p:nvGrpSpPr>
          <p:grpSpPr bwMode="auto">
            <a:xfrm>
              <a:off x="8040687" y="4235450"/>
              <a:ext cx="950913" cy="412750"/>
              <a:chOff x="5064" y="3219"/>
              <a:chExt cx="599" cy="260"/>
            </a:xfrm>
          </p:grpSpPr>
          <p:sp>
            <p:nvSpPr>
              <p:cNvPr id="178211" name="Line 35"/>
              <p:cNvSpPr>
                <a:spLocks noChangeShapeType="1"/>
              </p:cNvSpPr>
              <p:nvPr/>
            </p:nvSpPr>
            <p:spPr bwMode="auto">
              <a:xfrm>
                <a:off x="5064" y="3331"/>
                <a:ext cx="359" cy="0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8212" name="Group 36"/>
              <p:cNvGrpSpPr>
                <a:grpSpLocks/>
              </p:cNvGrpSpPr>
              <p:nvPr/>
            </p:nvGrpSpPr>
            <p:grpSpPr bwMode="auto">
              <a:xfrm>
                <a:off x="5423" y="3219"/>
                <a:ext cx="240" cy="260"/>
                <a:chOff x="192" y="2899"/>
                <a:chExt cx="240" cy="260"/>
              </a:xfrm>
            </p:grpSpPr>
            <p:sp>
              <p:nvSpPr>
                <p:cNvPr id="17821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21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15" name="Line 39"/>
                <p:cNvSpPr>
                  <a:spLocks noChangeShapeType="1"/>
                </p:cNvSpPr>
                <p:nvPr/>
              </p:nvSpPr>
              <p:spPr bwMode="auto">
                <a:xfrm>
                  <a:off x="192" y="2899"/>
                  <a:ext cx="24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4" name="TextBox 63"/>
          <p:cNvSpPr txBox="1"/>
          <p:nvPr/>
        </p:nvSpPr>
        <p:spPr>
          <a:xfrm>
            <a:off x="3859149" y="125523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Special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Cases: removing front/back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4117182" y="4380889"/>
            <a:ext cx="661194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 flipV="1">
            <a:off x="4281487" y="4077859"/>
            <a:ext cx="672307" cy="1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046971" y="4380889"/>
            <a:ext cx="661194" cy="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H="1" flipV="1">
            <a:off x="6211276" y="4077859"/>
            <a:ext cx="672307" cy="1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928292" y="2997993"/>
            <a:ext cx="1066800" cy="862013"/>
            <a:chOff x="1350869" y="2286000"/>
            <a:chExt cx="1066800" cy="862013"/>
          </a:xfrm>
        </p:grpSpPr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temp</a:t>
              </a:r>
              <a:endParaRPr lang="en-US" sz="2000" dirty="0"/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4"/>
          <p:cNvSpPr/>
          <p:nvPr/>
        </p:nvSpPr>
        <p:spPr bwMode="auto">
          <a:xfrm>
            <a:off x="4103077" y="4360985"/>
            <a:ext cx="2579077" cy="602234"/>
          </a:xfrm>
          <a:custGeom>
            <a:avLst/>
            <a:gdLst>
              <a:gd name="connsiteX0" fmla="*/ 0 w 2579077"/>
              <a:gd name="connsiteY0" fmla="*/ 0 h 602234"/>
              <a:gd name="connsiteX1" fmla="*/ 797169 w 2579077"/>
              <a:gd name="connsiteY1" fmla="*/ 527538 h 602234"/>
              <a:gd name="connsiteX2" fmla="*/ 1969477 w 2579077"/>
              <a:gd name="connsiteY2" fmla="*/ 562707 h 602234"/>
              <a:gd name="connsiteX3" fmla="*/ 2579077 w 2579077"/>
              <a:gd name="connsiteY3" fmla="*/ 187569 h 60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077" h="602234">
                <a:moveTo>
                  <a:pt x="0" y="0"/>
                </a:moveTo>
                <a:cubicBezTo>
                  <a:pt x="234461" y="216877"/>
                  <a:pt x="468923" y="433754"/>
                  <a:pt x="797169" y="527538"/>
                </a:cubicBezTo>
                <a:cubicBezTo>
                  <a:pt x="1125415" y="621323"/>
                  <a:pt x="1672492" y="619368"/>
                  <a:pt x="1969477" y="562707"/>
                </a:cubicBezTo>
                <a:cubicBezTo>
                  <a:pt x="2266462" y="506046"/>
                  <a:pt x="2422769" y="346807"/>
                  <a:pt x="2579077" y="187569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5"/>
          <p:cNvSpPr/>
          <p:nvPr/>
        </p:nvSpPr>
        <p:spPr bwMode="auto">
          <a:xfrm rot="10480512">
            <a:off x="4290588" y="3479652"/>
            <a:ext cx="2565177" cy="718784"/>
          </a:xfrm>
          <a:custGeom>
            <a:avLst/>
            <a:gdLst>
              <a:gd name="connsiteX0" fmla="*/ 0 w 2579077"/>
              <a:gd name="connsiteY0" fmla="*/ 0 h 602234"/>
              <a:gd name="connsiteX1" fmla="*/ 797169 w 2579077"/>
              <a:gd name="connsiteY1" fmla="*/ 527538 h 602234"/>
              <a:gd name="connsiteX2" fmla="*/ 1969477 w 2579077"/>
              <a:gd name="connsiteY2" fmla="*/ 562707 h 602234"/>
              <a:gd name="connsiteX3" fmla="*/ 2579077 w 2579077"/>
              <a:gd name="connsiteY3" fmla="*/ 187569 h 60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077" h="602234">
                <a:moveTo>
                  <a:pt x="0" y="0"/>
                </a:moveTo>
                <a:cubicBezTo>
                  <a:pt x="234461" y="216877"/>
                  <a:pt x="468923" y="433754"/>
                  <a:pt x="797169" y="527538"/>
                </a:cubicBezTo>
                <a:cubicBezTo>
                  <a:pt x="1125415" y="621323"/>
                  <a:pt x="1672492" y="619368"/>
                  <a:pt x="1969477" y="562707"/>
                </a:cubicBezTo>
                <a:cubicBezTo>
                  <a:pt x="2266462" y="506046"/>
                  <a:pt x="2422769" y="346807"/>
                  <a:pt x="2579077" y="187569"/>
                </a:cubicBezTo>
              </a:path>
            </a:pathLst>
          </a:custGeom>
          <a:noFill/>
          <a:ln w="34925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901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901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216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5" grpId="0" animBg="1"/>
      <p:bldP spid="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762000" y="1717675"/>
            <a:ext cx="792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&gt; temp = front;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while (temp != null 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&amp;&amp; !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obj.equals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temp.getValue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()))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temp =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endParaRPr lang="en-US" sz="28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if (temp == null)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 return false;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remove(E </a:t>
            </a:r>
            <a:r>
              <a:rPr lang="en-US" dirty="0" err="1" smtClean="0"/>
              <a:t>obj</a:t>
            </a:r>
            <a:r>
              <a:rPr lang="en-US" dirty="0" smtClean="0"/>
              <a:t>) Method</a:t>
            </a:r>
            <a:endParaRPr lang="en-US" dirty="0"/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5486400" y="1428234"/>
            <a:ext cx="32004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Search for match</a:t>
            </a:r>
          </a:p>
        </p:txBody>
      </p:sp>
      <p:sp>
        <p:nvSpPr>
          <p:cNvPr id="211974" name="AutoShape 6"/>
          <p:cNvSpPr>
            <a:spLocks noChangeArrowheads="1"/>
          </p:cNvSpPr>
          <p:nvPr/>
        </p:nvSpPr>
        <p:spPr bwMode="auto">
          <a:xfrm>
            <a:off x="4168422" y="5063272"/>
            <a:ext cx="4648200" cy="1055608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Fell off </a:t>
            </a:r>
            <a:r>
              <a:rPr lang="en-US" sz="2800" dirty="0" smtClean="0">
                <a:solidFill>
                  <a:schemeClr val="accent2"/>
                </a:solidFill>
              </a:rPr>
              <a:t>list (or empty list)? </a:t>
            </a:r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Not </a:t>
            </a:r>
            <a:r>
              <a:rPr lang="en-US" sz="2800" dirty="0">
                <a:solidFill>
                  <a:schemeClr val="accent2"/>
                </a:solidFill>
              </a:rPr>
              <a:t>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3" grpId="0" animBg="1"/>
      <p:bldP spid="2119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81000" y="1524000"/>
            <a:ext cx="84582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if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(front == back)     // &amp;&amp; temp == front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front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= back = null;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else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if (temp == front)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front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= 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front.getNext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1600" dirty="0" err="1" smtClean="0">
                <a:solidFill>
                  <a:schemeClr val="accent1"/>
                </a:solidFill>
                <a:latin typeface="Verdana" pitchFamily="34" charset="0"/>
              </a:rPr>
              <a:t>front.setPrevious</a:t>
            </a:r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(null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);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else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if (temp == back)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back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= 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back.getPrevious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1600" dirty="0" err="1" smtClean="0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(null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);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else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{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1600" dirty="0" err="1" smtClean="0">
                <a:solidFill>
                  <a:schemeClr val="accent1"/>
                </a:solidFill>
                <a:latin typeface="Verdana" pitchFamily="34" charset="0"/>
              </a:rPr>
              <a:t>temp.getPrevious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().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setNext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().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setPrevious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Verdana" pitchFamily="34" charset="0"/>
              </a:rPr>
              <a:t>temp.getPrevious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}</a:t>
            </a:r>
            <a:endParaRPr lang="en-US" sz="16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16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-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-;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Verdana" pitchFamily="34" charset="0"/>
              </a:rPr>
              <a:t>return </a:t>
            </a:r>
            <a:r>
              <a:rPr lang="en-US" sz="1600" dirty="0">
                <a:solidFill>
                  <a:schemeClr val="accent1"/>
                </a:solidFill>
                <a:latin typeface="Verdana" pitchFamily="34" charset="0"/>
              </a:rPr>
              <a:t>true;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remove(E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dirty="0" smtClean="0"/>
              <a:t>Solution A</a:t>
            </a:r>
            <a:endParaRPr lang="en-US" dirty="0"/>
          </a:p>
        </p:txBody>
      </p:sp>
      <p:sp>
        <p:nvSpPr>
          <p:cNvPr id="212995" name="AutoShape 3"/>
          <p:cNvSpPr>
            <a:spLocks noChangeArrowheads="1"/>
          </p:cNvSpPr>
          <p:nvPr/>
        </p:nvSpPr>
        <p:spPr bwMode="auto">
          <a:xfrm>
            <a:off x="3505200" y="1919883"/>
            <a:ext cx="3429000" cy="510778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Removing only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505200" y="2971800"/>
            <a:ext cx="3429000" cy="510778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Removing first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549732" y="4073882"/>
            <a:ext cx="3429000" cy="510778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Removing last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111834" y="5109816"/>
            <a:ext cx="2597232" cy="919401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Removing middle node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nodeBefore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temp.getPrevious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DoubleNode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nodeAfter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 </a:t>
            </a:r>
            <a:endParaRPr lang="en-US" sz="2400" dirty="0" smtClean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if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nodeBefore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front =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nodeAfter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else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nodeBefore.setNext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nodeAfter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);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	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if 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nodeAfter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==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back =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nodeBefore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else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nodeAfter.setPrevious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nodeBefore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);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--;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return true;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remove(E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dirty="0" smtClean="0"/>
              <a:t>Solution B</a:t>
            </a:r>
            <a:endParaRPr lang="en-US" dirty="0"/>
          </a:p>
        </p:txBody>
      </p:sp>
      <p:sp>
        <p:nvSpPr>
          <p:cNvPr id="212995" name="AutoShape 3"/>
          <p:cNvSpPr>
            <a:spLocks noChangeArrowheads="1"/>
          </p:cNvSpPr>
          <p:nvPr/>
        </p:nvSpPr>
        <p:spPr bwMode="auto">
          <a:xfrm>
            <a:off x="4343400" y="2454537"/>
            <a:ext cx="35814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Removing first node</a:t>
            </a: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4343400" y="4222609"/>
            <a:ext cx="3581400" cy="578882"/>
          </a:xfrm>
          <a:prstGeom prst="roundRect">
            <a:avLst/>
          </a:prstGeom>
          <a:solidFill>
            <a:srgbClr val="99CC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Removing last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5" grpId="0" animBg="1"/>
      <p:bldP spid="212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239000" y="2895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back</a:t>
            </a:r>
          </a:p>
        </p:txBody>
      </p:sp>
      <p:grpSp>
        <p:nvGrpSpPr>
          <p:cNvPr id="164900" name="Group 36"/>
          <p:cNvGrpSpPr>
            <a:grpSpLocks/>
          </p:cNvGrpSpPr>
          <p:nvPr/>
        </p:nvGrpSpPr>
        <p:grpSpPr bwMode="auto">
          <a:xfrm>
            <a:off x="7162800" y="3429000"/>
            <a:ext cx="838200" cy="1066800"/>
            <a:chOff x="4512" y="2160"/>
            <a:chExt cx="528" cy="672"/>
          </a:xfrm>
        </p:grpSpPr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4800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 flipH="1">
              <a:off x="4512" y="2280"/>
              <a:ext cx="432" cy="552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4887" name="Group 23"/>
          <p:cNvGrpSpPr>
            <a:grpSpLocks/>
          </p:cNvGrpSpPr>
          <p:nvPr/>
        </p:nvGrpSpPr>
        <p:grpSpPr bwMode="auto">
          <a:xfrm>
            <a:off x="1600200" y="3962400"/>
            <a:ext cx="7099300" cy="2667000"/>
            <a:chOff x="1008" y="2496"/>
            <a:chExt cx="4472" cy="1680"/>
          </a:xfrm>
        </p:grpSpPr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>
              <a:off x="2112" y="3161"/>
              <a:ext cx="61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1008" y="3622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1430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1891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76" name="Text Box 12"/>
            <p:cNvSpPr txBox="1">
              <a:spLocks noChangeArrowheads="1"/>
            </p:cNvSpPr>
            <p:nvPr/>
          </p:nvSpPr>
          <p:spPr bwMode="auto">
            <a:xfrm>
              <a:off x="2352" y="3622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2774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3235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79" name="Text Box 15"/>
            <p:cNvSpPr txBox="1">
              <a:spLocks noChangeArrowheads="1"/>
            </p:cNvSpPr>
            <p:nvPr/>
          </p:nvSpPr>
          <p:spPr bwMode="auto">
            <a:xfrm>
              <a:off x="3696" y="3622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 dirty="0"/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4118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81" name="Rectangle 17"/>
            <p:cNvSpPr>
              <a:spLocks noChangeArrowheads="1"/>
            </p:cNvSpPr>
            <p:nvPr/>
          </p:nvSpPr>
          <p:spPr bwMode="auto">
            <a:xfrm>
              <a:off x="4579" y="2899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82" name="Line 18"/>
            <p:cNvSpPr>
              <a:spLocks noChangeShapeType="1"/>
            </p:cNvSpPr>
            <p:nvPr/>
          </p:nvSpPr>
          <p:spPr bwMode="auto">
            <a:xfrm>
              <a:off x="3456" y="3144"/>
              <a:ext cx="614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83" name="Line 19"/>
            <p:cNvSpPr>
              <a:spLocks noChangeShapeType="1"/>
            </p:cNvSpPr>
            <p:nvPr/>
          </p:nvSpPr>
          <p:spPr bwMode="auto">
            <a:xfrm flipH="1">
              <a:off x="1536" y="3159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84" name="Line 20"/>
            <p:cNvSpPr>
              <a:spLocks noChangeShapeType="1"/>
            </p:cNvSpPr>
            <p:nvPr/>
          </p:nvSpPr>
          <p:spPr bwMode="auto">
            <a:xfrm flipH="1">
              <a:off x="2880" y="3159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 flipH="1">
              <a:off x="4224" y="3159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86" name="Freeform 22"/>
            <p:cNvSpPr>
              <a:spLocks/>
            </p:cNvSpPr>
            <p:nvPr/>
          </p:nvSpPr>
          <p:spPr bwMode="auto">
            <a:xfrm>
              <a:off x="1352" y="2496"/>
              <a:ext cx="4128" cy="648"/>
            </a:xfrm>
            <a:custGeom>
              <a:avLst/>
              <a:gdLst>
                <a:gd name="T0" fmla="*/ 3496 w 4128"/>
                <a:gd name="T1" fmla="*/ 648 h 648"/>
                <a:gd name="T2" fmla="*/ 3640 w 4128"/>
                <a:gd name="T3" fmla="*/ 168 h 648"/>
                <a:gd name="T4" fmla="*/ 568 w 4128"/>
                <a:gd name="T5" fmla="*/ 24 h 648"/>
                <a:gd name="T6" fmla="*/ 232 w 4128"/>
                <a:gd name="T7" fmla="*/ 312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8" h="648">
                  <a:moveTo>
                    <a:pt x="3496" y="648"/>
                  </a:moveTo>
                  <a:cubicBezTo>
                    <a:pt x="3812" y="460"/>
                    <a:pt x="4128" y="272"/>
                    <a:pt x="3640" y="168"/>
                  </a:cubicBezTo>
                  <a:cubicBezTo>
                    <a:pt x="3152" y="64"/>
                    <a:pt x="1136" y="0"/>
                    <a:pt x="568" y="24"/>
                  </a:cubicBezTo>
                  <a:cubicBezTo>
                    <a:pt x="0" y="48"/>
                    <a:pt x="288" y="264"/>
                    <a:pt x="232" y="312"/>
                  </a:cubicBezTo>
                </a:path>
              </a:pathLst>
            </a:cu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4893" name="Group 29"/>
          <p:cNvGrpSpPr>
            <a:grpSpLocks/>
          </p:cNvGrpSpPr>
          <p:nvPr/>
        </p:nvGrpSpPr>
        <p:grpSpPr bwMode="auto">
          <a:xfrm>
            <a:off x="381000" y="4267200"/>
            <a:ext cx="1889125" cy="914400"/>
            <a:chOff x="240" y="2688"/>
            <a:chExt cx="1190" cy="576"/>
          </a:xfrm>
        </p:grpSpPr>
        <p:sp>
          <p:nvSpPr>
            <p:cNvPr id="164890" name="Text Box 26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/>
                <a:t>front</a:t>
              </a:r>
            </a:p>
          </p:txBody>
        </p:sp>
        <p:sp>
          <p:nvSpPr>
            <p:cNvPr id="164891" name="Rectangle 27"/>
            <p:cNvSpPr>
              <a:spLocks noChangeArrowheads="1"/>
            </p:cNvSpPr>
            <p:nvPr/>
          </p:nvSpPr>
          <p:spPr bwMode="auto">
            <a:xfrm>
              <a:off x="480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>
              <a:off x="624" y="3144"/>
              <a:ext cx="806" cy="24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381000" y="1597025"/>
            <a:ext cx="622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Which pointers should be maintained?</a:t>
            </a: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1035050" y="239077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rgbClr val="7030A0"/>
                </a:solidFill>
              </a:rPr>
              <a:t>Front only</a:t>
            </a: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3463925" y="2589213"/>
            <a:ext cx="3271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Both front and back</a:t>
            </a: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1703388" y="316865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Back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/>
      <p:bldP spid="164869" grpId="3"/>
      <p:bldP spid="164895" grpId="0"/>
      <p:bldP spid="164896" grpId="0"/>
      <p:bldP spid="164897" grpId="0"/>
      <p:bldP spid="164898" grpId="0"/>
      <p:bldP spid="16489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DoublePractice.java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C00CC"/>
                </a:solidFill>
              </a:rPr>
              <a:t>makeList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0000"/>
                  </a:schemeClr>
                </a:solidFill>
              </a:rPr>
              <a:t>method – create and return a list of 10 random integers in range [-50, 50], adding new nodes at front of list</a:t>
            </a:r>
            <a:endParaRPr lang="en-US" sz="24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236" y="2590800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static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&lt;Integer&gt;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makeList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null;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for 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 = 0; k &lt; 10; k++)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Math.random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* 101) - 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50;</a:t>
            </a:r>
          </a:p>
          <a:p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node 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&lt;&gt;(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null);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!= null)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nums.setPrevious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(node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node;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return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DoublePractice.java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C00CC"/>
                </a:solidFill>
              </a:rPr>
              <a:t>removeOdds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0000"/>
                  </a:schemeClr>
                </a:solidFill>
              </a:rPr>
              <a:t>method – find and remove all nodes in the list that contain an odd number</a:t>
            </a:r>
            <a:endParaRPr lang="en-US" sz="24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06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&lt;Integer&gt; 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removeOdds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&lt;Integer&gt; list)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temp = list;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while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(temp != null)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temp.getValue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% 2 == 0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	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//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contains even #, move along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{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temp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}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DoublePractice.java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C00CC"/>
                </a:solidFill>
              </a:rPr>
              <a:t>removeOdds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0000"/>
                  </a:schemeClr>
                </a:solidFill>
              </a:rPr>
              <a:t>method cont’d</a:t>
            </a:r>
            <a:endParaRPr lang="en-US" sz="24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778" y="2058087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else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found a node with an odd #</a:t>
            </a:r>
            <a:endParaRPr lang="en-US" sz="2000" dirty="0">
              <a:solidFill>
                <a:srgbClr val="CC00C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{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b4 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temp.getPrevious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after 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if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(temp == list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	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node is first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list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else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// 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 a predecessor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b4.setNext(after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if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(after != null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// 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 successor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after.setPrevious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(b4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temp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after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	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// advance temp to next node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}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return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53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DoublePractice.java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C00CC"/>
                </a:solidFill>
              </a:rPr>
              <a:t>doubleUpList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0000"/>
                  </a:schemeClr>
                </a:solidFill>
              </a:rPr>
              <a:t>method – add a new node with a matching value after each existing node</a:t>
            </a:r>
            <a:endParaRPr lang="en-US" sz="24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417145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 void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doubleUpList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list)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&lt;Integer&gt; temp = list;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while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(temp != null)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temp.getValue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&lt;Integer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node;</a:t>
            </a:r>
          </a:p>
          <a:p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node =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DoubleNode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&lt;&gt;(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temp);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temp.setNext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(node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!= null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// if have a successor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2000" dirty="0" err="1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node.getNext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setPrevious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(node);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temp </a:t>
            </a:r>
            <a:r>
              <a:rPr lang="en-US" sz="2000" dirty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000" dirty="0" err="1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node.getNext</a:t>
            </a:r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	       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000" dirty="0" smtClean="0">
                <a:solidFill>
                  <a:srgbClr val="CC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advance AFTER new node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000" dirty="0">
              <a:solidFill>
                <a:schemeClr val="accent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625" y="1752600"/>
            <a:ext cx="812555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Hash Tables</a:t>
            </a:r>
            <a:endParaRPr lang="en-US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81000" y="1914525"/>
            <a:ext cx="859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Technique for fast storage and retrieval of data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1524000" y="3200400"/>
            <a:ext cx="74501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Hash Table </a:t>
            </a:r>
            <a:r>
              <a:rPr lang="en-US" sz="3200" dirty="0">
                <a:solidFill>
                  <a:schemeClr val="tx2"/>
                </a:solidFill>
              </a:rPr>
              <a:t>– data structure (typically an array) that stores all of the data in such a way as to achieve </a:t>
            </a:r>
            <a:r>
              <a:rPr lang="en-US" sz="3200" i="1" dirty="0">
                <a:solidFill>
                  <a:srgbClr val="FF0000"/>
                </a:solidFill>
              </a:rPr>
              <a:t>constant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  <p:bldP spid="21709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81000" y="18430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Hash code </a:t>
            </a:r>
            <a:r>
              <a:rPr lang="en-US" sz="2800" dirty="0">
                <a:solidFill>
                  <a:schemeClr val="tx2"/>
                </a:solidFill>
              </a:rPr>
              <a:t>– integer value associated with an object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381000" y="27114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Hash function </a:t>
            </a:r>
            <a:r>
              <a:rPr lang="en-US" sz="2800" dirty="0">
                <a:solidFill>
                  <a:schemeClr val="tx2"/>
                </a:solidFill>
              </a:rPr>
              <a:t>– method that computes hash code for an object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1295400" y="396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All Java objects have a </a:t>
            </a:r>
            <a:r>
              <a:rPr lang="en-US" sz="2800" dirty="0" err="1">
                <a:solidFill>
                  <a:srgbClr val="7030A0"/>
                </a:solidFill>
              </a:rPr>
              <a:t>hashCode</a:t>
            </a:r>
            <a:r>
              <a:rPr lang="en-US" sz="2800" dirty="0">
                <a:solidFill>
                  <a:srgbClr val="7030A0"/>
                </a:solidFill>
              </a:rPr>
              <a:t> method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295400" y="46624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Returns integer that’s positive </a:t>
            </a:r>
            <a:r>
              <a:rPr lang="en-US" sz="2800" i="1">
                <a:solidFill>
                  <a:srgbClr val="7030A0"/>
                </a:solidFill>
              </a:rPr>
              <a:t>or</a:t>
            </a:r>
            <a:r>
              <a:rPr lang="en-US" sz="2800">
                <a:solidFill>
                  <a:srgbClr val="7030A0"/>
                </a:solidFill>
              </a:rPr>
              <a:t>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/>
      <p:bldP spid="218117" grpId="0"/>
      <p:bldP spid="218118" grpId="0"/>
      <p:bldP spid="2181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304800" y="180975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Hash Table </a:t>
            </a:r>
            <a:r>
              <a:rPr lang="en-US" sz="2800" dirty="0">
                <a:solidFill>
                  <a:schemeClr val="tx2"/>
                </a:solidFill>
              </a:rPr>
              <a:t>– array of reasonable size (larger than number of elements to be added, but not too big)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371600" y="294163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Generate hash codes for each object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1371600" y="374015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Store in hash table using: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chemeClr val="accent1"/>
                </a:solidFill>
              </a:rPr>
              <a:t>Math.abs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obj.hashCode</a:t>
            </a:r>
            <a:r>
              <a:rPr lang="en-US" sz="2800" dirty="0">
                <a:solidFill>
                  <a:schemeClr val="accent1"/>
                </a:solidFill>
              </a:rPr>
              <a:t>() % </a:t>
            </a:r>
            <a:r>
              <a:rPr lang="en-US" sz="2800" dirty="0" err="1">
                <a:solidFill>
                  <a:schemeClr val="accent1"/>
                </a:solidFill>
              </a:rPr>
              <a:t>arr.length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371600" y="49672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Retrieve using the same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  <p:bldP spid="219141" grpId="0"/>
      <p:bldP spid="219142" grpId="0"/>
      <p:bldP spid="2191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our Class</a:t>
            </a:r>
          </a:p>
        </p:txBody>
      </p:sp>
      <p:pic>
        <p:nvPicPr>
          <p:cNvPr id="220164" name="Picture 4" descr="MCj03360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65588"/>
            <a:ext cx="278765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28600" y="1717675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Suppose we want to store our class in a hash table, implemented as an array of 50 Student objects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228600" y="2925763"/>
            <a:ext cx="7635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What would be a good hash function for a student based on the student’s birth date?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528638" y="423545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Day of week?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150938" y="5257800"/>
            <a:ext cx="1201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6600"/>
                </a:solidFill>
              </a:rPr>
              <a:t>Month?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6215063" y="4235450"/>
            <a:ext cx="216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6600"/>
                </a:solidFill>
              </a:rPr>
              <a:t>Day of month?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6469063" y="5486400"/>
            <a:ext cx="1912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6600"/>
                </a:solidFill>
              </a:rPr>
              <a:t>Day of year?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/>
      <p:bldP spid="220167" grpId="0"/>
      <p:bldP spid="220168" grpId="0"/>
      <p:bldP spid="220169" grpId="0"/>
      <p:bldP spid="2201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pic>
        <p:nvPicPr>
          <p:cNvPr id="221188" name="Picture 4" descr="MCBD0719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81275"/>
            <a:ext cx="2971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81000" y="1731963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Whenever 2 or more distinct objects </a:t>
            </a:r>
            <a:r>
              <a:rPr lang="en-US" sz="3200" dirty="0" smtClean="0"/>
              <a:t>map to the same table location</a:t>
            </a:r>
            <a:endParaRPr lang="en-US" sz="3200" dirty="0"/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2127250" y="4322763"/>
            <a:ext cx="6407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Goal of good hash function: </a:t>
            </a:r>
            <a:r>
              <a:rPr lang="en-US" sz="3200" i="1" dirty="0">
                <a:solidFill>
                  <a:srgbClr val="FF6600"/>
                </a:solidFill>
              </a:rPr>
              <a:t>minimize the number of collisions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2211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907" y="1752600"/>
            <a:ext cx="86869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Implementing a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Circular Linked List Class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349250" y="1828800"/>
            <a:ext cx="8185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Linear </a:t>
            </a:r>
            <a:r>
              <a:rPr lang="en-US" sz="2800" dirty="0" smtClean="0">
                <a:solidFill>
                  <a:srgbClr val="FF0000"/>
                </a:solidFill>
              </a:rPr>
              <a:t>Probing </a:t>
            </a:r>
            <a:r>
              <a:rPr lang="en-US" sz="2800" dirty="0">
                <a:solidFill>
                  <a:schemeClr val="tx2"/>
                </a:solidFill>
              </a:rPr>
              <a:t>– starting at collision spot, conduct linear search looking for next unoccupied spot (insert) or match (locate)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2846" y="4591050"/>
            <a:ext cx="7539154" cy="1204615"/>
            <a:chOff x="842846" y="4591050"/>
            <a:chExt cx="7539154" cy="1204615"/>
          </a:xfrm>
        </p:grpSpPr>
        <p:grpSp>
          <p:nvGrpSpPr>
            <p:cNvPr id="2" name="Group 1"/>
            <p:cNvGrpSpPr/>
            <p:nvPr/>
          </p:nvGrpSpPr>
          <p:grpSpPr>
            <a:xfrm>
              <a:off x="842846" y="4591050"/>
              <a:ext cx="7539154" cy="584775"/>
              <a:chOff x="842846" y="4591050"/>
              <a:chExt cx="7539154" cy="584775"/>
            </a:xfrm>
          </p:grpSpPr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029200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5867400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543800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6705600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-25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842846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36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1681046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357446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57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2519246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4195646" y="4591050"/>
                <a:ext cx="838200" cy="584775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null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842846" y="5334000"/>
              <a:ext cx="7539154" cy="461665"/>
              <a:chOff x="842846" y="5334000"/>
              <a:chExt cx="7539154" cy="461665"/>
            </a:xfrm>
          </p:grpSpPr>
          <p:sp>
            <p:nvSpPr>
              <p:cNvPr id="8" name="Text Box 18"/>
              <p:cNvSpPr txBox="1">
                <a:spLocks noChangeArrowheads="1"/>
              </p:cNvSpPr>
              <p:nvPr/>
            </p:nvSpPr>
            <p:spPr bwMode="auto">
              <a:xfrm>
                <a:off x="842846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1681046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0" name="Text Box 20"/>
              <p:cNvSpPr txBox="1">
                <a:spLocks noChangeArrowheads="1"/>
              </p:cNvSpPr>
              <p:nvPr/>
            </p:nvSpPr>
            <p:spPr bwMode="auto">
              <a:xfrm>
                <a:off x="3357446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2519246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4195646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5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6705600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7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5867400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6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7543800" y="5334000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</a:rPr>
                  <a:t>8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089025" y="320198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00CC"/>
                </a:solidFill>
              </a:rPr>
              <a:t>Insert -11: no problem  </a:t>
            </a:r>
            <a:r>
              <a:rPr lang="en-US" sz="2400" dirty="0" err="1" smtClean="0">
                <a:solidFill>
                  <a:srgbClr val="CC00CC"/>
                </a:solidFill>
              </a:rPr>
              <a:t>Math.abs</a:t>
            </a:r>
            <a:r>
              <a:rPr lang="en-US" sz="2400" dirty="0" smtClean="0">
                <a:solidFill>
                  <a:srgbClr val="CC00CC"/>
                </a:solidFill>
              </a:rPr>
              <a:t>(-11 % 9) is 2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519246" y="4591050"/>
            <a:ext cx="838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-11</a:t>
            </a:r>
            <a:endParaRPr lang="en-US" sz="3200" dirty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9025" y="3733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00CC"/>
                </a:solidFill>
              </a:rPr>
              <a:t>Insert 20:  Collision!  </a:t>
            </a:r>
            <a:r>
              <a:rPr lang="en-US" sz="2400" dirty="0" err="1" smtClean="0">
                <a:solidFill>
                  <a:srgbClr val="CC00CC"/>
                </a:solidFill>
              </a:rPr>
              <a:t>Math.abs</a:t>
            </a:r>
            <a:r>
              <a:rPr lang="en-US" sz="2400" dirty="0" smtClean="0">
                <a:solidFill>
                  <a:srgbClr val="CC00CC"/>
                </a:solidFill>
              </a:rPr>
              <a:t>(20 % 9) is 2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195646" y="4591050"/>
            <a:ext cx="838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20</a:t>
            </a:r>
            <a:endParaRPr lang="en-US" sz="3200" dirty="0">
              <a:solidFill>
                <a:srgbClr val="CC00CC"/>
              </a:solidFill>
              <a:latin typeface="Arial" charset="0"/>
            </a:endParaRPr>
          </a:p>
        </p:txBody>
      </p:sp>
      <p:cxnSp>
        <p:nvCxnSpPr>
          <p:cNvPr id="29" name="Curved Connector 28"/>
          <p:cNvCxnSpPr>
            <a:stCxn id="21" idx="2"/>
            <a:endCxn id="20" idx="2"/>
          </p:cNvCxnSpPr>
          <p:nvPr/>
        </p:nvCxnSpPr>
        <p:spPr bwMode="auto">
          <a:xfrm rot="16200000" flipH="1">
            <a:off x="3357446" y="4756725"/>
            <a:ext cx="12700" cy="8382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urved Connector 39"/>
          <p:cNvCxnSpPr>
            <a:stCxn id="20" idx="2"/>
            <a:endCxn id="22" idx="2"/>
          </p:cNvCxnSpPr>
          <p:nvPr/>
        </p:nvCxnSpPr>
        <p:spPr bwMode="auto">
          <a:xfrm rot="16200000" flipH="1">
            <a:off x="4195646" y="4756725"/>
            <a:ext cx="12700" cy="8382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7" grpId="0"/>
      <p:bldP spid="31" grpId="0" animBg="1"/>
      <p:bldP spid="32" grpId="0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381000" y="1735819"/>
            <a:ext cx="746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Example for insert </a:t>
            </a:r>
            <a:r>
              <a:rPr lang="en-US" sz="2800" dirty="0" smtClean="0">
                <a:solidFill>
                  <a:schemeClr val="tx2"/>
                </a:solidFill>
              </a:rPr>
              <a:t>using Linear Probing: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while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(array[index] != null)</a:t>
            </a:r>
            <a:br>
              <a:rPr lang="en-US" sz="28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index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= (index + 1) %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array.length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2286" y="3352800"/>
            <a:ext cx="7467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Example for </a:t>
            </a:r>
            <a:r>
              <a:rPr lang="en-US" sz="2800" dirty="0" smtClean="0">
                <a:solidFill>
                  <a:schemeClr val="tx2"/>
                </a:solidFill>
              </a:rPr>
              <a:t>search using Linear Probing: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while (!done)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if (array[index] == null ||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  array[index].equals(</a:t>
            </a:r>
            <a:r>
              <a:rPr lang="en-US" sz="2800" dirty="0" err="1" smtClean="0">
                <a:solidFill>
                  <a:schemeClr val="accent1"/>
                </a:solidFill>
                <a:latin typeface="Verdana" pitchFamily="34" charset="0"/>
              </a:rPr>
              <a:t>obj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))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 done = true</a:t>
            </a:r>
          </a:p>
          <a:p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else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/>
            </a:r>
            <a:br>
              <a:rPr lang="en-US" sz="28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800" dirty="0" smtClean="0">
                <a:solidFill>
                  <a:schemeClr val="accent1"/>
                </a:solidFill>
                <a:latin typeface="Verdana" pitchFamily="34" charset="0"/>
              </a:rPr>
              <a:t>   index 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= (index + 1) % </a:t>
            </a:r>
            <a:r>
              <a:rPr lang="en-US" sz="2800" dirty="0" err="1">
                <a:solidFill>
                  <a:schemeClr val="accent1"/>
                </a:solidFill>
                <a:latin typeface="Verdana" pitchFamily="34" charset="0"/>
              </a:rPr>
              <a:t>array.length</a:t>
            </a:r>
            <a:r>
              <a:rPr lang="en-US" sz="28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3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381000" y="1717675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Quadratic </a:t>
            </a:r>
            <a:r>
              <a:rPr lang="en-US" sz="2800" dirty="0" smtClean="0">
                <a:solidFill>
                  <a:srgbClr val="FF0000"/>
                </a:solidFill>
              </a:rPr>
              <a:t>Probing </a:t>
            </a:r>
            <a:r>
              <a:rPr lang="en-US" sz="2800" dirty="0">
                <a:solidFill>
                  <a:schemeClr val="tx2"/>
                </a:solidFill>
              </a:rPr>
              <a:t>– starting at collision spot, look at increasing intervals for next unoccupied spot (insert) or match (locate)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866900" y="3276600"/>
            <a:ext cx="5410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</a:rPr>
              <a:t>Example for insert search: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2;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while (array[index] != null)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index = (index +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*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);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index %=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array.length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++;</a:t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79465" y="1822679"/>
            <a:ext cx="457200" cy="4565196"/>
            <a:chOff x="2179465" y="1383167"/>
            <a:chExt cx="457200" cy="456519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179465" y="2296055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179465" y="2752499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179465" y="3208943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179465" y="3665387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179465" y="4121831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2179465" y="1839611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2179465" y="4578275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2179465" y="5034719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2179465" y="5491163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2179465" y="1383167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Collisions: Chaining</a:t>
            </a:r>
            <a:endParaRPr lang="en-US" dirty="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783499" y="182267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1783499" y="227920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1783499" y="273573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783499" y="31922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1985720" y="35942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80" name="Group 63"/>
          <p:cNvGrpSpPr>
            <a:grpSpLocks/>
          </p:cNvGrpSpPr>
          <p:nvPr/>
        </p:nvGrpSpPr>
        <p:grpSpPr bwMode="auto">
          <a:xfrm>
            <a:off x="3301095" y="2717802"/>
            <a:ext cx="731837" cy="476250"/>
            <a:chOff x="2928" y="2640"/>
            <a:chExt cx="461" cy="300"/>
          </a:xfrm>
        </p:grpSpPr>
        <p:sp>
          <p:nvSpPr>
            <p:cNvPr id="125" name="Text Box 64"/>
            <p:cNvSpPr txBox="1">
              <a:spLocks noChangeArrowheads="1"/>
            </p:cNvSpPr>
            <p:nvPr/>
          </p:nvSpPr>
          <p:spPr bwMode="auto">
            <a:xfrm>
              <a:off x="2928" y="2640"/>
              <a:ext cx="461" cy="300"/>
            </a:xfrm>
            <a:prstGeom prst="rect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CC00CC"/>
                  </a:solidFill>
                </a:rPr>
                <a:t>32</a:t>
              </a:r>
              <a:endParaRPr lang="en-US" sz="2000" dirty="0">
                <a:solidFill>
                  <a:srgbClr val="CC00CC"/>
                </a:solidFill>
              </a:endParaRPr>
            </a:p>
          </p:txBody>
        </p:sp>
        <p:sp>
          <p:nvSpPr>
            <p:cNvPr id="126" name="Line 65"/>
            <p:cNvSpPr>
              <a:spLocks noChangeShapeType="1"/>
            </p:cNvSpPr>
            <p:nvPr/>
          </p:nvSpPr>
          <p:spPr bwMode="auto">
            <a:xfrm>
              <a:off x="3216" y="2640"/>
              <a:ext cx="0" cy="292"/>
            </a:xfrm>
            <a:prstGeom prst="line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66"/>
          <p:cNvGrpSpPr>
            <a:grpSpLocks/>
          </p:cNvGrpSpPr>
          <p:nvPr/>
        </p:nvGrpSpPr>
        <p:grpSpPr bwMode="auto">
          <a:xfrm>
            <a:off x="3301095" y="4127161"/>
            <a:ext cx="731837" cy="476250"/>
            <a:chOff x="2928" y="2640"/>
            <a:chExt cx="461" cy="300"/>
          </a:xfrm>
        </p:grpSpPr>
        <p:sp>
          <p:nvSpPr>
            <p:cNvPr id="123" name="Text Box 67"/>
            <p:cNvSpPr txBox="1">
              <a:spLocks noChangeArrowheads="1"/>
            </p:cNvSpPr>
            <p:nvPr/>
          </p:nvSpPr>
          <p:spPr bwMode="auto">
            <a:xfrm>
              <a:off x="2928" y="2640"/>
              <a:ext cx="461" cy="300"/>
            </a:xfrm>
            <a:prstGeom prst="rect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CC00CC"/>
                  </a:solidFill>
                </a:rPr>
                <a:t>55</a:t>
              </a:r>
              <a:endParaRPr lang="en-US" sz="2000" dirty="0">
                <a:solidFill>
                  <a:srgbClr val="CC00CC"/>
                </a:solidFill>
              </a:endParaRPr>
            </a:p>
          </p:txBody>
        </p:sp>
        <p:sp>
          <p:nvSpPr>
            <p:cNvPr id="124" name="Line 68"/>
            <p:cNvSpPr>
              <a:spLocks noChangeShapeType="1"/>
            </p:cNvSpPr>
            <p:nvPr/>
          </p:nvSpPr>
          <p:spPr bwMode="auto">
            <a:xfrm>
              <a:off x="3216" y="2640"/>
              <a:ext cx="0" cy="292"/>
            </a:xfrm>
            <a:prstGeom prst="line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69"/>
          <p:cNvGrpSpPr>
            <a:grpSpLocks/>
          </p:cNvGrpSpPr>
          <p:nvPr/>
        </p:nvGrpSpPr>
        <p:grpSpPr bwMode="auto">
          <a:xfrm>
            <a:off x="4506007" y="4127161"/>
            <a:ext cx="731837" cy="476250"/>
            <a:chOff x="2928" y="2640"/>
            <a:chExt cx="461" cy="300"/>
          </a:xfrm>
        </p:grpSpPr>
        <p:sp>
          <p:nvSpPr>
            <p:cNvPr id="121" name="Text Box 70"/>
            <p:cNvSpPr txBox="1">
              <a:spLocks noChangeArrowheads="1"/>
            </p:cNvSpPr>
            <p:nvPr/>
          </p:nvSpPr>
          <p:spPr bwMode="auto">
            <a:xfrm>
              <a:off x="2928" y="2640"/>
              <a:ext cx="461" cy="300"/>
            </a:xfrm>
            <a:prstGeom prst="rect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CC00CC"/>
                  </a:solidFill>
                </a:rPr>
                <a:t>-85</a:t>
              </a:r>
              <a:endParaRPr lang="en-US" sz="2000" dirty="0">
                <a:solidFill>
                  <a:srgbClr val="CC00CC"/>
                </a:solidFill>
              </a:endParaRPr>
            </a:p>
          </p:txBody>
        </p:sp>
        <p:sp>
          <p:nvSpPr>
            <p:cNvPr id="122" name="Line 71"/>
            <p:cNvSpPr>
              <a:spLocks noChangeShapeType="1"/>
            </p:cNvSpPr>
            <p:nvPr/>
          </p:nvSpPr>
          <p:spPr bwMode="auto">
            <a:xfrm>
              <a:off x="3216" y="2640"/>
              <a:ext cx="0" cy="292"/>
            </a:xfrm>
            <a:prstGeom prst="line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72"/>
          <p:cNvGrpSpPr>
            <a:grpSpLocks/>
          </p:cNvGrpSpPr>
          <p:nvPr/>
        </p:nvGrpSpPr>
        <p:grpSpPr bwMode="auto">
          <a:xfrm>
            <a:off x="5755370" y="4127161"/>
            <a:ext cx="731837" cy="476250"/>
            <a:chOff x="2928" y="2640"/>
            <a:chExt cx="461" cy="300"/>
          </a:xfrm>
        </p:grpSpPr>
        <p:sp>
          <p:nvSpPr>
            <p:cNvPr id="119" name="Text Box 73"/>
            <p:cNvSpPr txBox="1">
              <a:spLocks noChangeArrowheads="1"/>
            </p:cNvSpPr>
            <p:nvPr/>
          </p:nvSpPr>
          <p:spPr bwMode="auto">
            <a:xfrm>
              <a:off x="2928" y="2640"/>
              <a:ext cx="461" cy="300"/>
            </a:xfrm>
            <a:prstGeom prst="rect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CC00CC"/>
                  </a:solidFill>
                </a:rPr>
                <a:t>25</a:t>
              </a:r>
              <a:endParaRPr lang="en-US" sz="2000" dirty="0">
                <a:solidFill>
                  <a:srgbClr val="CC00CC"/>
                </a:solidFill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3216" y="2640"/>
              <a:ext cx="0" cy="292"/>
            </a:xfrm>
            <a:prstGeom prst="line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75"/>
          <p:cNvGrpSpPr>
            <a:grpSpLocks/>
          </p:cNvGrpSpPr>
          <p:nvPr/>
        </p:nvGrpSpPr>
        <p:grpSpPr bwMode="auto">
          <a:xfrm>
            <a:off x="3301095" y="5544680"/>
            <a:ext cx="731837" cy="476250"/>
            <a:chOff x="2928" y="2640"/>
            <a:chExt cx="461" cy="300"/>
          </a:xfrm>
        </p:grpSpPr>
        <p:sp>
          <p:nvSpPr>
            <p:cNvPr id="117" name="Text Box 76"/>
            <p:cNvSpPr txBox="1">
              <a:spLocks noChangeArrowheads="1"/>
            </p:cNvSpPr>
            <p:nvPr/>
          </p:nvSpPr>
          <p:spPr bwMode="auto">
            <a:xfrm>
              <a:off x="2928" y="2640"/>
              <a:ext cx="461" cy="300"/>
            </a:xfrm>
            <a:prstGeom prst="rect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CC00CC"/>
                  </a:solidFill>
                </a:rPr>
                <a:t>88</a:t>
              </a:r>
              <a:endParaRPr lang="en-US" sz="2000" dirty="0">
                <a:solidFill>
                  <a:srgbClr val="CC00CC"/>
                </a:solidFill>
              </a:endParaRPr>
            </a:p>
          </p:txBody>
        </p:sp>
        <p:sp>
          <p:nvSpPr>
            <p:cNvPr id="118" name="Line 77"/>
            <p:cNvSpPr>
              <a:spLocks noChangeShapeType="1"/>
            </p:cNvSpPr>
            <p:nvPr/>
          </p:nvSpPr>
          <p:spPr bwMode="auto">
            <a:xfrm>
              <a:off x="3216" y="2640"/>
              <a:ext cx="0" cy="292"/>
            </a:xfrm>
            <a:prstGeom prst="line">
              <a:avLst/>
            </a:prstGeom>
            <a:noFill/>
            <a:ln w="12700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Line 79"/>
          <p:cNvSpPr>
            <a:spLocks noChangeShapeType="1"/>
          </p:cNvSpPr>
          <p:nvPr/>
        </p:nvSpPr>
        <p:spPr bwMode="auto">
          <a:xfrm>
            <a:off x="3910695" y="4370049"/>
            <a:ext cx="595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0"/>
          <p:cNvSpPr>
            <a:spLocks noChangeShapeType="1"/>
          </p:cNvSpPr>
          <p:nvPr/>
        </p:nvSpPr>
        <p:spPr bwMode="auto">
          <a:xfrm>
            <a:off x="5160057" y="4370049"/>
            <a:ext cx="595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V="1">
            <a:off x="2462895" y="303689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83"/>
          <p:cNvSpPr>
            <a:spLocks noChangeShapeType="1"/>
          </p:cNvSpPr>
          <p:nvPr/>
        </p:nvSpPr>
        <p:spPr bwMode="auto">
          <a:xfrm flipV="1">
            <a:off x="2462895" y="4370049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84"/>
          <p:cNvSpPr>
            <a:spLocks noChangeShapeType="1"/>
          </p:cNvSpPr>
          <p:nvPr/>
        </p:nvSpPr>
        <p:spPr bwMode="auto">
          <a:xfrm>
            <a:off x="2462895" y="5608180"/>
            <a:ext cx="838200" cy="258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>
            <a:off x="6349095" y="4370049"/>
            <a:ext cx="595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87"/>
          <p:cNvSpPr>
            <a:spLocks noChangeShapeType="1"/>
          </p:cNvSpPr>
          <p:nvPr/>
        </p:nvSpPr>
        <p:spPr bwMode="auto">
          <a:xfrm>
            <a:off x="3910695" y="3036890"/>
            <a:ext cx="595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88"/>
          <p:cNvSpPr>
            <a:spLocks noChangeShapeType="1"/>
          </p:cNvSpPr>
          <p:nvPr/>
        </p:nvSpPr>
        <p:spPr bwMode="auto">
          <a:xfrm>
            <a:off x="3896407" y="5866943"/>
            <a:ext cx="595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2895" y="2152652"/>
            <a:ext cx="3629025" cy="476250"/>
            <a:chOff x="2462895" y="2152652"/>
            <a:chExt cx="3629025" cy="476250"/>
          </a:xfrm>
        </p:grpSpPr>
        <p:grpSp>
          <p:nvGrpSpPr>
            <p:cNvPr id="78" name="Group 59"/>
            <p:cNvGrpSpPr>
              <a:grpSpLocks/>
            </p:cNvGrpSpPr>
            <p:nvPr/>
          </p:nvGrpSpPr>
          <p:grpSpPr bwMode="auto">
            <a:xfrm>
              <a:off x="3301095" y="2152652"/>
              <a:ext cx="731837" cy="476250"/>
              <a:chOff x="2928" y="2640"/>
              <a:chExt cx="461" cy="300"/>
            </a:xfrm>
          </p:grpSpPr>
          <p:sp>
            <p:nvSpPr>
              <p:cNvPr id="129" name="Text Box 55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00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CC00CC"/>
                    </a:solidFill>
                  </a:rPr>
                  <a:t>-1</a:t>
                </a:r>
                <a:endParaRPr lang="en-US" sz="2000" dirty="0">
                  <a:solidFill>
                    <a:srgbClr val="CC00CC"/>
                  </a:solidFill>
                </a:endParaRPr>
              </a:p>
            </p:txBody>
          </p:sp>
          <p:sp>
            <p:nvSpPr>
              <p:cNvPr id="130" name="Line 58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60"/>
            <p:cNvGrpSpPr>
              <a:grpSpLocks/>
            </p:cNvGrpSpPr>
            <p:nvPr/>
          </p:nvGrpSpPr>
          <p:grpSpPr bwMode="auto">
            <a:xfrm>
              <a:off x="4506007" y="2152652"/>
              <a:ext cx="731837" cy="476250"/>
              <a:chOff x="2928" y="2640"/>
              <a:chExt cx="461" cy="300"/>
            </a:xfrm>
          </p:grpSpPr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00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CC00CC"/>
                    </a:solidFill>
                  </a:rPr>
                  <a:t>91</a:t>
                </a:r>
                <a:endParaRPr lang="en-US" sz="2000" dirty="0">
                  <a:solidFill>
                    <a:srgbClr val="CC00CC"/>
                  </a:solidFill>
                </a:endParaRP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>
              <a:off x="3910695" y="2427290"/>
              <a:ext cx="5953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5115607" y="2427290"/>
              <a:ext cx="5953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" name="Group 91"/>
            <p:cNvGrpSpPr>
              <a:grpSpLocks/>
            </p:cNvGrpSpPr>
            <p:nvPr/>
          </p:nvGrpSpPr>
          <p:grpSpPr bwMode="auto">
            <a:xfrm>
              <a:off x="5710920" y="2255840"/>
              <a:ext cx="381000" cy="307975"/>
              <a:chOff x="192" y="2899"/>
              <a:chExt cx="240" cy="260"/>
            </a:xfrm>
          </p:grpSpPr>
          <p:sp>
            <p:nvSpPr>
              <p:cNvPr id="114" name="Rectangle 9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9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9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Line 81"/>
            <p:cNvSpPr>
              <a:spLocks noChangeShapeType="1"/>
            </p:cNvSpPr>
            <p:nvPr/>
          </p:nvSpPr>
          <p:spPr bwMode="auto">
            <a:xfrm flipV="1">
              <a:off x="2462895" y="2427290"/>
              <a:ext cx="838200" cy="1365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4506007" y="2882902"/>
            <a:ext cx="381000" cy="307975"/>
            <a:chOff x="192" y="2899"/>
            <a:chExt cx="240" cy="260"/>
          </a:xfrm>
        </p:grpSpPr>
        <p:sp>
          <p:nvSpPr>
            <p:cNvPr id="111" name="Rectangle 100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103"/>
          <p:cNvGrpSpPr>
            <a:grpSpLocks/>
          </p:cNvGrpSpPr>
          <p:nvPr/>
        </p:nvGrpSpPr>
        <p:grpSpPr bwMode="auto">
          <a:xfrm>
            <a:off x="6944407" y="4216061"/>
            <a:ext cx="381000" cy="307975"/>
            <a:chOff x="192" y="2899"/>
            <a:chExt cx="240" cy="260"/>
          </a:xfrm>
        </p:grpSpPr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5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6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107"/>
          <p:cNvGrpSpPr>
            <a:grpSpLocks/>
          </p:cNvGrpSpPr>
          <p:nvPr/>
        </p:nvGrpSpPr>
        <p:grpSpPr bwMode="auto">
          <a:xfrm>
            <a:off x="4506007" y="5712955"/>
            <a:ext cx="381000" cy="307975"/>
            <a:chOff x="192" y="2899"/>
            <a:chExt cx="240" cy="260"/>
          </a:xfrm>
        </p:grpSpPr>
        <p:sp>
          <p:nvSpPr>
            <p:cNvPr id="105" name="Rectangle 108"/>
            <p:cNvSpPr>
              <a:spLocks noChangeArrowheads="1"/>
            </p:cNvSpPr>
            <p:nvPr/>
          </p:nvSpPr>
          <p:spPr bwMode="auto">
            <a:xfrm>
              <a:off x="192" y="2899"/>
              <a:ext cx="240" cy="2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 flipV="1"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192" y="2899"/>
              <a:ext cx="24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62895" y="3338515"/>
            <a:ext cx="1219200" cy="307975"/>
            <a:chOff x="2462895" y="3338515"/>
            <a:chExt cx="1219200" cy="307975"/>
          </a:xfrm>
        </p:grpSpPr>
        <p:grpSp>
          <p:nvGrpSpPr>
            <p:cNvPr id="100" name="Group 111"/>
            <p:cNvGrpSpPr>
              <a:grpSpLocks/>
            </p:cNvGrpSpPr>
            <p:nvPr/>
          </p:nvGrpSpPr>
          <p:grpSpPr bwMode="auto">
            <a:xfrm>
              <a:off x="3301095" y="3338515"/>
              <a:ext cx="381000" cy="307975"/>
              <a:chOff x="192" y="2899"/>
              <a:chExt cx="240" cy="260"/>
            </a:xfrm>
          </p:grpSpPr>
          <p:sp>
            <p:nvSpPr>
              <p:cNvPr id="102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 flipV="1">
              <a:off x="2462895" y="3494090"/>
              <a:ext cx="838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Rectangle 8"/>
          <p:cNvSpPr>
            <a:spLocks noChangeArrowheads="1"/>
          </p:cNvSpPr>
          <p:nvPr/>
        </p:nvSpPr>
        <p:spPr bwMode="auto">
          <a:xfrm>
            <a:off x="1783499" y="410531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46" name="Rectangle 8"/>
          <p:cNvSpPr>
            <a:spLocks noChangeArrowheads="1"/>
          </p:cNvSpPr>
          <p:nvPr/>
        </p:nvSpPr>
        <p:spPr bwMode="auto">
          <a:xfrm>
            <a:off x="1783499" y="45618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47" name="Rectangle 8"/>
          <p:cNvSpPr>
            <a:spLocks noChangeArrowheads="1"/>
          </p:cNvSpPr>
          <p:nvPr/>
        </p:nvSpPr>
        <p:spPr bwMode="auto">
          <a:xfrm>
            <a:off x="1783499" y="50183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48" name="Rectangle 8"/>
          <p:cNvSpPr>
            <a:spLocks noChangeArrowheads="1"/>
          </p:cNvSpPr>
          <p:nvPr/>
        </p:nvSpPr>
        <p:spPr bwMode="auto">
          <a:xfrm>
            <a:off x="1783499" y="54749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1783499" y="59314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67486" y="1822538"/>
            <a:ext cx="1219200" cy="307975"/>
            <a:chOff x="2467486" y="1822538"/>
            <a:chExt cx="1219200" cy="307975"/>
          </a:xfrm>
        </p:grpSpPr>
        <p:grpSp>
          <p:nvGrpSpPr>
            <p:cNvPr id="150" name="Group 111"/>
            <p:cNvGrpSpPr>
              <a:grpSpLocks/>
            </p:cNvGrpSpPr>
            <p:nvPr/>
          </p:nvGrpSpPr>
          <p:grpSpPr bwMode="auto">
            <a:xfrm>
              <a:off x="3305686" y="1822538"/>
              <a:ext cx="381000" cy="307975"/>
              <a:chOff x="192" y="2899"/>
              <a:chExt cx="240" cy="260"/>
            </a:xfrm>
          </p:grpSpPr>
          <p:sp>
            <p:nvSpPr>
              <p:cNvPr id="151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" name="Line 115"/>
            <p:cNvSpPr>
              <a:spLocks noChangeShapeType="1"/>
            </p:cNvSpPr>
            <p:nvPr/>
          </p:nvSpPr>
          <p:spPr bwMode="auto">
            <a:xfrm flipV="1">
              <a:off x="2467486" y="1978113"/>
              <a:ext cx="838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67486" y="5159463"/>
            <a:ext cx="1219200" cy="307975"/>
            <a:chOff x="2467486" y="5159463"/>
            <a:chExt cx="1219200" cy="307975"/>
          </a:xfrm>
        </p:grpSpPr>
        <p:grpSp>
          <p:nvGrpSpPr>
            <p:cNvPr id="155" name="Group 111"/>
            <p:cNvGrpSpPr>
              <a:grpSpLocks/>
            </p:cNvGrpSpPr>
            <p:nvPr/>
          </p:nvGrpSpPr>
          <p:grpSpPr bwMode="auto">
            <a:xfrm>
              <a:off x="3305686" y="5159463"/>
              <a:ext cx="381000" cy="307975"/>
              <a:chOff x="192" y="2899"/>
              <a:chExt cx="240" cy="260"/>
            </a:xfrm>
          </p:grpSpPr>
          <p:sp>
            <p:nvSpPr>
              <p:cNvPr id="156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" name="Line 115"/>
            <p:cNvSpPr>
              <a:spLocks noChangeShapeType="1"/>
            </p:cNvSpPr>
            <p:nvPr/>
          </p:nvSpPr>
          <p:spPr bwMode="auto">
            <a:xfrm flipV="1">
              <a:off x="2467486" y="5315038"/>
              <a:ext cx="838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462895" y="4695292"/>
            <a:ext cx="1219200" cy="307975"/>
            <a:chOff x="2467486" y="1822538"/>
            <a:chExt cx="1219200" cy="307975"/>
          </a:xfrm>
        </p:grpSpPr>
        <p:grpSp>
          <p:nvGrpSpPr>
            <p:cNvPr id="161" name="Group 111"/>
            <p:cNvGrpSpPr>
              <a:grpSpLocks/>
            </p:cNvGrpSpPr>
            <p:nvPr/>
          </p:nvGrpSpPr>
          <p:grpSpPr bwMode="auto">
            <a:xfrm>
              <a:off x="3305686" y="1822538"/>
              <a:ext cx="381000" cy="307975"/>
              <a:chOff x="192" y="2899"/>
              <a:chExt cx="240" cy="260"/>
            </a:xfrm>
          </p:grpSpPr>
          <p:sp>
            <p:nvSpPr>
              <p:cNvPr id="163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Line 115"/>
            <p:cNvSpPr>
              <a:spLocks noChangeShapeType="1"/>
            </p:cNvSpPr>
            <p:nvPr/>
          </p:nvSpPr>
          <p:spPr bwMode="auto">
            <a:xfrm flipV="1">
              <a:off x="2467486" y="1978113"/>
              <a:ext cx="838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462895" y="6064624"/>
            <a:ext cx="1219200" cy="307975"/>
            <a:chOff x="2467486" y="1822538"/>
            <a:chExt cx="1219200" cy="307975"/>
          </a:xfrm>
        </p:grpSpPr>
        <p:grpSp>
          <p:nvGrpSpPr>
            <p:cNvPr id="167" name="Group 111"/>
            <p:cNvGrpSpPr>
              <a:grpSpLocks/>
            </p:cNvGrpSpPr>
            <p:nvPr/>
          </p:nvGrpSpPr>
          <p:grpSpPr bwMode="auto">
            <a:xfrm>
              <a:off x="3305686" y="1822538"/>
              <a:ext cx="381000" cy="307975"/>
              <a:chOff x="192" y="2899"/>
              <a:chExt cx="240" cy="260"/>
            </a:xfrm>
          </p:grpSpPr>
          <p:sp>
            <p:nvSpPr>
              <p:cNvPr id="169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" name="Line 115"/>
            <p:cNvSpPr>
              <a:spLocks noChangeShapeType="1"/>
            </p:cNvSpPr>
            <p:nvPr/>
          </p:nvSpPr>
          <p:spPr bwMode="auto">
            <a:xfrm flipV="1">
              <a:off x="2467486" y="1978113"/>
              <a:ext cx="838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pic>
        <p:nvPicPr>
          <p:cNvPr id="224260" name="Picture 4" descr="MCIN00596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2407">
            <a:off x="6973094" y="799306"/>
            <a:ext cx="213360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88938" y="1766888"/>
            <a:ext cx="1606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Chaining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1143000" y="2376488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Hash table is an array </a:t>
            </a:r>
            <a:r>
              <a:rPr lang="en-US" sz="2800" dirty="0" smtClean="0">
                <a:solidFill>
                  <a:schemeClr val="tx2"/>
                </a:solidFill>
              </a:rPr>
              <a:t>of </a:t>
            </a:r>
            <a:r>
              <a:rPr lang="en-US" sz="2800" dirty="0">
                <a:solidFill>
                  <a:schemeClr val="tx2"/>
                </a:solidFill>
              </a:rPr>
              <a:t>linked </a:t>
            </a:r>
            <a:r>
              <a:rPr lang="en-US" sz="2800" dirty="0" smtClean="0">
                <a:solidFill>
                  <a:schemeClr val="tx2"/>
                </a:solidFill>
              </a:rPr>
              <a:t>lists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143000" y="3088839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Colliding elements are stored in a linked list at the calculated index based on the hash code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1143000" y="4224120"/>
            <a:ext cx="518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Insert at front of linked list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143000" y="4932362"/>
            <a:ext cx="5187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Locate by searching linked list at calculated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/>
      <p:bldP spid="224263" grpId="0"/>
      <p:bldP spid="224264" grpId="0"/>
      <p:bldP spid="224265" grpId="0"/>
      <p:bldP spid="2242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Lights</a:t>
            </a:r>
          </a:p>
        </p:txBody>
      </p:sp>
      <p:pic>
        <p:nvPicPr>
          <p:cNvPr id="184326" name="Picture 6" descr="mondo_ridotto0p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49438"/>
            <a:ext cx="8153400" cy="3705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438400" y="4876800"/>
            <a:ext cx="41910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What percentage of the matrix </a:t>
            </a:r>
            <a:r>
              <a:rPr lang="en-US" sz="2400" dirty="0" smtClean="0">
                <a:solidFill>
                  <a:srgbClr val="FFFF00"/>
                </a:solidFill>
              </a:rPr>
              <a:t>contains </a:t>
            </a:r>
            <a:r>
              <a:rPr lang="en-US" sz="2400" dirty="0">
                <a:solidFill>
                  <a:srgbClr val="FFFF00"/>
                </a:solidFill>
              </a:rPr>
              <a:t>significant data?</a:t>
            </a: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4800600" y="190500"/>
            <a:ext cx="4191000" cy="2095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Imagine a 2-D array </a:t>
            </a:r>
            <a:r>
              <a:rPr lang="en-US" sz="2400" dirty="0" smtClean="0">
                <a:solidFill>
                  <a:srgbClr val="FFFF00"/>
                </a:solidFill>
              </a:rPr>
              <a:t>that represents </a:t>
            </a:r>
            <a:r>
              <a:rPr lang="en-US" sz="2400" dirty="0">
                <a:solidFill>
                  <a:srgbClr val="FFFF00"/>
                </a:solidFill>
              </a:rPr>
              <a:t>the amount of light at each GPS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build="p"/>
      <p:bldP spid="184327" grpId="0" animBg="1"/>
      <p:bldP spid="184327" grpId="1" animBg="1"/>
      <p:bldP spid="184328" grpId="0" animBg="1"/>
      <p:bldP spid="18432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81000" y="1981200"/>
            <a:ext cx="7566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Mathematically: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Matrix populated with primarily with zeroes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81000" y="3900488"/>
            <a:ext cx="289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Implementations: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4114800" y="4111625"/>
            <a:ext cx="158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</a:rPr>
              <a:t>2D Array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222375" y="4721225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Array of Linked Lists</a:t>
            </a: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3962400" y="5410200"/>
            <a:ext cx="448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solidFill>
                  <a:srgbClr val="FF66FF"/>
                </a:solidFill>
              </a:rPr>
              <a:t>Linked List of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  <p:bldP spid="187399" grpId="0"/>
      <p:bldP spid="187400" grpId="0"/>
      <p:bldP spid="187401" grpId="0"/>
      <p:bldP spid="1874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Linked Lists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grpSp>
        <p:nvGrpSpPr>
          <p:cNvPr id="188473" name="Group 57"/>
          <p:cNvGrpSpPr>
            <a:grpSpLocks/>
          </p:cNvGrpSpPr>
          <p:nvPr/>
        </p:nvGrpSpPr>
        <p:grpSpPr bwMode="auto">
          <a:xfrm>
            <a:off x="381000" y="3733800"/>
            <a:ext cx="2190750" cy="2740025"/>
            <a:chOff x="240" y="2544"/>
            <a:chExt cx="1380" cy="172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8451" name="Text Box 35"/>
            <p:cNvSpPr txBox="1">
              <a:spLocks noChangeArrowheads="1"/>
            </p:cNvSpPr>
            <p:nvPr/>
          </p:nvSpPr>
          <p:spPr bwMode="auto">
            <a:xfrm>
              <a:off x="240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88452" name="Text Box 36"/>
            <p:cNvSpPr txBox="1">
              <a:spLocks noChangeArrowheads="1"/>
            </p:cNvSpPr>
            <p:nvPr/>
          </p:nvSpPr>
          <p:spPr bwMode="auto">
            <a:xfrm>
              <a:off x="585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53" name="Text Box 37"/>
            <p:cNvSpPr txBox="1">
              <a:spLocks noChangeArrowheads="1"/>
            </p:cNvSpPr>
            <p:nvPr/>
          </p:nvSpPr>
          <p:spPr bwMode="auto">
            <a:xfrm>
              <a:off x="585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54" name="Text Box 38"/>
            <p:cNvSpPr txBox="1">
              <a:spLocks noChangeArrowheads="1"/>
            </p:cNvSpPr>
            <p:nvPr/>
          </p:nvSpPr>
          <p:spPr bwMode="auto">
            <a:xfrm>
              <a:off x="930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88455" name="Text Box 39"/>
            <p:cNvSpPr txBox="1">
              <a:spLocks noChangeArrowheads="1"/>
            </p:cNvSpPr>
            <p:nvPr/>
          </p:nvSpPr>
          <p:spPr bwMode="auto">
            <a:xfrm>
              <a:off x="240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56" name="Text Box 40"/>
            <p:cNvSpPr txBox="1">
              <a:spLocks noChangeArrowheads="1"/>
            </p:cNvSpPr>
            <p:nvPr/>
          </p:nvSpPr>
          <p:spPr bwMode="auto">
            <a:xfrm>
              <a:off x="1275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57" name="Text Box 41"/>
            <p:cNvSpPr txBox="1">
              <a:spLocks noChangeArrowheads="1"/>
            </p:cNvSpPr>
            <p:nvPr/>
          </p:nvSpPr>
          <p:spPr bwMode="auto">
            <a:xfrm>
              <a:off x="930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58" name="Text Box 42"/>
            <p:cNvSpPr txBox="1">
              <a:spLocks noChangeArrowheads="1"/>
            </p:cNvSpPr>
            <p:nvPr/>
          </p:nvSpPr>
          <p:spPr bwMode="auto">
            <a:xfrm>
              <a:off x="1275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585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0" name="Text Box 44"/>
            <p:cNvSpPr txBox="1">
              <a:spLocks noChangeArrowheads="1"/>
            </p:cNvSpPr>
            <p:nvPr/>
          </p:nvSpPr>
          <p:spPr bwMode="auto">
            <a:xfrm>
              <a:off x="240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1" name="Text Box 45"/>
            <p:cNvSpPr txBox="1">
              <a:spLocks noChangeArrowheads="1"/>
            </p:cNvSpPr>
            <p:nvPr/>
          </p:nvSpPr>
          <p:spPr bwMode="auto">
            <a:xfrm>
              <a:off x="930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2" name="Text Box 46"/>
            <p:cNvSpPr txBox="1">
              <a:spLocks noChangeArrowheads="1"/>
            </p:cNvSpPr>
            <p:nvPr/>
          </p:nvSpPr>
          <p:spPr bwMode="auto">
            <a:xfrm>
              <a:off x="1275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3" name="Text Box 47"/>
            <p:cNvSpPr txBox="1">
              <a:spLocks noChangeArrowheads="1"/>
            </p:cNvSpPr>
            <p:nvPr/>
          </p:nvSpPr>
          <p:spPr bwMode="auto">
            <a:xfrm>
              <a:off x="585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8464" name="Text Box 48"/>
            <p:cNvSpPr txBox="1">
              <a:spLocks noChangeArrowheads="1"/>
            </p:cNvSpPr>
            <p:nvPr/>
          </p:nvSpPr>
          <p:spPr bwMode="auto">
            <a:xfrm>
              <a:off x="240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8465" name="Text Box 49"/>
            <p:cNvSpPr txBox="1">
              <a:spLocks noChangeArrowheads="1"/>
            </p:cNvSpPr>
            <p:nvPr/>
          </p:nvSpPr>
          <p:spPr bwMode="auto">
            <a:xfrm>
              <a:off x="930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6" name="Text Box 50"/>
            <p:cNvSpPr txBox="1">
              <a:spLocks noChangeArrowheads="1"/>
            </p:cNvSpPr>
            <p:nvPr/>
          </p:nvSpPr>
          <p:spPr bwMode="auto">
            <a:xfrm>
              <a:off x="1275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8467" name="Text Box 51"/>
            <p:cNvSpPr txBox="1">
              <a:spLocks noChangeArrowheads="1"/>
            </p:cNvSpPr>
            <p:nvPr/>
          </p:nvSpPr>
          <p:spPr bwMode="auto">
            <a:xfrm>
              <a:off x="585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8" name="Text Box 52"/>
            <p:cNvSpPr txBox="1">
              <a:spLocks noChangeArrowheads="1"/>
            </p:cNvSpPr>
            <p:nvPr/>
          </p:nvSpPr>
          <p:spPr bwMode="auto">
            <a:xfrm>
              <a:off x="240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69" name="Text Box 53"/>
            <p:cNvSpPr txBox="1">
              <a:spLocks noChangeArrowheads="1"/>
            </p:cNvSpPr>
            <p:nvPr/>
          </p:nvSpPr>
          <p:spPr bwMode="auto">
            <a:xfrm>
              <a:off x="930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8470" name="Text Box 54"/>
            <p:cNvSpPr txBox="1">
              <a:spLocks noChangeArrowheads="1"/>
            </p:cNvSpPr>
            <p:nvPr/>
          </p:nvSpPr>
          <p:spPr bwMode="auto">
            <a:xfrm>
              <a:off x="1275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3657600" y="3962400"/>
            <a:ext cx="457200" cy="2286000"/>
            <a:chOff x="2448" y="2544"/>
            <a:chExt cx="288" cy="1440"/>
          </a:xfrm>
        </p:grpSpPr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2448" y="2544"/>
              <a:ext cx="288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2448" y="2832"/>
              <a:ext cx="288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2448" y="3120"/>
              <a:ext cx="288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3" name="Rectangle 7"/>
            <p:cNvSpPr>
              <a:spLocks noChangeArrowheads="1"/>
            </p:cNvSpPr>
            <p:nvPr/>
          </p:nvSpPr>
          <p:spPr bwMode="auto">
            <a:xfrm>
              <a:off x="2448" y="3408"/>
              <a:ext cx="288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4" name="Rectangle 8"/>
            <p:cNvSpPr>
              <a:spLocks noChangeArrowheads="1"/>
            </p:cNvSpPr>
            <p:nvPr/>
          </p:nvSpPr>
          <p:spPr bwMode="auto">
            <a:xfrm>
              <a:off x="2448" y="3696"/>
              <a:ext cx="288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536" name="Group 120"/>
          <p:cNvGrpSpPr>
            <a:grpSpLocks/>
          </p:cNvGrpSpPr>
          <p:nvPr/>
        </p:nvGrpSpPr>
        <p:grpSpPr bwMode="auto">
          <a:xfrm>
            <a:off x="3900488" y="3763963"/>
            <a:ext cx="4862512" cy="2709862"/>
            <a:chOff x="2457" y="2563"/>
            <a:chExt cx="3063" cy="1707"/>
          </a:xfrm>
        </p:grpSpPr>
        <p:grpSp>
          <p:nvGrpSpPr>
            <p:cNvPr id="188475" name="Group 59"/>
            <p:cNvGrpSpPr>
              <a:grpSpLocks/>
            </p:cNvGrpSpPr>
            <p:nvPr/>
          </p:nvGrpSpPr>
          <p:grpSpPr bwMode="auto">
            <a:xfrm>
              <a:off x="2985" y="2563"/>
              <a:ext cx="461" cy="345"/>
              <a:chOff x="2928" y="2640"/>
              <a:chExt cx="461" cy="345"/>
            </a:xfrm>
          </p:grpSpPr>
          <p:sp>
            <p:nvSpPr>
              <p:cNvPr id="188471" name="Text Box 55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0,0</a:t>
                </a:r>
                <a:br>
                  <a:rPr lang="en-US" sz="1600" dirty="0"/>
                </a:br>
                <a:r>
                  <a:rPr lang="en-US" sz="1600" dirty="0"/>
                  <a:t>13</a:t>
                </a:r>
              </a:p>
            </p:txBody>
          </p:sp>
          <p:sp>
            <p:nvSpPr>
              <p:cNvPr id="188474" name="Line 58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76" name="Group 60"/>
            <p:cNvGrpSpPr>
              <a:grpSpLocks/>
            </p:cNvGrpSpPr>
            <p:nvPr/>
          </p:nvGrpSpPr>
          <p:grpSpPr bwMode="auto">
            <a:xfrm>
              <a:off x="3744" y="2563"/>
              <a:ext cx="461" cy="345"/>
              <a:chOff x="2928" y="2640"/>
              <a:chExt cx="461" cy="345"/>
            </a:xfrm>
          </p:grpSpPr>
          <p:sp>
            <p:nvSpPr>
              <p:cNvPr id="188477" name="Text Box 61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0,2</a:t>
                </a:r>
                <a:br>
                  <a:rPr lang="en-US"/>
                </a:br>
                <a:r>
                  <a:rPr lang="en-US"/>
                  <a:t>15</a:t>
                </a:r>
              </a:p>
            </p:txBody>
          </p:sp>
          <p:sp>
            <p:nvSpPr>
              <p:cNvPr id="188478" name="Line 62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79" name="Group 63"/>
            <p:cNvGrpSpPr>
              <a:grpSpLocks/>
            </p:cNvGrpSpPr>
            <p:nvPr/>
          </p:nvGrpSpPr>
          <p:grpSpPr bwMode="auto">
            <a:xfrm>
              <a:off x="2985" y="2919"/>
              <a:ext cx="461" cy="345"/>
              <a:chOff x="2928" y="2640"/>
              <a:chExt cx="461" cy="345"/>
            </a:xfrm>
          </p:grpSpPr>
          <p:sp>
            <p:nvSpPr>
              <p:cNvPr id="188480" name="Text Box 64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1,3</a:t>
                </a:r>
                <a:br>
                  <a:rPr lang="en-US"/>
                </a:br>
                <a:r>
                  <a:rPr lang="en-US"/>
                  <a:t>7</a:t>
                </a:r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82" name="Group 66"/>
            <p:cNvGrpSpPr>
              <a:grpSpLocks/>
            </p:cNvGrpSpPr>
            <p:nvPr/>
          </p:nvGrpSpPr>
          <p:grpSpPr bwMode="auto">
            <a:xfrm>
              <a:off x="2985" y="3543"/>
              <a:ext cx="461" cy="345"/>
              <a:chOff x="2928" y="2640"/>
              <a:chExt cx="461" cy="345"/>
            </a:xfrm>
          </p:grpSpPr>
          <p:sp>
            <p:nvSpPr>
              <p:cNvPr id="188483" name="Text Box 67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3,0</a:t>
                </a:r>
                <a:br>
                  <a:rPr lang="en-US"/>
                </a:br>
                <a:r>
                  <a:rPr lang="en-US"/>
                  <a:t>3</a:t>
                </a:r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85" name="Group 69"/>
            <p:cNvGrpSpPr>
              <a:grpSpLocks/>
            </p:cNvGrpSpPr>
            <p:nvPr/>
          </p:nvGrpSpPr>
          <p:grpSpPr bwMode="auto">
            <a:xfrm>
              <a:off x="3744" y="3543"/>
              <a:ext cx="461" cy="345"/>
              <a:chOff x="2928" y="2640"/>
              <a:chExt cx="461" cy="345"/>
            </a:xfrm>
          </p:grpSpPr>
          <p:sp>
            <p:nvSpPr>
              <p:cNvPr id="188486" name="Text Box 70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3,1</a:t>
                </a:r>
                <a:br>
                  <a:rPr lang="en-US"/>
                </a:br>
                <a:r>
                  <a:rPr lang="en-US"/>
                  <a:t>3</a:t>
                </a:r>
              </a:p>
            </p:txBody>
          </p:sp>
          <p:sp>
            <p:nvSpPr>
              <p:cNvPr id="188487" name="Line 71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88" name="Group 72"/>
            <p:cNvGrpSpPr>
              <a:grpSpLocks/>
            </p:cNvGrpSpPr>
            <p:nvPr/>
          </p:nvGrpSpPr>
          <p:grpSpPr bwMode="auto">
            <a:xfrm>
              <a:off x="4531" y="3543"/>
              <a:ext cx="461" cy="345"/>
              <a:chOff x="2928" y="2640"/>
              <a:chExt cx="461" cy="345"/>
            </a:xfrm>
          </p:grpSpPr>
          <p:sp>
            <p:nvSpPr>
              <p:cNvPr id="188489" name="Text Box 73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3,3</a:t>
                </a:r>
                <a:br>
                  <a:rPr lang="en-US" dirty="0"/>
                </a:br>
                <a:r>
                  <a:rPr lang="en-US" dirty="0"/>
                  <a:t>1</a:t>
                </a:r>
              </a:p>
            </p:txBody>
          </p:sp>
          <p:sp>
            <p:nvSpPr>
              <p:cNvPr id="188490" name="Line 7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491" name="Group 75"/>
            <p:cNvGrpSpPr>
              <a:grpSpLocks/>
            </p:cNvGrpSpPr>
            <p:nvPr/>
          </p:nvGrpSpPr>
          <p:grpSpPr bwMode="auto">
            <a:xfrm>
              <a:off x="2985" y="3925"/>
              <a:ext cx="461" cy="345"/>
              <a:chOff x="2928" y="2640"/>
              <a:chExt cx="461" cy="345"/>
            </a:xfrm>
          </p:grpSpPr>
          <p:sp>
            <p:nvSpPr>
              <p:cNvPr id="188492" name="Text Box 76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4,3</a:t>
                </a:r>
                <a:br>
                  <a:rPr lang="en-US"/>
                </a:br>
                <a:r>
                  <a:rPr lang="en-US"/>
                  <a:t>2</a:t>
                </a:r>
              </a:p>
            </p:txBody>
          </p:sp>
          <p:sp>
            <p:nvSpPr>
              <p:cNvPr id="188493" name="Line 77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494" name="Line 78"/>
            <p:cNvSpPr>
              <a:spLocks noChangeShapeType="1"/>
            </p:cNvSpPr>
            <p:nvPr/>
          </p:nvSpPr>
          <p:spPr bwMode="auto">
            <a:xfrm>
              <a:off x="3369" y="2736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95" name="Line 79"/>
            <p:cNvSpPr>
              <a:spLocks noChangeShapeType="1"/>
            </p:cNvSpPr>
            <p:nvPr/>
          </p:nvSpPr>
          <p:spPr bwMode="auto">
            <a:xfrm>
              <a:off x="3369" y="3696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96" name="Line 80"/>
            <p:cNvSpPr>
              <a:spLocks noChangeShapeType="1"/>
            </p:cNvSpPr>
            <p:nvPr/>
          </p:nvSpPr>
          <p:spPr bwMode="auto">
            <a:xfrm>
              <a:off x="4156" y="3696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97" name="Line 81"/>
            <p:cNvSpPr>
              <a:spLocks noChangeShapeType="1"/>
            </p:cNvSpPr>
            <p:nvPr/>
          </p:nvSpPr>
          <p:spPr bwMode="auto">
            <a:xfrm flipV="1">
              <a:off x="2457" y="2736"/>
              <a:ext cx="528" cy="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98" name="Line 82"/>
            <p:cNvSpPr>
              <a:spLocks noChangeShapeType="1"/>
            </p:cNvSpPr>
            <p:nvPr/>
          </p:nvSpPr>
          <p:spPr bwMode="auto">
            <a:xfrm flipV="1">
              <a:off x="2457" y="3120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99" name="Line 83"/>
            <p:cNvSpPr>
              <a:spLocks noChangeShapeType="1"/>
            </p:cNvSpPr>
            <p:nvPr/>
          </p:nvSpPr>
          <p:spPr bwMode="auto">
            <a:xfrm flipV="1">
              <a:off x="2457" y="3696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500" name="Line 84"/>
            <p:cNvSpPr>
              <a:spLocks noChangeShapeType="1"/>
            </p:cNvSpPr>
            <p:nvPr/>
          </p:nvSpPr>
          <p:spPr bwMode="auto">
            <a:xfrm>
              <a:off x="2457" y="3965"/>
              <a:ext cx="528" cy="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501" name="Line 85"/>
            <p:cNvSpPr>
              <a:spLocks noChangeShapeType="1"/>
            </p:cNvSpPr>
            <p:nvPr/>
          </p:nvSpPr>
          <p:spPr bwMode="auto">
            <a:xfrm>
              <a:off x="4905" y="3696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502" name="Line 86"/>
            <p:cNvSpPr>
              <a:spLocks noChangeShapeType="1"/>
            </p:cNvSpPr>
            <p:nvPr/>
          </p:nvSpPr>
          <p:spPr bwMode="auto">
            <a:xfrm>
              <a:off x="4128" y="2736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503" name="Line 87"/>
            <p:cNvSpPr>
              <a:spLocks noChangeShapeType="1"/>
            </p:cNvSpPr>
            <p:nvPr/>
          </p:nvSpPr>
          <p:spPr bwMode="auto">
            <a:xfrm>
              <a:off x="3369" y="3120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504" name="Line 88"/>
            <p:cNvSpPr>
              <a:spLocks noChangeShapeType="1"/>
            </p:cNvSpPr>
            <p:nvPr/>
          </p:nvSpPr>
          <p:spPr bwMode="auto">
            <a:xfrm>
              <a:off x="3360" y="4128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507" name="Group 91"/>
            <p:cNvGrpSpPr>
              <a:grpSpLocks/>
            </p:cNvGrpSpPr>
            <p:nvPr/>
          </p:nvGrpSpPr>
          <p:grpSpPr bwMode="auto">
            <a:xfrm>
              <a:off x="4503" y="2628"/>
              <a:ext cx="240" cy="194"/>
              <a:chOff x="192" y="2899"/>
              <a:chExt cx="240" cy="260"/>
            </a:xfrm>
          </p:grpSpPr>
          <p:sp>
            <p:nvSpPr>
              <p:cNvPr id="188508" name="Rectangle 9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509" name="Line 9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0" name="Line 9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515" name="Group 99"/>
            <p:cNvGrpSpPr>
              <a:grpSpLocks/>
            </p:cNvGrpSpPr>
            <p:nvPr/>
          </p:nvGrpSpPr>
          <p:grpSpPr bwMode="auto">
            <a:xfrm>
              <a:off x="3744" y="3023"/>
              <a:ext cx="240" cy="194"/>
              <a:chOff x="192" y="2899"/>
              <a:chExt cx="240" cy="260"/>
            </a:xfrm>
          </p:grpSpPr>
          <p:sp>
            <p:nvSpPr>
              <p:cNvPr id="188516" name="Rectangle 100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517" name="Line 101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8" name="Line 102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519" name="Group 103"/>
            <p:cNvGrpSpPr>
              <a:grpSpLocks/>
            </p:cNvGrpSpPr>
            <p:nvPr/>
          </p:nvGrpSpPr>
          <p:grpSpPr bwMode="auto">
            <a:xfrm>
              <a:off x="5280" y="3599"/>
              <a:ext cx="240" cy="194"/>
              <a:chOff x="192" y="2899"/>
              <a:chExt cx="240" cy="260"/>
            </a:xfrm>
          </p:grpSpPr>
          <p:sp>
            <p:nvSpPr>
              <p:cNvPr id="188520" name="Rectangle 104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521" name="Line 105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" name="Line 106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523" name="Group 107"/>
            <p:cNvGrpSpPr>
              <a:grpSpLocks/>
            </p:cNvGrpSpPr>
            <p:nvPr/>
          </p:nvGrpSpPr>
          <p:grpSpPr bwMode="auto">
            <a:xfrm>
              <a:off x="3744" y="4031"/>
              <a:ext cx="240" cy="194"/>
              <a:chOff x="192" y="2899"/>
              <a:chExt cx="240" cy="260"/>
            </a:xfrm>
          </p:grpSpPr>
          <p:sp>
            <p:nvSpPr>
              <p:cNvPr id="188524" name="Rectangle 108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525" name="Line 109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" name="Line 110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527" name="Group 111"/>
            <p:cNvGrpSpPr>
              <a:grpSpLocks/>
            </p:cNvGrpSpPr>
            <p:nvPr/>
          </p:nvGrpSpPr>
          <p:grpSpPr bwMode="auto">
            <a:xfrm>
              <a:off x="2985" y="3310"/>
              <a:ext cx="240" cy="194"/>
              <a:chOff x="192" y="2899"/>
              <a:chExt cx="240" cy="260"/>
            </a:xfrm>
          </p:grpSpPr>
          <p:sp>
            <p:nvSpPr>
              <p:cNvPr id="188528" name="Rectangle 11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529" name="Line 11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30" name="Line 11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531" name="Line 115"/>
            <p:cNvSpPr>
              <a:spLocks noChangeShapeType="1"/>
            </p:cNvSpPr>
            <p:nvPr/>
          </p:nvSpPr>
          <p:spPr bwMode="auto">
            <a:xfrm flipV="1">
              <a:off x="2457" y="3408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533" name="Rectangle 117"/>
          <p:cNvSpPr>
            <a:spLocks noChangeArrowheads="1"/>
          </p:cNvSpPr>
          <p:nvPr/>
        </p:nvSpPr>
        <p:spPr bwMode="auto">
          <a:xfrm>
            <a:off x="381000" y="1717675"/>
            <a:ext cx="817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Array stores each row’s linked list reference </a:t>
            </a:r>
          </a:p>
        </p:txBody>
      </p:sp>
      <p:sp>
        <p:nvSpPr>
          <p:cNvPr id="188534" name="Rectangle 118"/>
          <p:cNvSpPr>
            <a:spLocks noChangeArrowheads="1"/>
          </p:cNvSpPr>
          <p:nvPr/>
        </p:nvSpPr>
        <p:spPr bwMode="auto">
          <a:xfrm>
            <a:off x="1258888" y="2514600"/>
            <a:ext cx="7720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7030A0"/>
                </a:solidFill>
                <a:latin typeface="Verdana" pitchFamily="34" charset="0"/>
              </a:rPr>
              <a:t>Linked list contains nodes for only those columns that have significant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33" grpId="0"/>
      <p:bldP spid="1885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54" name="Rectangle 114"/>
          <p:cNvSpPr>
            <a:spLocks noChangeArrowheads="1"/>
          </p:cNvSpPr>
          <p:nvPr/>
        </p:nvSpPr>
        <p:spPr bwMode="auto">
          <a:xfrm>
            <a:off x="233363" y="1539875"/>
            <a:ext cx="83010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14400" indent="-914400"/>
            <a:r>
              <a:rPr lang="en-US" sz="2400" dirty="0">
                <a:solidFill>
                  <a:srgbClr val="7030A0"/>
                </a:solidFill>
              </a:rPr>
              <a:t>Rows: Linked List of linked lists containing nodes for those rows with significant data</a:t>
            </a:r>
          </a:p>
        </p:txBody>
      </p:sp>
      <p:sp>
        <p:nvSpPr>
          <p:cNvPr id="189555" name="Rectangle 115"/>
          <p:cNvSpPr>
            <a:spLocks noChangeArrowheads="1"/>
          </p:cNvSpPr>
          <p:nvPr/>
        </p:nvSpPr>
        <p:spPr bwMode="auto">
          <a:xfrm>
            <a:off x="1057275" y="2590800"/>
            <a:ext cx="8010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371600" indent="-1371600"/>
            <a:r>
              <a:rPr lang="en-US" sz="2400">
                <a:solidFill>
                  <a:srgbClr val="7030A0"/>
                </a:solidFill>
              </a:rPr>
              <a:t>Columns: Linked list of nodes for only those columns that have significant data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of Linked Lists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600"/>
          </a:p>
          <a:p>
            <a:endParaRPr lang="en-US" sz="260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381000" y="3660775"/>
            <a:ext cx="2190750" cy="2740025"/>
            <a:chOff x="240" y="2544"/>
            <a:chExt cx="1380" cy="172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9445" name="Text Box 5"/>
            <p:cNvSpPr txBox="1">
              <a:spLocks noChangeArrowheads="1"/>
            </p:cNvSpPr>
            <p:nvPr/>
          </p:nvSpPr>
          <p:spPr bwMode="auto">
            <a:xfrm>
              <a:off x="240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89446" name="Text Box 6"/>
            <p:cNvSpPr txBox="1">
              <a:spLocks noChangeArrowheads="1"/>
            </p:cNvSpPr>
            <p:nvPr/>
          </p:nvSpPr>
          <p:spPr bwMode="auto">
            <a:xfrm>
              <a:off x="585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47" name="Text Box 7"/>
            <p:cNvSpPr txBox="1">
              <a:spLocks noChangeArrowheads="1"/>
            </p:cNvSpPr>
            <p:nvPr/>
          </p:nvSpPr>
          <p:spPr bwMode="auto">
            <a:xfrm>
              <a:off x="585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48" name="Text Box 8"/>
            <p:cNvSpPr txBox="1">
              <a:spLocks noChangeArrowheads="1"/>
            </p:cNvSpPr>
            <p:nvPr/>
          </p:nvSpPr>
          <p:spPr bwMode="auto">
            <a:xfrm>
              <a:off x="930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89449" name="Text Box 9"/>
            <p:cNvSpPr txBox="1">
              <a:spLocks noChangeArrowheads="1"/>
            </p:cNvSpPr>
            <p:nvPr/>
          </p:nvSpPr>
          <p:spPr bwMode="auto">
            <a:xfrm>
              <a:off x="240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0" name="Text Box 10"/>
            <p:cNvSpPr txBox="1">
              <a:spLocks noChangeArrowheads="1"/>
            </p:cNvSpPr>
            <p:nvPr/>
          </p:nvSpPr>
          <p:spPr bwMode="auto">
            <a:xfrm>
              <a:off x="1275" y="2544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1" name="Text Box 11"/>
            <p:cNvSpPr txBox="1">
              <a:spLocks noChangeArrowheads="1"/>
            </p:cNvSpPr>
            <p:nvPr/>
          </p:nvSpPr>
          <p:spPr bwMode="auto">
            <a:xfrm>
              <a:off x="930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2" name="Text Box 12"/>
            <p:cNvSpPr txBox="1">
              <a:spLocks noChangeArrowheads="1"/>
            </p:cNvSpPr>
            <p:nvPr/>
          </p:nvSpPr>
          <p:spPr bwMode="auto">
            <a:xfrm>
              <a:off x="1275" y="2889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89453" name="Text Box 13"/>
            <p:cNvSpPr txBox="1">
              <a:spLocks noChangeArrowheads="1"/>
            </p:cNvSpPr>
            <p:nvPr/>
          </p:nvSpPr>
          <p:spPr bwMode="auto">
            <a:xfrm>
              <a:off x="585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4" name="Text Box 14"/>
            <p:cNvSpPr txBox="1">
              <a:spLocks noChangeArrowheads="1"/>
            </p:cNvSpPr>
            <p:nvPr/>
          </p:nvSpPr>
          <p:spPr bwMode="auto">
            <a:xfrm>
              <a:off x="240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5" name="Text Box 15"/>
            <p:cNvSpPr txBox="1">
              <a:spLocks noChangeArrowheads="1"/>
            </p:cNvSpPr>
            <p:nvPr/>
          </p:nvSpPr>
          <p:spPr bwMode="auto">
            <a:xfrm>
              <a:off x="930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6" name="Text Box 16"/>
            <p:cNvSpPr txBox="1">
              <a:spLocks noChangeArrowheads="1"/>
            </p:cNvSpPr>
            <p:nvPr/>
          </p:nvSpPr>
          <p:spPr bwMode="auto">
            <a:xfrm>
              <a:off x="1275" y="323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57" name="Text Box 17"/>
            <p:cNvSpPr txBox="1">
              <a:spLocks noChangeArrowheads="1"/>
            </p:cNvSpPr>
            <p:nvPr/>
          </p:nvSpPr>
          <p:spPr bwMode="auto">
            <a:xfrm>
              <a:off x="585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9458" name="Text Box 18"/>
            <p:cNvSpPr txBox="1">
              <a:spLocks noChangeArrowheads="1"/>
            </p:cNvSpPr>
            <p:nvPr/>
          </p:nvSpPr>
          <p:spPr bwMode="auto">
            <a:xfrm>
              <a:off x="240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9459" name="Text Box 19"/>
            <p:cNvSpPr txBox="1">
              <a:spLocks noChangeArrowheads="1"/>
            </p:cNvSpPr>
            <p:nvPr/>
          </p:nvSpPr>
          <p:spPr bwMode="auto">
            <a:xfrm>
              <a:off x="930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60" name="Text Box 20"/>
            <p:cNvSpPr txBox="1">
              <a:spLocks noChangeArrowheads="1"/>
            </p:cNvSpPr>
            <p:nvPr/>
          </p:nvSpPr>
          <p:spPr bwMode="auto">
            <a:xfrm>
              <a:off x="1275" y="3580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9461" name="Text Box 21"/>
            <p:cNvSpPr txBox="1">
              <a:spLocks noChangeArrowheads="1"/>
            </p:cNvSpPr>
            <p:nvPr/>
          </p:nvSpPr>
          <p:spPr bwMode="auto">
            <a:xfrm>
              <a:off x="585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62" name="Text Box 22"/>
            <p:cNvSpPr txBox="1">
              <a:spLocks noChangeArrowheads="1"/>
            </p:cNvSpPr>
            <p:nvPr/>
          </p:nvSpPr>
          <p:spPr bwMode="auto">
            <a:xfrm>
              <a:off x="240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63" name="Text Box 23"/>
            <p:cNvSpPr txBox="1">
              <a:spLocks noChangeArrowheads="1"/>
            </p:cNvSpPr>
            <p:nvPr/>
          </p:nvSpPr>
          <p:spPr bwMode="auto">
            <a:xfrm>
              <a:off x="930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9464" name="Text Box 24"/>
            <p:cNvSpPr txBox="1">
              <a:spLocks noChangeArrowheads="1"/>
            </p:cNvSpPr>
            <p:nvPr/>
          </p:nvSpPr>
          <p:spPr bwMode="auto">
            <a:xfrm>
              <a:off x="1275" y="3925"/>
              <a:ext cx="345" cy="345"/>
            </a:xfrm>
            <a:prstGeom prst="rect">
              <a:avLst/>
            </a:prstGeom>
            <a:grpFill/>
            <a:ln w="9525">
              <a:solidFill>
                <a:schemeClr val="tx2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  <p:grpSp>
        <p:nvGrpSpPr>
          <p:cNvPr id="189556" name="Group 116"/>
          <p:cNvGrpSpPr>
            <a:grpSpLocks/>
          </p:cNvGrpSpPr>
          <p:nvPr/>
        </p:nvGrpSpPr>
        <p:grpSpPr bwMode="auto">
          <a:xfrm>
            <a:off x="3306763" y="3581400"/>
            <a:ext cx="796925" cy="3098800"/>
            <a:chOff x="2083" y="2352"/>
            <a:chExt cx="502" cy="1952"/>
          </a:xfrm>
        </p:grpSpPr>
        <p:grpSp>
          <p:nvGrpSpPr>
            <p:cNvPr id="189526" name="Group 86"/>
            <p:cNvGrpSpPr>
              <a:grpSpLocks/>
            </p:cNvGrpSpPr>
            <p:nvPr/>
          </p:nvGrpSpPr>
          <p:grpSpPr bwMode="auto">
            <a:xfrm>
              <a:off x="2083" y="2352"/>
              <a:ext cx="461" cy="345"/>
              <a:chOff x="2928" y="2640"/>
              <a:chExt cx="461" cy="345"/>
            </a:xfrm>
          </p:grpSpPr>
          <p:sp>
            <p:nvSpPr>
              <p:cNvPr id="189527" name="Text Box 87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9528" name="Line 88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29" name="Group 89"/>
            <p:cNvGrpSpPr>
              <a:grpSpLocks/>
            </p:cNvGrpSpPr>
            <p:nvPr/>
          </p:nvGrpSpPr>
          <p:grpSpPr bwMode="auto">
            <a:xfrm>
              <a:off x="2083" y="2806"/>
              <a:ext cx="461" cy="345"/>
              <a:chOff x="2928" y="2640"/>
              <a:chExt cx="461" cy="345"/>
            </a:xfrm>
          </p:grpSpPr>
          <p:sp>
            <p:nvSpPr>
              <p:cNvPr id="189530" name="Text Box 90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9531" name="Line 91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32" name="Group 92"/>
            <p:cNvGrpSpPr>
              <a:grpSpLocks/>
            </p:cNvGrpSpPr>
            <p:nvPr/>
          </p:nvGrpSpPr>
          <p:grpSpPr bwMode="auto">
            <a:xfrm>
              <a:off x="2083" y="3260"/>
              <a:ext cx="461" cy="345"/>
              <a:chOff x="2928" y="2640"/>
              <a:chExt cx="461" cy="345"/>
            </a:xfrm>
          </p:grpSpPr>
          <p:sp>
            <p:nvSpPr>
              <p:cNvPr id="189533" name="Text Box 93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9534" name="Line 9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35" name="Group 95"/>
            <p:cNvGrpSpPr>
              <a:grpSpLocks/>
            </p:cNvGrpSpPr>
            <p:nvPr/>
          </p:nvGrpSpPr>
          <p:grpSpPr bwMode="auto">
            <a:xfrm>
              <a:off x="2083" y="3714"/>
              <a:ext cx="461" cy="345"/>
              <a:chOff x="2928" y="2640"/>
              <a:chExt cx="461" cy="345"/>
            </a:xfrm>
          </p:grpSpPr>
          <p:sp>
            <p:nvSpPr>
              <p:cNvPr id="189536" name="Text Box 96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9537" name="Line 97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38" name="Line 98"/>
            <p:cNvSpPr>
              <a:spLocks noChangeShapeType="1"/>
            </p:cNvSpPr>
            <p:nvPr/>
          </p:nvSpPr>
          <p:spPr bwMode="auto">
            <a:xfrm>
              <a:off x="2465" y="2525"/>
              <a:ext cx="0" cy="27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39" name="Line 99"/>
            <p:cNvSpPr>
              <a:spLocks noChangeShapeType="1"/>
            </p:cNvSpPr>
            <p:nvPr/>
          </p:nvSpPr>
          <p:spPr bwMode="auto">
            <a:xfrm>
              <a:off x="2446" y="3000"/>
              <a:ext cx="0" cy="27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40" name="Line 100"/>
            <p:cNvSpPr>
              <a:spLocks noChangeShapeType="1"/>
            </p:cNvSpPr>
            <p:nvPr/>
          </p:nvSpPr>
          <p:spPr bwMode="auto">
            <a:xfrm>
              <a:off x="2446" y="3456"/>
              <a:ext cx="0" cy="27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541" name="Group 101"/>
            <p:cNvGrpSpPr>
              <a:grpSpLocks/>
            </p:cNvGrpSpPr>
            <p:nvPr/>
          </p:nvGrpSpPr>
          <p:grpSpPr bwMode="auto">
            <a:xfrm>
              <a:off x="2345" y="4110"/>
              <a:ext cx="240" cy="194"/>
              <a:chOff x="192" y="2899"/>
              <a:chExt cx="240" cy="260"/>
            </a:xfrm>
          </p:grpSpPr>
          <p:sp>
            <p:nvSpPr>
              <p:cNvPr id="189542" name="Rectangle 102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4" name="Line 104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45" name="Line 105"/>
            <p:cNvSpPr>
              <a:spLocks noChangeShapeType="1"/>
            </p:cNvSpPr>
            <p:nvPr/>
          </p:nvSpPr>
          <p:spPr bwMode="auto">
            <a:xfrm>
              <a:off x="2457" y="3917"/>
              <a:ext cx="0" cy="20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557" name="Group 117"/>
          <p:cNvGrpSpPr>
            <a:grpSpLocks/>
          </p:cNvGrpSpPr>
          <p:nvPr/>
        </p:nvGrpSpPr>
        <p:grpSpPr bwMode="auto">
          <a:xfrm>
            <a:off x="3505200" y="3543300"/>
            <a:ext cx="5257800" cy="2747963"/>
            <a:chOff x="2208" y="2328"/>
            <a:chExt cx="3312" cy="1731"/>
          </a:xfrm>
        </p:grpSpPr>
        <p:grpSp>
          <p:nvGrpSpPr>
            <p:cNvPr id="189472" name="Group 32"/>
            <p:cNvGrpSpPr>
              <a:grpSpLocks/>
            </p:cNvGrpSpPr>
            <p:nvPr/>
          </p:nvGrpSpPr>
          <p:grpSpPr bwMode="auto">
            <a:xfrm>
              <a:off x="2985" y="2352"/>
              <a:ext cx="461" cy="345"/>
              <a:chOff x="2928" y="2640"/>
              <a:chExt cx="461" cy="345"/>
            </a:xfrm>
          </p:grpSpPr>
          <p:sp>
            <p:nvSpPr>
              <p:cNvPr id="189473" name="Text Box 33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0,0</a:t>
                </a:r>
                <a:br>
                  <a:rPr lang="en-US" dirty="0"/>
                </a:br>
                <a:r>
                  <a:rPr lang="en-US" dirty="0"/>
                  <a:t>13</a:t>
                </a:r>
              </a:p>
            </p:txBody>
          </p:sp>
          <p:sp>
            <p:nvSpPr>
              <p:cNvPr id="189474" name="Line 3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75" name="Group 35"/>
            <p:cNvGrpSpPr>
              <a:grpSpLocks/>
            </p:cNvGrpSpPr>
            <p:nvPr/>
          </p:nvGrpSpPr>
          <p:grpSpPr bwMode="auto">
            <a:xfrm>
              <a:off x="3744" y="2352"/>
              <a:ext cx="461" cy="345"/>
              <a:chOff x="2928" y="2640"/>
              <a:chExt cx="461" cy="345"/>
            </a:xfrm>
          </p:grpSpPr>
          <p:sp>
            <p:nvSpPr>
              <p:cNvPr id="189476" name="Text Box 36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0,2</a:t>
                </a:r>
                <a:br>
                  <a:rPr lang="en-US"/>
                </a:br>
                <a:r>
                  <a:rPr lang="en-US"/>
                  <a:t>15</a:t>
                </a:r>
              </a:p>
            </p:txBody>
          </p:sp>
          <p:sp>
            <p:nvSpPr>
              <p:cNvPr id="189477" name="Line 37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78" name="Group 38"/>
            <p:cNvGrpSpPr>
              <a:grpSpLocks/>
            </p:cNvGrpSpPr>
            <p:nvPr/>
          </p:nvGrpSpPr>
          <p:grpSpPr bwMode="auto">
            <a:xfrm>
              <a:off x="2985" y="2804"/>
              <a:ext cx="461" cy="345"/>
              <a:chOff x="2928" y="2640"/>
              <a:chExt cx="461" cy="345"/>
            </a:xfrm>
          </p:grpSpPr>
          <p:sp>
            <p:nvSpPr>
              <p:cNvPr id="189479" name="Text Box 39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1,3</a:t>
                </a:r>
                <a:br>
                  <a:rPr lang="en-US"/>
                </a:br>
                <a:r>
                  <a:rPr lang="en-US"/>
                  <a:t>7</a:t>
                </a:r>
              </a:p>
            </p:txBody>
          </p:sp>
          <p:sp>
            <p:nvSpPr>
              <p:cNvPr id="189480" name="Line 40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81" name="Group 41"/>
            <p:cNvGrpSpPr>
              <a:grpSpLocks/>
            </p:cNvGrpSpPr>
            <p:nvPr/>
          </p:nvGrpSpPr>
          <p:grpSpPr bwMode="auto">
            <a:xfrm>
              <a:off x="2985" y="3245"/>
              <a:ext cx="461" cy="345"/>
              <a:chOff x="2928" y="2640"/>
              <a:chExt cx="461" cy="345"/>
            </a:xfrm>
          </p:grpSpPr>
          <p:sp>
            <p:nvSpPr>
              <p:cNvPr id="189482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3,0</a:t>
                </a:r>
                <a:br>
                  <a:rPr lang="en-US"/>
                </a:br>
                <a:r>
                  <a:rPr lang="en-US"/>
                  <a:t>3</a:t>
                </a:r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84" name="Group 44"/>
            <p:cNvGrpSpPr>
              <a:grpSpLocks/>
            </p:cNvGrpSpPr>
            <p:nvPr/>
          </p:nvGrpSpPr>
          <p:grpSpPr bwMode="auto">
            <a:xfrm>
              <a:off x="3744" y="3245"/>
              <a:ext cx="461" cy="345"/>
              <a:chOff x="2928" y="2640"/>
              <a:chExt cx="461" cy="345"/>
            </a:xfrm>
          </p:grpSpPr>
          <p:sp>
            <p:nvSpPr>
              <p:cNvPr id="189485" name="Text Box 45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3,1</a:t>
                </a:r>
                <a:br>
                  <a:rPr lang="en-US"/>
                </a:br>
                <a:r>
                  <a:rPr lang="en-US"/>
                  <a:t>3</a:t>
                </a:r>
              </a:p>
            </p:txBody>
          </p:sp>
          <p:sp>
            <p:nvSpPr>
              <p:cNvPr id="189486" name="Line 4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87" name="Group 47"/>
            <p:cNvGrpSpPr>
              <a:grpSpLocks/>
            </p:cNvGrpSpPr>
            <p:nvPr/>
          </p:nvGrpSpPr>
          <p:grpSpPr bwMode="auto">
            <a:xfrm>
              <a:off x="4531" y="3245"/>
              <a:ext cx="461" cy="345"/>
              <a:chOff x="2928" y="2640"/>
              <a:chExt cx="461" cy="345"/>
            </a:xfrm>
          </p:grpSpPr>
          <p:sp>
            <p:nvSpPr>
              <p:cNvPr id="189488" name="Text Box 48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3,3</a:t>
                </a:r>
                <a:br>
                  <a:rPr lang="en-US"/>
                </a:br>
                <a:r>
                  <a:rPr lang="en-US"/>
                  <a:t>1</a:t>
                </a:r>
              </a:p>
            </p:txBody>
          </p:sp>
          <p:sp>
            <p:nvSpPr>
              <p:cNvPr id="189489" name="Line 49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90" name="Group 50"/>
            <p:cNvGrpSpPr>
              <a:grpSpLocks/>
            </p:cNvGrpSpPr>
            <p:nvPr/>
          </p:nvGrpSpPr>
          <p:grpSpPr bwMode="auto">
            <a:xfrm>
              <a:off x="2985" y="3714"/>
              <a:ext cx="461" cy="345"/>
              <a:chOff x="2928" y="2640"/>
              <a:chExt cx="461" cy="345"/>
            </a:xfrm>
          </p:grpSpPr>
          <p:sp>
            <p:nvSpPr>
              <p:cNvPr id="189491" name="Text Box 51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461" cy="3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4,3</a:t>
                </a:r>
                <a:br>
                  <a:rPr lang="en-US"/>
                </a:br>
                <a:r>
                  <a:rPr lang="en-US"/>
                  <a:t>2</a:t>
                </a: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93" name="Line 53"/>
            <p:cNvSpPr>
              <a:spLocks noChangeShapeType="1"/>
            </p:cNvSpPr>
            <p:nvPr/>
          </p:nvSpPr>
          <p:spPr bwMode="auto">
            <a:xfrm>
              <a:off x="3369" y="2525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94" name="Line 54"/>
            <p:cNvSpPr>
              <a:spLocks noChangeShapeType="1"/>
            </p:cNvSpPr>
            <p:nvPr/>
          </p:nvSpPr>
          <p:spPr bwMode="auto">
            <a:xfrm>
              <a:off x="3369" y="3398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95" name="Line 55"/>
            <p:cNvSpPr>
              <a:spLocks noChangeShapeType="1"/>
            </p:cNvSpPr>
            <p:nvPr/>
          </p:nvSpPr>
          <p:spPr bwMode="auto">
            <a:xfrm>
              <a:off x="4156" y="3398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00" name="Line 60"/>
            <p:cNvSpPr>
              <a:spLocks noChangeShapeType="1"/>
            </p:cNvSpPr>
            <p:nvPr/>
          </p:nvSpPr>
          <p:spPr bwMode="auto">
            <a:xfrm>
              <a:off x="4905" y="3398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01" name="Line 61"/>
            <p:cNvSpPr>
              <a:spLocks noChangeShapeType="1"/>
            </p:cNvSpPr>
            <p:nvPr/>
          </p:nvSpPr>
          <p:spPr bwMode="auto">
            <a:xfrm>
              <a:off x="4128" y="2525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02" name="Line 62"/>
            <p:cNvSpPr>
              <a:spLocks noChangeShapeType="1"/>
            </p:cNvSpPr>
            <p:nvPr/>
          </p:nvSpPr>
          <p:spPr bwMode="auto">
            <a:xfrm>
              <a:off x="3369" y="3005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03" name="Line 63"/>
            <p:cNvSpPr>
              <a:spLocks noChangeShapeType="1"/>
            </p:cNvSpPr>
            <p:nvPr/>
          </p:nvSpPr>
          <p:spPr bwMode="auto">
            <a:xfrm>
              <a:off x="3360" y="3917"/>
              <a:ext cx="3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504" name="Group 64"/>
            <p:cNvGrpSpPr>
              <a:grpSpLocks/>
            </p:cNvGrpSpPr>
            <p:nvPr/>
          </p:nvGrpSpPr>
          <p:grpSpPr bwMode="auto">
            <a:xfrm>
              <a:off x="4503" y="2417"/>
              <a:ext cx="240" cy="194"/>
              <a:chOff x="192" y="2899"/>
              <a:chExt cx="240" cy="260"/>
            </a:xfrm>
          </p:grpSpPr>
          <p:sp>
            <p:nvSpPr>
              <p:cNvPr id="189505" name="Rectangle 65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506" name="Line 66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07" name="Line 67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08" name="Group 68"/>
            <p:cNvGrpSpPr>
              <a:grpSpLocks/>
            </p:cNvGrpSpPr>
            <p:nvPr/>
          </p:nvGrpSpPr>
          <p:grpSpPr bwMode="auto">
            <a:xfrm>
              <a:off x="3744" y="2908"/>
              <a:ext cx="240" cy="194"/>
              <a:chOff x="192" y="2899"/>
              <a:chExt cx="240" cy="260"/>
            </a:xfrm>
          </p:grpSpPr>
          <p:sp>
            <p:nvSpPr>
              <p:cNvPr id="189509" name="Rectangle 69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510" name="Line 70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12" name="Group 72"/>
            <p:cNvGrpSpPr>
              <a:grpSpLocks/>
            </p:cNvGrpSpPr>
            <p:nvPr/>
          </p:nvGrpSpPr>
          <p:grpSpPr bwMode="auto">
            <a:xfrm>
              <a:off x="5280" y="3301"/>
              <a:ext cx="240" cy="194"/>
              <a:chOff x="192" y="2899"/>
              <a:chExt cx="240" cy="260"/>
            </a:xfrm>
          </p:grpSpPr>
          <p:sp>
            <p:nvSpPr>
              <p:cNvPr id="189513" name="Rectangle 73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514" name="Line 74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5" name="Line 75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516" name="Group 76"/>
            <p:cNvGrpSpPr>
              <a:grpSpLocks/>
            </p:cNvGrpSpPr>
            <p:nvPr/>
          </p:nvGrpSpPr>
          <p:grpSpPr bwMode="auto">
            <a:xfrm>
              <a:off x="3744" y="3820"/>
              <a:ext cx="240" cy="194"/>
              <a:chOff x="192" y="2899"/>
              <a:chExt cx="240" cy="260"/>
            </a:xfrm>
          </p:grpSpPr>
          <p:sp>
            <p:nvSpPr>
              <p:cNvPr id="189517" name="Rectangle 77"/>
              <p:cNvSpPr>
                <a:spLocks noChangeArrowheads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518" name="Line 78"/>
              <p:cNvSpPr>
                <a:spLocks noChangeShapeType="1"/>
              </p:cNvSpPr>
              <p:nvPr/>
            </p:nvSpPr>
            <p:spPr bwMode="auto">
              <a:xfrm flipV="1"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9" name="Line 79"/>
              <p:cNvSpPr>
                <a:spLocks noChangeShapeType="1"/>
              </p:cNvSpPr>
              <p:nvPr/>
            </p:nvSpPr>
            <p:spPr bwMode="auto">
              <a:xfrm>
                <a:off x="192" y="2899"/>
                <a:ext cx="24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46" name="Freeform 106"/>
            <p:cNvSpPr>
              <a:spLocks/>
            </p:cNvSpPr>
            <p:nvPr/>
          </p:nvSpPr>
          <p:spPr bwMode="auto">
            <a:xfrm>
              <a:off x="2208" y="2328"/>
              <a:ext cx="768" cy="168"/>
            </a:xfrm>
            <a:custGeom>
              <a:avLst/>
              <a:gdLst>
                <a:gd name="T0" fmla="*/ 0 w 768"/>
                <a:gd name="T1" fmla="*/ 168 h 168"/>
                <a:gd name="T2" fmla="*/ 192 w 768"/>
                <a:gd name="T3" fmla="*/ 24 h 168"/>
                <a:gd name="T4" fmla="*/ 528 w 768"/>
                <a:gd name="T5" fmla="*/ 24 h 168"/>
                <a:gd name="T6" fmla="*/ 768 w 768"/>
                <a:gd name="T7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68">
                  <a:moveTo>
                    <a:pt x="0" y="168"/>
                  </a:moveTo>
                  <a:cubicBezTo>
                    <a:pt x="52" y="108"/>
                    <a:pt x="104" y="48"/>
                    <a:pt x="192" y="24"/>
                  </a:cubicBezTo>
                  <a:cubicBezTo>
                    <a:pt x="280" y="0"/>
                    <a:pt x="432" y="8"/>
                    <a:pt x="528" y="24"/>
                  </a:cubicBezTo>
                  <a:cubicBezTo>
                    <a:pt x="624" y="40"/>
                    <a:pt x="696" y="80"/>
                    <a:pt x="768" y="12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47" name="Freeform 107"/>
            <p:cNvSpPr>
              <a:spLocks/>
            </p:cNvSpPr>
            <p:nvPr/>
          </p:nvSpPr>
          <p:spPr bwMode="auto">
            <a:xfrm>
              <a:off x="2208" y="2832"/>
              <a:ext cx="768" cy="168"/>
            </a:xfrm>
            <a:custGeom>
              <a:avLst/>
              <a:gdLst>
                <a:gd name="T0" fmla="*/ 0 w 768"/>
                <a:gd name="T1" fmla="*/ 168 h 168"/>
                <a:gd name="T2" fmla="*/ 192 w 768"/>
                <a:gd name="T3" fmla="*/ 24 h 168"/>
                <a:gd name="T4" fmla="*/ 528 w 768"/>
                <a:gd name="T5" fmla="*/ 24 h 168"/>
                <a:gd name="T6" fmla="*/ 768 w 768"/>
                <a:gd name="T7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68">
                  <a:moveTo>
                    <a:pt x="0" y="168"/>
                  </a:moveTo>
                  <a:cubicBezTo>
                    <a:pt x="52" y="108"/>
                    <a:pt x="104" y="48"/>
                    <a:pt x="192" y="24"/>
                  </a:cubicBezTo>
                  <a:cubicBezTo>
                    <a:pt x="280" y="0"/>
                    <a:pt x="432" y="8"/>
                    <a:pt x="528" y="24"/>
                  </a:cubicBezTo>
                  <a:cubicBezTo>
                    <a:pt x="624" y="40"/>
                    <a:pt x="696" y="80"/>
                    <a:pt x="768" y="12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48" name="Freeform 108"/>
            <p:cNvSpPr>
              <a:spLocks/>
            </p:cNvSpPr>
            <p:nvPr/>
          </p:nvSpPr>
          <p:spPr bwMode="auto">
            <a:xfrm>
              <a:off x="2208" y="3216"/>
              <a:ext cx="768" cy="168"/>
            </a:xfrm>
            <a:custGeom>
              <a:avLst/>
              <a:gdLst>
                <a:gd name="T0" fmla="*/ 0 w 768"/>
                <a:gd name="T1" fmla="*/ 168 h 168"/>
                <a:gd name="T2" fmla="*/ 192 w 768"/>
                <a:gd name="T3" fmla="*/ 24 h 168"/>
                <a:gd name="T4" fmla="*/ 528 w 768"/>
                <a:gd name="T5" fmla="*/ 24 h 168"/>
                <a:gd name="T6" fmla="*/ 768 w 768"/>
                <a:gd name="T7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68">
                  <a:moveTo>
                    <a:pt x="0" y="168"/>
                  </a:moveTo>
                  <a:cubicBezTo>
                    <a:pt x="52" y="108"/>
                    <a:pt x="104" y="48"/>
                    <a:pt x="192" y="24"/>
                  </a:cubicBezTo>
                  <a:cubicBezTo>
                    <a:pt x="280" y="0"/>
                    <a:pt x="432" y="8"/>
                    <a:pt x="528" y="24"/>
                  </a:cubicBezTo>
                  <a:cubicBezTo>
                    <a:pt x="624" y="40"/>
                    <a:pt x="696" y="80"/>
                    <a:pt x="768" y="12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49" name="Freeform 109"/>
            <p:cNvSpPr>
              <a:spLocks/>
            </p:cNvSpPr>
            <p:nvPr/>
          </p:nvSpPr>
          <p:spPr bwMode="auto">
            <a:xfrm>
              <a:off x="2208" y="3696"/>
              <a:ext cx="768" cy="168"/>
            </a:xfrm>
            <a:custGeom>
              <a:avLst/>
              <a:gdLst>
                <a:gd name="T0" fmla="*/ 0 w 768"/>
                <a:gd name="T1" fmla="*/ 168 h 168"/>
                <a:gd name="T2" fmla="*/ 192 w 768"/>
                <a:gd name="T3" fmla="*/ 24 h 168"/>
                <a:gd name="T4" fmla="*/ 528 w 768"/>
                <a:gd name="T5" fmla="*/ 24 h 168"/>
                <a:gd name="T6" fmla="*/ 768 w 768"/>
                <a:gd name="T7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68">
                  <a:moveTo>
                    <a:pt x="0" y="168"/>
                  </a:moveTo>
                  <a:cubicBezTo>
                    <a:pt x="52" y="108"/>
                    <a:pt x="104" y="48"/>
                    <a:pt x="192" y="24"/>
                  </a:cubicBezTo>
                  <a:cubicBezTo>
                    <a:pt x="280" y="0"/>
                    <a:pt x="432" y="8"/>
                    <a:pt x="528" y="24"/>
                  </a:cubicBezTo>
                  <a:cubicBezTo>
                    <a:pt x="624" y="40"/>
                    <a:pt x="696" y="80"/>
                    <a:pt x="768" y="12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551" name="AutoShape 111"/>
          <p:cNvSpPr>
            <a:spLocks noChangeArrowheads="1"/>
          </p:cNvSpPr>
          <p:nvPr/>
        </p:nvSpPr>
        <p:spPr bwMode="auto">
          <a:xfrm>
            <a:off x="14288" y="1295400"/>
            <a:ext cx="4724400" cy="1627188"/>
          </a:xfrm>
          <a:prstGeom prst="wedgeEllipseCallout">
            <a:avLst>
              <a:gd name="adj1" fmla="val 23051"/>
              <a:gd name="adj2" fmla="val 110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>
                <a:solidFill>
                  <a:srgbClr val="FFFF00"/>
                </a:solidFill>
                <a:latin typeface="Verdana" pitchFamily="34" charset="0"/>
              </a:rPr>
              <a:t>value</a:t>
            </a:r>
            <a:r>
              <a:rPr lang="en-US" sz="2400">
                <a:solidFill>
                  <a:srgbClr val="FFFF00"/>
                </a:solidFill>
              </a:rPr>
              <a:t> contains a </a:t>
            </a:r>
            <a:r>
              <a:rPr lang="en-US" sz="2400">
                <a:solidFill>
                  <a:srgbClr val="FFFF00"/>
                </a:solidFill>
                <a:latin typeface="Verdana" pitchFamily="34" charset="0"/>
              </a:rPr>
              <a:t>ListNode</a:t>
            </a:r>
            <a:r>
              <a:rPr lang="en-US" sz="2400">
                <a:solidFill>
                  <a:srgbClr val="FFFF00"/>
                </a:solidFill>
              </a:rPr>
              <a:t> reference to the first column node</a:t>
            </a:r>
          </a:p>
        </p:txBody>
      </p:sp>
      <p:sp>
        <p:nvSpPr>
          <p:cNvPr id="189552" name="AutoShape 112"/>
          <p:cNvSpPr>
            <a:spLocks noChangeArrowheads="1"/>
          </p:cNvSpPr>
          <p:nvPr/>
        </p:nvSpPr>
        <p:spPr bwMode="auto">
          <a:xfrm>
            <a:off x="4235450" y="2068513"/>
            <a:ext cx="4724400" cy="1627187"/>
          </a:xfrm>
          <a:prstGeom prst="wedgeEllipseCallout">
            <a:avLst>
              <a:gd name="adj1" fmla="val -57593"/>
              <a:gd name="adj2" fmla="val 636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>
                <a:solidFill>
                  <a:srgbClr val="FFFF00"/>
                </a:solidFill>
                <a:latin typeface="Verdana" pitchFamily="34" charset="0"/>
              </a:rPr>
              <a:t>next</a:t>
            </a:r>
            <a:r>
              <a:rPr lang="en-US" sz="2400">
                <a:solidFill>
                  <a:srgbClr val="FFFF00"/>
                </a:solidFill>
              </a:rPr>
              <a:t> contains a </a:t>
            </a:r>
            <a:r>
              <a:rPr lang="en-US" sz="2400">
                <a:solidFill>
                  <a:srgbClr val="FFFF00"/>
                </a:solidFill>
                <a:latin typeface="Verdana" pitchFamily="34" charset="0"/>
              </a:rPr>
              <a:t>ListNode</a:t>
            </a:r>
            <a:r>
              <a:rPr lang="en-US" sz="2400">
                <a:solidFill>
                  <a:srgbClr val="FFFF00"/>
                </a:solidFill>
              </a:rPr>
              <a:t> reference to the next row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54" grpId="0"/>
      <p:bldP spid="189555" grpId="0"/>
      <p:bldP spid="189551" grpId="0" animBg="1"/>
      <p:bldP spid="1895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Circular Lists</a:t>
            </a:r>
          </a:p>
        </p:txBody>
      </p:sp>
      <p:sp>
        <p:nvSpPr>
          <p:cNvPr id="163869" name="Rectangle 29"/>
          <p:cNvSpPr>
            <a:spLocks noChangeArrowheads="1"/>
          </p:cNvSpPr>
          <p:nvPr/>
        </p:nvSpPr>
        <p:spPr bwMode="auto">
          <a:xfrm>
            <a:off x="409575" y="1878013"/>
            <a:ext cx="707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Cannot test for next being null to detect 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000" y="2331915"/>
            <a:ext cx="6821121" cy="3581523"/>
            <a:chOff x="1143000" y="2331915"/>
            <a:chExt cx="6821121" cy="3581523"/>
          </a:xfrm>
        </p:grpSpPr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H="1">
              <a:off x="2599164" y="3148013"/>
              <a:ext cx="1126698" cy="801687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73362" y="2782094"/>
              <a:ext cx="1173163" cy="731838"/>
              <a:chOff x="2773362" y="2782094"/>
              <a:chExt cx="1173163" cy="731838"/>
            </a:xfrm>
          </p:grpSpPr>
          <p:sp>
            <p:nvSpPr>
              <p:cNvPr id="16385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Dust</a:t>
                </a:r>
                <a:endParaRPr lang="en-US" dirty="0"/>
              </a:p>
            </p:txBody>
          </p:sp>
          <p:sp>
            <p:nvSpPr>
              <p:cNvPr id="16385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185745" y="5547519"/>
              <a:ext cx="1157655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863" name="Group 23"/>
            <p:cNvGrpSpPr>
              <a:grpSpLocks/>
            </p:cNvGrpSpPr>
            <p:nvPr/>
          </p:nvGrpSpPr>
          <p:grpSpPr bwMode="auto">
            <a:xfrm>
              <a:off x="6821121" y="2331915"/>
              <a:ext cx="1143000" cy="1600200"/>
              <a:chOff x="4512" y="1824"/>
              <a:chExt cx="720" cy="1008"/>
            </a:xfrm>
          </p:grpSpPr>
          <p:sp>
            <p:nvSpPr>
              <p:cNvPr id="163864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 dirty="0"/>
                  <a:t>back</a:t>
                </a:r>
              </a:p>
            </p:txBody>
          </p:sp>
          <p:sp>
            <p:nvSpPr>
              <p:cNvPr id="163865" name="Rectangle 25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 flipH="1">
                <a:off x="4512" y="2280"/>
                <a:ext cx="432" cy="552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3245" y="5181600"/>
              <a:ext cx="1173163" cy="731838"/>
              <a:chOff x="2773362" y="2782094"/>
              <a:chExt cx="1173163" cy="731838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Mop</a:t>
                </a:r>
                <a:endParaRPr lang="en-US" dirty="0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7184" y="3955042"/>
              <a:ext cx="1173163" cy="731838"/>
              <a:chOff x="2773362" y="2782094"/>
              <a:chExt cx="1173163" cy="731838"/>
            </a:xfrm>
          </p:grpSpPr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Cook</a:t>
                </a:r>
                <a:endParaRPr lang="en-US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288930" y="4194969"/>
              <a:ext cx="310234" cy="91043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5576521" y="4800600"/>
              <a:ext cx="671879" cy="71425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 flipV="1">
              <a:off x="3946526" y="3055815"/>
              <a:ext cx="2818910" cy="123248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5530" y="2319215"/>
            <a:ext cx="1066800" cy="862013"/>
            <a:chOff x="1350869" y="2286000"/>
            <a:chExt cx="1066800" cy="862013"/>
          </a:xfrm>
        </p:grpSpPr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temp</a:t>
              </a:r>
              <a:endParaRPr lang="en-US" sz="2000" dirty="0"/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rgbClr val="FF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10035 0.099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35 0.09907 L -0.05035 0.349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35 0.34907 L 0.18298 0.349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8 0.34907 L 0.33298 0.187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381000" y="1828800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if (back != null)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&lt;E&gt; temp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do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{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  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s += </a:t>
            </a:r>
            <a:r>
              <a:rPr lang="en-US" sz="2400" dirty="0" err="1" smtClean="0">
                <a:solidFill>
                  <a:schemeClr val="accent1"/>
                </a:solidFill>
                <a:latin typeface="Verdana" pitchFamily="34" charset="0"/>
              </a:rPr>
              <a:t>temp.getValue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 if (temp != back)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Verdana" pitchFamily="34" charset="0"/>
              </a:rPr>
              <a:t>        s += ", ";</a:t>
            </a: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   temp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temp.getNext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}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  while (temp !=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back.getNext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3924300" y="1938958"/>
            <a:ext cx="3352800" cy="57888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Start at first node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4972756" y="3563153"/>
            <a:ext cx="4171244" cy="105560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Add </a:t>
            </a:r>
            <a:r>
              <a:rPr lang="en-US" sz="2800" dirty="0">
                <a:solidFill>
                  <a:srgbClr val="FFFF00"/>
                </a:solidFill>
              </a:rPr>
              <a:t>node’s value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Go to next one</a:t>
            </a: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2743200" y="6063673"/>
            <a:ext cx="6400800" cy="57888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Continue until you’re back at the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/>
      <p:bldP spid="165892" grpId="0" animBg="1"/>
      <p:bldP spid="165893" grpId="0" animBg="1"/>
      <p:bldP spid="1658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 Front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2331915"/>
            <a:ext cx="6821121" cy="3581523"/>
            <a:chOff x="1143000" y="2331915"/>
            <a:chExt cx="6821121" cy="3581523"/>
          </a:xfrm>
        </p:grpSpPr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H="1">
              <a:off x="2599164" y="3148013"/>
              <a:ext cx="1126698" cy="801687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73362" y="2782094"/>
              <a:ext cx="1173163" cy="731838"/>
              <a:chOff x="2773362" y="2782094"/>
              <a:chExt cx="1173163" cy="731838"/>
            </a:xfrm>
          </p:grpSpPr>
          <p:sp>
            <p:nvSpPr>
              <p:cNvPr id="16385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Dust</a:t>
                </a:r>
                <a:endParaRPr lang="en-US" dirty="0"/>
              </a:p>
            </p:txBody>
          </p:sp>
          <p:sp>
            <p:nvSpPr>
              <p:cNvPr id="16385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185745" y="5547519"/>
              <a:ext cx="1157655" cy="0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63" name="Group 23"/>
            <p:cNvGrpSpPr>
              <a:grpSpLocks/>
            </p:cNvGrpSpPr>
            <p:nvPr/>
          </p:nvGrpSpPr>
          <p:grpSpPr bwMode="auto">
            <a:xfrm>
              <a:off x="6821121" y="2331915"/>
              <a:ext cx="1143000" cy="1600200"/>
              <a:chOff x="4512" y="1824"/>
              <a:chExt cx="720" cy="1008"/>
            </a:xfrm>
          </p:grpSpPr>
          <p:sp>
            <p:nvSpPr>
              <p:cNvPr id="163864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/>
                  <a:t>back</a:t>
                </a:r>
              </a:p>
            </p:txBody>
          </p:sp>
          <p:sp>
            <p:nvSpPr>
              <p:cNvPr id="163865" name="Rectangle 25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 flipH="1">
                <a:off x="4512" y="2280"/>
                <a:ext cx="432" cy="552"/>
              </a:xfrm>
              <a:prstGeom prst="line">
                <a:avLst/>
              </a:prstGeom>
              <a:noFill/>
              <a:ln w="34925">
                <a:solidFill>
                  <a:srgbClr val="0099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43000" y="3790950"/>
              <a:ext cx="1336431" cy="731838"/>
              <a:chOff x="2610094" y="2782094"/>
              <a:chExt cx="1336431" cy="731838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2610094" y="2782094"/>
                <a:ext cx="895106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3245" y="5181600"/>
              <a:ext cx="1173163" cy="731838"/>
              <a:chOff x="2773362" y="2782094"/>
              <a:chExt cx="1173163" cy="731838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Mop</a:t>
                </a:r>
                <a:endParaRPr lang="en-US" dirty="0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797184" y="3955042"/>
              <a:ext cx="1173163" cy="731838"/>
              <a:chOff x="2773362" y="2782094"/>
              <a:chExt cx="1173163" cy="731838"/>
            </a:xfrm>
          </p:grpSpPr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773362" y="2782094"/>
                <a:ext cx="731838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Cook</a:t>
                </a:r>
                <a:endParaRPr lang="en-US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288930" y="4194969"/>
              <a:ext cx="310234" cy="910431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43400" y="5181600"/>
              <a:ext cx="1453784" cy="731838"/>
              <a:chOff x="2492741" y="2782094"/>
              <a:chExt cx="1453784" cy="73183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492741" y="2782094"/>
                <a:ext cx="1012459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Laundry</a:t>
                </a:r>
                <a:endParaRPr lang="en-US" dirty="0"/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505200" y="2782094"/>
                <a:ext cx="441325" cy="731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V="1">
              <a:off x="5576521" y="4800600"/>
              <a:ext cx="671879" cy="714253"/>
            </a:xfrm>
            <a:prstGeom prst="line">
              <a:avLst/>
            </a:prstGeom>
            <a:noFill/>
            <a:ln w="34925">
              <a:solidFill>
                <a:srgbClr val="0099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8"/>
          <p:cNvSpPr>
            <a:spLocks noChangeShapeType="1"/>
          </p:cNvSpPr>
          <p:nvPr/>
        </p:nvSpPr>
        <p:spPr bwMode="auto">
          <a:xfrm flipH="1">
            <a:off x="4038600" y="2679544"/>
            <a:ext cx="1758584" cy="314235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9959" y="2025773"/>
            <a:ext cx="1173163" cy="731838"/>
            <a:chOff x="4959959" y="2416175"/>
            <a:chExt cx="1173163" cy="731838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959959" y="2416175"/>
              <a:ext cx="731838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Mow</a:t>
              </a:r>
              <a:endParaRPr lang="en-US" dirty="0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5691797" y="2416175"/>
              <a:ext cx="441325" cy="73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38600" y="1219200"/>
            <a:ext cx="1066800" cy="862013"/>
            <a:chOff x="1350869" y="2286000"/>
            <a:chExt cx="1066800" cy="862013"/>
          </a:xfrm>
        </p:grpSpPr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350869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node</a:t>
              </a:r>
              <a:endParaRPr lang="en-US" sz="2000" dirty="0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1769970" y="2646329"/>
              <a:ext cx="228599" cy="314235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884269" y="2782094"/>
              <a:ext cx="404661" cy="365919"/>
            </a:xfrm>
            <a:prstGeom prst="line">
              <a:avLst/>
            </a:prstGeom>
            <a:noFill/>
            <a:ln w="34925">
              <a:solidFill>
                <a:srgbClr val="FF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3946525" y="3352801"/>
            <a:ext cx="2729951" cy="796740"/>
          </a:xfrm>
          <a:prstGeom prst="line">
            <a:avLst/>
          </a:prstGeom>
          <a:noFill/>
          <a:ln w="349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H="1" flipV="1">
            <a:off x="5797184" y="2782093"/>
            <a:ext cx="938060" cy="1282924"/>
          </a:xfrm>
          <a:prstGeom prst="line">
            <a:avLst/>
          </a:prstGeom>
          <a:noFill/>
          <a:ln w="34925">
            <a:solidFill>
              <a:srgbClr val="FF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0062" y="121765"/>
            <a:ext cx="5128420" cy="510778"/>
          </a:xfrm>
          <a:prstGeom prst="round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Special Case: adding to empty list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  <p:bldP spid="51" grpId="1" animBg="1"/>
      <p:bldP spid="52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28600" y="1676400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listSize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++;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if (back == null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&gt; node = new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&lt;&gt;(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obj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, null);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node.setNext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(node);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back = 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else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{ </a:t>
            </a:r>
            <a:endParaRPr lang="en-US" sz="2000" dirty="0">
              <a:solidFill>
                <a:schemeClr val="accent1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&lt;E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&gt; node = new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ListNode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&lt;&gt;(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obj,back.getNext</a:t>
            </a:r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Verdana" pitchFamily="34" charset="0"/>
              </a:rPr>
              <a:t>back.setNext</a:t>
            </a:r>
            <a:r>
              <a:rPr lang="en-US" sz="2000" dirty="0" smtClean="0">
                <a:solidFill>
                  <a:schemeClr val="accent1"/>
                </a:solidFill>
                <a:latin typeface="Verdana" pitchFamily="34" charset="0"/>
              </a:rPr>
              <a:t>(node);</a:t>
            </a:r>
          </a:p>
          <a:p>
            <a:r>
              <a:rPr lang="en-US" sz="2000" dirty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addFirst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6917" name="AutoShape 5"/>
          <p:cNvSpPr>
            <a:spLocks noChangeArrowheads="1"/>
          </p:cNvSpPr>
          <p:nvPr/>
        </p:nvSpPr>
        <p:spPr bwMode="auto">
          <a:xfrm>
            <a:off x="3211689" y="1415095"/>
            <a:ext cx="54864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If empty, </a:t>
            </a:r>
            <a:r>
              <a:rPr lang="en-US" sz="2400" dirty="0" smtClean="0">
                <a:solidFill>
                  <a:srgbClr val="FFFF00"/>
                </a:solidFill>
              </a:rPr>
              <a:t>create new node that is its own next node &amp; make </a:t>
            </a:r>
            <a:r>
              <a:rPr lang="en-US" sz="2400" dirty="0">
                <a:solidFill>
                  <a:srgbClr val="FFFF00"/>
                </a:solidFill>
              </a:rPr>
              <a:t>it the back</a:t>
            </a:r>
          </a:p>
        </p:txBody>
      </p:sp>
      <p:sp>
        <p:nvSpPr>
          <p:cNvPr id="166918" name="AutoShape 6"/>
          <p:cNvSpPr>
            <a:spLocks noChangeArrowheads="1"/>
          </p:cNvSpPr>
          <p:nvPr/>
        </p:nvSpPr>
        <p:spPr bwMode="auto">
          <a:xfrm>
            <a:off x="2438400" y="3438573"/>
            <a:ext cx="67056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Otherwise, make </a:t>
            </a:r>
            <a:r>
              <a:rPr lang="en-US" sz="2400" dirty="0" smtClean="0">
                <a:solidFill>
                  <a:srgbClr val="FFFF00"/>
                </a:solidFill>
              </a:rPr>
              <a:t>new node that has old front as its next &amp; set back’s </a:t>
            </a:r>
            <a:r>
              <a:rPr lang="en-US" sz="2400" dirty="0">
                <a:solidFill>
                  <a:srgbClr val="FFFF00"/>
                </a:solidFill>
              </a:rPr>
              <a:t>next point to </a:t>
            </a:r>
            <a:r>
              <a:rPr lang="en-US" sz="2400" dirty="0" smtClean="0">
                <a:solidFill>
                  <a:srgbClr val="FFFF00"/>
                </a:solidFill>
              </a:rPr>
              <a:t>new node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  <p:bldP spid="166917" grpId="0" animBg="1"/>
      <p:bldP spid="166918" grpId="0" animBg="1"/>
    </p:bldLst>
  </p:timing>
</p:sld>
</file>

<file path=ppt/theme/theme1.xml><?xml version="1.0" encoding="utf-8"?>
<a:theme xmlns:a="http://schemas.openxmlformats.org/drawingml/2006/main" name="Echo">
  <a:themeElements>
    <a:clrScheme name="Echo 1">
      <a:dk1>
        <a:srgbClr val="25252F"/>
      </a:dk1>
      <a:lt1>
        <a:srgbClr val="9999FF"/>
      </a:lt1>
      <a:dk2>
        <a:srgbClr val="000000"/>
      </a:dk2>
      <a:lt2>
        <a:srgbClr val="FFFFFF"/>
      </a:lt2>
      <a:accent1>
        <a:srgbClr val="3366FF"/>
      </a:accent1>
      <a:accent2>
        <a:srgbClr val="003399"/>
      </a:accent2>
      <a:accent3>
        <a:srgbClr val="AAAAAA"/>
      </a:accent3>
      <a:accent4>
        <a:srgbClr val="8282DA"/>
      </a:accent4>
      <a:accent5>
        <a:srgbClr val="ADB8FF"/>
      </a:accent5>
      <a:accent6>
        <a:srgbClr val="002D8A"/>
      </a:accent6>
      <a:hlink>
        <a:srgbClr val="009999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9092</TotalTime>
  <Words>2309</Words>
  <Application>Microsoft Office PowerPoint</Application>
  <PresentationFormat>On-screen Show (4:3)</PresentationFormat>
  <Paragraphs>693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Times New Roman</vt:lpstr>
      <vt:lpstr>Verdana</vt:lpstr>
      <vt:lpstr>Wingdings</vt:lpstr>
      <vt:lpstr>Echo</vt:lpstr>
      <vt:lpstr>Special Linked Lists</vt:lpstr>
      <vt:lpstr>PowerPoint Presentation</vt:lpstr>
      <vt:lpstr>Circular Linked Lists</vt:lpstr>
      <vt:lpstr>Circular Linked Lists</vt:lpstr>
      <vt:lpstr>PowerPoint Presentation</vt:lpstr>
      <vt:lpstr>Traversing Circular Lists</vt:lpstr>
      <vt:lpstr>toString Method</vt:lpstr>
      <vt:lpstr>Add at Front</vt:lpstr>
      <vt:lpstr>addFirst Method</vt:lpstr>
      <vt:lpstr>Add at Back</vt:lpstr>
      <vt:lpstr>addLast Method</vt:lpstr>
      <vt:lpstr>Remove from Front</vt:lpstr>
      <vt:lpstr>removeFirst Method</vt:lpstr>
      <vt:lpstr>Remove from Back</vt:lpstr>
      <vt:lpstr>removeLast Method</vt:lpstr>
      <vt:lpstr>Remove Object – “Mop”</vt:lpstr>
      <vt:lpstr>remove(E obj) Method</vt:lpstr>
      <vt:lpstr>remove(E obj) Method</vt:lpstr>
      <vt:lpstr>PowerPoint Presentation</vt:lpstr>
      <vt:lpstr>Doubly Linked Lists</vt:lpstr>
      <vt:lpstr>Doubly v. Singly Linked Lists</vt:lpstr>
      <vt:lpstr>Generic DoubleNode Class</vt:lpstr>
      <vt:lpstr>Generic DoubleNode Class</vt:lpstr>
      <vt:lpstr>Generic DoubleNode Class</vt:lpstr>
      <vt:lpstr>java.util.LinkedList&lt;E&gt; Class</vt:lpstr>
      <vt:lpstr>Traversing Backwards</vt:lpstr>
      <vt:lpstr>PowerPoint Presentation</vt:lpstr>
      <vt:lpstr>Adding to Front</vt:lpstr>
      <vt:lpstr>addFirst Method</vt:lpstr>
      <vt:lpstr>Adding to Back</vt:lpstr>
      <vt:lpstr>addLast Method</vt:lpstr>
      <vt:lpstr>Removing from Front</vt:lpstr>
      <vt:lpstr>removeFirst Method</vt:lpstr>
      <vt:lpstr>Removing from Back</vt:lpstr>
      <vt:lpstr>removeLast Method</vt:lpstr>
      <vt:lpstr>Removing Object:  “Red”</vt:lpstr>
      <vt:lpstr>remove(E obj) Method</vt:lpstr>
      <vt:lpstr>remove(E obj) Method Solution A</vt:lpstr>
      <vt:lpstr>remove(E obj) Method Solution B</vt:lpstr>
      <vt:lpstr>DoublePractice.java</vt:lpstr>
      <vt:lpstr>DoublePractice.java</vt:lpstr>
      <vt:lpstr>DoublePractice.java</vt:lpstr>
      <vt:lpstr>DoublePractice.java</vt:lpstr>
      <vt:lpstr>PowerPoint Presentation</vt:lpstr>
      <vt:lpstr>Hashing</vt:lpstr>
      <vt:lpstr>Hashing</vt:lpstr>
      <vt:lpstr>A Simple Hash Table</vt:lpstr>
      <vt:lpstr>Categorizing our Class</vt:lpstr>
      <vt:lpstr>Collisions</vt:lpstr>
      <vt:lpstr>Handling Collisions</vt:lpstr>
      <vt:lpstr>Handling Collisions</vt:lpstr>
      <vt:lpstr>Handling Collisions</vt:lpstr>
      <vt:lpstr>Collisions: Chaining</vt:lpstr>
      <vt:lpstr>Handling Collisions</vt:lpstr>
      <vt:lpstr>World Lights</vt:lpstr>
      <vt:lpstr>Sparse Matrix</vt:lpstr>
      <vt:lpstr>Array of Linked Lists</vt:lpstr>
      <vt:lpstr>Linked Lists of Linked Lists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Plano ISD</dc:creator>
  <cp:lastModifiedBy>Tracy Ishman</cp:lastModifiedBy>
  <cp:revision>169</cp:revision>
  <cp:lastPrinted>2018-11-15T21:47:38Z</cp:lastPrinted>
  <dcterms:created xsi:type="dcterms:W3CDTF">2006-01-13T22:12:33Z</dcterms:created>
  <dcterms:modified xsi:type="dcterms:W3CDTF">2019-12-04T22:34:36Z</dcterms:modified>
</cp:coreProperties>
</file>