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5"/>
  </p:handoutMasterIdLst>
  <p:sldIdLst>
    <p:sldId id="256" r:id="rId2"/>
    <p:sldId id="283" r:id="rId3"/>
    <p:sldId id="284" r:id="rId4"/>
    <p:sldId id="300" r:id="rId5"/>
    <p:sldId id="261" r:id="rId6"/>
    <p:sldId id="262" r:id="rId7"/>
    <p:sldId id="259" r:id="rId8"/>
    <p:sldId id="260" r:id="rId9"/>
    <p:sldId id="267" r:id="rId10"/>
    <p:sldId id="285" r:id="rId11"/>
    <p:sldId id="286" r:id="rId12"/>
    <p:sldId id="303" r:id="rId13"/>
    <p:sldId id="288" r:id="rId14"/>
    <p:sldId id="291" r:id="rId15"/>
    <p:sldId id="264" r:id="rId16"/>
    <p:sldId id="292" r:id="rId17"/>
    <p:sldId id="293" r:id="rId18"/>
    <p:sldId id="301" r:id="rId19"/>
    <p:sldId id="302" r:id="rId20"/>
    <p:sldId id="268" r:id="rId21"/>
    <p:sldId id="294" r:id="rId22"/>
    <p:sldId id="276" r:id="rId23"/>
    <p:sldId id="277" r:id="rId24"/>
    <p:sldId id="296" r:id="rId25"/>
    <p:sldId id="297" r:id="rId26"/>
    <p:sldId id="278" r:id="rId27"/>
    <p:sldId id="295" r:id="rId28"/>
    <p:sldId id="279" r:id="rId29"/>
    <p:sldId id="280" r:id="rId30"/>
    <p:sldId id="298" r:id="rId31"/>
    <p:sldId id="299" r:id="rId32"/>
    <p:sldId id="281" r:id="rId33"/>
    <p:sldId id="282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0066"/>
    <a:srgbClr val="FF33CC"/>
    <a:srgbClr val="FF99FF"/>
    <a:srgbClr val="66FFFF"/>
    <a:srgbClr val="FFCCFF"/>
    <a:srgbClr val="00FF00"/>
    <a:srgbClr val="D5AAE8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7" d="100"/>
          <a:sy n="87" d="100"/>
        </p:scale>
        <p:origin x="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2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D538600-84EB-4EE7-A1EE-27DFCD7166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73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1905000"/>
            <a:ext cx="7772400" cy="1736725"/>
          </a:xfrm>
        </p:spPr>
        <p:txBody>
          <a:bodyPr anchor="t"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962400"/>
            <a:ext cx="6781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quarter" idx="2"/>
          </p:nvPr>
        </p:nvSpPr>
        <p:spPr>
          <a:xfrm>
            <a:off x="990600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>
          <a:xfrm>
            <a:off x="346868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7F5234C-1DD7-4B1A-8C4D-93A8F0C5E2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E2BB0-4238-46CD-B4DF-B4D2B9B7DD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0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244475"/>
            <a:ext cx="209708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4475"/>
            <a:ext cx="61388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3AE9-625D-40EA-87DC-DE204D1CC5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6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C523B-A5B1-492D-9395-B55095E499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4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90E715-A18B-4032-833F-12B95051DC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2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8075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1B6A9-2FA7-4DF1-B3A8-5467444BC3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F46D1-3495-4BE8-B61C-0996E8057C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1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F70DB4-5100-4054-A24D-A6A7EE6CDA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9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CE7E91-5A57-4AD5-AC52-E0C16A94D7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5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7DF51F-BF22-494E-A4CC-601853FE38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6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B0063F-9B24-486F-8BA1-5E2754BFAB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4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5225"/>
            <a:ext cx="19018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7375" y="6245225"/>
            <a:ext cx="19018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06EAB821-F316-41AD-AD68-774B2F2CBE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10" name="Rectangle 14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44475"/>
            <a:ext cx="83851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11" name="Rectangle 15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38200" y="1905000"/>
            <a:ext cx="80073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1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/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FF99"/>
        </a:buClr>
        <a:buFont typeface="Wingdings" pitchFamily="2" charset="2"/>
        <a:buChar char="§"/>
        <a:defRPr sz="2800">
          <a:solidFill>
            <a:schemeClr val="tx1"/>
          </a:solidFill>
          <a:effectLst/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D5AAE8"/>
        </a:buClr>
        <a:buFont typeface="Wingdings" pitchFamily="2" charset="2"/>
        <a:buChar char="§"/>
        <a:defRPr sz="2400">
          <a:solidFill>
            <a:schemeClr val="tx1"/>
          </a:solidFill>
          <a:effectLst/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/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FF99"/>
        </a:buClr>
        <a:buFont typeface="Wingdings" pitchFamily="2" charset="2"/>
        <a:buChar char="§"/>
        <a:defRPr sz="2000">
          <a:solidFill>
            <a:schemeClr val="tx1"/>
          </a:solidFill>
          <a:effectLst/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FF99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FF99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FF99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FF99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Unit 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– Empty the Stack</a:t>
            </a:r>
            <a:endParaRPr lang="en-US" dirty="0"/>
          </a:p>
        </p:txBody>
      </p:sp>
      <p:sp>
        <p:nvSpPr>
          <p:cNvPr id="47107" name="AutoShape 3"/>
          <p:cNvSpPr>
            <a:spLocks noChangeArrowheads="1"/>
          </p:cNvSpPr>
          <p:nvPr/>
        </p:nvSpPr>
        <p:spPr bwMode="auto">
          <a:xfrm>
            <a:off x="428625" y="1556742"/>
            <a:ext cx="7038975" cy="1191816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/>
            <a:r>
              <a:rPr lang="en-US" sz="3200">
                <a:solidFill>
                  <a:schemeClr val="accent1"/>
                </a:solidFill>
              </a:rPr>
              <a:t>Remove all elements, displaying each integer as it is removed</a:t>
            </a:r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4419600" y="4876800"/>
            <a:ext cx="3278187" cy="1452384"/>
          </a:xfrm>
          <a:prstGeom prst="cloudCallout">
            <a:avLst>
              <a:gd name="adj1" fmla="val -56875"/>
              <a:gd name="adj2" fmla="val -82361"/>
            </a:avLst>
          </a:prstGeom>
          <a:solidFill>
            <a:srgbClr val="CC99FF"/>
          </a:solidFill>
          <a:ln w="9525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Stack is now empty!!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nimBg="1"/>
      <p:bldP spid="4710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Flip the Stack</a:t>
            </a:r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428625" y="1556742"/>
            <a:ext cx="7850188" cy="1191816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Create and return a stack that contains the reverse of the original stack</a:t>
            </a:r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auto">
          <a:xfrm>
            <a:off x="4606487" y="3352800"/>
            <a:ext cx="4341813" cy="578882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Create temporary stack</a:t>
            </a:r>
          </a:p>
        </p:txBody>
      </p:sp>
      <p:sp>
        <p:nvSpPr>
          <p:cNvPr id="48135" name="AutoShape 7"/>
          <p:cNvSpPr>
            <a:spLocks noChangeArrowheads="1"/>
          </p:cNvSpPr>
          <p:nvPr/>
        </p:nvSpPr>
        <p:spPr bwMode="auto">
          <a:xfrm>
            <a:off x="2743200" y="4962763"/>
            <a:ext cx="5334000" cy="1055608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Remove from original stack and invert onto temporary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nimBg="1"/>
      <p:bldP spid="48134" grpId="0" animBg="1"/>
      <p:bldP spid="481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to Bottom</a:t>
            </a:r>
          </a:p>
        </p:txBody>
      </p:sp>
      <p:sp>
        <p:nvSpPr>
          <p:cNvPr id="49155" name="AutoShape 3"/>
          <p:cNvSpPr>
            <a:spLocks noChangeArrowheads="1"/>
          </p:cNvSpPr>
          <p:nvPr/>
        </p:nvSpPr>
        <p:spPr bwMode="auto">
          <a:xfrm>
            <a:off x="257175" y="1473200"/>
            <a:ext cx="8332788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/>
            <a:r>
              <a:rPr lang="en-US" sz="2800">
                <a:solidFill>
                  <a:schemeClr val="accent1"/>
                </a:solidFill>
              </a:rPr>
              <a:t>Move current top to bottom and keep rest in order</a:t>
            </a:r>
          </a:p>
        </p:txBody>
      </p:sp>
      <p:sp>
        <p:nvSpPr>
          <p:cNvPr id="49157" name="AutoShape 5"/>
          <p:cNvSpPr>
            <a:spLocks noChangeArrowheads="1"/>
          </p:cNvSpPr>
          <p:nvPr/>
        </p:nvSpPr>
        <p:spPr bwMode="auto">
          <a:xfrm>
            <a:off x="4406239" y="2059004"/>
            <a:ext cx="4051962" cy="1055608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Save top then move rest to temporary stack</a:t>
            </a:r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4403877" y="5326047"/>
            <a:ext cx="3505199" cy="1055608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Put top on bottom, then reload stack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955720" y="4038600"/>
            <a:ext cx="4953000" cy="91940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 anchorCtr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OK to replace with:  temp = flip(s);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But not on last flip</a:t>
            </a:r>
          </a:p>
        </p:txBody>
      </p:sp>
    </p:spTree>
    <p:extLst>
      <p:ext uri="{BB962C8B-B14F-4D97-AF65-F5344CB8AC3E}">
        <p14:creationId xmlns:p14="http://schemas.microsoft.com/office/powerpoint/2010/main" val="315285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nimBg="1"/>
      <p:bldP spid="49157" grpId="0" animBg="1"/>
      <p:bldP spid="49158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 to Top</a:t>
            </a:r>
          </a:p>
        </p:txBody>
      </p:sp>
      <p:sp>
        <p:nvSpPr>
          <p:cNvPr id="50179" name="AutoShape 3"/>
          <p:cNvSpPr>
            <a:spLocks noChangeArrowheads="1"/>
          </p:cNvSpPr>
          <p:nvPr/>
        </p:nvSpPr>
        <p:spPr bwMode="auto">
          <a:xfrm>
            <a:off x="257175" y="1473200"/>
            <a:ext cx="8332788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/>
            <a:r>
              <a:rPr lang="en-US" sz="2800">
                <a:solidFill>
                  <a:schemeClr val="accent1"/>
                </a:solidFill>
              </a:rPr>
              <a:t>Move current bottom to top and keep rest in order</a:t>
            </a:r>
          </a:p>
        </p:txBody>
      </p:sp>
      <p:sp>
        <p:nvSpPr>
          <p:cNvPr id="50181" name="AutoShape 5"/>
          <p:cNvSpPr>
            <a:spLocks noChangeArrowheads="1"/>
          </p:cNvSpPr>
          <p:nvPr/>
        </p:nvSpPr>
        <p:spPr bwMode="auto">
          <a:xfrm>
            <a:off x="4466369" y="2144792"/>
            <a:ext cx="4554538" cy="1055608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Flip onto temporary stack, then save old bottom</a:t>
            </a:r>
          </a:p>
        </p:txBody>
      </p:sp>
      <p:sp>
        <p:nvSpPr>
          <p:cNvPr id="50182" name="AutoShape 6"/>
          <p:cNvSpPr>
            <a:spLocks noChangeArrowheads="1"/>
          </p:cNvSpPr>
          <p:nvPr/>
        </p:nvSpPr>
        <p:spPr bwMode="auto">
          <a:xfrm>
            <a:off x="4423569" y="5029200"/>
            <a:ext cx="3889375" cy="1055608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Flip rest back, then place bottom on top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nimBg="1"/>
      <p:bldP spid="50181" grpId="0" animBg="1"/>
      <p:bldP spid="501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Remove All Occurrences</a:t>
            </a:r>
          </a:p>
        </p:txBody>
      </p:sp>
      <p:sp>
        <p:nvSpPr>
          <p:cNvPr id="53251" name="AutoShape 3"/>
          <p:cNvSpPr>
            <a:spLocks noChangeArrowheads="1"/>
          </p:cNvSpPr>
          <p:nvPr/>
        </p:nvSpPr>
        <p:spPr bwMode="auto">
          <a:xfrm>
            <a:off x="257175" y="1473200"/>
            <a:ext cx="5762625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Remove all occurrences of </a:t>
            </a:r>
            <a:r>
              <a:rPr lang="en-US" sz="2800" i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53253" name="AutoShape 5"/>
          <p:cNvSpPr>
            <a:spLocks noChangeArrowheads="1"/>
          </p:cNvSpPr>
          <p:nvPr/>
        </p:nvSpPr>
        <p:spPr bwMode="auto">
          <a:xfrm>
            <a:off x="4341812" y="2895600"/>
            <a:ext cx="4341813" cy="1055608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Flip non-matching values onto temporary stack</a:t>
            </a:r>
          </a:p>
        </p:txBody>
      </p:sp>
      <p:sp>
        <p:nvSpPr>
          <p:cNvPr id="53254" name="AutoShape 6"/>
          <p:cNvSpPr>
            <a:spLocks noChangeArrowheads="1"/>
          </p:cNvSpPr>
          <p:nvPr/>
        </p:nvSpPr>
        <p:spPr bwMode="auto">
          <a:xfrm>
            <a:off x="4776787" y="5205306"/>
            <a:ext cx="2919413" cy="1055608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Flip remaining values 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animBg="1"/>
      <p:bldP spid="53253" grpId="0" animBg="1"/>
      <p:bldP spid="532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 Stack: Java Array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5334000" y="533400"/>
            <a:ext cx="3124200" cy="11430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CC99FF"/>
          </a:solidFill>
          <a:ln w="9525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The End</a:t>
            </a:r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457200" y="1905000"/>
            <a:ext cx="6278563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Where should the top be maintained?</a:t>
            </a:r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477838" y="2909888"/>
            <a:ext cx="3354387" cy="5937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Advantages?</a:t>
            </a:r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457200" y="3596522"/>
            <a:ext cx="3397250" cy="1055608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solidFill>
                  <a:schemeClr val="accent3">
                    <a:lumMod val="50000"/>
                  </a:schemeClr>
                </a:solidFill>
              </a:rPr>
              <a:t>Memory efficient if stack of primitives</a:t>
            </a:r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5126038" y="2855913"/>
            <a:ext cx="3354387" cy="5937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Disadvantages?</a:t>
            </a:r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>
            <a:off x="5105400" y="3560009"/>
            <a:ext cx="3397250" cy="1055608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Overflow – pushing onto full stack</a:t>
            </a:r>
          </a:p>
        </p:txBody>
      </p:sp>
      <p:sp>
        <p:nvSpPr>
          <p:cNvPr id="14346" name="AutoShape 10"/>
          <p:cNvSpPr>
            <a:spLocks noChangeArrowheads="1"/>
          </p:cNvSpPr>
          <p:nvPr/>
        </p:nvSpPr>
        <p:spPr bwMode="auto">
          <a:xfrm>
            <a:off x="5105400" y="4729997"/>
            <a:ext cx="3397250" cy="1055608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Must maintain “logical”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  <p:bldP spid="14341" grpId="0" animBg="1"/>
      <p:bldP spid="14342" grpId="0" animBg="1"/>
      <p:bldP spid="14343" grpId="0"/>
      <p:bldP spid="14344" grpId="0" animBg="1"/>
      <p:bldP spid="14345" grpId="0"/>
      <p:bldP spid="143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 Stack: </a:t>
            </a:r>
            <a:r>
              <a:rPr lang="en-US">
                <a:latin typeface="Verdana" pitchFamily="34" charset="0"/>
              </a:rPr>
              <a:t>java.util.ArrayList</a:t>
            </a:r>
          </a:p>
        </p:txBody>
      </p:sp>
      <p:sp>
        <p:nvSpPr>
          <p:cNvPr id="56323" name="AutoShape 3"/>
          <p:cNvSpPr>
            <a:spLocks noChangeArrowheads="1"/>
          </p:cNvSpPr>
          <p:nvPr/>
        </p:nvSpPr>
        <p:spPr bwMode="auto">
          <a:xfrm>
            <a:off x="5334000" y="533400"/>
            <a:ext cx="3124200" cy="11430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CC99FF"/>
          </a:solidFill>
          <a:ln w="9525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The End</a:t>
            </a:r>
          </a:p>
        </p:txBody>
      </p:sp>
      <p:sp>
        <p:nvSpPr>
          <p:cNvPr id="56324" name="AutoShape 4"/>
          <p:cNvSpPr>
            <a:spLocks noChangeArrowheads="1"/>
          </p:cNvSpPr>
          <p:nvPr/>
        </p:nvSpPr>
        <p:spPr bwMode="auto">
          <a:xfrm>
            <a:off x="457200" y="1905000"/>
            <a:ext cx="6278563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Where should the top be maintained?</a:t>
            </a:r>
          </a:p>
        </p:txBody>
      </p:sp>
      <p:sp>
        <p:nvSpPr>
          <p:cNvPr id="56325" name="AutoShape 5"/>
          <p:cNvSpPr>
            <a:spLocks noChangeArrowheads="1"/>
          </p:cNvSpPr>
          <p:nvPr/>
        </p:nvSpPr>
        <p:spPr bwMode="auto">
          <a:xfrm>
            <a:off x="477838" y="2909888"/>
            <a:ext cx="3354387" cy="5937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Advantages?</a:t>
            </a:r>
          </a:p>
        </p:txBody>
      </p:sp>
      <p:sp>
        <p:nvSpPr>
          <p:cNvPr id="56326" name="AutoShape 6"/>
          <p:cNvSpPr>
            <a:spLocks noChangeArrowheads="1"/>
          </p:cNvSpPr>
          <p:nvPr/>
        </p:nvSpPr>
        <p:spPr bwMode="auto">
          <a:xfrm>
            <a:off x="457200" y="3596522"/>
            <a:ext cx="3397250" cy="1055608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solidFill>
                  <a:schemeClr val="accent3">
                    <a:lumMod val="50000"/>
                  </a:schemeClr>
                </a:solidFill>
              </a:rPr>
              <a:t>Dynamic Resizing (no overflow)</a:t>
            </a:r>
          </a:p>
        </p:txBody>
      </p:sp>
      <p:sp>
        <p:nvSpPr>
          <p:cNvPr id="56327" name="AutoShape 7"/>
          <p:cNvSpPr>
            <a:spLocks noChangeArrowheads="1"/>
          </p:cNvSpPr>
          <p:nvPr/>
        </p:nvSpPr>
        <p:spPr bwMode="auto">
          <a:xfrm>
            <a:off x="5284788" y="2855913"/>
            <a:ext cx="3354387" cy="5937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Disadvantages?</a:t>
            </a:r>
          </a:p>
        </p:txBody>
      </p:sp>
      <p:sp>
        <p:nvSpPr>
          <p:cNvPr id="56328" name="AutoShape 8"/>
          <p:cNvSpPr>
            <a:spLocks noChangeArrowheads="1"/>
          </p:cNvSpPr>
          <p:nvPr/>
        </p:nvSpPr>
        <p:spPr bwMode="auto">
          <a:xfrm>
            <a:off x="5105400" y="3560009"/>
            <a:ext cx="3713163" cy="1055608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Less memory efficient for primitives</a:t>
            </a:r>
          </a:p>
        </p:txBody>
      </p:sp>
      <p:sp>
        <p:nvSpPr>
          <p:cNvPr id="56330" name="AutoShape 10"/>
          <p:cNvSpPr>
            <a:spLocks noChangeArrowheads="1"/>
          </p:cNvSpPr>
          <p:nvPr/>
        </p:nvSpPr>
        <p:spPr bwMode="auto">
          <a:xfrm>
            <a:off x="457200" y="4787147"/>
            <a:ext cx="3397250" cy="1055608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solidFill>
                  <a:schemeClr val="accent3">
                    <a:lumMod val="50000"/>
                  </a:schemeClr>
                </a:solidFill>
              </a:rPr>
              <a:t>No maintenance of “logical”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nimBg="1"/>
      <p:bldP spid="56324" grpId="0" animBg="1"/>
      <p:bldP spid="56325" grpId="0" animBg="1"/>
      <p:bldP spid="56326" grpId="0"/>
      <p:bldP spid="56327" grpId="0" animBg="1"/>
      <p:bldP spid="56328" grpId="0"/>
      <p:bldP spid="563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 Stack: </a:t>
            </a:r>
            <a:r>
              <a:rPr lang="en-US">
                <a:latin typeface="Verdana" pitchFamily="34" charset="0"/>
              </a:rPr>
              <a:t>java.util.LinkedList</a:t>
            </a:r>
          </a:p>
        </p:txBody>
      </p:sp>
      <p:sp>
        <p:nvSpPr>
          <p:cNvPr id="57347" name="AutoShape 3"/>
          <p:cNvSpPr>
            <a:spLocks noChangeArrowheads="1"/>
          </p:cNvSpPr>
          <p:nvPr/>
        </p:nvSpPr>
        <p:spPr bwMode="auto">
          <a:xfrm>
            <a:off x="4524375" y="244475"/>
            <a:ext cx="4422775" cy="1143000"/>
          </a:xfrm>
          <a:prstGeom prst="cloudCallout">
            <a:avLst>
              <a:gd name="adj1" fmla="val -27278"/>
              <a:gd name="adj2" fmla="val 95278"/>
            </a:avLst>
          </a:prstGeom>
          <a:solidFill>
            <a:srgbClr val="CC99FF"/>
          </a:solidFill>
          <a:ln w="9525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Doubly-linked: doesn’t matter</a:t>
            </a:r>
          </a:p>
        </p:txBody>
      </p:sp>
      <p:sp>
        <p:nvSpPr>
          <p:cNvPr id="57348" name="AutoShape 4"/>
          <p:cNvSpPr>
            <a:spLocks noChangeArrowheads="1"/>
          </p:cNvSpPr>
          <p:nvPr/>
        </p:nvSpPr>
        <p:spPr bwMode="auto">
          <a:xfrm>
            <a:off x="457200" y="1905000"/>
            <a:ext cx="6278563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Where should the top be maintained?</a:t>
            </a:r>
          </a:p>
        </p:txBody>
      </p:sp>
      <p:sp>
        <p:nvSpPr>
          <p:cNvPr id="57349" name="AutoShape 5"/>
          <p:cNvSpPr>
            <a:spLocks noChangeArrowheads="1"/>
          </p:cNvSpPr>
          <p:nvPr/>
        </p:nvSpPr>
        <p:spPr bwMode="auto">
          <a:xfrm>
            <a:off x="477838" y="2909888"/>
            <a:ext cx="3354387" cy="5937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Advantages?</a:t>
            </a:r>
          </a:p>
        </p:txBody>
      </p:sp>
      <p:sp>
        <p:nvSpPr>
          <p:cNvPr id="57350" name="AutoShape 6"/>
          <p:cNvSpPr>
            <a:spLocks noChangeArrowheads="1"/>
          </p:cNvSpPr>
          <p:nvPr/>
        </p:nvSpPr>
        <p:spPr bwMode="auto">
          <a:xfrm>
            <a:off x="457200" y="3596522"/>
            <a:ext cx="3397250" cy="1055608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solidFill>
                  <a:schemeClr val="accent3">
                    <a:lumMod val="50000"/>
                  </a:schemeClr>
                </a:solidFill>
              </a:rPr>
              <a:t>Dynamic Resizing (no overflow)</a:t>
            </a:r>
          </a:p>
        </p:txBody>
      </p:sp>
      <p:sp>
        <p:nvSpPr>
          <p:cNvPr id="57351" name="AutoShape 7"/>
          <p:cNvSpPr>
            <a:spLocks noChangeArrowheads="1"/>
          </p:cNvSpPr>
          <p:nvPr/>
        </p:nvSpPr>
        <p:spPr bwMode="auto">
          <a:xfrm>
            <a:off x="5284788" y="2855913"/>
            <a:ext cx="3354387" cy="5937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Disadvantages?</a:t>
            </a:r>
          </a:p>
        </p:txBody>
      </p:sp>
      <p:sp>
        <p:nvSpPr>
          <p:cNvPr id="57352" name="AutoShape 8"/>
          <p:cNvSpPr>
            <a:spLocks noChangeArrowheads="1"/>
          </p:cNvSpPr>
          <p:nvPr/>
        </p:nvSpPr>
        <p:spPr bwMode="auto">
          <a:xfrm>
            <a:off x="5105400" y="3560009"/>
            <a:ext cx="3713163" cy="1055608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Less memory efficient for primitives</a:t>
            </a:r>
          </a:p>
        </p:txBody>
      </p:sp>
      <p:sp>
        <p:nvSpPr>
          <p:cNvPr id="57353" name="AutoShape 9"/>
          <p:cNvSpPr>
            <a:spLocks noChangeArrowheads="1"/>
          </p:cNvSpPr>
          <p:nvPr/>
        </p:nvSpPr>
        <p:spPr bwMode="auto">
          <a:xfrm>
            <a:off x="479425" y="4793734"/>
            <a:ext cx="3351213" cy="57888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solidFill>
                  <a:schemeClr val="accent3">
                    <a:lumMod val="50000"/>
                  </a:schemeClr>
                </a:solidFill>
              </a:rPr>
              <a:t>No wasted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nimBg="1"/>
      <p:bldP spid="57348" grpId="0" animBg="1"/>
      <p:bldP spid="57349" grpId="0" animBg="1"/>
      <p:bldP spid="57350" grpId="0"/>
      <p:bldP spid="57351" grpId="0" animBg="1"/>
      <p:bldP spid="57352" grpId="0"/>
      <p:bldP spid="573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143000"/>
            <a:ext cx="80772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7200" b="1" dirty="0">
                <a:ln/>
                <a:solidFill>
                  <a:srgbClr val="FF66FF"/>
                </a:solidFill>
              </a:rPr>
              <a:t>Implement </a:t>
            </a:r>
          </a:p>
          <a:p>
            <a:pPr algn="ctr"/>
            <a:r>
              <a:rPr lang="en-US" sz="7200" b="1" dirty="0" err="1">
                <a:ln/>
                <a:solidFill>
                  <a:srgbClr val="FF66FF"/>
                </a:solidFill>
              </a:rPr>
              <a:t>MyStack</a:t>
            </a:r>
            <a:r>
              <a:rPr lang="en-US" sz="7200" b="1" dirty="0">
                <a:ln/>
                <a:solidFill>
                  <a:srgbClr val="FF66FF"/>
                </a:solidFill>
              </a:rPr>
              <a:t> Interface Using an Array</a:t>
            </a:r>
          </a:p>
        </p:txBody>
      </p:sp>
    </p:spTree>
    <p:extLst>
      <p:ext uri="{BB962C8B-B14F-4D97-AF65-F5344CB8AC3E}">
        <p14:creationId xmlns:p14="http://schemas.microsoft.com/office/powerpoint/2010/main" val="1288855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143000"/>
            <a:ext cx="80772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Implement </a:t>
            </a:r>
          </a:p>
          <a:p>
            <a:pPr algn="ctr"/>
            <a:r>
              <a:rPr lang="en-US" sz="7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MyStack</a:t>
            </a:r>
            <a:r>
              <a:rPr lang="en-US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Interface Using </a:t>
            </a:r>
            <a:r>
              <a:rPr lang="en-US" sz="7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ArrayList</a:t>
            </a:r>
            <a:endParaRPr lang="en-US" sz="7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959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Stack ADT</a:t>
            </a:r>
          </a:p>
        </p:txBody>
      </p:sp>
      <p:pic>
        <p:nvPicPr>
          <p:cNvPr id="38916" name="Picture 4" descr="r2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733800"/>
            <a:ext cx="23717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457200" y="1524000"/>
            <a:ext cx="8382000" cy="11811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Linear collection of items in which access is restricted to just one end, the top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457200" y="2882900"/>
            <a:ext cx="6985000" cy="6413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Last-In-First-Out (LIFO) Retrieval</a:t>
            </a:r>
          </a:p>
        </p:txBody>
      </p:sp>
      <p:sp>
        <p:nvSpPr>
          <p:cNvPr id="38920" name="AutoShape 8"/>
          <p:cNvSpPr>
            <a:spLocks noChangeArrowheads="1"/>
          </p:cNvSpPr>
          <p:nvPr/>
        </p:nvSpPr>
        <p:spPr bwMode="auto">
          <a:xfrm>
            <a:off x="936625" y="4104283"/>
            <a:ext cx="5745163" cy="153233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800" dirty="0">
                <a:solidFill>
                  <a:srgbClr val="FF0066"/>
                </a:solidFill>
              </a:rPr>
              <a:t>Examples:</a:t>
            </a:r>
          </a:p>
          <a:p>
            <a:pPr lvl="1"/>
            <a:r>
              <a:rPr lang="en-US" sz="2800" dirty="0">
                <a:solidFill>
                  <a:srgbClr val="FF0066"/>
                </a:solidFill>
              </a:rPr>
              <a:t>Plates or trays in a buffet line</a:t>
            </a:r>
          </a:p>
          <a:p>
            <a:pPr lvl="1"/>
            <a:r>
              <a:rPr lang="en-US" sz="2800" dirty="0" err="1">
                <a:solidFill>
                  <a:srgbClr val="FF0066"/>
                </a:solidFill>
              </a:rPr>
              <a:t>Pez</a:t>
            </a:r>
            <a:r>
              <a:rPr lang="en-US" sz="2800" dirty="0">
                <a:solidFill>
                  <a:srgbClr val="FF0066"/>
                </a:solidFill>
              </a:rPr>
              <a:t> dispenser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nimBg="1"/>
      <p:bldP spid="38919" grpId="0" animBg="1"/>
      <p:bldP spid="389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Arithmetic Expressions with Stacks</a:t>
            </a: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419100" y="1993900"/>
            <a:ext cx="6324600" cy="10477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Infix Notation: standard notation for arithmetic expressions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419100" y="3435350"/>
            <a:ext cx="7840663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Operators (+ - * / % ^) are </a:t>
            </a:r>
            <a:r>
              <a:rPr lang="en-US" sz="2800" i="1">
                <a:solidFill>
                  <a:schemeClr val="tx2"/>
                </a:solidFill>
              </a:rPr>
              <a:t>in between</a:t>
            </a:r>
            <a:r>
              <a:rPr lang="en-US" sz="2800">
                <a:solidFill>
                  <a:schemeClr val="tx2"/>
                </a:solidFill>
              </a:rPr>
              <a:t> operands</a:t>
            </a: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1600200" y="4793020"/>
            <a:ext cx="5986463" cy="64698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Example: 9 + 3 * 4 / 2 - 10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7" grpId="0" animBg="1"/>
      <p:bldP spid="184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Arithmetic Expressions with Stacks</a:t>
            </a:r>
          </a:p>
        </p:txBody>
      </p:sp>
      <p:sp>
        <p:nvSpPr>
          <p:cNvPr id="60419" name="AutoShape 3"/>
          <p:cNvSpPr>
            <a:spLocks noChangeArrowheads="1"/>
          </p:cNvSpPr>
          <p:nvPr/>
        </p:nvSpPr>
        <p:spPr bwMode="auto">
          <a:xfrm>
            <a:off x="441325" y="1828800"/>
            <a:ext cx="7916863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Postfix Notation: operators are </a:t>
            </a:r>
            <a:r>
              <a:rPr lang="en-US" sz="2800" i="1">
                <a:solidFill>
                  <a:schemeClr val="tx2"/>
                </a:solidFill>
              </a:rPr>
              <a:t>after</a:t>
            </a:r>
            <a:r>
              <a:rPr lang="en-US" sz="2800">
                <a:solidFill>
                  <a:schemeClr val="tx2"/>
                </a:solidFill>
              </a:rPr>
              <a:t> operands</a:t>
            </a:r>
          </a:p>
        </p:txBody>
      </p:sp>
      <p:sp>
        <p:nvSpPr>
          <p:cNvPr id="60420" name="AutoShape 4"/>
          <p:cNvSpPr>
            <a:spLocks noChangeArrowheads="1"/>
          </p:cNvSpPr>
          <p:nvPr/>
        </p:nvSpPr>
        <p:spPr bwMode="auto">
          <a:xfrm>
            <a:off x="441325" y="3698875"/>
            <a:ext cx="4754563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Use stack to evaluate:</a:t>
            </a:r>
          </a:p>
        </p:txBody>
      </p:sp>
      <p:sp>
        <p:nvSpPr>
          <p:cNvPr id="60421" name="AutoShape 5"/>
          <p:cNvSpPr>
            <a:spLocks noChangeArrowheads="1"/>
          </p:cNvSpPr>
          <p:nvPr/>
        </p:nvSpPr>
        <p:spPr bwMode="auto">
          <a:xfrm>
            <a:off x="1404938" y="2659420"/>
            <a:ext cx="5986462" cy="64698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Example: 9  3  4  *  2  /  + 10  -</a:t>
            </a:r>
          </a:p>
        </p:txBody>
      </p:sp>
      <p:sp>
        <p:nvSpPr>
          <p:cNvPr id="60422" name="AutoShape 6"/>
          <p:cNvSpPr>
            <a:spLocks noChangeArrowheads="1"/>
          </p:cNvSpPr>
          <p:nvPr/>
        </p:nvSpPr>
        <p:spPr bwMode="auto">
          <a:xfrm>
            <a:off x="990600" y="4260334"/>
            <a:ext cx="4752975" cy="57888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 dirty="0">
                <a:solidFill>
                  <a:srgbClr val="FF33CC"/>
                </a:solidFill>
              </a:rPr>
              <a:t>Scan expression left to right</a:t>
            </a:r>
          </a:p>
        </p:txBody>
      </p:sp>
      <p:sp>
        <p:nvSpPr>
          <p:cNvPr id="60423" name="AutoShape 7"/>
          <p:cNvSpPr>
            <a:spLocks noChangeArrowheads="1"/>
          </p:cNvSpPr>
          <p:nvPr/>
        </p:nvSpPr>
        <p:spPr bwMode="auto">
          <a:xfrm>
            <a:off x="968375" y="4752459"/>
            <a:ext cx="4752975" cy="57888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solidFill>
                  <a:srgbClr val="FF33CC"/>
                </a:solidFill>
              </a:rPr>
              <a:t>If operand, push onto stack</a:t>
            </a:r>
          </a:p>
        </p:txBody>
      </p:sp>
      <p:sp>
        <p:nvSpPr>
          <p:cNvPr id="60424" name="AutoShape 8"/>
          <p:cNvSpPr>
            <a:spLocks noChangeArrowheads="1"/>
          </p:cNvSpPr>
          <p:nvPr/>
        </p:nvSpPr>
        <p:spPr bwMode="auto">
          <a:xfrm>
            <a:off x="968375" y="5249109"/>
            <a:ext cx="7874000" cy="1055608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solidFill>
                  <a:srgbClr val="FF33CC"/>
                </a:solidFill>
              </a:rPr>
              <a:t>If operator, pop 2 operands (a then b), evaluate (b op a), push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nimBg="1"/>
      <p:bldP spid="60420" grpId="0" animBg="1"/>
      <p:bldP spid="60421" grpId="0"/>
      <p:bldP spid="60422" grpId="0"/>
      <p:bldP spid="60423" grpId="0"/>
      <p:bldP spid="604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80975"/>
            <a:ext cx="8385175" cy="1431925"/>
          </a:xfrm>
        </p:spPr>
        <p:txBody>
          <a:bodyPr/>
          <a:lstStyle/>
          <a:p>
            <a:r>
              <a:rPr lang="en-US" dirty="0"/>
              <a:t>Evaluating Postfix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Lucida Sans Typewriter" pitchFamily="49" charset="0"/>
              </a:rPr>
              <a:t> 20  7  5  3  -  *  /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447800" y="5486400"/>
            <a:ext cx="1600200" cy="466725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828800" y="5019675"/>
            <a:ext cx="762000" cy="4667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1828800" y="4552950"/>
            <a:ext cx="762000" cy="4667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828800" y="4086225"/>
            <a:ext cx="762000" cy="4667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828800" y="3614853"/>
            <a:ext cx="762000" cy="4667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4495800" y="3629025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5 – 3 =&gt; 2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1828800" y="4081578"/>
            <a:ext cx="762000" cy="4667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4495800" y="4357688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C00000"/>
                </a:solidFill>
              </a:rPr>
              <a:t>7 * 2 =&gt; 14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1828800" y="4548303"/>
            <a:ext cx="762000" cy="4667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4495800" y="5133975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C00000"/>
                </a:solidFill>
              </a:rPr>
              <a:t>20 / 14 =&gt; 1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1828800" y="5015028"/>
            <a:ext cx="762000" cy="4667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 flipV="1">
            <a:off x="2667000" y="2504440"/>
            <a:ext cx="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V="1">
            <a:off x="3505200" y="2504440"/>
            <a:ext cx="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flipV="1">
            <a:off x="4283075" y="2504440"/>
            <a:ext cx="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 flipV="1">
            <a:off x="5029200" y="2504440"/>
            <a:ext cx="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 flipV="1">
            <a:off x="5791200" y="2504440"/>
            <a:ext cx="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 flipV="1">
            <a:off x="6477000" y="2504440"/>
            <a:ext cx="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 flipV="1">
            <a:off x="7239000" y="2504440"/>
            <a:ext cx="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2" name="Oval 22"/>
          <p:cNvSpPr>
            <a:spLocks noChangeArrowheads="1"/>
          </p:cNvSpPr>
          <p:nvPr/>
        </p:nvSpPr>
        <p:spPr bwMode="auto">
          <a:xfrm>
            <a:off x="5661660" y="985599"/>
            <a:ext cx="3276600" cy="919401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Infix Notation:</a:t>
            </a:r>
          </a:p>
          <a:p>
            <a:pPr algn="ctr"/>
            <a:r>
              <a:rPr lang="en-US" sz="2400">
                <a:solidFill>
                  <a:schemeClr val="bg1"/>
                </a:solidFill>
              </a:rPr>
              <a:t>20 / (7 * (5 – 3))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25" grpId="0" animBg="1"/>
      <p:bldP spid="30725" grpId="1" animBg="1"/>
      <p:bldP spid="30726" grpId="0" animBg="1"/>
      <p:bldP spid="30726" grpId="1" animBg="1"/>
      <p:bldP spid="30727" grpId="0" animBg="1"/>
      <p:bldP spid="30727" grpId="1" animBg="1"/>
      <p:bldP spid="30728" grpId="0" animBg="1"/>
      <p:bldP spid="30728" grpId="1" animBg="1"/>
      <p:bldP spid="30729" grpId="0"/>
      <p:bldP spid="30730" grpId="0" animBg="1"/>
      <p:bldP spid="30730" grpId="1" animBg="1"/>
      <p:bldP spid="30731" grpId="0"/>
      <p:bldP spid="30732" grpId="0" animBg="1"/>
      <p:bldP spid="30732" grpId="1" animBg="1"/>
      <p:bldP spid="30733" grpId="0"/>
      <p:bldP spid="30734" grpId="0" animBg="1"/>
      <p:bldP spid="30735" grpId="0" animBg="1"/>
      <p:bldP spid="30735" grpId="1" animBg="1"/>
      <p:bldP spid="30736" grpId="0" animBg="1"/>
      <p:bldP spid="30736" grpId="1" animBg="1"/>
      <p:bldP spid="30737" grpId="0" animBg="1"/>
      <p:bldP spid="30737" grpId="1" animBg="1"/>
      <p:bldP spid="30738" grpId="0" animBg="1"/>
      <p:bldP spid="30738" grpId="1" animBg="1"/>
      <p:bldP spid="30739" grpId="0" animBg="1"/>
      <p:bldP spid="30739" grpId="1" animBg="1"/>
      <p:bldP spid="30740" grpId="0" animBg="1"/>
      <p:bldP spid="30740" grpId="1" animBg="1"/>
      <p:bldP spid="30741" grpId="0" animBg="1"/>
      <p:bldP spid="307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Postfix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Lucida Sans Typewriter" pitchFamily="49" charset="0"/>
              </a:rPr>
              <a:t>20  7  -  5  *  3  /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447800" y="5486400"/>
            <a:ext cx="1600200" cy="466725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828800" y="5019675"/>
            <a:ext cx="762000" cy="4667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828800" y="4552950"/>
            <a:ext cx="762000" cy="4667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4495800" y="3629025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C00000"/>
                </a:solidFill>
              </a:rPr>
              <a:t>20 – 7 =&gt; 13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1828800" y="5019675"/>
            <a:ext cx="762000" cy="4667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bg1"/>
                </a:solidFill>
              </a:rPr>
              <a:t>65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4495800" y="4357688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C00000"/>
                </a:solidFill>
              </a:rPr>
              <a:t>13 * 5 =&gt; 65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828800" y="4552950"/>
            <a:ext cx="762000" cy="4667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4495800" y="5133975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C00000"/>
                </a:solidFill>
              </a:rPr>
              <a:t>65 / 3 =&gt; 21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1828800" y="5019675"/>
            <a:ext cx="762000" cy="4667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 flipV="1">
            <a:off x="2514600" y="2458720"/>
            <a:ext cx="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accent5"/>
              </a:solidFill>
            </a:endParaRP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V="1">
            <a:off x="3352800" y="2458720"/>
            <a:ext cx="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accent5"/>
              </a:solidFill>
            </a:endParaRP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V="1">
            <a:off x="4130675" y="2458720"/>
            <a:ext cx="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accent5"/>
              </a:solidFill>
            </a:endParaRPr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V="1">
            <a:off x="4876800" y="2458720"/>
            <a:ext cx="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accent5"/>
              </a:solidFill>
            </a:endParaRPr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 flipV="1">
            <a:off x="5638800" y="2458720"/>
            <a:ext cx="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accent5"/>
              </a:solidFill>
            </a:endParaRPr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 flipV="1">
            <a:off x="6324600" y="2458720"/>
            <a:ext cx="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accent5"/>
              </a:solidFill>
            </a:endParaRP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 flipV="1">
            <a:off x="7086600" y="2458720"/>
            <a:ext cx="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accent5"/>
              </a:solidFill>
            </a:endParaRP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1828800" y="4552950"/>
            <a:ext cx="762000" cy="4667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1828800" y="5019675"/>
            <a:ext cx="762000" cy="4667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31768" name="Oval 24"/>
          <p:cNvSpPr>
            <a:spLocks noChangeArrowheads="1"/>
          </p:cNvSpPr>
          <p:nvPr/>
        </p:nvSpPr>
        <p:spPr bwMode="auto">
          <a:xfrm>
            <a:off x="5867400" y="1066800"/>
            <a:ext cx="3124200" cy="919401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Infix Notation:</a:t>
            </a:r>
          </a:p>
          <a:p>
            <a:pPr algn="ctr"/>
            <a:r>
              <a:rPr lang="en-US" sz="2400">
                <a:solidFill>
                  <a:schemeClr val="bg1"/>
                </a:solidFill>
              </a:rPr>
              <a:t>(20 – 7) * 5 /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/>
      <p:bldP spid="31749" grpId="0" animBg="1"/>
      <p:bldP spid="31749" grpId="1" animBg="1"/>
      <p:bldP spid="31750" grpId="0" animBg="1"/>
      <p:bldP spid="31750" grpId="1" animBg="1"/>
      <p:bldP spid="31753" grpId="0"/>
      <p:bldP spid="31754" grpId="0" animBg="1"/>
      <p:bldP spid="31754" grpId="1" animBg="1"/>
      <p:bldP spid="31755" grpId="0"/>
      <p:bldP spid="31756" grpId="1" animBg="1"/>
      <p:bldP spid="31757" grpId="0"/>
      <p:bldP spid="31758" grpId="0" animBg="1"/>
      <p:bldP spid="31758" grpId="1" animBg="1"/>
      <p:bldP spid="31759" grpId="0" animBg="1"/>
      <p:bldP spid="31759" grpId="1" animBg="1"/>
      <p:bldP spid="31760" grpId="0" animBg="1"/>
      <p:bldP spid="31760" grpId="1" animBg="1"/>
      <p:bldP spid="31761" grpId="0" animBg="1"/>
      <p:bldP spid="31761" grpId="1" animBg="1"/>
      <p:bldP spid="31762" grpId="0" animBg="1"/>
      <p:bldP spid="31762" grpId="1" animBg="1"/>
      <p:bldP spid="31763" grpId="0" animBg="1"/>
      <p:bldP spid="31763" grpId="1" animBg="1"/>
      <p:bldP spid="31764" grpId="0" animBg="1"/>
      <p:bldP spid="31764" grpId="1" animBg="1"/>
      <p:bldP spid="31765" grpId="0" animBg="1"/>
      <p:bldP spid="31766" grpId="0" animBg="1"/>
      <p:bldP spid="31766" grpId="1" animBg="1"/>
      <p:bldP spid="31767" grpId="0" animBg="1"/>
      <p:bldP spid="317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by Humans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44767" y="2433935"/>
            <a:ext cx="3903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ucida Sans Typewriter" pitchFamily="49" charset="0"/>
              </a:rPr>
              <a:t>20  7  -  5  *  3  /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353234"/>
            <a:ext cx="8382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Working from left-to-right, find first group of </a:t>
            </a:r>
            <a:r>
              <a:rPr lang="en-US" sz="2000" i="1" dirty="0">
                <a:solidFill>
                  <a:srgbClr val="FF33CC"/>
                </a:solidFill>
              </a:rPr>
              <a:t>number-number-operator</a:t>
            </a:r>
          </a:p>
        </p:txBody>
      </p:sp>
      <p:sp>
        <p:nvSpPr>
          <p:cNvPr id="6" name="Right Brace 5"/>
          <p:cNvSpPr/>
          <p:nvPr/>
        </p:nvSpPr>
        <p:spPr bwMode="auto">
          <a:xfrm rot="5400000">
            <a:off x="2977696" y="2078407"/>
            <a:ext cx="431943" cy="1752600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117500"/>
            <a:ext cx="2266967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Lucida Sans Typewriter" pitchFamily="49" charset="0"/>
              </a:rPr>
              <a:t>20 – 7 </a:t>
            </a:r>
            <a:r>
              <a:rPr lang="en-US" sz="2400" dirty="0">
                <a:solidFill>
                  <a:schemeClr val="accent1"/>
                </a:solidFill>
              </a:rPr>
              <a:t>is</a:t>
            </a:r>
            <a:r>
              <a:rPr lang="en-US" sz="2400" dirty="0">
                <a:solidFill>
                  <a:schemeClr val="accent1"/>
                </a:solidFill>
                <a:latin typeface="Lucida Sans Typewriter" pitchFamily="49" charset="0"/>
              </a:rPr>
              <a:t> </a:t>
            </a:r>
            <a:r>
              <a:rPr lang="en-US" sz="2400" dirty="0">
                <a:solidFill>
                  <a:srgbClr val="FF33CC"/>
                </a:solidFill>
                <a:latin typeface="Lucida Sans Typewriter" pitchFamily="49" charset="0"/>
              </a:rPr>
              <a:t>13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0" y="3367354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  <a:latin typeface="Lucida Sans Typewriter" pitchFamily="49" charset="0"/>
              </a:rPr>
              <a:t>13</a:t>
            </a:r>
            <a:r>
              <a:rPr lang="en-US" sz="2400" dirty="0">
                <a:solidFill>
                  <a:schemeClr val="accent1"/>
                </a:solidFill>
                <a:latin typeface="Lucida Sans Typewriter" pitchFamily="49" charset="0"/>
              </a:rPr>
              <a:t>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ucida Sans Typewriter" pitchFamily="49" charset="0"/>
              </a:rPr>
              <a:t>5  *  3  /</a:t>
            </a:r>
          </a:p>
        </p:txBody>
      </p:sp>
      <p:sp>
        <p:nvSpPr>
          <p:cNvPr id="9" name="Right Brace 8"/>
          <p:cNvSpPr/>
          <p:nvPr/>
        </p:nvSpPr>
        <p:spPr bwMode="auto">
          <a:xfrm rot="5400000">
            <a:off x="3665638" y="2954341"/>
            <a:ext cx="431943" cy="1752600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60723" y="4689901"/>
            <a:ext cx="3159839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Infix Notation:</a:t>
            </a:r>
          </a:p>
          <a:p>
            <a:r>
              <a:rPr lang="en-US" sz="2400" dirty="0">
                <a:solidFill>
                  <a:srgbClr val="FF33CC"/>
                </a:solidFill>
                <a:latin typeface="Lucida Sans Typewriter" pitchFamily="49" charset="0"/>
              </a:rPr>
              <a:t>(20 – 7) * 5 / 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6769" y="4016462"/>
            <a:ext cx="2266967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Lucida Sans Typewriter" pitchFamily="49" charset="0"/>
              </a:rPr>
              <a:t>13 * 5 </a:t>
            </a:r>
            <a:r>
              <a:rPr lang="en-US" sz="2400" dirty="0">
                <a:solidFill>
                  <a:schemeClr val="accent1"/>
                </a:solidFill>
              </a:rPr>
              <a:t>is</a:t>
            </a:r>
            <a:r>
              <a:rPr lang="en-US" sz="2400" dirty="0">
                <a:solidFill>
                  <a:schemeClr val="accent1"/>
                </a:solidFill>
                <a:latin typeface="Lucida Sans Typewriter" pitchFamily="49" charset="0"/>
              </a:rPr>
              <a:t> </a:t>
            </a:r>
            <a:r>
              <a:rPr lang="en-US" sz="2400" dirty="0">
                <a:solidFill>
                  <a:srgbClr val="FF33CC"/>
                </a:solidFill>
                <a:latin typeface="Lucida Sans Typewriter" pitchFamily="49" charset="0"/>
              </a:rPr>
              <a:t>65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7659" y="1869672"/>
            <a:ext cx="6477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Evaluate as </a:t>
            </a:r>
            <a:r>
              <a:rPr lang="en-US" sz="2000" i="1" dirty="0">
                <a:solidFill>
                  <a:srgbClr val="FF33CC"/>
                </a:solidFill>
              </a:rPr>
              <a:t># op #</a:t>
            </a:r>
            <a:r>
              <a:rPr lang="en-US" sz="2000" dirty="0">
                <a:solidFill>
                  <a:schemeClr val="accent1"/>
                </a:solidFill>
              </a:rPr>
              <a:t>, replace with the result, and repeat</a:t>
            </a:r>
            <a:endParaRPr lang="en-US" sz="2000" i="1" dirty="0">
              <a:solidFill>
                <a:srgbClr val="FF33C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9313" y="4273162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  <a:latin typeface="Lucida Sans Typewriter" pitchFamily="49" charset="0"/>
              </a:rPr>
              <a:t>65</a:t>
            </a:r>
            <a:r>
              <a:rPr lang="en-US" sz="2400" dirty="0">
                <a:solidFill>
                  <a:schemeClr val="accent1"/>
                </a:solidFill>
                <a:latin typeface="Lucida Sans Typewriter" pitchFamily="49" charset="0"/>
              </a:rPr>
              <a:t>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ucida Sans Typewriter" pitchFamily="49" charset="0"/>
              </a:rPr>
              <a:t>3  /</a:t>
            </a:r>
          </a:p>
        </p:txBody>
      </p:sp>
      <p:sp>
        <p:nvSpPr>
          <p:cNvPr id="14" name="Right Brace 13"/>
          <p:cNvSpPr/>
          <p:nvPr/>
        </p:nvSpPr>
        <p:spPr bwMode="auto">
          <a:xfrm rot="5400000">
            <a:off x="4278692" y="3860150"/>
            <a:ext cx="431943" cy="1752600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37344" y="5105400"/>
            <a:ext cx="2266967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Lucida Sans Typewriter" pitchFamily="49" charset="0"/>
              </a:rPr>
              <a:t>65 / 3 </a:t>
            </a:r>
            <a:r>
              <a:rPr lang="en-US" sz="2400" dirty="0">
                <a:solidFill>
                  <a:schemeClr val="accent1"/>
                </a:solidFill>
              </a:rPr>
              <a:t>is</a:t>
            </a:r>
            <a:r>
              <a:rPr lang="en-US" sz="2400" dirty="0">
                <a:solidFill>
                  <a:schemeClr val="accent1"/>
                </a:solidFill>
                <a:latin typeface="Lucida Sans Typewriter" pitchFamily="49" charset="0"/>
              </a:rPr>
              <a:t> </a:t>
            </a:r>
            <a:r>
              <a:rPr lang="en-US" sz="2400" dirty="0">
                <a:solidFill>
                  <a:srgbClr val="FF33CC"/>
                </a:solidFill>
                <a:latin typeface="Lucida Sans Typewriter" pitchFamily="49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1542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by Humans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17367" y="1445567"/>
            <a:ext cx="4512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Lucida Sans Typewriter" pitchFamily="49" charset="0"/>
              </a:rPr>
              <a:t>20  7  5  3  -  *  /</a:t>
            </a:r>
          </a:p>
        </p:txBody>
      </p:sp>
      <p:sp>
        <p:nvSpPr>
          <p:cNvPr id="6" name="Right Brace 5"/>
          <p:cNvSpPr/>
          <p:nvPr/>
        </p:nvSpPr>
        <p:spPr bwMode="auto">
          <a:xfrm rot="5400000">
            <a:off x="4357782" y="1092487"/>
            <a:ext cx="431943" cy="1752600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3398" y="2148751"/>
            <a:ext cx="1895071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Lucida Sans Typewriter" pitchFamily="49" charset="0"/>
              </a:rPr>
              <a:t>5 – 3 </a:t>
            </a:r>
            <a:r>
              <a:rPr lang="en-US" sz="2400" dirty="0">
                <a:solidFill>
                  <a:schemeClr val="accent1"/>
                </a:solidFill>
              </a:rPr>
              <a:t>is</a:t>
            </a:r>
            <a:r>
              <a:rPr lang="en-US" sz="2400" dirty="0">
                <a:solidFill>
                  <a:schemeClr val="accent1"/>
                </a:solidFill>
                <a:latin typeface="Lucida Sans Typewriter" pitchFamily="49" charset="0"/>
              </a:rPr>
              <a:t> </a:t>
            </a:r>
            <a:r>
              <a:rPr lang="en-US" sz="2400" dirty="0">
                <a:solidFill>
                  <a:srgbClr val="FF33CC"/>
                </a:solidFill>
                <a:latin typeface="Lucida Sans Typewriter" pitchFamily="49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3005309" y="2417381"/>
            <a:ext cx="32143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Lucida Sans Typewriter" pitchFamily="49" charset="0"/>
              </a:rPr>
              <a:t>20  7</a:t>
            </a:r>
            <a:r>
              <a:rPr lang="en-US" sz="2800" dirty="0">
                <a:solidFill>
                  <a:schemeClr val="accent1"/>
                </a:solidFill>
                <a:latin typeface="Lucida Sans Typewriter" pitchFamily="49" charset="0"/>
              </a:rPr>
              <a:t>  </a:t>
            </a:r>
            <a:r>
              <a:rPr lang="en-US" sz="2800" dirty="0">
                <a:solidFill>
                  <a:srgbClr val="FF33CC"/>
                </a:solidFill>
                <a:latin typeface="Lucida Sans Typewriter" pitchFamily="49" charset="0"/>
              </a:rPr>
              <a:t>2</a:t>
            </a:r>
            <a:r>
              <a:rPr lang="en-US" sz="2800" dirty="0">
                <a:solidFill>
                  <a:schemeClr val="accent1"/>
                </a:solidFill>
                <a:latin typeface="Lucida Sans Typewriter" pitchFamily="49" charset="0"/>
              </a:rPr>
              <a:t> 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Lucida Sans Typewriter" pitchFamily="49" charset="0"/>
              </a:rPr>
              <a:t>*  /</a:t>
            </a:r>
          </a:p>
        </p:txBody>
      </p:sp>
      <p:sp>
        <p:nvSpPr>
          <p:cNvPr id="9" name="Right Brace 8"/>
          <p:cNvSpPr/>
          <p:nvPr/>
        </p:nvSpPr>
        <p:spPr bwMode="auto">
          <a:xfrm rot="5400000">
            <a:off x="4381227" y="2064301"/>
            <a:ext cx="431943" cy="1752600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64273" y="4472775"/>
            <a:ext cx="3531736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Infix Notation:</a:t>
            </a:r>
          </a:p>
          <a:p>
            <a:r>
              <a:rPr lang="en-US" sz="2400" dirty="0">
                <a:solidFill>
                  <a:srgbClr val="FF33CC"/>
                </a:solidFill>
                <a:latin typeface="Lucida Sans Typewriter" pitchFamily="49" charset="0"/>
              </a:rPr>
              <a:t>20 / (7 * (5 – 3))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6769" y="3140297"/>
            <a:ext cx="208101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Lucida Sans Typewriter" pitchFamily="49" charset="0"/>
              </a:rPr>
              <a:t>7 * 2 </a:t>
            </a:r>
            <a:r>
              <a:rPr lang="en-US" sz="2400" dirty="0">
                <a:solidFill>
                  <a:schemeClr val="accent1"/>
                </a:solidFill>
              </a:rPr>
              <a:t>is</a:t>
            </a:r>
            <a:r>
              <a:rPr lang="en-US" sz="2400" dirty="0">
                <a:solidFill>
                  <a:schemeClr val="accent1"/>
                </a:solidFill>
                <a:latin typeface="Lucida Sans Typewriter" pitchFamily="49" charset="0"/>
              </a:rPr>
              <a:t> </a:t>
            </a:r>
            <a:r>
              <a:rPr lang="en-US" sz="2400" dirty="0">
                <a:solidFill>
                  <a:srgbClr val="FF33CC"/>
                </a:solidFill>
                <a:latin typeface="Lucida Sans Typewriter" pitchFamily="49" charset="0"/>
              </a:rPr>
              <a:t>14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09313" y="3400537"/>
            <a:ext cx="21323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Lucida Sans Typewriter" pitchFamily="49" charset="0"/>
              </a:rPr>
              <a:t>20 </a:t>
            </a:r>
            <a:r>
              <a:rPr lang="en-US" sz="2800" dirty="0">
                <a:solidFill>
                  <a:schemeClr val="accent1"/>
                </a:solidFill>
                <a:latin typeface="Lucida Sans Typewriter" pitchFamily="49" charset="0"/>
              </a:rPr>
              <a:t> </a:t>
            </a:r>
            <a:r>
              <a:rPr lang="en-US" sz="2800" dirty="0">
                <a:solidFill>
                  <a:srgbClr val="FF33CC"/>
                </a:solidFill>
                <a:latin typeface="Lucida Sans Typewriter" pitchFamily="49" charset="0"/>
              </a:rPr>
              <a:t>14</a:t>
            </a:r>
            <a:r>
              <a:rPr lang="en-US" sz="2800" dirty="0">
                <a:solidFill>
                  <a:schemeClr val="accent1"/>
                </a:solidFill>
                <a:latin typeface="Lucida Sans Typewriter" pitchFamily="49" charset="0"/>
              </a:rPr>
              <a:t> 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Lucida Sans Typewriter" pitchFamily="49" charset="0"/>
              </a:rPr>
              <a:t>/</a:t>
            </a:r>
          </a:p>
        </p:txBody>
      </p:sp>
      <p:sp>
        <p:nvSpPr>
          <p:cNvPr id="14" name="Right Brace 13"/>
          <p:cNvSpPr/>
          <p:nvPr/>
        </p:nvSpPr>
        <p:spPr bwMode="auto">
          <a:xfrm rot="5400000">
            <a:off x="4459498" y="3003884"/>
            <a:ext cx="431943" cy="2044175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54929" y="4241943"/>
            <a:ext cx="2266967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Lucida Sans Typewriter" pitchFamily="49" charset="0"/>
              </a:rPr>
              <a:t>20 / 14 </a:t>
            </a:r>
            <a:r>
              <a:rPr lang="en-US" sz="2400" dirty="0">
                <a:solidFill>
                  <a:schemeClr val="accent1"/>
                </a:solidFill>
              </a:rPr>
              <a:t>is</a:t>
            </a:r>
            <a:r>
              <a:rPr lang="en-US" sz="2400" dirty="0">
                <a:solidFill>
                  <a:schemeClr val="accent1"/>
                </a:solidFill>
                <a:latin typeface="Lucida Sans Typewriter" pitchFamily="49" charset="0"/>
              </a:rPr>
              <a:t> </a:t>
            </a:r>
            <a:r>
              <a:rPr lang="en-US" sz="2400" dirty="0">
                <a:solidFill>
                  <a:srgbClr val="FF33CC"/>
                </a:solidFill>
                <a:latin typeface="Lucida Sans Typewriter" pitchFamily="49" charset="0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52600" y="5568460"/>
            <a:ext cx="533400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 operands (#s) must be in same order as original expression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10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3" grpId="0"/>
      <p:bldP spid="14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Evaluate &amp; Translate to Infix</a:t>
            </a: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ucida Sans Typewriter" pitchFamily="49" charset="0"/>
              </a:rPr>
              <a:t>9  8  4  2  +  -  *</a:t>
            </a:r>
          </a:p>
          <a:p>
            <a:pPr marL="457200" lvl="1" indent="0">
              <a:buNone/>
            </a:pPr>
            <a:r>
              <a:rPr lang="en-US" dirty="0"/>
              <a:t>Solution:	</a:t>
            </a:r>
            <a:r>
              <a:rPr lang="en-US" dirty="0">
                <a:solidFill>
                  <a:srgbClr val="FF33CC"/>
                </a:solidFill>
                <a:latin typeface="Lucida Sans Typewriter" pitchFamily="49" charset="0"/>
              </a:rPr>
              <a:t>18</a:t>
            </a:r>
          </a:p>
          <a:p>
            <a:pPr marL="457200" lvl="1" indent="0">
              <a:buNone/>
            </a:pPr>
            <a:r>
              <a:rPr lang="en-US" dirty="0"/>
              <a:t>Infix:		</a:t>
            </a:r>
            <a:r>
              <a:rPr lang="en-US" dirty="0">
                <a:solidFill>
                  <a:srgbClr val="FF33CC"/>
                </a:solidFill>
                <a:latin typeface="Lucida Sans Typewriter" pitchFamily="49" charset="0"/>
              </a:rPr>
              <a:t>9 * (8 - (4 + 2))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ucida Sans Typewriter" pitchFamily="49" charset="0"/>
              </a:rPr>
              <a:t>15  5  /  4  ^</a:t>
            </a:r>
          </a:p>
          <a:p>
            <a:pPr marL="457200" lvl="1" indent="0">
              <a:buNone/>
            </a:pPr>
            <a:r>
              <a:rPr lang="en-US" dirty="0"/>
              <a:t>Solution:	</a:t>
            </a:r>
            <a:r>
              <a:rPr lang="en-US" dirty="0">
                <a:solidFill>
                  <a:srgbClr val="FF33CC"/>
                </a:solidFill>
                <a:latin typeface="Lucida Sans Typewriter" pitchFamily="49" charset="0"/>
              </a:rPr>
              <a:t>81</a:t>
            </a:r>
          </a:p>
          <a:p>
            <a:pPr marL="457200" lvl="1" indent="0">
              <a:buNone/>
            </a:pPr>
            <a:r>
              <a:rPr lang="en-US" dirty="0"/>
              <a:t>Infix:		</a:t>
            </a:r>
            <a:r>
              <a:rPr lang="en-US" dirty="0">
                <a:solidFill>
                  <a:srgbClr val="FF33CC"/>
                </a:solidFill>
                <a:latin typeface="Lucida Sans Typewriter" pitchFamily="49" charset="0"/>
              </a:rPr>
              <a:t>(15 / 5) ^ 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Arithmetic Expressions with Stacks</a:t>
            </a:r>
          </a:p>
        </p:txBody>
      </p:sp>
      <p:sp>
        <p:nvSpPr>
          <p:cNvPr id="61443" name="AutoShape 3"/>
          <p:cNvSpPr>
            <a:spLocks noChangeArrowheads="1"/>
          </p:cNvSpPr>
          <p:nvPr/>
        </p:nvSpPr>
        <p:spPr bwMode="auto">
          <a:xfrm>
            <a:off x="441325" y="1828800"/>
            <a:ext cx="7635875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Prefix Notation: operators are </a:t>
            </a:r>
            <a:r>
              <a:rPr lang="en-US" sz="2800" i="1" dirty="0">
                <a:solidFill>
                  <a:schemeClr val="tx1"/>
                </a:solidFill>
              </a:rPr>
              <a:t>before</a:t>
            </a:r>
            <a:r>
              <a:rPr lang="en-US" sz="2800" dirty="0">
                <a:solidFill>
                  <a:schemeClr val="tx1"/>
                </a:solidFill>
              </a:rPr>
              <a:t> operands</a:t>
            </a:r>
          </a:p>
        </p:txBody>
      </p:sp>
      <p:sp>
        <p:nvSpPr>
          <p:cNvPr id="61444" name="AutoShape 4"/>
          <p:cNvSpPr>
            <a:spLocks noChangeArrowheads="1"/>
          </p:cNvSpPr>
          <p:nvPr/>
        </p:nvSpPr>
        <p:spPr bwMode="auto">
          <a:xfrm>
            <a:off x="441325" y="3698875"/>
            <a:ext cx="7635875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Use stack to evaluate, but work </a:t>
            </a:r>
            <a:r>
              <a:rPr lang="en-US" sz="2800" i="1" dirty="0">
                <a:solidFill>
                  <a:schemeClr val="tx1"/>
                </a:solidFill>
              </a:rPr>
              <a:t>right</a:t>
            </a:r>
            <a:r>
              <a:rPr lang="en-US" sz="2800" dirty="0">
                <a:solidFill>
                  <a:schemeClr val="tx1"/>
                </a:solidFill>
              </a:rPr>
              <a:t> to </a:t>
            </a:r>
            <a:r>
              <a:rPr lang="en-US" sz="2800" i="1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61445" name="AutoShape 5"/>
          <p:cNvSpPr>
            <a:spLocks noChangeArrowheads="1"/>
          </p:cNvSpPr>
          <p:nvPr/>
        </p:nvSpPr>
        <p:spPr bwMode="auto">
          <a:xfrm>
            <a:off x="1404938" y="2659420"/>
            <a:ext cx="5986462" cy="64698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Example: -  +  9  /  *  3  4  2  10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990600" y="4260334"/>
            <a:ext cx="5791200" cy="57888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srgbClr val="FF33CC"/>
                </a:solidFill>
              </a:rPr>
              <a:t>Process expression right to left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68375" y="4752459"/>
            <a:ext cx="4752975" cy="57888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800">
                <a:solidFill>
                  <a:srgbClr val="FF33CC"/>
                </a:solidFill>
              </a:rPr>
              <a:t>If operand, push onto stack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968375" y="5249109"/>
            <a:ext cx="7874000" cy="1055608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800" dirty="0">
                <a:solidFill>
                  <a:srgbClr val="FF33CC"/>
                </a:solidFill>
              </a:rPr>
              <a:t>If operator, pop 2 operands (a then b), evaluate (a op b), push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nimBg="1"/>
      <p:bldP spid="61444" grpId="0" animBg="1"/>
      <p:bldP spid="61445" grpId="0"/>
      <p:bldP spid="6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Stacks to Evaluate Prefix Notation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15269" y="1905000"/>
            <a:ext cx="8007350" cy="4191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Lucida Sans Typewriter" pitchFamily="49" charset="0"/>
              </a:rPr>
              <a:t>/  20  *  7  -  5  3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447800" y="5486400"/>
            <a:ext cx="1600200" cy="466725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828800" y="5019675"/>
            <a:ext cx="762000" cy="4667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828800" y="4552950"/>
            <a:ext cx="762000" cy="4667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1824942" y="4552949"/>
            <a:ext cx="762000" cy="4667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4495800" y="3629025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5 – 3 =&gt; 2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4495800" y="4357688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7 * 2 =&gt; 14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4495800" y="5133975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20 / 14 =&gt; 1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1828800" y="5019675"/>
            <a:ext cx="762000" cy="4667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flipV="1">
            <a:off x="7140222" y="2438400"/>
            <a:ext cx="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V="1">
            <a:off x="6400800" y="2438400"/>
            <a:ext cx="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V="1">
            <a:off x="5676900" y="2438400"/>
            <a:ext cx="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 flipV="1">
            <a:off x="4876800" y="2438400"/>
            <a:ext cx="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4191000" y="2438400"/>
            <a:ext cx="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4" name="Oval 22"/>
          <p:cNvSpPr>
            <a:spLocks noChangeArrowheads="1"/>
          </p:cNvSpPr>
          <p:nvPr/>
        </p:nvSpPr>
        <p:spPr bwMode="auto">
          <a:xfrm>
            <a:off x="5311422" y="963353"/>
            <a:ext cx="3657600" cy="919401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Infix Notation:</a:t>
            </a:r>
          </a:p>
          <a:p>
            <a:pPr algn="ctr"/>
            <a:r>
              <a:rPr lang="en-US" sz="2400">
                <a:solidFill>
                  <a:schemeClr val="bg1"/>
                </a:solidFill>
              </a:rPr>
              <a:t>20 / (7 * (5 – 3))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824942" y="5019674"/>
            <a:ext cx="762000" cy="4667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3352800" y="2438400"/>
            <a:ext cx="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828800" y="4552947"/>
            <a:ext cx="762000" cy="4667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V="1">
            <a:off x="2438400" y="2438400"/>
            <a:ext cx="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1828800" y="5019675"/>
            <a:ext cx="762000" cy="4667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/>
      <p:bldP spid="33797" grpId="0" animBg="1"/>
      <p:bldP spid="33797" grpId="1" animBg="1"/>
      <p:bldP spid="33798" grpId="0" animBg="1"/>
      <p:bldP spid="33798" grpId="1" animBg="1"/>
      <p:bldP spid="33800" grpId="0" animBg="1"/>
      <p:bldP spid="33800" grpId="1" animBg="1"/>
      <p:bldP spid="33801" grpId="0"/>
      <p:bldP spid="33803" grpId="0"/>
      <p:bldP spid="33805" grpId="0"/>
      <p:bldP spid="33806" grpId="0" animBg="1"/>
      <p:bldP spid="33806" grpId="1" animBg="1"/>
      <p:bldP spid="33807" grpId="0" animBg="1"/>
      <p:bldP spid="33807" grpId="1" animBg="1"/>
      <p:bldP spid="33808" grpId="0" animBg="1"/>
      <p:bldP spid="33808" grpId="1" animBg="1"/>
      <p:bldP spid="33809" grpId="0" animBg="1"/>
      <p:bldP spid="33809" grpId="1" animBg="1"/>
      <p:bldP spid="33810" grpId="0" animBg="1"/>
      <p:bldP spid="33810" grpId="1" animBg="1"/>
      <p:bldP spid="33811" grpId="0" animBg="1"/>
      <p:bldP spid="33811" grpId="1" animBg="1"/>
      <p:bldP spid="33814" grpId="0" animBg="1"/>
      <p:bldP spid="33799" grpId="0" animBg="1"/>
      <p:bldP spid="33799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385175" cy="1431925"/>
          </a:xfrm>
        </p:spPr>
        <p:txBody>
          <a:bodyPr/>
          <a:lstStyle/>
          <a:p>
            <a:r>
              <a:rPr lang="en-US" dirty="0"/>
              <a:t>Stacks &amp; Prefix Notation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>
                <a:latin typeface="Lucida Sans Typewriter" pitchFamily="49" charset="0"/>
              </a:rPr>
              <a:t>/  </a:t>
            </a:r>
            <a:r>
              <a:rPr lang="en-US" dirty="0"/>
              <a:t> </a:t>
            </a:r>
            <a:r>
              <a:rPr lang="en-US" dirty="0">
                <a:latin typeface="Lucida Sans Typewriter" pitchFamily="49" charset="0"/>
              </a:rPr>
              <a:t>*  - </a:t>
            </a:r>
            <a:r>
              <a:rPr lang="en-US" dirty="0"/>
              <a:t> </a:t>
            </a:r>
            <a:r>
              <a:rPr lang="en-US" dirty="0">
                <a:latin typeface="Lucida Sans Typewriter" pitchFamily="49" charset="0"/>
              </a:rPr>
              <a:t>20 </a:t>
            </a:r>
            <a:r>
              <a:rPr lang="en-US" dirty="0"/>
              <a:t> </a:t>
            </a:r>
            <a:r>
              <a:rPr lang="en-US" dirty="0">
                <a:latin typeface="Lucida Sans Typewriter" pitchFamily="49" charset="0"/>
              </a:rPr>
              <a:t>7  5  3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447800" y="5486400"/>
            <a:ext cx="1600200" cy="466725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828800" y="5019675"/>
            <a:ext cx="762000" cy="4667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828800" y="4572000"/>
            <a:ext cx="762000" cy="4667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  <a:latin typeface="Lucida Sans Typewriter" pitchFamily="49" charset="0"/>
              </a:rPr>
              <a:t>5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4495800" y="3629025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20 – 7 =&gt; 13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4495800" y="4357688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13 * 5 =&gt; 65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4495800" y="5133975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C00000"/>
                </a:solidFill>
              </a:rPr>
              <a:t>65 / 3 =&gt; 21</a:t>
            </a:r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 flipV="1">
            <a:off x="7152640" y="2463800"/>
            <a:ext cx="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 flipV="1">
            <a:off x="6390640" y="2463800"/>
            <a:ext cx="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 flipV="1">
            <a:off x="5628640" y="2463800"/>
            <a:ext cx="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 flipV="1">
            <a:off x="4942840" y="2463800"/>
            <a:ext cx="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Line 19"/>
          <p:cNvSpPr>
            <a:spLocks noChangeShapeType="1"/>
          </p:cNvSpPr>
          <p:nvPr/>
        </p:nvSpPr>
        <p:spPr bwMode="auto">
          <a:xfrm flipV="1">
            <a:off x="4257040" y="2463800"/>
            <a:ext cx="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Oval 22"/>
          <p:cNvSpPr>
            <a:spLocks noChangeArrowheads="1"/>
          </p:cNvSpPr>
          <p:nvPr/>
        </p:nvSpPr>
        <p:spPr bwMode="auto">
          <a:xfrm>
            <a:off x="5641975" y="1066800"/>
            <a:ext cx="3200400" cy="919401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Infix Notation:</a:t>
            </a:r>
          </a:p>
          <a:p>
            <a:pPr algn="ctr"/>
            <a:r>
              <a:rPr lang="en-US" sz="2400">
                <a:solidFill>
                  <a:schemeClr val="bg1"/>
                </a:solidFill>
              </a:rPr>
              <a:t>(20 – 7) * 5 / 3</a:t>
            </a:r>
          </a:p>
        </p:txBody>
      </p: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1828800" y="4096385"/>
            <a:ext cx="762000" cy="4667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1828800" y="3633788"/>
            <a:ext cx="762000" cy="4667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V="1">
            <a:off x="3495040" y="2463800"/>
            <a:ext cx="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V="1">
            <a:off x="2585720" y="2463800"/>
            <a:ext cx="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1828800" y="4105275"/>
            <a:ext cx="762000" cy="4667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828800" y="4572000"/>
            <a:ext cx="762000" cy="4667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65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1828800" y="5019675"/>
            <a:ext cx="762000" cy="4667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34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/>
      <p:bldP spid="34821" grpId="0" animBg="1"/>
      <p:bldP spid="34821" grpId="1" animBg="1"/>
      <p:bldP spid="34822" grpId="0" animBg="1"/>
      <p:bldP spid="34822" grpId="1" animBg="1"/>
      <p:bldP spid="34823" grpId="0"/>
      <p:bldP spid="34825" grpId="0"/>
      <p:bldP spid="34827" grpId="0"/>
      <p:bldP spid="34829" grpId="0" animBg="1"/>
      <p:bldP spid="34829" grpId="1" animBg="1"/>
      <p:bldP spid="34830" grpId="0" animBg="1"/>
      <p:bldP spid="34830" grpId="1" animBg="1"/>
      <p:bldP spid="34831" grpId="0" animBg="1"/>
      <p:bldP spid="34831" grpId="1" animBg="1"/>
      <p:bldP spid="34834" grpId="0" animBg="1"/>
      <p:bldP spid="34834" grpId="1" animBg="1"/>
      <p:bldP spid="34835" grpId="0" animBg="1"/>
      <p:bldP spid="34835" grpId="1" animBg="1"/>
      <p:bldP spid="34838" grpId="0" animBg="1"/>
      <p:bldP spid="34848" grpId="0" animBg="1"/>
      <p:bldP spid="34848" grpId="1" animBg="1"/>
      <p:bldP spid="34849" grpId="0" animBg="1"/>
      <p:bldP spid="34849" grpId="1" animBg="1"/>
      <p:bldP spid="28" grpId="0" animBg="1"/>
      <p:bldP spid="28" grpId="1" animBg="1"/>
      <p:bldP spid="29" grpId="0" animBg="1"/>
      <p:bldP spid="34837" grpId="0" animBg="1"/>
      <p:bldP spid="34837" grpId="1" animBg="1"/>
      <p:bldP spid="30" grpId="0" animBg="1"/>
      <p:bldP spid="30" grpId="1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pic>
        <p:nvPicPr>
          <p:cNvPr id="41988" name="Picture 4" descr="MCj0153890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03188"/>
            <a:ext cx="1563688" cy="15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9" name="Picture 5" descr="MCBS01885_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7260">
            <a:off x="5942013" y="4902200"/>
            <a:ext cx="877887" cy="88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90" name="AutoShape 6"/>
          <p:cNvSpPr>
            <a:spLocks noChangeArrowheads="1"/>
          </p:cNvSpPr>
          <p:nvPr/>
        </p:nvSpPr>
        <p:spPr bwMode="auto">
          <a:xfrm>
            <a:off x="431800" y="1789470"/>
            <a:ext cx="8328025" cy="64698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3200" dirty="0">
                <a:solidFill>
                  <a:srgbClr val="FF0066"/>
                </a:solidFill>
              </a:rPr>
              <a:t>Managing recursion (run-time stack)</a:t>
            </a:r>
          </a:p>
        </p:txBody>
      </p:sp>
      <p:sp>
        <p:nvSpPr>
          <p:cNvPr id="41991" name="AutoShape 7"/>
          <p:cNvSpPr>
            <a:spLocks noChangeArrowheads="1"/>
          </p:cNvSpPr>
          <p:nvPr/>
        </p:nvSpPr>
        <p:spPr bwMode="auto">
          <a:xfrm>
            <a:off x="431800" y="2907070"/>
            <a:ext cx="7972425" cy="64698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3200">
                <a:solidFill>
                  <a:srgbClr val="FF0066"/>
                </a:solidFill>
              </a:rPr>
              <a:t>Algorithm finding path through a maze</a:t>
            </a:r>
          </a:p>
        </p:txBody>
      </p:sp>
      <p:sp>
        <p:nvSpPr>
          <p:cNvPr id="41992" name="AutoShape 8"/>
          <p:cNvSpPr>
            <a:spLocks noChangeArrowheads="1"/>
          </p:cNvSpPr>
          <p:nvPr/>
        </p:nvSpPr>
        <p:spPr bwMode="auto">
          <a:xfrm>
            <a:off x="431800" y="4024670"/>
            <a:ext cx="6983413" cy="64698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3200">
                <a:solidFill>
                  <a:srgbClr val="FF0066"/>
                </a:solidFill>
              </a:rPr>
              <a:t>Parsing expressions for a compiler</a:t>
            </a:r>
          </a:p>
        </p:txBody>
      </p:sp>
      <p:sp>
        <p:nvSpPr>
          <p:cNvPr id="41993" name="AutoShape 9"/>
          <p:cNvSpPr>
            <a:spLocks noChangeArrowheads="1"/>
          </p:cNvSpPr>
          <p:nvPr/>
        </p:nvSpPr>
        <p:spPr bwMode="auto">
          <a:xfrm>
            <a:off x="431800" y="5143858"/>
            <a:ext cx="5510213" cy="64698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3200">
                <a:solidFill>
                  <a:srgbClr val="FF0066"/>
                </a:solidFill>
              </a:rPr>
              <a:t>“Undo” feature in an editor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  <p:bldP spid="41991" grpId="0"/>
      <p:bldP spid="41992" grpId="0"/>
      <p:bldP spid="4199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by Humans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44767" y="2433935"/>
            <a:ext cx="3786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ucida Sans Typewriter" pitchFamily="49" charset="0"/>
              </a:rPr>
              <a:t>/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ucida Sans Typewriter" pitchFamily="49" charset="0"/>
              </a:rPr>
              <a:t>*  -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ucida Sans Typewriter" pitchFamily="49" charset="0"/>
              </a:rPr>
              <a:t>20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ucida Sans Typewriter" pitchFamily="49" charset="0"/>
              </a:rPr>
              <a:t>7  5  3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353234"/>
            <a:ext cx="8382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Working from left-to-right, find first group of </a:t>
            </a:r>
            <a:r>
              <a:rPr lang="en-US" sz="2000" i="1" dirty="0">
                <a:solidFill>
                  <a:srgbClr val="FF33CC"/>
                </a:solidFill>
              </a:rPr>
              <a:t>operator-number-number</a:t>
            </a:r>
          </a:p>
        </p:txBody>
      </p:sp>
      <p:sp>
        <p:nvSpPr>
          <p:cNvPr id="6" name="Right Brace 5"/>
          <p:cNvSpPr/>
          <p:nvPr/>
        </p:nvSpPr>
        <p:spPr bwMode="auto">
          <a:xfrm rot="5400000">
            <a:off x="4080610" y="2116507"/>
            <a:ext cx="431943" cy="1676401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9800" y="2977315"/>
            <a:ext cx="2266967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Lucida Sans Typewriter" pitchFamily="49" charset="0"/>
              </a:rPr>
              <a:t>20 – 7 </a:t>
            </a:r>
            <a:r>
              <a:rPr lang="en-US" sz="2400" dirty="0">
                <a:solidFill>
                  <a:schemeClr val="accent1"/>
                </a:solidFill>
              </a:rPr>
              <a:t>is</a:t>
            </a:r>
            <a:r>
              <a:rPr lang="en-US" sz="2400" dirty="0">
                <a:solidFill>
                  <a:schemeClr val="accent1"/>
                </a:solidFill>
                <a:latin typeface="Lucida Sans Typewriter" pitchFamily="49" charset="0"/>
              </a:rPr>
              <a:t> </a:t>
            </a:r>
            <a:r>
              <a:rPr lang="en-US" sz="2400" dirty="0">
                <a:solidFill>
                  <a:srgbClr val="FF33CC"/>
                </a:solidFill>
                <a:latin typeface="Lucida Sans Typewriter" pitchFamily="49" charset="0"/>
              </a:rPr>
              <a:t>13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0" y="3367354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ucida Sans Typewriter" pitchFamily="49" charset="0"/>
              </a:rPr>
              <a:t>/  *  </a:t>
            </a:r>
            <a:r>
              <a:rPr lang="en-US" sz="2400" dirty="0">
                <a:solidFill>
                  <a:srgbClr val="FF33CC"/>
                </a:solidFill>
                <a:latin typeface="Lucida Sans Typewriter" pitchFamily="49" charset="0"/>
              </a:rPr>
              <a:t>13</a:t>
            </a:r>
            <a:r>
              <a:rPr lang="en-US" sz="2400" dirty="0">
                <a:solidFill>
                  <a:schemeClr val="accent1"/>
                </a:solidFill>
                <a:latin typeface="Lucida Sans Typewriter" pitchFamily="49" charset="0"/>
              </a:rPr>
              <a:t>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ucida Sans Typewriter" pitchFamily="49" charset="0"/>
              </a:rPr>
              <a:t>5  3</a:t>
            </a:r>
          </a:p>
        </p:txBody>
      </p:sp>
      <p:sp>
        <p:nvSpPr>
          <p:cNvPr id="9" name="Right Brace 8"/>
          <p:cNvSpPr/>
          <p:nvPr/>
        </p:nvSpPr>
        <p:spPr bwMode="auto">
          <a:xfrm rot="5400000">
            <a:off x="4192563" y="3073360"/>
            <a:ext cx="431943" cy="1575800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8542" y="4800600"/>
            <a:ext cx="3159839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Infix Notation:</a:t>
            </a:r>
          </a:p>
          <a:p>
            <a:r>
              <a:rPr lang="en-US" sz="2400" dirty="0">
                <a:solidFill>
                  <a:srgbClr val="FF33CC"/>
                </a:solidFill>
                <a:latin typeface="Lucida Sans Typewriter" pitchFamily="49" charset="0"/>
              </a:rPr>
              <a:t>(20 – 7) * 5 / 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57074" y="3861260"/>
            <a:ext cx="2266967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Lucida Sans Typewriter" pitchFamily="49" charset="0"/>
              </a:rPr>
              <a:t>13 * 5 </a:t>
            </a:r>
            <a:r>
              <a:rPr lang="en-US" sz="2400" dirty="0">
                <a:solidFill>
                  <a:schemeClr val="accent1"/>
                </a:solidFill>
              </a:rPr>
              <a:t>is</a:t>
            </a:r>
            <a:r>
              <a:rPr lang="en-US" sz="2400" dirty="0">
                <a:solidFill>
                  <a:schemeClr val="accent1"/>
                </a:solidFill>
                <a:latin typeface="Lucida Sans Typewriter" pitchFamily="49" charset="0"/>
              </a:rPr>
              <a:t> </a:t>
            </a:r>
            <a:r>
              <a:rPr lang="en-US" sz="2400" dirty="0">
                <a:solidFill>
                  <a:srgbClr val="FF33CC"/>
                </a:solidFill>
                <a:latin typeface="Lucida Sans Typewriter" pitchFamily="49" charset="0"/>
              </a:rPr>
              <a:t>65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7659" y="1869672"/>
            <a:ext cx="6477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Evaluate as </a:t>
            </a:r>
            <a:r>
              <a:rPr lang="en-US" sz="2000" i="1" dirty="0">
                <a:solidFill>
                  <a:srgbClr val="FF33CC"/>
                </a:solidFill>
              </a:rPr>
              <a:t># op #</a:t>
            </a:r>
            <a:r>
              <a:rPr lang="en-US" sz="2000" dirty="0">
                <a:solidFill>
                  <a:schemeClr val="accent1"/>
                </a:solidFill>
              </a:rPr>
              <a:t>, replace with the result, and repeat</a:t>
            </a:r>
            <a:endParaRPr lang="en-US" sz="2000" i="1" dirty="0">
              <a:solidFill>
                <a:srgbClr val="FF33C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9313" y="4273162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ucida Sans Typewriter" pitchFamily="49" charset="0"/>
              </a:rPr>
              <a:t>/ </a:t>
            </a:r>
            <a:r>
              <a:rPr lang="en-US" sz="2400" dirty="0">
                <a:solidFill>
                  <a:schemeClr val="accent1"/>
                </a:solidFill>
                <a:latin typeface="Lucida Sans Typewriter" pitchFamily="49" charset="0"/>
              </a:rPr>
              <a:t> </a:t>
            </a:r>
            <a:r>
              <a:rPr lang="en-US" sz="2400" dirty="0">
                <a:solidFill>
                  <a:srgbClr val="FF33CC"/>
                </a:solidFill>
                <a:latin typeface="Lucida Sans Typewriter" pitchFamily="49" charset="0"/>
              </a:rPr>
              <a:t>65</a:t>
            </a:r>
            <a:r>
              <a:rPr lang="en-US" sz="2400" dirty="0">
                <a:solidFill>
                  <a:schemeClr val="accent1"/>
                </a:solidFill>
                <a:latin typeface="Lucida Sans Typewriter" pitchFamily="49" charset="0"/>
              </a:rPr>
              <a:t>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ucida Sans Typewriter" pitchFamily="49" charset="0"/>
              </a:rPr>
              <a:t>3</a:t>
            </a:r>
          </a:p>
        </p:txBody>
      </p:sp>
      <p:sp>
        <p:nvSpPr>
          <p:cNvPr id="14" name="Right Brace 13"/>
          <p:cNvSpPr/>
          <p:nvPr/>
        </p:nvSpPr>
        <p:spPr bwMode="auto">
          <a:xfrm rot="5400000">
            <a:off x="4278271" y="3820495"/>
            <a:ext cx="474294" cy="1789564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43975" y="4923116"/>
            <a:ext cx="2266967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Lucida Sans Typewriter" pitchFamily="49" charset="0"/>
              </a:rPr>
              <a:t>65 / 3 </a:t>
            </a:r>
            <a:r>
              <a:rPr lang="en-US" sz="2400" dirty="0">
                <a:solidFill>
                  <a:schemeClr val="accent1"/>
                </a:solidFill>
              </a:rPr>
              <a:t>is</a:t>
            </a:r>
            <a:r>
              <a:rPr lang="en-US" sz="2400" dirty="0">
                <a:solidFill>
                  <a:schemeClr val="accent1"/>
                </a:solidFill>
                <a:latin typeface="Lucida Sans Typewriter" pitchFamily="49" charset="0"/>
              </a:rPr>
              <a:t> </a:t>
            </a:r>
            <a:r>
              <a:rPr lang="en-US" sz="2400" dirty="0">
                <a:solidFill>
                  <a:srgbClr val="FF33CC"/>
                </a:solidFill>
                <a:latin typeface="Lucida Sans Typewriter" pitchFamily="49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46731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by Humans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20967" y="1750780"/>
            <a:ext cx="4512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Lucida Sans Typewriter" pitchFamily="49" charset="0"/>
              </a:rPr>
              <a:t>/  20  *  7  -  5  3</a:t>
            </a:r>
          </a:p>
        </p:txBody>
      </p:sp>
      <p:sp>
        <p:nvSpPr>
          <p:cNvPr id="6" name="Right Brace 5"/>
          <p:cNvSpPr/>
          <p:nvPr/>
        </p:nvSpPr>
        <p:spPr bwMode="auto">
          <a:xfrm rot="5400000">
            <a:off x="5752725" y="1454073"/>
            <a:ext cx="431943" cy="1676401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38541" y="2406844"/>
            <a:ext cx="1895071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Lucida Sans Typewriter" pitchFamily="49" charset="0"/>
              </a:rPr>
              <a:t>5 – 3 </a:t>
            </a:r>
            <a:r>
              <a:rPr lang="en-US" sz="2400" dirty="0">
                <a:solidFill>
                  <a:schemeClr val="accent1"/>
                </a:solidFill>
              </a:rPr>
              <a:t>is</a:t>
            </a:r>
            <a:r>
              <a:rPr lang="en-US" sz="2400" dirty="0">
                <a:solidFill>
                  <a:schemeClr val="accent1"/>
                </a:solidFill>
                <a:latin typeface="Lucida Sans Typewriter" pitchFamily="49" charset="0"/>
              </a:rPr>
              <a:t> </a:t>
            </a:r>
            <a:r>
              <a:rPr lang="en-US" sz="2400" dirty="0">
                <a:solidFill>
                  <a:srgbClr val="FF33CC"/>
                </a:solidFill>
                <a:latin typeface="Lucida Sans Typewriter" pitchFamily="49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3124200" y="2684199"/>
            <a:ext cx="32143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Lucida Sans Typewriter" pitchFamily="49" charset="0"/>
              </a:rPr>
              <a:t>/  20  *  7  </a:t>
            </a:r>
            <a:r>
              <a:rPr lang="en-US" sz="2800" dirty="0">
                <a:solidFill>
                  <a:srgbClr val="FF33CC"/>
                </a:solidFill>
                <a:latin typeface="Lucida Sans Typewriter" pitchFamily="49" charset="0"/>
              </a:rPr>
              <a:t>2</a:t>
            </a:r>
          </a:p>
        </p:txBody>
      </p:sp>
      <p:sp>
        <p:nvSpPr>
          <p:cNvPr id="9" name="Right Brace 8"/>
          <p:cNvSpPr/>
          <p:nvPr/>
        </p:nvSpPr>
        <p:spPr bwMode="auto">
          <a:xfrm rot="5400000">
            <a:off x="5201645" y="2501328"/>
            <a:ext cx="431943" cy="1575800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2369" y="4471056"/>
            <a:ext cx="3531736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Infix Notation:</a:t>
            </a:r>
          </a:p>
          <a:p>
            <a:r>
              <a:rPr lang="en-US" sz="2400" dirty="0">
                <a:solidFill>
                  <a:srgbClr val="FF33CC"/>
                </a:solidFill>
                <a:latin typeface="Lucida Sans Typewriter" pitchFamily="49" charset="0"/>
              </a:rPr>
              <a:t>20 / (7 * (5 – 3))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88268" y="3485707"/>
            <a:ext cx="208101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Lucida Sans Typewriter" pitchFamily="49" charset="0"/>
              </a:rPr>
              <a:t>7 * 2 </a:t>
            </a:r>
            <a:r>
              <a:rPr lang="en-US" sz="2400" dirty="0">
                <a:solidFill>
                  <a:schemeClr val="accent1"/>
                </a:solidFill>
              </a:rPr>
              <a:t>is</a:t>
            </a:r>
            <a:r>
              <a:rPr lang="en-US" sz="2400" dirty="0">
                <a:solidFill>
                  <a:schemeClr val="accent1"/>
                </a:solidFill>
                <a:latin typeface="Lucida Sans Typewriter" pitchFamily="49" charset="0"/>
              </a:rPr>
              <a:t> </a:t>
            </a:r>
            <a:r>
              <a:rPr lang="en-US" sz="2400" dirty="0">
                <a:solidFill>
                  <a:srgbClr val="FF33CC"/>
                </a:solidFill>
                <a:latin typeface="Lucida Sans Typewriter" pitchFamily="49" charset="0"/>
              </a:rPr>
              <a:t>14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85513" y="3590007"/>
            <a:ext cx="21323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Lucida Sans Typewriter" pitchFamily="49" charset="0"/>
              </a:rPr>
              <a:t>/  20  </a:t>
            </a:r>
            <a:r>
              <a:rPr lang="en-US" sz="2800" dirty="0">
                <a:solidFill>
                  <a:srgbClr val="FF33CC"/>
                </a:solidFill>
                <a:latin typeface="Lucida Sans Typewriter" pitchFamily="49" charset="0"/>
              </a:rPr>
              <a:t>14</a:t>
            </a:r>
          </a:p>
        </p:txBody>
      </p:sp>
      <p:sp>
        <p:nvSpPr>
          <p:cNvPr id="14" name="Right Brace 13"/>
          <p:cNvSpPr/>
          <p:nvPr/>
        </p:nvSpPr>
        <p:spPr bwMode="auto">
          <a:xfrm rot="5400000">
            <a:off x="4515398" y="3151040"/>
            <a:ext cx="431943" cy="2081246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72033" y="4424890"/>
            <a:ext cx="2266967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Lucida Sans Typewriter" pitchFamily="49" charset="0"/>
              </a:rPr>
              <a:t>20 / 14 </a:t>
            </a:r>
            <a:r>
              <a:rPr lang="en-US" sz="2400" dirty="0">
                <a:solidFill>
                  <a:schemeClr val="accent1"/>
                </a:solidFill>
              </a:rPr>
              <a:t>is</a:t>
            </a:r>
            <a:r>
              <a:rPr lang="en-US" sz="2400" dirty="0">
                <a:solidFill>
                  <a:schemeClr val="accent1"/>
                </a:solidFill>
                <a:latin typeface="Lucida Sans Typewriter" pitchFamily="49" charset="0"/>
              </a:rPr>
              <a:t> </a:t>
            </a:r>
            <a:r>
              <a:rPr lang="en-US" sz="2400" dirty="0">
                <a:solidFill>
                  <a:srgbClr val="FF33CC"/>
                </a:solidFill>
                <a:latin typeface="Lucida Sans Typewriter" pitchFamily="49" charset="0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52600" y="5568460"/>
            <a:ext cx="533400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 operands (#s) must be in same order as original expression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91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3" grpId="0"/>
      <p:bldP spid="14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Evaluate &amp; Translate to Infix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ucida Sans Typewriter" pitchFamily="49" charset="0"/>
              </a:rPr>
              <a:t>+  -  *  9  8  7  6</a:t>
            </a:r>
          </a:p>
          <a:p>
            <a:pPr marL="457200" lvl="1" indent="0">
              <a:buNone/>
            </a:pPr>
            <a:r>
              <a:rPr lang="en-US" dirty="0"/>
              <a:t>Solution:	</a:t>
            </a:r>
            <a:endParaRPr lang="en-US" dirty="0">
              <a:solidFill>
                <a:srgbClr val="FF33CC"/>
              </a:solidFill>
              <a:latin typeface="Lucida Sans Typewriter" pitchFamily="49" charset="0"/>
            </a:endParaRPr>
          </a:p>
          <a:p>
            <a:pPr marL="457200" lvl="1" indent="0">
              <a:buNone/>
            </a:pPr>
            <a:r>
              <a:rPr lang="en-US" dirty="0"/>
              <a:t>Infix:		</a:t>
            </a: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ucida Sans Typewriter" pitchFamily="49" charset="0"/>
              </a:rPr>
              <a:t>^  *  3  4  -  9  7</a:t>
            </a:r>
          </a:p>
          <a:p>
            <a:pPr marL="457200" lvl="1" indent="0">
              <a:buNone/>
            </a:pPr>
            <a:r>
              <a:rPr lang="en-US" dirty="0"/>
              <a:t>Solution:	</a:t>
            </a:r>
            <a:endParaRPr lang="en-US" dirty="0">
              <a:solidFill>
                <a:srgbClr val="FF33CC"/>
              </a:solidFill>
              <a:latin typeface="Lucida Sans Typewriter" pitchFamily="49" charset="0"/>
            </a:endParaRPr>
          </a:p>
          <a:p>
            <a:pPr marL="457200" lvl="1" indent="0">
              <a:buNone/>
            </a:pPr>
            <a:r>
              <a:rPr lang="en-US" dirty="0"/>
              <a:t>Infix:		</a:t>
            </a:r>
            <a:endParaRPr lang="en-US" dirty="0">
              <a:solidFill>
                <a:srgbClr val="FF33CC"/>
              </a:solidFill>
              <a:latin typeface="Lucida Sans Typewriter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Translate to Postfix &amp; Prefix</a:t>
            </a:r>
          </a:p>
        </p:txBody>
      </p:sp>
      <p:sp>
        <p:nvSpPr>
          <p:cNvPr id="368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38200" y="1447800"/>
            <a:ext cx="8007350" cy="4191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ucida Sans Typewriter" pitchFamily="49" charset="0"/>
              </a:rPr>
              <a:t>7  -  7  *  4  +  8</a:t>
            </a:r>
          </a:p>
          <a:p>
            <a:pPr marL="457200" lvl="1" indent="0">
              <a:buNone/>
            </a:pPr>
            <a:r>
              <a:rPr lang="en-US" dirty="0"/>
              <a:t>Postfix:	</a:t>
            </a:r>
            <a:endParaRPr lang="en-US" dirty="0">
              <a:solidFill>
                <a:srgbClr val="FF33CC"/>
              </a:solidFill>
              <a:latin typeface="Lucida Sans Typewriter" pitchFamily="49" charset="0"/>
            </a:endParaRPr>
          </a:p>
          <a:p>
            <a:pPr marL="457200" lvl="1" indent="0">
              <a:buNone/>
            </a:pPr>
            <a:r>
              <a:rPr lang="en-US" dirty="0"/>
              <a:t>Prefix:		</a:t>
            </a:r>
            <a:endParaRPr lang="en-US" dirty="0">
              <a:solidFill>
                <a:srgbClr val="FF33CC"/>
              </a:solidFill>
              <a:latin typeface="Lucida Sans Typewriter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ucida Sans Typewriter" pitchFamily="49" charset="0"/>
              </a:rPr>
              <a:t>((A – B) / (X + Y)) ^ Q</a:t>
            </a:r>
          </a:p>
          <a:p>
            <a:pPr marL="457200" lvl="1" indent="0">
              <a:buNone/>
            </a:pPr>
            <a:r>
              <a:rPr lang="en-US" dirty="0"/>
              <a:t>Postfix:	</a:t>
            </a:r>
            <a:endParaRPr lang="en-US" dirty="0">
              <a:solidFill>
                <a:srgbClr val="FF33CC"/>
              </a:solidFill>
              <a:latin typeface="Lucida Sans Typewriter" pitchFamily="49" charset="0"/>
            </a:endParaRPr>
          </a:p>
          <a:p>
            <a:pPr marL="457200" lvl="1" indent="0">
              <a:buNone/>
            </a:pPr>
            <a:r>
              <a:rPr lang="en-US" dirty="0"/>
              <a:t>Prefix:		</a:t>
            </a:r>
            <a:endParaRPr lang="en-US" dirty="0">
              <a:solidFill>
                <a:srgbClr val="FF33CC"/>
              </a:solidFill>
              <a:latin typeface="Lucida Sans Typewriter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2600" y="5568460"/>
            <a:ext cx="533400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 operands (#s) must be in same order as original expression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Lucida Sans Typewrit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Stack ADT Operations</a:t>
            </a:r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457200" y="1791057"/>
            <a:ext cx="5715000" cy="646986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en-US" sz="3200" dirty="0">
                <a:solidFill>
                  <a:schemeClr val="accent3"/>
                </a:solidFill>
              </a:rPr>
              <a:t>Push</a:t>
            </a:r>
            <a:r>
              <a:rPr lang="en-US" sz="3200" dirty="0">
                <a:solidFill>
                  <a:schemeClr val="bg1"/>
                </a:solidFill>
              </a:rPr>
              <a:t> – place on top of stack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90600" y="2743200"/>
            <a:ext cx="7315200" cy="646986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en-US" sz="3200" dirty="0">
                <a:solidFill>
                  <a:schemeClr val="accent3"/>
                </a:solidFill>
              </a:rPr>
              <a:t>Pop</a:t>
            </a:r>
            <a:r>
              <a:rPr lang="en-US" sz="3200" dirty="0">
                <a:solidFill>
                  <a:schemeClr val="bg1"/>
                </a:solidFill>
              </a:rPr>
              <a:t> – remove element on top of stack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905000" y="3537585"/>
            <a:ext cx="6781800" cy="1191816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en-US" sz="3200" dirty="0">
                <a:solidFill>
                  <a:schemeClr val="accent3"/>
                </a:solidFill>
              </a:rPr>
              <a:t>Peek</a:t>
            </a:r>
            <a:r>
              <a:rPr lang="en-US" sz="3200" dirty="0">
                <a:solidFill>
                  <a:schemeClr val="bg1"/>
                </a:solidFill>
              </a:rPr>
              <a:t> – look at element on top of stack </a:t>
            </a:r>
            <a:r>
              <a:rPr lang="en-US" sz="3200" i="1" dirty="0">
                <a:solidFill>
                  <a:schemeClr val="bg1"/>
                </a:solidFill>
              </a:rPr>
              <a:t>without</a:t>
            </a:r>
            <a:r>
              <a:rPr lang="en-US" sz="3200" dirty="0">
                <a:solidFill>
                  <a:schemeClr val="bg1"/>
                </a:solidFill>
              </a:rPr>
              <a:t> removing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57200" y="4876800"/>
            <a:ext cx="7543800" cy="646986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en-US" sz="3200" dirty="0" err="1">
                <a:solidFill>
                  <a:schemeClr val="accent3"/>
                </a:solidFill>
              </a:rPr>
              <a:t>isEmpty</a:t>
            </a:r>
            <a:r>
              <a:rPr lang="en-US" sz="3200" dirty="0">
                <a:solidFill>
                  <a:schemeClr val="accent3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– whether or not stack is empty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20414" y="5676186"/>
            <a:ext cx="7543800" cy="646986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en-US" sz="3200" dirty="0">
                <a:solidFill>
                  <a:schemeClr val="accent3"/>
                </a:solidFill>
              </a:rPr>
              <a:t>size</a:t>
            </a:r>
            <a:r>
              <a:rPr lang="en-US" sz="3200" dirty="0">
                <a:solidFill>
                  <a:schemeClr val="bg1"/>
                </a:solidFill>
              </a:rPr>
              <a:t> – number of elements on stack</a:t>
            </a:r>
          </a:p>
        </p:txBody>
      </p:sp>
    </p:spTree>
    <p:extLst>
      <p:ext uri="{BB962C8B-B14F-4D97-AF65-F5344CB8AC3E}">
        <p14:creationId xmlns:p14="http://schemas.microsoft.com/office/powerpoint/2010/main" val="136867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Manipulations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push(“balloon”)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push(“wheelie”)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push(“bubble”)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print( peek() )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pop()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pop()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print( peek() )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019800" y="4648200"/>
            <a:ext cx="2133600" cy="369332"/>
          </a:xfrm>
          <a:prstGeom prst="rect">
            <a:avLst/>
          </a:prstGeom>
          <a:solidFill>
            <a:schemeClr val="hlink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6400800" y="4267200"/>
            <a:ext cx="1371600" cy="365125"/>
          </a:xfrm>
          <a:prstGeom prst="rect">
            <a:avLst/>
          </a:prstGeom>
          <a:solidFill>
            <a:srgbClr val="CC99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balloon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400800" y="3902075"/>
            <a:ext cx="1371600" cy="365125"/>
          </a:xfrm>
          <a:prstGeom prst="rect">
            <a:avLst/>
          </a:prstGeom>
          <a:solidFill>
            <a:srgbClr val="CC99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wheelie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6400800" y="3536950"/>
            <a:ext cx="1371600" cy="365125"/>
          </a:xfrm>
          <a:prstGeom prst="rect">
            <a:avLst/>
          </a:prstGeom>
          <a:solidFill>
            <a:srgbClr val="CC99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bubble</a:t>
            </a:r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3771900" y="5334000"/>
            <a:ext cx="2819400" cy="466725"/>
          </a:xfrm>
          <a:prstGeom prst="wedgeRectCallout">
            <a:avLst>
              <a:gd name="adj1" fmla="val -57829"/>
              <a:gd name="adj2" fmla="val -1136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bubble  balloon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mph" presetSubtype="3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1127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1127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1127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mph" presetSubtype="3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1127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1127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1127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  <p:bldP spid="11269" grpId="0" animBg="1"/>
      <p:bldP spid="11270" grpId="0" animBg="1"/>
      <p:bldP spid="11270" grpId="1"/>
      <p:bldP spid="11271" grpId="0" animBg="1"/>
      <p:bldP spid="11271" grpId="1" animBg="1"/>
      <p:bldP spid="11272" grpId="0" animBg="1"/>
      <p:bldP spid="11272" grpId="2" animBg="1"/>
      <p:bldP spid="11272" grpId="3"/>
      <p:bldP spid="112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Manipulations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push(“George”)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push(“</a:t>
            </a:r>
            <a:r>
              <a:rPr lang="en-US" sz="2400" dirty="0" err="1">
                <a:solidFill>
                  <a:srgbClr val="FF33CC"/>
                </a:solidFill>
                <a:latin typeface="Verdana" pitchFamily="34" charset="0"/>
              </a:rPr>
              <a:t>Ringo</a:t>
            </a: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”)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push(“John”)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pop()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push(“Paul”)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pop()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FF33CC"/>
                </a:solidFill>
                <a:latin typeface="Verdana" pitchFamily="34" charset="0"/>
              </a:rPr>
              <a:t>push( peek() )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019800" y="4648200"/>
            <a:ext cx="2133600" cy="369332"/>
          </a:xfrm>
          <a:prstGeom prst="rect">
            <a:avLst/>
          </a:prstGeom>
          <a:solidFill>
            <a:schemeClr val="hlink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400800" y="4267200"/>
            <a:ext cx="1371600" cy="365125"/>
          </a:xfrm>
          <a:prstGeom prst="rect">
            <a:avLst/>
          </a:prstGeom>
          <a:solidFill>
            <a:srgbClr val="CC99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George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400800" y="3902075"/>
            <a:ext cx="1371600" cy="365125"/>
          </a:xfrm>
          <a:prstGeom prst="rect">
            <a:avLst/>
          </a:prstGeom>
          <a:solidFill>
            <a:srgbClr val="CC99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Ringo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400800" y="3581400"/>
            <a:ext cx="1371600" cy="365125"/>
          </a:xfrm>
          <a:prstGeom prst="rect">
            <a:avLst/>
          </a:prstGeom>
          <a:solidFill>
            <a:srgbClr val="CC99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John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6399882" y="3581400"/>
            <a:ext cx="1371600" cy="365125"/>
          </a:xfrm>
          <a:prstGeom prst="rect">
            <a:avLst/>
          </a:prstGeom>
          <a:solidFill>
            <a:srgbClr val="CC99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Paul</a:t>
            </a: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6400800" y="3581400"/>
            <a:ext cx="1371600" cy="365125"/>
          </a:xfrm>
          <a:prstGeom prst="rect">
            <a:avLst/>
          </a:prstGeom>
          <a:solidFill>
            <a:srgbClr val="CC99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chemeClr val="bg1"/>
                </a:solidFill>
              </a:rPr>
              <a:t>Ringo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  <p:bldP spid="12292" grpId="0" uiExpand="1" animBg="1"/>
      <p:bldP spid="12293" grpId="0" uiExpand="1" animBg="1"/>
      <p:bldP spid="12294" grpId="0" uiExpand="1" animBg="1"/>
      <p:bldP spid="12295" grpId="0" uiExpand="1" animBg="1"/>
      <p:bldP spid="12295" grpId="2" uiExpand="1" animBg="1"/>
      <p:bldP spid="12302" grpId="0" animBg="1"/>
      <p:bldP spid="12302" grpId="1" animBg="1"/>
      <p:bldP spid="123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Lucida Sans Typewriter" pitchFamily="49" charset="0"/>
              </a:rPr>
              <a:t>Deque</a:t>
            </a:r>
            <a:r>
              <a:rPr lang="en-US" i="1" dirty="0">
                <a:latin typeface="Lucida Sans Typewriter" pitchFamily="49" charset="0"/>
              </a:rPr>
              <a:t>&lt;E&gt;</a:t>
            </a:r>
            <a:r>
              <a:rPr lang="en-US" dirty="0"/>
              <a:t> Interface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838200" y="2209800"/>
            <a:ext cx="3127375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java.util Package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1633383" y="3028291"/>
            <a:ext cx="6215217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Implemented by  </a:t>
            </a:r>
            <a:r>
              <a:rPr lang="en-US" sz="2800" i="1" dirty="0" err="1">
                <a:solidFill>
                  <a:schemeClr val="tx2"/>
                </a:solidFill>
              </a:rPr>
              <a:t>LinkedList</a:t>
            </a:r>
            <a:r>
              <a:rPr lang="en-US" sz="2800" dirty="0">
                <a:solidFill>
                  <a:schemeClr val="tx2"/>
                </a:solidFill>
              </a:rPr>
              <a:t> class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81776" y="1373343"/>
            <a:ext cx="5411788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“Deck”: a double-ended queue</a:t>
            </a: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562247" y="4267200"/>
            <a:ext cx="8178800" cy="1800225"/>
          </a:xfrm>
          <a:prstGeom prst="plaque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Use instead of Stack, a class that extends Vector and has random-access methods that violate the abstract definition (LIFO access)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 animBg="1"/>
      <p:bldP spid="8198" grpId="0" animBg="1"/>
      <p:bldP spid="819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Lucida Sans Typewriter" pitchFamily="49" charset="0"/>
              </a:rPr>
              <a:t>Deque</a:t>
            </a:r>
            <a:r>
              <a:rPr lang="en-US" i="1" dirty="0">
                <a:latin typeface="Lucida Sans Typewriter" pitchFamily="49" charset="0"/>
              </a:rPr>
              <a:t>&lt;E&gt;</a:t>
            </a:r>
            <a:r>
              <a:rPr lang="en-US" dirty="0"/>
              <a:t> Interface</a:t>
            </a:r>
          </a:p>
        </p:txBody>
      </p:sp>
      <p:graphicFrame>
        <p:nvGraphicFramePr>
          <p:cNvPr id="9263" name="Group 4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010522"/>
              </p:ext>
            </p:extLst>
          </p:nvPr>
        </p:nvGraphicFramePr>
        <p:xfrm>
          <a:off x="838200" y="1905000"/>
          <a:ext cx="8007350" cy="4358640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void push(E </a:t>
                      </a:r>
                      <a:r>
                        <a:rPr kumimoji="0" 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obj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Adds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obj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to top of stack (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addFirst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);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throws </a:t>
                      </a:r>
                      <a:r>
                        <a:rPr kumimoji="0" lang="en-US" sz="2000" b="0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IllegalStateException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 if no space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E pop()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Removes and returns item from top of stack (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removeFirst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);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throws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Verdana" pitchFamily="34" charset="0"/>
                        </a:rPr>
                        <a:t>NoSuchElementException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if empty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E peek()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 item from top of stack (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peekFirst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without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removing it;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if empty, returns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Verdana" pitchFamily="34" charset="0"/>
                        </a:rPr>
                        <a:t>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boolean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isEmpty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true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there are no items on the stack; otherwise,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60" name="AutoShape 44"/>
          <p:cNvSpPr>
            <a:spLocks noChangeArrowheads="1"/>
          </p:cNvSpPr>
          <p:nvPr/>
        </p:nvSpPr>
        <p:spPr bwMode="auto">
          <a:xfrm>
            <a:off x="6172200" y="2133600"/>
            <a:ext cx="2894012" cy="735747"/>
          </a:xfrm>
          <a:prstGeom prst="ellipse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“Overflow”</a:t>
            </a:r>
          </a:p>
        </p:txBody>
      </p:sp>
      <p:sp>
        <p:nvSpPr>
          <p:cNvPr id="5" name="AutoShape 44"/>
          <p:cNvSpPr>
            <a:spLocks noChangeArrowheads="1"/>
          </p:cNvSpPr>
          <p:nvPr/>
        </p:nvSpPr>
        <p:spPr bwMode="auto">
          <a:xfrm>
            <a:off x="1066800" y="4191000"/>
            <a:ext cx="2894012" cy="735747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“Underflow”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0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StackManipulations.java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454025" y="1927582"/>
            <a:ext cx="8185150" cy="646986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Push the integers 1 – 10 onto the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</p:bldLst>
  </p:timing>
</p:sld>
</file>

<file path=ppt/theme/theme1.xml><?xml version="1.0" encoding="utf-8"?>
<a:theme xmlns:a="http://schemas.openxmlformats.org/drawingml/2006/main" name="Glass Layer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Glass Layer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ass Layer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Layer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Glass Layers</Template>
  <TotalTime>4647</TotalTime>
  <Words>1316</Words>
  <Application>Microsoft Office PowerPoint</Application>
  <PresentationFormat>On-screen Show (4:3)</PresentationFormat>
  <Paragraphs>260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Arial Black</vt:lpstr>
      <vt:lpstr>Lucida Sans Typewriter</vt:lpstr>
      <vt:lpstr>Verdana</vt:lpstr>
      <vt:lpstr>Wingdings</vt:lpstr>
      <vt:lpstr>Glass Layers</vt:lpstr>
      <vt:lpstr>Stacks</vt:lpstr>
      <vt:lpstr>Stack ADT</vt:lpstr>
      <vt:lpstr>Applications</vt:lpstr>
      <vt:lpstr>Stack ADT Operations</vt:lpstr>
      <vt:lpstr>Stack Manipulations</vt:lpstr>
      <vt:lpstr>Stack Manipulations</vt:lpstr>
      <vt:lpstr>Deque&lt;E&gt; Interface</vt:lpstr>
      <vt:lpstr>Deque&lt;E&gt; Interface</vt:lpstr>
      <vt:lpstr>StackManipulations.java</vt:lpstr>
      <vt:lpstr>main – Empty the Stack</vt:lpstr>
      <vt:lpstr>Flip the Stack</vt:lpstr>
      <vt:lpstr>Top to Bottom</vt:lpstr>
      <vt:lpstr>Bottom to Top</vt:lpstr>
      <vt:lpstr>Remove All Occurrences</vt:lpstr>
      <vt:lpstr>Implementing a Stack: Java Array</vt:lpstr>
      <vt:lpstr>Implementing a Stack: java.util.ArrayList</vt:lpstr>
      <vt:lpstr>Implementing a Stack: java.util.LinkedList</vt:lpstr>
      <vt:lpstr>PowerPoint Presentation</vt:lpstr>
      <vt:lpstr>PowerPoint Presentation</vt:lpstr>
      <vt:lpstr>Evaluating Arithmetic Expressions with Stacks</vt:lpstr>
      <vt:lpstr>Evaluating Arithmetic Expressions with Stacks</vt:lpstr>
      <vt:lpstr>Evaluating Postfix</vt:lpstr>
      <vt:lpstr>Evaluating Postfix</vt:lpstr>
      <vt:lpstr>Evaluating by Humans </vt:lpstr>
      <vt:lpstr>Evaluating by Humans </vt:lpstr>
      <vt:lpstr>Evaluate &amp; Translate to Infix</vt:lpstr>
      <vt:lpstr>Evaluating Arithmetic Expressions with Stacks</vt:lpstr>
      <vt:lpstr>Using Stacks to Evaluate Prefix Notation</vt:lpstr>
      <vt:lpstr>Stacks &amp; Prefix Notation</vt:lpstr>
      <vt:lpstr>Evaluating by Humans </vt:lpstr>
      <vt:lpstr>Evaluating by Humans </vt:lpstr>
      <vt:lpstr>Evaluate &amp; Translate to Infix</vt:lpstr>
      <vt:lpstr>Translate to Postfix &amp; Prefix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</dc:title>
  <dc:creator>Tracy Ishman</dc:creator>
  <cp:lastModifiedBy>Robin Bailey</cp:lastModifiedBy>
  <cp:revision>103</cp:revision>
  <cp:lastPrinted>2017-01-24T19:17:33Z</cp:lastPrinted>
  <dcterms:created xsi:type="dcterms:W3CDTF">2006-11-14T01:09:09Z</dcterms:created>
  <dcterms:modified xsi:type="dcterms:W3CDTF">2023-01-03T21:58:07Z</dcterms:modified>
</cp:coreProperties>
</file>