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34"/>
  </p:handoutMasterIdLst>
  <p:sldIdLst>
    <p:sldId id="256" r:id="rId2"/>
    <p:sldId id="257" r:id="rId3"/>
    <p:sldId id="258" r:id="rId4"/>
    <p:sldId id="283" r:id="rId5"/>
    <p:sldId id="259" r:id="rId6"/>
    <p:sldId id="289" r:id="rId7"/>
    <p:sldId id="260" r:id="rId8"/>
    <p:sldId id="261" r:id="rId9"/>
    <p:sldId id="262" r:id="rId10"/>
    <p:sldId id="267" r:id="rId11"/>
    <p:sldId id="263" r:id="rId12"/>
    <p:sldId id="271" r:id="rId13"/>
    <p:sldId id="272" r:id="rId14"/>
    <p:sldId id="273" r:id="rId15"/>
    <p:sldId id="297" r:id="rId16"/>
    <p:sldId id="290" r:id="rId17"/>
    <p:sldId id="275" r:id="rId18"/>
    <p:sldId id="298" r:id="rId19"/>
    <p:sldId id="264" r:id="rId20"/>
    <p:sldId id="284" r:id="rId21"/>
    <p:sldId id="265" r:id="rId22"/>
    <p:sldId id="286" r:id="rId23"/>
    <p:sldId id="287" r:id="rId24"/>
    <p:sldId id="285" r:id="rId25"/>
    <p:sldId id="266" r:id="rId26"/>
    <p:sldId id="288" r:id="rId27"/>
    <p:sldId id="291" r:id="rId28"/>
    <p:sldId id="292" r:id="rId29"/>
    <p:sldId id="293" r:id="rId30"/>
    <p:sldId id="294" r:id="rId31"/>
    <p:sldId id="295" r:id="rId32"/>
    <p:sldId id="296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66FF"/>
    <a:srgbClr val="FF99FF"/>
    <a:srgbClr val="FF6600"/>
    <a:srgbClr val="00FF00"/>
    <a:srgbClr val="CCFF99"/>
    <a:srgbClr val="CC99FF"/>
    <a:srgbClr val="FFFF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46"/>
    </p:cViewPr>
  </p:sorterViewPr>
  <p:notesViewPr>
    <p:cSldViewPr snapToObjects="1">
      <p:cViewPr varScale="1">
        <p:scale>
          <a:sx n="54" d="100"/>
          <a:sy n="54" d="100"/>
        </p:scale>
        <p:origin x="-1092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0AF57F-FBFD-43B3-8579-5EDC3E39E7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6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5B7FE-5E87-41CB-8CCD-B2DC5E499A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7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9251F-67A2-4CD3-9778-E9C4DAF5F0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6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0A7310-3E58-45C8-B438-B52F33E951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7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29D11-B868-44AD-B2B9-983A625442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4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6BE96-FAE2-4668-A9FC-1A438AA48C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5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C4514-73C5-4525-A93D-1CEC7AD651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FB28A-63D8-42CC-B413-6232128CDD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1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B1144-27CE-4D99-92DA-24D706E79E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6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119F5-6E27-4218-A19F-3A37AE22CE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55675-7C78-43FD-84AA-624F826C53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3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3AF2A-7A75-474E-9C7F-C54B2F762E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C56D81-7CE9-4E28-9DEE-E70CF677DB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2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32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32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32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2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32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32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32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2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32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32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32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2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32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32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32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2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32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32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32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Unit </a:t>
            </a:r>
            <a:r>
              <a:rPr lang="en-US" smtClean="0"/>
              <a:t>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051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51" grpI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</a:t>
            </a:r>
            <a:r>
              <a:rPr lang="en-US" i="1"/>
              <a:t>QueueManipulations.java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381000" y="1689100"/>
            <a:ext cx="8458200" cy="6413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Enqueue the integers 1 – 10 onto the queue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752600" y="2971800"/>
            <a:ext cx="541337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for (</a:t>
            </a:r>
            <a:r>
              <a:rPr lang="en-US" sz="3200" dirty="0" err="1">
                <a:solidFill>
                  <a:srgbClr val="FF00FF"/>
                </a:solidFill>
              </a:rPr>
              <a:t>int</a:t>
            </a:r>
            <a:r>
              <a:rPr lang="en-US" sz="3200" dirty="0">
                <a:solidFill>
                  <a:srgbClr val="FF00FF"/>
                </a:solidFill>
              </a:rPr>
              <a:t> k = 1; k &lt;= 10; k ++) </a:t>
            </a:r>
            <a:br>
              <a:rPr lang="en-US" sz="3200" dirty="0">
                <a:solidFill>
                  <a:srgbClr val="FF00FF"/>
                </a:solidFill>
              </a:rPr>
            </a:br>
            <a:r>
              <a:rPr lang="en-US" sz="3200" dirty="0">
                <a:solidFill>
                  <a:srgbClr val="FF00FF"/>
                </a:solidFill>
              </a:rPr>
              <a:t>{</a:t>
            </a:r>
            <a:br>
              <a:rPr lang="en-US" sz="3200" dirty="0">
                <a:solidFill>
                  <a:srgbClr val="FF00FF"/>
                </a:solidFill>
              </a:rPr>
            </a:br>
            <a:r>
              <a:rPr lang="en-US" sz="3200" dirty="0">
                <a:solidFill>
                  <a:srgbClr val="FF00FF"/>
                </a:solidFill>
              </a:rPr>
              <a:t>   </a:t>
            </a:r>
            <a:r>
              <a:rPr lang="en-US" sz="3200" dirty="0" err="1">
                <a:solidFill>
                  <a:srgbClr val="FF00FF"/>
                </a:solidFill>
              </a:rPr>
              <a:t>queue.add</a:t>
            </a:r>
            <a:r>
              <a:rPr lang="en-US" sz="3200" dirty="0">
                <a:solidFill>
                  <a:srgbClr val="FF00FF"/>
                </a:solidFill>
              </a:rPr>
              <a:t>(new Integer(k));</a:t>
            </a:r>
            <a:br>
              <a:rPr lang="en-US" sz="3200" dirty="0">
                <a:solidFill>
                  <a:srgbClr val="FF00FF"/>
                </a:solidFill>
              </a:rPr>
            </a:br>
            <a:r>
              <a:rPr lang="en-US" sz="3200" dirty="0">
                <a:solidFill>
                  <a:srgbClr val="FF00FF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main – </a:t>
            </a:r>
            <a:r>
              <a:rPr lang="en-US" i="1" dirty="0" err="1" smtClean="0"/>
              <a:t>dequeue</a:t>
            </a:r>
            <a:r>
              <a:rPr lang="en-US" i="1" dirty="0" smtClean="0"/>
              <a:t> all</a:t>
            </a:r>
            <a:endParaRPr lang="en-US" i="1" dirty="0"/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5408613" y="5337175"/>
            <a:ext cx="3278187" cy="757238"/>
          </a:xfrm>
          <a:prstGeom prst="cloudCallout">
            <a:avLst>
              <a:gd name="adj1" fmla="val -70389"/>
              <a:gd name="adj2" fmla="val -103458"/>
            </a:avLst>
          </a:prstGeom>
          <a:solidFill>
            <a:srgbClr val="CC99FF"/>
          </a:solidFill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It’s empty!!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404813" y="1309688"/>
            <a:ext cx="8089900" cy="119181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the code to </a:t>
            </a:r>
            <a:r>
              <a:rPr lang="en-US" sz="3200" dirty="0" err="1">
                <a:solidFill>
                  <a:schemeClr val="bg1"/>
                </a:solidFill>
              </a:rPr>
              <a:t>dequeue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all elements, displaying each element as it </a:t>
            </a:r>
            <a:r>
              <a:rPr lang="en-US" sz="3200" smtClean="0">
                <a:solidFill>
                  <a:schemeClr val="bg1"/>
                </a:solidFill>
              </a:rPr>
              <a:t>is removed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04801" y="2743200"/>
            <a:ext cx="8534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FF"/>
                </a:solidFill>
                <a:latin typeface="Verdana" pitchFamily="34" charset="0"/>
              </a:rPr>
              <a:t>while (!</a:t>
            </a:r>
            <a:r>
              <a:rPr lang="en-US" sz="2800" dirty="0" err="1" smtClean="0">
                <a:solidFill>
                  <a:srgbClr val="FF00FF"/>
                </a:solidFill>
                <a:latin typeface="Verdana" pitchFamily="34" charset="0"/>
              </a:rPr>
              <a:t>queue.isEmpty</a:t>
            </a:r>
            <a:r>
              <a:rPr lang="en-US" sz="2800" dirty="0">
                <a:solidFill>
                  <a:srgbClr val="FF00FF"/>
                </a:solidFill>
                <a:latin typeface="Verdana" pitchFamily="34" charset="0"/>
              </a:rPr>
              <a:t>())</a:t>
            </a:r>
            <a:br>
              <a:rPr lang="en-US" sz="2800" dirty="0">
                <a:solidFill>
                  <a:srgbClr val="FF00FF"/>
                </a:solidFill>
                <a:latin typeface="Verdana" pitchFamily="34" charset="0"/>
              </a:rPr>
            </a:br>
            <a:r>
              <a:rPr lang="en-US" sz="2800" dirty="0">
                <a:solidFill>
                  <a:srgbClr val="FF00FF"/>
                </a:solidFill>
                <a:latin typeface="Verdana" pitchFamily="34" charset="0"/>
              </a:rPr>
              <a:t>   </a:t>
            </a:r>
            <a:r>
              <a:rPr lang="en-US" sz="2800" dirty="0" err="1">
                <a:solidFill>
                  <a:srgbClr val="FF00FF"/>
                </a:solidFill>
                <a:latin typeface="Verdana" pitchFamily="34" charset="0"/>
              </a:rPr>
              <a:t>System.out.printf</a:t>
            </a:r>
            <a:r>
              <a:rPr lang="en-US" sz="2800" dirty="0">
                <a:solidFill>
                  <a:srgbClr val="FF00FF"/>
                </a:solidFill>
                <a:latin typeface="Verdana" pitchFamily="34" charset="0"/>
              </a:rPr>
              <a:t>(“%4d</a:t>
            </a:r>
            <a:r>
              <a:rPr lang="en-US" sz="2800" dirty="0" smtClean="0">
                <a:solidFill>
                  <a:srgbClr val="FF00FF"/>
                </a:solidFill>
                <a:latin typeface="Verdana" pitchFamily="34" charset="0"/>
              </a:rPr>
              <a:t>”, </a:t>
            </a:r>
            <a:r>
              <a:rPr lang="en-US" sz="2800" dirty="0" err="1" smtClean="0">
                <a:solidFill>
                  <a:srgbClr val="FF00FF"/>
                </a:solidFill>
                <a:latin typeface="Verdana" pitchFamily="34" charset="0"/>
              </a:rPr>
              <a:t>queue.remove</a:t>
            </a:r>
            <a:r>
              <a:rPr lang="en-US" sz="2800" dirty="0">
                <a:solidFill>
                  <a:srgbClr val="FF00FF"/>
                </a:solidFill>
                <a:latin typeface="Verdana" pitchFamily="34" charset="0"/>
              </a:rPr>
              <a:t>());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457200" y="4343400"/>
            <a:ext cx="7113588" cy="6413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What does the queue look like now?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 animBg="1"/>
      <p:bldP spid="13318" grpId="0"/>
      <p:bldP spid="133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flip </a:t>
            </a:r>
            <a:r>
              <a:rPr lang="en-US" dirty="0"/>
              <a:t>Method</a:t>
            </a: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4573588" y="1179885"/>
            <a:ext cx="4113212" cy="51077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</a:rPr>
              <a:t>Create temporary stack</a:t>
            </a:r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4746953" y="4448237"/>
            <a:ext cx="3945709" cy="51077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chemeClr val="bg1"/>
                </a:solidFill>
              </a:rPr>
              <a:t>Move all elements back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76753" y="1772672"/>
            <a:ext cx="860812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FF00FF"/>
                </a:solidFill>
                <a:latin typeface="Verdana" pitchFamily="34" charset="0"/>
              </a:rPr>
              <a:t>Deque</a:t>
            </a:r>
            <a:r>
              <a:rPr lang="en-US" sz="2800" dirty="0" smtClean="0">
                <a:solidFill>
                  <a:srgbClr val="FF00FF"/>
                </a:solidFill>
                <a:latin typeface="Verdana" pitchFamily="34" charset="0"/>
              </a:rPr>
              <a:t>&lt;Integer</a:t>
            </a:r>
            <a:r>
              <a:rPr lang="en-US" sz="2800" dirty="0">
                <a:solidFill>
                  <a:srgbClr val="FF00FF"/>
                </a:solidFill>
                <a:latin typeface="Verdana" pitchFamily="34" charset="0"/>
              </a:rPr>
              <a:t>&gt; </a:t>
            </a:r>
            <a:r>
              <a:rPr lang="en-US" sz="2800" dirty="0" smtClean="0">
                <a:solidFill>
                  <a:srgbClr val="FF00FF"/>
                </a:solidFill>
                <a:latin typeface="Verdana" pitchFamily="34" charset="0"/>
              </a:rPr>
              <a:t>stack = </a:t>
            </a:r>
            <a:r>
              <a:rPr lang="en-US" sz="2800" dirty="0">
                <a:solidFill>
                  <a:srgbClr val="FF00FF"/>
                </a:solidFill>
                <a:latin typeface="Verdana" pitchFamily="34" charset="0"/>
              </a:rPr>
              <a:t>new </a:t>
            </a:r>
            <a:r>
              <a:rPr lang="en-US" sz="2800" dirty="0" err="1" smtClean="0">
                <a:solidFill>
                  <a:srgbClr val="FF00FF"/>
                </a:solidFill>
                <a:latin typeface="Verdana" pitchFamily="34" charset="0"/>
              </a:rPr>
              <a:t>LinkedList</a:t>
            </a:r>
            <a:r>
              <a:rPr lang="en-US" sz="2800" dirty="0" smtClean="0">
                <a:solidFill>
                  <a:srgbClr val="FF00FF"/>
                </a:solidFill>
                <a:latin typeface="Verdana" pitchFamily="34" charset="0"/>
              </a:rPr>
              <a:t>&lt;&gt;();</a:t>
            </a:r>
          </a:p>
          <a:p>
            <a:r>
              <a:rPr lang="en-US" sz="2800" dirty="0">
                <a:solidFill>
                  <a:srgbClr val="FF00FF"/>
                </a:solidFill>
                <a:latin typeface="Verdana" pitchFamily="34" charset="0"/>
              </a:rPr>
              <a:t/>
            </a:r>
            <a:br>
              <a:rPr lang="en-US" sz="2800" dirty="0">
                <a:solidFill>
                  <a:srgbClr val="FF00FF"/>
                </a:solidFill>
                <a:latin typeface="Verdana" pitchFamily="34" charset="0"/>
              </a:rPr>
            </a:br>
            <a:r>
              <a:rPr lang="en-US" sz="2800" dirty="0">
                <a:solidFill>
                  <a:srgbClr val="FF00FF"/>
                </a:solidFill>
                <a:latin typeface="Verdana" pitchFamily="34" charset="0"/>
              </a:rPr>
              <a:t>while </a:t>
            </a:r>
            <a:r>
              <a:rPr lang="en-US" sz="2800" dirty="0" smtClean="0">
                <a:solidFill>
                  <a:srgbClr val="FF00FF"/>
                </a:solidFill>
                <a:latin typeface="Verdana" pitchFamily="34" charset="0"/>
              </a:rPr>
              <a:t>( !</a:t>
            </a:r>
            <a:r>
              <a:rPr lang="en-US" sz="2800" dirty="0" err="1">
                <a:solidFill>
                  <a:srgbClr val="FF00FF"/>
                </a:solidFill>
                <a:latin typeface="Verdana" pitchFamily="34" charset="0"/>
              </a:rPr>
              <a:t>q.isEmpty</a:t>
            </a:r>
            <a:r>
              <a:rPr lang="en-US" sz="2800" dirty="0" smtClean="0">
                <a:solidFill>
                  <a:srgbClr val="FF00FF"/>
                </a:solidFill>
                <a:latin typeface="Verdana" pitchFamily="34" charset="0"/>
              </a:rPr>
              <a:t>() ) </a:t>
            </a:r>
            <a:r>
              <a:rPr lang="en-US" sz="2800" dirty="0">
                <a:solidFill>
                  <a:srgbClr val="FF00FF"/>
                </a:solidFill>
                <a:latin typeface="Verdana" pitchFamily="34" charset="0"/>
              </a:rPr>
              <a:t/>
            </a:r>
            <a:br>
              <a:rPr lang="en-US" sz="2800" dirty="0">
                <a:solidFill>
                  <a:srgbClr val="FF00FF"/>
                </a:solidFill>
                <a:latin typeface="Verdana" pitchFamily="34" charset="0"/>
              </a:rPr>
            </a:br>
            <a:r>
              <a:rPr lang="en-US" sz="2800" dirty="0">
                <a:solidFill>
                  <a:srgbClr val="FF00FF"/>
                </a:solidFill>
                <a:latin typeface="Verdana" pitchFamily="34" charset="0"/>
              </a:rPr>
              <a:t> </a:t>
            </a:r>
            <a:r>
              <a:rPr lang="en-US" sz="2800" dirty="0" smtClean="0">
                <a:solidFill>
                  <a:srgbClr val="FF00FF"/>
                </a:solidFill>
                <a:latin typeface="Verdana" pitchFamily="34" charset="0"/>
              </a:rPr>
              <a:t>  </a:t>
            </a:r>
            <a:r>
              <a:rPr lang="en-US" sz="2800" dirty="0" err="1" smtClean="0">
                <a:solidFill>
                  <a:srgbClr val="FF00FF"/>
                </a:solidFill>
                <a:latin typeface="Verdana" pitchFamily="34" charset="0"/>
              </a:rPr>
              <a:t>stack.push</a:t>
            </a:r>
            <a:r>
              <a:rPr lang="en-US" sz="2800" dirty="0" smtClean="0">
                <a:solidFill>
                  <a:srgbClr val="FF00FF"/>
                </a:solidFill>
                <a:latin typeface="Verdana" pitchFamily="34" charset="0"/>
              </a:rPr>
              <a:t>( </a:t>
            </a:r>
            <a:r>
              <a:rPr lang="en-US" sz="2800" dirty="0" err="1" smtClean="0">
                <a:solidFill>
                  <a:srgbClr val="FF00FF"/>
                </a:solidFill>
                <a:latin typeface="Verdana" pitchFamily="34" charset="0"/>
              </a:rPr>
              <a:t>q.remove</a:t>
            </a:r>
            <a:r>
              <a:rPr lang="en-US" sz="2800" dirty="0" smtClean="0">
                <a:solidFill>
                  <a:srgbClr val="FF00FF"/>
                </a:solidFill>
                <a:latin typeface="Verdana" pitchFamily="34" charset="0"/>
              </a:rPr>
              <a:t>() );</a:t>
            </a:r>
          </a:p>
          <a:p>
            <a:r>
              <a:rPr lang="en-US" sz="2800" dirty="0">
                <a:solidFill>
                  <a:srgbClr val="FF00FF"/>
                </a:solidFill>
                <a:latin typeface="Verdana" pitchFamily="34" charset="0"/>
              </a:rPr>
              <a:t/>
            </a:r>
            <a:br>
              <a:rPr lang="en-US" sz="2800" dirty="0">
                <a:solidFill>
                  <a:srgbClr val="FF00FF"/>
                </a:solidFill>
                <a:latin typeface="Verdana" pitchFamily="34" charset="0"/>
              </a:rPr>
            </a:br>
            <a:r>
              <a:rPr lang="en-US" sz="2800" dirty="0">
                <a:solidFill>
                  <a:srgbClr val="FF00FF"/>
                </a:solidFill>
                <a:latin typeface="Verdana" pitchFamily="34" charset="0"/>
              </a:rPr>
              <a:t>while </a:t>
            </a:r>
            <a:r>
              <a:rPr lang="en-US" sz="2800" dirty="0" smtClean="0">
                <a:solidFill>
                  <a:srgbClr val="FF00FF"/>
                </a:solidFill>
                <a:latin typeface="Verdana" pitchFamily="34" charset="0"/>
              </a:rPr>
              <a:t>( !</a:t>
            </a:r>
            <a:r>
              <a:rPr lang="en-US" sz="2800" dirty="0" err="1" smtClean="0">
                <a:solidFill>
                  <a:srgbClr val="FF00FF"/>
                </a:solidFill>
                <a:latin typeface="Verdana" pitchFamily="34" charset="0"/>
              </a:rPr>
              <a:t>stack.isEmpty</a:t>
            </a:r>
            <a:r>
              <a:rPr lang="en-US" sz="2800" dirty="0" smtClean="0">
                <a:solidFill>
                  <a:srgbClr val="FF00FF"/>
                </a:solidFill>
                <a:latin typeface="Verdana" pitchFamily="34" charset="0"/>
              </a:rPr>
              <a:t>() )</a:t>
            </a:r>
            <a:r>
              <a:rPr lang="en-US" sz="2800" dirty="0">
                <a:solidFill>
                  <a:srgbClr val="FF00FF"/>
                </a:solidFill>
                <a:latin typeface="Verdana" pitchFamily="34" charset="0"/>
              </a:rPr>
              <a:t/>
            </a:r>
            <a:br>
              <a:rPr lang="en-US" sz="2800" dirty="0">
                <a:solidFill>
                  <a:srgbClr val="FF00FF"/>
                </a:solidFill>
                <a:latin typeface="Verdana" pitchFamily="34" charset="0"/>
              </a:rPr>
            </a:br>
            <a:r>
              <a:rPr lang="en-US" sz="2800" dirty="0">
                <a:solidFill>
                  <a:srgbClr val="FF00FF"/>
                </a:solidFill>
                <a:latin typeface="Verdana" pitchFamily="34" charset="0"/>
              </a:rPr>
              <a:t>   </a:t>
            </a:r>
            <a:r>
              <a:rPr lang="en-US" sz="2800" dirty="0" err="1">
                <a:solidFill>
                  <a:srgbClr val="FF00FF"/>
                </a:solidFill>
                <a:latin typeface="Verdana" pitchFamily="34" charset="0"/>
              </a:rPr>
              <a:t>q.add</a:t>
            </a:r>
            <a:r>
              <a:rPr lang="en-US" sz="2800" dirty="0" smtClean="0">
                <a:solidFill>
                  <a:srgbClr val="FF00FF"/>
                </a:solidFill>
                <a:latin typeface="Verdana" pitchFamily="34" charset="0"/>
              </a:rPr>
              <a:t>( </a:t>
            </a:r>
            <a:r>
              <a:rPr lang="en-US" sz="2800" dirty="0" err="1" smtClean="0">
                <a:solidFill>
                  <a:srgbClr val="FF00FF"/>
                </a:solidFill>
                <a:latin typeface="Verdana" pitchFamily="34" charset="0"/>
              </a:rPr>
              <a:t>stack.pop</a:t>
            </a:r>
            <a:r>
              <a:rPr lang="en-US" sz="2800" dirty="0" smtClean="0">
                <a:solidFill>
                  <a:srgbClr val="FF00FF"/>
                </a:solidFill>
                <a:latin typeface="Verdana" pitchFamily="34" charset="0"/>
              </a:rPr>
              <a:t>() );</a:t>
            </a:r>
            <a:endParaRPr lang="en-US" sz="2800" dirty="0">
              <a:solidFill>
                <a:srgbClr val="FF00FF"/>
              </a:solidFill>
              <a:latin typeface="Verdana" pitchFamily="34" charset="0"/>
            </a:endParaRP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5534554" y="2675539"/>
            <a:ext cx="3152246" cy="919401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</a:rPr>
              <a:t>Remove from </a:t>
            </a:r>
            <a:r>
              <a:rPr lang="en-US" sz="2400" dirty="0" smtClean="0">
                <a:solidFill>
                  <a:schemeClr val="bg1"/>
                </a:solidFill>
              </a:rPr>
              <a:t>queue &amp; </a:t>
            </a:r>
            <a:r>
              <a:rPr lang="en-US" sz="2400" dirty="0">
                <a:solidFill>
                  <a:schemeClr val="bg1"/>
                </a:solidFill>
              </a:rPr>
              <a:t>invert onto </a:t>
            </a:r>
            <a:r>
              <a:rPr lang="en-US" sz="2400" dirty="0" smtClean="0">
                <a:solidFill>
                  <a:schemeClr val="bg1"/>
                </a:solidFill>
              </a:rPr>
              <a:t>stack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8" grpId="1" animBg="1"/>
      <p:bldP spid="21510" grpId="0" animBg="1"/>
      <p:bldP spid="21510" grpId="1" animBg="1"/>
      <p:bldP spid="21511" grpId="0"/>
      <p:bldP spid="21509" grpId="0" animBg="1"/>
      <p:bldP spid="2150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/>
              <a:t>frontToEnd</a:t>
            </a:r>
            <a:r>
              <a:rPr lang="en-US" sz="3600"/>
              <a:t> Method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4876800" y="1445299"/>
            <a:ext cx="3810000" cy="919401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Dequeue from front, enqueue to end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960438" y="1905000"/>
            <a:ext cx="46307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  <a:latin typeface="Verdana" pitchFamily="34" charset="0"/>
              </a:rPr>
              <a:t>if (!</a:t>
            </a:r>
            <a:r>
              <a:rPr lang="en-US" sz="3200" dirty="0" err="1">
                <a:solidFill>
                  <a:srgbClr val="FF00FF"/>
                </a:solidFill>
                <a:latin typeface="Verdana" pitchFamily="34" charset="0"/>
              </a:rPr>
              <a:t>q.isEmpty</a:t>
            </a:r>
            <a:r>
              <a:rPr lang="en-US" sz="3200" dirty="0">
                <a:solidFill>
                  <a:srgbClr val="FF00FF"/>
                </a:solidFill>
                <a:latin typeface="Verdana" pitchFamily="34" charset="0"/>
              </a:rPr>
              <a:t>()) </a:t>
            </a:r>
            <a:br>
              <a:rPr lang="en-US" sz="3200" dirty="0">
                <a:solidFill>
                  <a:srgbClr val="FF00FF"/>
                </a:solidFill>
                <a:latin typeface="Verdana" pitchFamily="34" charset="0"/>
              </a:rPr>
            </a:br>
            <a:r>
              <a:rPr lang="en-US" sz="3200" dirty="0">
                <a:solidFill>
                  <a:srgbClr val="FF00FF"/>
                </a:solidFill>
                <a:latin typeface="Verdana" pitchFamily="34" charset="0"/>
              </a:rPr>
              <a:t>   </a:t>
            </a:r>
            <a:r>
              <a:rPr lang="en-US" sz="3200" dirty="0" err="1">
                <a:solidFill>
                  <a:srgbClr val="FF00FF"/>
                </a:solidFill>
                <a:latin typeface="Verdana" pitchFamily="34" charset="0"/>
              </a:rPr>
              <a:t>q.add</a:t>
            </a:r>
            <a:r>
              <a:rPr lang="en-US" sz="3200" dirty="0">
                <a:solidFill>
                  <a:srgbClr val="FF00FF"/>
                </a:solidFill>
                <a:latin typeface="Verdana" pitchFamily="34" charset="0"/>
              </a:rPr>
              <a:t>(</a:t>
            </a:r>
            <a:r>
              <a:rPr lang="en-US" sz="3200" dirty="0" err="1">
                <a:solidFill>
                  <a:srgbClr val="FF00FF"/>
                </a:solidFill>
                <a:latin typeface="Verdana" pitchFamily="34" charset="0"/>
              </a:rPr>
              <a:t>q.remove</a:t>
            </a:r>
            <a:r>
              <a:rPr lang="en-US" sz="3200" dirty="0">
                <a:solidFill>
                  <a:srgbClr val="FF00FF"/>
                </a:solidFill>
                <a:latin typeface="Verdana" pitchFamily="34" charset="0"/>
              </a:rPr>
              <a:t>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533" grpId="1" animBg="1"/>
      <p:bldP spid="225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28600" y="1238250"/>
            <a:ext cx="8686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if (</a:t>
            </a:r>
            <a:r>
              <a:rPr lang="en-US" sz="2400" dirty="0" err="1">
                <a:solidFill>
                  <a:srgbClr val="FF00FF"/>
                </a:solidFill>
                <a:latin typeface="Verdana" pitchFamily="34" charset="0"/>
              </a:rPr>
              <a:t>q.isEmpty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()) return;</a:t>
            </a:r>
          </a:p>
          <a:p>
            <a:endParaRPr lang="en-US" sz="2400" dirty="0">
              <a:solidFill>
                <a:srgbClr val="FF00FF"/>
              </a:solidFill>
              <a:latin typeface="Verdana" pitchFamily="34" charset="0"/>
            </a:endParaRPr>
          </a:p>
          <a:p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Queue&lt;Integer&gt; 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tempQ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= new </a:t>
            </a:r>
            <a:r>
              <a:rPr lang="en-US" sz="2400" dirty="0" err="1">
                <a:solidFill>
                  <a:srgbClr val="FF00FF"/>
                </a:solidFill>
                <a:latin typeface="Verdana" pitchFamily="34" charset="0"/>
              </a:rPr>
              <a:t>LinkedList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&lt;&gt;();</a:t>
            </a:r>
            <a:endParaRPr lang="en-US" sz="2400" dirty="0">
              <a:solidFill>
                <a:srgbClr val="FF00FF"/>
              </a:solidFill>
              <a:latin typeface="Verdana" pitchFamily="34" charset="0"/>
            </a:endParaRPr>
          </a:p>
          <a:p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Integer </a:t>
            </a:r>
            <a:r>
              <a:rPr lang="en-US" sz="2400" dirty="0" err="1">
                <a:solidFill>
                  <a:srgbClr val="FF00FF"/>
                </a:solidFill>
                <a:latin typeface="Verdana" pitchFamily="34" charset="0"/>
              </a:rPr>
              <a:t>num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 = </a:t>
            </a:r>
            <a:r>
              <a:rPr lang="en-US" sz="2400" dirty="0" err="1">
                <a:solidFill>
                  <a:srgbClr val="FF00FF"/>
                </a:solidFill>
                <a:latin typeface="Verdana" pitchFamily="34" charset="0"/>
              </a:rPr>
              <a:t>q.peek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();</a:t>
            </a:r>
          </a:p>
          <a:p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while (!</a:t>
            </a:r>
            <a:r>
              <a:rPr lang="en-US" sz="2400" dirty="0" err="1">
                <a:solidFill>
                  <a:srgbClr val="FF00FF"/>
                </a:solidFill>
                <a:latin typeface="Verdana" pitchFamily="34" charset="0"/>
              </a:rPr>
              <a:t>q.isEmpty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())</a:t>
            </a:r>
          </a:p>
          <a:p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{</a:t>
            </a:r>
          </a:p>
          <a:p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   </a:t>
            </a:r>
            <a:r>
              <a:rPr lang="en-US" sz="2400" dirty="0" err="1">
                <a:solidFill>
                  <a:srgbClr val="FF00FF"/>
                </a:solidFill>
                <a:latin typeface="Verdana" pitchFamily="34" charset="0"/>
              </a:rPr>
              <a:t>num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 = </a:t>
            </a:r>
            <a:r>
              <a:rPr lang="en-US" sz="2400" dirty="0" err="1">
                <a:solidFill>
                  <a:srgbClr val="FF00FF"/>
                </a:solidFill>
                <a:latin typeface="Verdana" pitchFamily="34" charset="0"/>
              </a:rPr>
              <a:t>q.remove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();</a:t>
            </a:r>
          </a:p>
          <a:p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   if (!</a:t>
            </a:r>
            <a:r>
              <a:rPr lang="en-US" sz="2400" dirty="0" err="1">
                <a:solidFill>
                  <a:srgbClr val="FF00FF"/>
                </a:solidFill>
                <a:latin typeface="Verdana" pitchFamily="34" charset="0"/>
              </a:rPr>
              <a:t>q.isEmpty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()) 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tempQ.add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(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num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);</a:t>
            </a:r>
          </a:p>
          <a:p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}</a:t>
            </a:r>
          </a:p>
          <a:p>
            <a:r>
              <a:rPr lang="en-US" sz="2400" dirty="0" err="1">
                <a:solidFill>
                  <a:srgbClr val="FF00FF"/>
                </a:solidFill>
                <a:latin typeface="Verdana" pitchFamily="34" charset="0"/>
              </a:rPr>
              <a:t>q.add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(</a:t>
            </a:r>
            <a:r>
              <a:rPr lang="en-US" sz="2400" dirty="0" err="1">
                <a:solidFill>
                  <a:srgbClr val="FF00FF"/>
                </a:solidFill>
                <a:latin typeface="Verdana" pitchFamily="34" charset="0"/>
              </a:rPr>
              <a:t>num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);</a:t>
            </a:r>
          </a:p>
          <a:p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while (!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tempQ.isEmpty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())</a:t>
            </a:r>
          </a:p>
          <a:p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   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q.add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(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tempQ.remove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());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endToFront </a:t>
            </a:r>
            <a:r>
              <a:rPr lang="en-US"/>
              <a:t>Method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4724400" y="2670700"/>
            <a:ext cx="3962400" cy="919401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</a:rPr>
              <a:t>Move all but last item to temporary queue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4724400" y="4267200"/>
            <a:ext cx="3962400" cy="1736646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400" dirty="0" err="1">
                <a:solidFill>
                  <a:schemeClr val="bg1"/>
                </a:solidFill>
              </a:rPr>
              <a:t>Enqueue</a:t>
            </a:r>
            <a:r>
              <a:rPr lang="en-US" sz="2400" dirty="0">
                <a:solidFill>
                  <a:schemeClr val="bg1"/>
                </a:solidFill>
              </a:rPr>
              <a:t> last item back onto original queue and move all other items back to original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  <p:bldP spid="23557" grpId="0" animBg="1"/>
      <p:bldP spid="23557" grpId="1" animBg="1"/>
      <p:bldP spid="23558" grpId="0" animBg="1"/>
      <p:bldP spid="2355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28600" y="1238250"/>
            <a:ext cx="8686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int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 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numElements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 = 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q.size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();</a:t>
            </a:r>
          </a:p>
          <a:p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while (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numElements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 &gt; 1)</a:t>
            </a:r>
          </a:p>
          <a:p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{</a:t>
            </a:r>
          </a:p>
          <a:p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   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q.add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(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q.remove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());</a:t>
            </a:r>
          </a:p>
          <a:p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 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  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numElements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--;</a:t>
            </a:r>
          </a:p>
          <a:p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}</a:t>
            </a:r>
            <a:endParaRPr lang="en-US" sz="2400" dirty="0">
              <a:solidFill>
                <a:srgbClr val="FF00FF"/>
              </a:solidFill>
              <a:latin typeface="Verdana" pitchFamily="34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endToFront </a:t>
            </a:r>
            <a:r>
              <a:rPr lang="en-US"/>
              <a:t>Method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4191000" y="2209800"/>
            <a:ext cx="4636058" cy="919401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</a:rPr>
              <a:t>Move all but last item </a:t>
            </a:r>
            <a:r>
              <a:rPr lang="en-US" sz="2400" dirty="0" smtClean="0">
                <a:solidFill>
                  <a:schemeClr val="bg1"/>
                </a:solidFill>
              </a:rPr>
              <a:t>from front of queue to back of queue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3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  <p:bldP spid="235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removeAll </a:t>
            </a:r>
            <a:r>
              <a:rPr lang="en-US"/>
              <a:t>Method</a:t>
            </a:r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381000" y="1689100"/>
            <a:ext cx="8458200" cy="6413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First, add the integer 7 randomly to the queue</a:t>
            </a:r>
          </a:p>
        </p:txBody>
      </p:sp>
      <p:sp>
        <p:nvSpPr>
          <p:cNvPr id="71685" name="AutoShape 5"/>
          <p:cNvSpPr>
            <a:spLocks noChangeArrowheads="1"/>
          </p:cNvSpPr>
          <p:nvPr/>
        </p:nvSpPr>
        <p:spPr bwMode="auto">
          <a:xfrm>
            <a:off x="1193800" y="3200400"/>
            <a:ext cx="7493000" cy="11811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Implement the method to remove all occurrences of a given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nimBg="1"/>
      <p:bldP spid="716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04800" y="1709738"/>
            <a:ext cx="8686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Queue&lt;Integer&gt; 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tempQ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= new </a:t>
            </a:r>
            <a:r>
              <a:rPr lang="en-US" sz="2400" dirty="0" err="1">
                <a:solidFill>
                  <a:srgbClr val="FF00FF"/>
                </a:solidFill>
                <a:latin typeface="Verdana" pitchFamily="34" charset="0"/>
              </a:rPr>
              <a:t>LinkedList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&lt;&gt;();</a:t>
            </a:r>
            <a:endParaRPr lang="en-US" sz="2400" dirty="0">
              <a:solidFill>
                <a:srgbClr val="FF00FF"/>
              </a:solidFill>
              <a:latin typeface="Verdana" pitchFamily="34" charset="0"/>
            </a:endParaRPr>
          </a:p>
          <a:p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while (!</a:t>
            </a:r>
            <a:r>
              <a:rPr lang="en-US" sz="2400" dirty="0" err="1">
                <a:solidFill>
                  <a:srgbClr val="FF00FF"/>
                </a:solidFill>
                <a:latin typeface="Verdana" pitchFamily="34" charset="0"/>
              </a:rPr>
              <a:t>q.isEmpty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())</a:t>
            </a:r>
          </a:p>
          <a:p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{</a:t>
            </a:r>
          </a:p>
          <a:p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   Integer x = </a:t>
            </a:r>
            <a:r>
              <a:rPr lang="en-US" sz="2400" dirty="0" err="1">
                <a:solidFill>
                  <a:srgbClr val="FF00FF"/>
                </a:solidFill>
                <a:latin typeface="Verdana" pitchFamily="34" charset="0"/>
              </a:rPr>
              <a:t>q.remove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();</a:t>
            </a:r>
          </a:p>
          <a:p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   if (!</a:t>
            </a:r>
            <a:r>
              <a:rPr lang="en-US" sz="2400" dirty="0" err="1">
                <a:solidFill>
                  <a:srgbClr val="FF00FF"/>
                </a:solidFill>
                <a:latin typeface="Verdana" pitchFamily="34" charset="0"/>
              </a:rPr>
              <a:t>x.equals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(item))</a:t>
            </a:r>
          </a:p>
          <a:p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      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tempQ.add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(x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);</a:t>
            </a:r>
          </a:p>
          <a:p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}</a:t>
            </a:r>
          </a:p>
          <a:p>
            <a:endParaRPr lang="en-US" sz="2400" dirty="0">
              <a:solidFill>
                <a:srgbClr val="FF00FF"/>
              </a:solidFill>
              <a:latin typeface="Verdana" pitchFamily="34" charset="0"/>
            </a:endParaRPr>
          </a:p>
          <a:p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while (!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tempQ.isEmpty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())</a:t>
            </a:r>
          </a:p>
          <a:p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   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q.add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(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tempQ.remove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());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removeAll</a:t>
            </a:r>
            <a:r>
              <a:rPr lang="en-US" i="1" dirty="0"/>
              <a:t> </a:t>
            </a:r>
            <a:r>
              <a:rPr lang="en-US" dirty="0"/>
              <a:t>Method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4651375" y="2311305"/>
            <a:ext cx="4035425" cy="1736646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400" dirty="0" err="1">
                <a:solidFill>
                  <a:schemeClr val="bg1"/>
                </a:solidFill>
              </a:rPr>
              <a:t>Dequeue</a:t>
            </a:r>
            <a:r>
              <a:rPr lang="en-US" sz="2400" dirty="0">
                <a:solidFill>
                  <a:schemeClr val="bg1"/>
                </a:solidFill>
              </a:rPr>
              <a:t> all items from original queue,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 eaLnBrk="0" hangingPunct="0"/>
            <a:r>
              <a:rPr lang="en-US" sz="2400" dirty="0" err="1" smtClean="0">
                <a:solidFill>
                  <a:schemeClr val="bg1"/>
                </a:solidFill>
              </a:rPr>
              <a:t>enqueue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to temporary queue if not a match</a:t>
            </a: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4651375" y="4575989"/>
            <a:ext cx="4035425" cy="919401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Move all remaining items back to original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  <p:bldP spid="25604" grpId="0" animBg="1"/>
      <p:bldP spid="25605" grpId="0" animBg="1"/>
      <p:bldP spid="2560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04800" y="1709738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int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 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numElements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 = 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q.size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();</a:t>
            </a:r>
          </a:p>
          <a:p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for (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int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 k = 0; k &lt; 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numElements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; k++)</a:t>
            </a:r>
          </a:p>
          <a:p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{</a:t>
            </a:r>
          </a:p>
          <a:p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   Integer 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num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= 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q.poll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();</a:t>
            </a:r>
            <a:endParaRPr lang="en-US" sz="2400" dirty="0">
              <a:solidFill>
                <a:srgbClr val="FF00FF"/>
              </a:solidFill>
              <a:latin typeface="Verdana" pitchFamily="34" charset="0"/>
            </a:endParaRPr>
          </a:p>
          <a:p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   if 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(!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num.equals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(item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))</a:t>
            </a:r>
          </a:p>
          <a:p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      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q.offer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(</a:t>
            </a:r>
            <a:r>
              <a:rPr lang="en-US" sz="2400" smtClean="0">
                <a:solidFill>
                  <a:srgbClr val="FF00FF"/>
                </a:solidFill>
                <a:latin typeface="Verdana" pitchFamily="34" charset="0"/>
              </a:rPr>
              <a:t>num);</a:t>
            </a:r>
            <a:endParaRPr lang="en-US" sz="2400" dirty="0">
              <a:solidFill>
                <a:srgbClr val="FF00FF"/>
              </a:solidFill>
              <a:latin typeface="Verdana" pitchFamily="34" charset="0"/>
            </a:endParaRPr>
          </a:p>
          <a:p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}</a:t>
            </a:r>
            <a:endParaRPr lang="en-US" sz="2400" dirty="0">
              <a:solidFill>
                <a:srgbClr val="FF00FF"/>
              </a:solidFill>
              <a:latin typeface="Verdana" pitchFamily="34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removeAll </a:t>
            </a:r>
            <a:r>
              <a:rPr lang="en-US"/>
              <a:t>Method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4572000" y="2895600"/>
            <a:ext cx="4116387" cy="919401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chemeClr val="bg1"/>
                </a:solidFill>
              </a:rPr>
              <a:t>Move elements from front to back if not being removed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  <p:bldP spid="256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Queue: Fixed-Front</a:t>
            </a: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5708650" y="1125538"/>
            <a:ext cx="2514600" cy="1143000"/>
          </a:xfrm>
          <a:prstGeom prst="cloudCallout">
            <a:avLst>
              <a:gd name="adj1" fmla="val -58588"/>
              <a:gd name="adj2" fmla="val 76528"/>
            </a:avLst>
          </a:prstGeom>
          <a:solidFill>
            <a:srgbClr val="CC99FF"/>
          </a:solidFill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O(1)</a:t>
            </a: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6096000" y="4648200"/>
            <a:ext cx="2514600" cy="1143000"/>
          </a:xfrm>
          <a:prstGeom prst="cloudCallout">
            <a:avLst>
              <a:gd name="adj1" fmla="val -74560"/>
              <a:gd name="adj2" fmla="val -65833"/>
            </a:avLst>
          </a:prstGeom>
          <a:solidFill>
            <a:srgbClr val="CC99FF"/>
          </a:solidFill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O(1)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738313" y="4754563"/>
            <a:ext cx="1096962" cy="639762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George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835275" y="4754563"/>
            <a:ext cx="1096963" cy="639762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Ringo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3932238" y="4754563"/>
            <a:ext cx="1096962" cy="639762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John</a:t>
            </a:r>
          </a:p>
        </p:txBody>
      </p:sp>
      <p:grpSp>
        <p:nvGrpSpPr>
          <p:cNvPr id="14347" name="Group 11"/>
          <p:cNvGrpSpPr>
            <a:grpSpLocks/>
          </p:cNvGrpSpPr>
          <p:nvPr/>
        </p:nvGrpSpPr>
        <p:grpSpPr bwMode="auto">
          <a:xfrm>
            <a:off x="1479550" y="5835650"/>
            <a:ext cx="868363" cy="869950"/>
            <a:chOff x="864" y="3523"/>
            <a:chExt cx="547" cy="548"/>
          </a:xfrm>
        </p:grpSpPr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864" y="3840"/>
              <a:ext cx="5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front</a:t>
              </a:r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V="1">
              <a:off x="1152" y="35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0" name="Group 14"/>
          <p:cNvGrpSpPr>
            <a:grpSpLocks/>
          </p:cNvGrpSpPr>
          <p:nvPr/>
        </p:nvGrpSpPr>
        <p:grpSpPr bwMode="auto">
          <a:xfrm>
            <a:off x="4298950" y="5835650"/>
            <a:ext cx="868363" cy="869950"/>
            <a:chOff x="864" y="3523"/>
            <a:chExt cx="547" cy="548"/>
          </a:xfrm>
        </p:grpSpPr>
        <p:sp>
          <p:nvSpPr>
            <p:cNvPr id="14351" name="Text Box 15"/>
            <p:cNvSpPr txBox="1">
              <a:spLocks noChangeArrowheads="1"/>
            </p:cNvSpPr>
            <p:nvPr/>
          </p:nvSpPr>
          <p:spPr bwMode="auto">
            <a:xfrm>
              <a:off x="864" y="3840"/>
              <a:ext cx="5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end</a:t>
              </a:r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 flipV="1">
              <a:off x="1152" y="35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3" name="Group 17"/>
          <p:cNvGrpSpPr>
            <a:grpSpLocks/>
          </p:cNvGrpSpPr>
          <p:nvPr/>
        </p:nvGrpSpPr>
        <p:grpSpPr bwMode="auto">
          <a:xfrm>
            <a:off x="2165350" y="5835650"/>
            <a:ext cx="868363" cy="869950"/>
            <a:chOff x="864" y="3523"/>
            <a:chExt cx="547" cy="548"/>
          </a:xfrm>
        </p:grpSpPr>
        <p:sp>
          <p:nvSpPr>
            <p:cNvPr id="14354" name="Text Box 18"/>
            <p:cNvSpPr txBox="1">
              <a:spLocks noChangeArrowheads="1"/>
            </p:cNvSpPr>
            <p:nvPr/>
          </p:nvSpPr>
          <p:spPr bwMode="auto">
            <a:xfrm>
              <a:off x="864" y="3840"/>
              <a:ext cx="5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end</a:t>
              </a:r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 flipV="1">
              <a:off x="1152" y="35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6" name="Group 20"/>
          <p:cNvGrpSpPr>
            <a:grpSpLocks/>
          </p:cNvGrpSpPr>
          <p:nvPr/>
        </p:nvGrpSpPr>
        <p:grpSpPr bwMode="auto">
          <a:xfrm>
            <a:off x="3232150" y="5835650"/>
            <a:ext cx="868363" cy="869950"/>
            <a:chOff x="864" y="3523"/>
            <a:chExt cx="547" cy="548"/>
          </a:xfrm>
        </p:grpSpPr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864" y="3840"/>
              <a:ext cx="5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end</a:t>
              </a:r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 flipV="1">
              <a:off x="1152" y="35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3932238" y="4754562"/>
            <a:ext cx="1096962" cy="639763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Paul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1738313" y="5394325"/>
            <a:ext cx="1096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0</a:t>
            </a:r>
          </a:p>
        </p:txBody>
      </p:sp>
      <p:sp>
        <p:nvSpPr>
          <p:cNvPr id="14403" name="Text Box 67"/>
          <p:cNvSpPr txBox="1">
            <a:spLocks noChangeArrowheads="1"/>
          </p:cNvSpPr>
          <p:nvPr/>
        </p:nvSpPr>
        <p:spPr bwMode="auto">
          <a:xfrm>
            <a:off x="2835275" y="5394325"/>
            <a:ext cx="1096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1</a:t>
            </a:r>
          </a:p>
        </p:txBody>
      </p:sp>
      <p:sp>
        <p:nvSpPr>
          <p:cNvPr id="14404" name="Text Box 68"/>
          <p:cNvSpPr txBox="1">
            <a:spLocks noChangeArrowheads="1"/>
          </p:cNvSpPr>
          <p:nvPr/>
        </p:nvSpPr>
        <p:spPr bwMode="auto">
          <a:xfrm>
            <a:off x="3932238" y="5394325"/>
            <a:ext cx="1096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2</a:t>
            </a:r>
          </a:p>
        </p:txBody>
      </p:sp>
      <p:sp>
        <p:nvSpPr>
          <p:cNvPr id="14407" name="Rectangle 71"/>
          <p:cNvSpPr>
            <a:spLocks noChangeArrowheads="1"/>
          </p:cNvSpPr>
          <p:nvPr/>
        </p:nvSpPr>
        <p:spPr bwMode="auto">
          <a:xfrm>
            <a:off x="428625" y="1739900"/>
            <a:ext cx="4327525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Front is always at index 0</a:t>
            </a:r>
          </a:p>
        </p:txBody>
      </p:sp>
      <p:sp>
        <p:nvSpPr>
          <p:cNvPr id="14408" name="Rectangle 72"/>
          <p:cNvSpPr>
            <a:spLocks noChangeArrowheads="1"/>
          </p:cNvSpPr>
          <p:nvPr/>
        </p:nvSpPr>
        <p:spPr bwMode="auto">
          <a:xfrm>
            <a:off x="755650" y="2514600"/>
            <a:ext cx="4953000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Enqueue – No elements shift</a:t>
            </a:r>
          </a:p>
        </p:txBody>
      </p:sp>
      <p:sp>
        <p:nvSpPr>
          <p:cNvPr id="14409" name="Rectangle 73"/>
          <p:cNvSpPr>
            <a:spLocks noChangeArrowheads="1"/>
          </p:cNvSpPr>
          <p:nvPr/>
        </p:nvSpPr>
        <p:spPr bwMode="auto">
          <a:xfrm>
            <a:off x="1479550" y="3284538"/>
            <a:ext cx="5149850" cy="52863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Dequeue – All elements shift</a:t>
            </a:r>
          </a:p>
        </p:txBody>
      </p:sp>
      <p:sp>
        <p:nvSpPr>
          <p:cNvPr id="14410" name="Rectangle 74"/>
          <p:cNvSpPr>
            <a:spLocks noChangeArrowheads="1"/>
          </p:cNvSpPr>
          <p:nvPr/>
        </p:nvSpPr>
        <p:spPr bwMode="auto">
          <a:xfrm>
            <a:off x="3397250" y="3962400"/>
            <a:ext cx="3232150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Peek – No shifting</a:t>
            </a: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6629400" y="2514600"/>
            <a:ext cx="2514600" cy="1143000"/>
          </a:xfrm>
          <a:prstGeom prst="cloudCallout">
            <a:avLst>
              <a:gd name="adj1" fmla="val -59847"/>
              <a:gd name="adj2" fmla="val 40833"/>
            </a:avLst>
          </a:prstGeom>
          <a:solidFill>
            <a:srgbClr val="CC99FF"/>
          </a:solidFill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</a:rPr>
              <a:t>O(</a:t>
            </a:r>
            <a:r>
              <a:rPr lang="en-US" sz="2800" i="1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-0.11996 -4.81481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7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81481E-6 L -0.11997 -4.81481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/>
      <p:bldP spid="14344" grpId="0" animBg="1"/>
      <p:bldP spid="14344" grpId="1" animBg="1"/>
      <p:bldP spid="14345" grpId="0" animBg="1"/>
      <p:bldP spid="14346" grpId="0" animBg="1"/>
      <p:bldP spid="14373" grpId="0"/>
      <p:bldP spid="14403" grpId="0"/>
      <p:bldP spid="14404" grpId="0"/>
      <p:bldP spid="14407" grpId="0" animBg="1"/>
      <p:bldP spid="14408" grpId="0" animBg="1"/>
      <p:bldP spid="14409" grpId="0" animBg="1"/>
      <p:bldP spid="14410" grpId="0" animBg="1"/>
      <p:bldP spid="143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36650" y="1905000"/>
            <a:ext cx="8007350" cy="4191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56" name="Picture 12" descr="castl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0" y="4267200"/>
            <a:ext cx="1743075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7" name="AutoShape 13"/>
          <p:cNvSpPr>
            <a:spLocks noChangeArrowheads="1"/>
          </p:cNvSpPr>
          <p:nvPr/>
        </p:nvSpPr>
        <p:spPr bwMode="auto">
          <a:xfrm>
            <a:off x="365125" y="1368425"/>
            <a:ext cx="8321675" cy="17224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/>
            <a:r>
              <a:rPr lang="en-US" sz="3200" dirty="0">
                <a:solidFill>
                  <a:schemeClr val="bg1"/>
                </a:solidFill>
              </a:rPr>
              <a:t>Linear collection of items in which items are added at one end (the end) and removed from the other end (the front)</a:t>
            </a:r>
          </a:p>
        </p:txBody>
      </p:sp>
      <p:sp>
        <p:nvSpPr>
          <p:cNvPr id="6158" name="AutoShape 14"/>
          <p:cNvSpPr>
            <a:spLocks noChangeArrowheads="1"/>
          </p:cNvSpPr>
          <p:nvPr/>
        </p:nvSpPr>
        <p:spPr bwMode="auto">
          <a:xfrm>
            <a:off x="2444750" y="3352800"/>
            <a:ext cx="6242050" cy="6413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chemeClr val="bg1"/>
                </a:solidFill>
              </a:rPr>
              <a:t>First-In-First-Out (FIFO) Retrieval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685800" y="4430713"/>
            <a:ext cx="64135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 u="sng" dirty="0">
                <a:solidFill>
                  <a:schemeClr val="accent3">
                    <a:lumMod val="50000"/>
                  </a:schemeClr>
                </a:solidFill>
              </a:rPr>
              <a:t>Examples:</a:t>
            </a:r>
          </a:p>
          <a:p>
            <a:pPr eaLnBrk="0" hangingPunct="0"/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Drive-thru line</a:t>
            </a:r>
          </a:p>
          <a:p>
            <a:pPr eaLnBrk="0" hangingPunct="0"/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</a:rPr>
              <a:t>FastPass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service at Disney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7" grpId="0" animBg="1"/>
      <p:bldP spid="6158" grpId="0" animBg="1"/>
      <p:bldP spid="61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Fixed-Front Implementation:</a:t>
            </a:r>
            <a:br>
              <a:rPr lang="en-US" sz="4000"/>
            </a:br>
            <a:r>
              <a:rPr lang="en-US" sz="4000"/>
              <a:t>Java Array</a:t>
            </a:r>
            <a:endParaRPr lang="en-US" sz="4000">
              <a:latin typeface="Lucida Sans Typewriter" pitchFamily="49" charset="0"/>
            </a:endParaRPr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477838" y="1905000"/>
            <a:ext cx="3354387" cy="5937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Advantages?</a:t>
            </a:r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457200" y="2645609"/>
            <a:ext cx="3397250" cy="10556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accent3">
                    <a:lumMod val="50000"/>
                  </a:schemeClr>
                </a:solidFill>
              </a:rPr>
              <a:t>Memory efficient if queue of primitives</a:t>
            </a:r>
          </a:p>
        </p:txBody>
      </p:sp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5130800" y="1905000"/>
            <a:ext cx="3354388" cy="5937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accent6"/>
                </a:solidFill>
              </a:rPr>
              <a:t>Disadvantages?</a:t>
            </a:r>
          </a:p>
        </p:txBody>
      </p:sp>
      <p:sp>
        <p:nvSpPr>
          <p:cNvPr id="39944" name="AutoShape 8"/>
          <p:cNvSpPr>
            <a:spLocks noChangeArrowheads="1"/>
          </p:cNvSpPr>
          <p:nvPr/>
        </p:nvSpPr>
        <p:spPr bwMode="auto">
          <a:xfrm>
            <a:off x="5029200" y="2609097"/>
            <a:ext cx="3559175" cy="10556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accent6"/>
                </a:solidFill>
              </a:rPr>
              <a:t>Static length – could overflow queue</a:t>
            </a:r>
          </a:p>
        </p:txBody>
      </p:sp>
      <p:sp>
        <p:nvSpPr>
          <p:cNvPr id="39945" name="AutoShape 9"/>
          <p:cNvSpPr>
            <a:spLocks noChangeArrowheads="1"/>
          </p:cNvSpPr>
          <p:nvPr/>
        </p:nvSpPr>
        <p:spPr bwMode="auto">
          <a:xfrm>
            <a:off x="5110163" y="3814009"/>
            <a:ext cx="3397250" cy="10556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accent6"/>
                </a:solidFill>
              </a:rPr>
              <a:t>Must maintain “logical” end</a:t>
            </a:r>
          </a:p>
        </p:txBody>
      </p:sp>
      <p:sp>
        <p:nvSpPr>
          <p:cNvPr id="39946" name="AutoShape 10"/>
          <p:cNvSpPr>
            <a:spLocks noChangeArrowheads="1"/>
          </p:cNvSpPr>
          <p:nvPr/>
        </p:nvSpPr>
        <p:spPr bwMode="auto">
          <a:xfrm>
            <a:off x="5110163" y="5020509"/>
            <a:ext cx="3397250" cy="10556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accent6"/>
                </a:solidFill>
              </a:rPr>
              <a:t>More complex (shifting)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nimBg="1"/>
      <p:bldP spid="39942" grpId="0"/>
      <p:bldP spid="39943" grpId="0" animBg="1"/>
      <p:bldP spid="39944" grpId="0"/>
      <p:bldP spid="39945" grpId="0"/>
      <p:bldP spid="399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Fixed-Front Implementation: </a:t>
            </a:r>
            <a:r>
              <a:rPr lang="en-US" sz="4000">
                <a:latin typeface="Lucida Sans Typewriter" pitchFamily="49" charset="0"/>
              </a:rPr>
              <a:t>ArrayList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477838" y="1752600"/>
            <a:ext cx="3354387" cy="5937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Advantages?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457200" y="2493209"/>
            <a:ext cx="3397250" cy="10556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accent3">
                    <a:lumMod val="50000"/>
                  </a:schemeClr>
                </a:solidFill>
              </a:rPr>
              <a:t>Dynamic Resizing (no overflow)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5284788" y="1752600"/>
            <a:ext cx="3354387" cy="5937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accent6"/>
                </a:solidFill>
              </a:rPr>
              <a:t>Disadvantages?</a:t>
            </a: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5105400" y="2456697"/>
            <a:ext cx="3713163" cy="10556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accent6"/>
                </a:solidFill>
              </a:rPr>
              <a:t>Less memory efficient for primitives</a:t>
            </a: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457200" y="3801309"/>
            <a:ext cx="3397250" cy="10556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accent3">
                    <a:lumMod val="50000"/>
                  </a:schemeClr>
                </a:solidFill>
              </a:rPr>
              <a:t>No maintenance of “logical” end</a:t>
            </a:r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500063" y="5111234"/>
            <a:ext cx="3351212" cy="57888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accent3">
                    <a:lumMod val="50000"/>
                  </a:schemeClr>
                </a:solidFill>
              </a:rPr>
              <a:t>Methods for shifting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  <p:bldP spid="15366" grpId="0"/>
      <p:bldP spid="15367" grpId="0" animBg="1"/>
      <p:bldP spid="15368" grpId="0"/>
      <p:bldP spid="15369" grpId="0"/>
      <p:bldP spid="153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835025" y="2270125"/>
            <a:ext cx="4794250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Enqueue – No elements shift</a:t>
            </a:r>
          </a:p>
        </p:txBody>
      </p:sp>
      <p:sp>
        <p:nvSpPr>
          <p:cNvPr id="43046" name="Rectangle 38"/>
          <p:cNvSpPr>
            <a:spLocks noChangeArrowheads="1"/>
          </p:cNvSpPr>
          <p:nvPr/>
        </p:nvSpPr>
        <p:spPr bwMode="auto">
          <a:xfrm>
            <a:off x="1479550" y="2940050"/>
            <a:ext cx="4794250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Dequeue – No elements shift</a:t>
            </a:r>
          </a:p>
        </p:txBody>
      </p:sp>
      <p:sp>
        <p:nvSpPr>
          <p:cNvPr id="43047" name="Rectangle 39"/>
          <p:cNvSpPr>
            <a:spLocks noChangeArrowheads="1"/>
          </p:cNvSpPr>
          <p:nvPr/>
        </p:nvSpPr>
        <p:spPr bwMode="auto">
          <a:xfrm>
            <a:off x="2378075" y="3611563"/>
            <a:ext cx="3108325" cy="52863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>
                <a:solidFill>
                  <a:schemeClr val="bg1"/>
                </a:solidFill>
              </a:rPr>
              <a:t>Peek – No shifting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271463" y="1600200"/>
            <a:ext cx="3786187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Front and back move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Queue: Floating-Front</a:t>
            </a: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6096000" y="1104900"/>
            <a:ext cx="2514600" cy="1143000"/>
          </a:xfrm>
          <a:prstGeom prst="cloudCallout">
            <a:avLst>
              <a:gd name="adj1" fmla="val -67866"/>
              <a:gd name="adj2" fmla="val 50417"/>
            </a:avLst>
          </a:prstGeom>
          <a:solidFill>
            <a:srgbClr val="CC99FF"/>
          </a:solidFill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O(1)</a:t>
            </a: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6629400" y="2368550"/>
            <a:ext cx="2514600" cy="1143000"/>
          </a:xfrm>
          <a:prstGeom prst="cloudCallout">
            <a:avLst>
              <a:gd name="adj1" fmla="val -68435"/>
              <a:gd name="adj2" fmla="val 27361"/>
            </a:avLst>
          </a:prstGeom>
          <a:solidFill>
            <a:srgbClr val="CC99FF"/>
          </a:solidFill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O(1)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6126163" y="3962400"/>
            <a:ext cx="2514600" cy="1143000"/>
          </a:xfrm>
          <a:prstGeom prst="cloudCallout">
            <a:avLst>
              <a:gd name="adj1" fmla="val -77398"/>
              <a:gd name="adj2" fmla="val -48333"/>
            </a:avLst>
          </a:prstGeom>
          <a:solidFill>
            <a:srgbClr val="CC99FF"/>
          </a:solidFill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</a:rPr>
              <a:t>O(1)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738313" y="4754563"/>
            <a:ext cx="1096962" cy="639762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George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835275" y="4754563"/>
            <a:ext cx="1096963" cy="639762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Ringo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3932238" y="4754563"/>
            <a:ext cx="1096962" cy="639762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John</a:t>
            </a:r>
          </a:p>
        </p:txBody>
      </p:sp>
      <p:grpSp>
        <p:nvGrpSpPr>
          <p:cNvPr id="43018" name="Group 10"/>
          <p:cNvGrpSpPr>
            <a:grpSpLocks/>
          </p:cNvGrpSpPr>
          <p:nvPr/>
        </p:nvGrpSpPr>
        <p:grpSpPr bwMode="auto">
          <a:xfrm>
            <a:off x="1479550" y="5835650"/>
            <a:ext cx="868363" cy="869950"/>
            <a:chOff x="864" y="3523"/>
            <a:chExt cx="547" cy="548"/>
          </a:xfrm>
        </p:grpSpPr>
        <p:sp>
          <p:nvSpPr>
            <p:cNvPr id="43019" name="Text Box 11"/>
            <p:cNvSpPr txBox="1">
              <a:spLocks noChangeArrowheads="1"/>
            </p:cNvSpPr>
            <p:nvPr/>
          </p:nvSpPr>
          <p:spPr bwMode="auto">
            <a:xfrm>
              <a:off x="864" y="3840"/>
              <a:ext cx="5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front</a:t>
              </a:r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1152" y="35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21" name="Group 13"/>
          <p:cNvGrpSpPr>
            <a:grpSpLocks/>
          </p:cNvGrpSpPr>
          <p:nvPr/>
        </p:nvGrpSpPr>
        <p:grpSpPr bwMode="auto">
          <a:xfrm>
            <a:off x="4298950" y="5835650"/>
            <a:ext cx="868363" cy="869950"/>
            <a:chOff x="864" y="3523"/>
            <a:chExt cx="547" cy="548"/>
          </a:xfrm>
        </p:grpSpPr>
        <p:sp>
          <p:nvSpPr>
            <p:cNvPr id="43022" name="Text Box 14"/>
            <p:cNvSpPr txBox="1">
              <a:spLocks noChangeArrowheads="1"/>
            </p:cNvSpPr>
            <p:nvPr/>
          </p:nvSpPr>
          <p:spPr bwMode="auto">
            <a:xfrm>
              <a:off x="864" y="3840"/>
              <a:ext cx="5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end</a:t>
              </a:r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flipV="1">
              <a:off x="1152" y="35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24" name="Group 16"/>
          <p:cNvGrpSpPr>
            <a:grpSpLocks/>
          </p:cNvGrpSpPr>
          <p:nvPr/>
        </p:nvGrpSpPr>
        <p:grpSpPr bwMode="auto">
          <a:xfrm>
            <a:off x="2165350" y="5835650"/>
            <a:ext cx="868363" cy="869950"/>
            <a:chOff x="864" y="3523"/>
            <a:chExt cx="547" cy="548"/>
          </a:xfrm>
        </p:grpSpPr>
        <p:sp>
          <p:nvSpPr>
            <p:cNvPr id="43025" name="Text Box 17"/>
            <p:cNvSpPr txBox="1">
              <a:spLocks noChangeArrowheads="1"/>
            </p:cNvSpPr>
            <p:nvPr/>
          </p:nvSpPr>
          <p:spPr bwMode="auto">
            <a:xfrm>
              <a:off x="864" y="3840"/>
              <a:ext cx="5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end</a:t>
              </a:r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flipV="1">
              <a:off x="1152" y="35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27" name="Group 19"/>
          <p:cNvGrpSpPr>
            <a:grpSpLocks/>
          </p:cNvGrpSpPr>
          <p:nvPr/>
        </p:nvGrpSpPr>
        <p:grpSpPr bwMode="auto">
          <a:xfrm>
            <a:off x="3232150" y="5835650"/>
            <a:ext cx="868363" cy="869950"/>
            <a:chOff x="864" y="3523"/>
            <a:chExt cx="547" cy="548"/>
          </a:xfrm>
        </p:grpSpPr>
        <p:sp>
          <p:nvSpPr>
            <p:cNvPr id="43028" name="Text Box 20"/>
            <p:cNvSpPr txBox="1">
              <a:spLocks noChangeArrowheads="1"/>
            </p:cNvSpPr>
            <p:nvPr/>
          </p:nvSpPr>
          <p:spPr bwMode="auto">
            <a:xfrm>
              <a:off x="864" y="3840"/>
              <a:ext cx="5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end</a:t>
              </a:r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V="1">
              <a:off x="1152" y="35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5029200" y="4754563"/>
            <a:ext cx="1096963" cy="639762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Paul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1738313" y="5394325"/>
            <a:ext cx="1096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0</a:t>
            </a:r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2835275" y="5394325"/>
            <a:ext cx="1096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1</a:t>
            </a: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3932238" y="5394325"/>
            <a:ext cx="1096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2</a:t>
            </a: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5029200" y="5394325"/>
            <a:ext cx="1096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3</a:t>
            </a:r>
          </a:p>
        </p:txBody>
      </p:sp>
      <p:grpSp>
        <p:nvGrpSpPr>
          <p:cNvPr id="43035" name="Group 27"/>
          <p:cNvGrpSpPr>
            <a:grpSpLocks/>
          </p:cNvGrpSpPr>
          <p:nvPr/>
        </p:nvGrpSpPr>
        <p:grpSpPr bwMode="auto">
          <a:xfrm>
            <a:off x="5319713" y="5791200"/>
            <a:ext cx="868362" cy="869950"/>
            <a:chOff x="864" y="3523"/>
            <a:chExt cx="547" cy="548"/>
          </a:xfrm>
        </p:grpSpPr>
        <p:sp>
          <p:nvSpPr>
            <p:cNvPr id="43036" name="Text Box 28"/>
            <p:cNvSpPr txBox="1">
              <a:spLocks noChangeArrowheads="1"/>
            </p:cNvSpPr>
            <p:nvPr/>
          </p:nvSpPr>
          <p:spPr bwMode="auto">
            <a:xfrm>
              <a:off x="864" y="3840"/>
              <a:ext cx="5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end</a:t>
              </a:r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1152" y="35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41" name="Group 33"/>
          <p:cNvGrpSpPr>
            <a:grpSpLocks/>
          </p:cNvGrpSpPr>
          <p:nvPr/>
        </p:nvGrpSpPr>
        <p:grpSpPr bwMode="auto">
          <a:xfrm>
            <a:off x="2713038" y="5835650"/>
            <a:ext cx="868362" cy="869950"/>
            <a:chOff x="864" y="3523"/>
            <a:chExt cx="547" cy="548"/>
          </a:xfrm>
        </p:grpSpPr>
        <p:sp>
          <p:nvSpPr>
            <p:cNvPr id="43042" name="Text Box 34"/>
            <p:cNvSpPr txBox="1">
              <a:spLocks noChangeArrowheads="1"/>
            </p:cNvSpPr>
            <p:nvPr/>
          </p:nvSpPr>
          <p:spPr bwMode="auto">
            <a:xfrm>
              <a:off x="864" y="3840"/>
              <a:ext cx="5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front</a:t>
              </a:r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flipV="1">
              <a:off x="1152" y="35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5" grpId="0" animBg="1"/>
      <p:bldP spid="43046" grpId="0" animBg="1"/>
      <p:bldP spid="43047" grpId="0" animBg="1"/>
      <p:bldP spid="43044" grpId="0" animBg="1"/>
      <p:bldP spid="43012" grpId="0" uiExpand="1" animBg="1"/>
      <p:bldP spid="43013" grpId="0" uiExpand="1" animBg="1"/>
      <p:bldP spid="43014" grpId="0" animBg="1"/>
      <p:bldP spid="43015" grpId="0" uiExpand="1" animBg="1"/>
      <p:bldP spid="43015" grpId="1" uiExpand="1" animBg="1"/>
      <p:bldP spid="43016" grpId="0" uiExpand="1" animBg="1"/>
      <p:bldP spid="43017" grpId="0" uiExpand="1" animBg="1"/>
      <p:bldP spid="43031" grpId="0" uiExpand="1"/>
      <p:bldP spid="43032" grpId="0" uiExpand="1"/>
      <p:bldP spid="43033" grpId="0" uiExpand="1"/>
      <p:bldP spid="430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Floating-Front Implementation:</a:t>
            </a:r>
            <a:br>
              <a:rPr lang="en-US" sz="3600"/>
            </a:br>
            <a:r>
              <a:rPr lang="en-US" sz="4000"/>
              <a:t>Java Array</a:t>
            </a:r>
            <a:endParaRPr lang="en-US" sz="4000">
              <a:latin typeface="Lucida Sans Typewriter" pitchFamily="49" charset="0"/>
            </a:endParaRP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228600" y="1600200"/>
            <a:ext cx="8543925" cy="95567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Static sizing – must “wrap” front and back indexes to maximize space usage (adds complexity to code)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558800" y="2716213"/>
            <a:ext cx="8213725" cy="52863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Maintain number of elements to determine if empty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1847850" y="3505200"/>
            <a:ext cx="5124450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Enqueue</a:t>
            </a:r>
            <a:r>
              <a:rPr lang="en-US" sz="2800" dirty="0">
                <a:solidFill>
                  <a:schemeClr val="bg1"/>
                </a:solidFill>
              </a:rPr>
              <a:t> – (back + 1) % length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1847850" y="4313238"/>
            <a:ext cx="5105400" cy="52863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Dequeue – (front + 1) % length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1847850" y="5121275"/>
            <a:ext cx="5467350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Peek – return value at front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6" grpId="0" animBg="1"/>
      <p:bldP spid="45067" grpId="0" animBg="1"/>
      <p:bldP spid="45068" grpId="0" animBg="1"/>
      <p:bldP spid="45069" grpId="0" animBg="1"/>
      <p:bldP spid="4507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914399" y="3546277"/>
            <a:ext cx="4876801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Enqueue</a:t>
            </a:r>
            <a:r>
              <a:rPr lang="en-US" sz="2800" dirty="0">
                <a:solidFill>
                  <a:schemeClr val="bg1"/>
                </a:solidFill>
              </a:rPr>
              <a:t> – back + 1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914400" y="4354315"/>
            <a:ext cx="4876800" cy="52863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Dequeue – front + 1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914400" y="5162352"/>
            <a:ext cx="4876800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Peek – return value at </a:t>
            </a:r>
            <a:r>
              <a:rPr lang="en-US" sz="2800" dirty="0" smtClean="0">
                <a:solidFill>
                  <a:schemeClr val="bg1"/>
                </a:solidFill>
              </a:rPr>
              <a:t>front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228600" y="2739730"/>
            <a:ext cx="8213725" cy="52863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Maintain number of elements to determine if empty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28600" y="1600200"/>
            <a:ext cx="8213725" cy="95567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Dynamic re-sizing – can let front float “forever”, causes much wasted space at front of list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Floating-Front Implementation:</a:t>
            </a:r>
            <a:br>
              <a:rPr lang="en-US" sz="3600"/>
            </a:br>
            <a:r>
              <a:rPr lang="en-US" sz="3600">
                <a:latin typeface="Lucida Sans Typewriter" pitchFamily="49" charset="0"/>
              </a:rPr>
              <a:t>ArrayList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5562600" y="3657600"/>
            <a:ext cx="3336925" cy="2553891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tx2"/>
                </a:solidFill>
              </a:rPr>
              <a:t>Could move all items back to beginning of list whenever front reaches a particular index to cut down on wasted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animBg="1"/>
      <p:bldP spid="40968" grpId="0" animBg="1"/>
      <p:bldP spid="40969" grpId="0" animBg="1"/>
      <p:bldP spid="40966" grpId="0" animBg="1"/>
      <p:bldP spid="40965" grpId="0" animBg="1"/>
      <p:bldP spid="409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Queue: </a:t>
            </a:r>
            <a:r>
              <a:rPr lang="en-US">
                <a:latin typeface="Lucida Sans Typewriter" pitchFamily="49" charset="0"/>
              </a:rPr>
              <a:t>LinkedList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85800" y="2005013"/>
            <a:ext cx="3200400" cy="52863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No wasted space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4200" y="2767013"/>
            <a:ext cx="2133600" cy="52863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No shifting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572000" y="3505200"/>
            <a:ext cx="3876675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No floating indexes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066800" y="4343400"/>
            <a:ext cx="7010400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Enqueue, Dequeue and Peek are all 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  <p:bldP spid="16391" grpId="0" animBg="1"/>
      <p:bldP spid="1639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225425" y="1820863"/>
            <a:ext cx="5870575" cy="52863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Maintain front and back references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225425" y="2660650"/>
            <a:ext cx="3514725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Singly linked is OK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225425" y="3500438"/>
            <a:ext cx="6477000" cy="52863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Enqueue – No elements shift (addLast)</a:t>
            </a:r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>
            <a:off x="225425" y="4340225"/>
            <a:ext cx="7067550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Dequeue – No elements shift (removeFirst)</a:t>
            </a:r>
          </a:p>
        </p:txBody>
      </p:sp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225425" y="5180013"/>
            <a:ext cx="4772025" cy="52863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Peek – No shifting (getFirst)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Queue: Linked List</a:t>
            </a: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>
            <a:off x="6172200" y="2046288"/>
            <a:ext cx="2514600" cy="1143000"/>
          </a:xfrm>
          <a:prstGeom prst="cloudCallout">
            <a:avLst>
              <a:gd name="adj1" fmla="val -69699"/>
              <a:gd name="adj2" fmla="val 78333"/>
            </a:avLst>
          </a:prstGeom>
          <a:solidFill>
            <a:srgbClr val="CC99FF"/>
          </a:solidFill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O(1)</a:t>
            </a: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6629400" y="3500438"/>
            <a:ext cx="2514600" cy="1143000"/>
          </a:xfrm>
          <a:prstGeom prst="cloudCallout">
            <a:avLst>
              <a:gd name="adj1" fmla="val -97477"/>
              <a:gd name="adj2" fmla="val 35000"/>
            </a:avLst>
          </a:prstGeom>
          <a:solidFill>
            <a:srgbClr val="CC99FF"/>
          </a:solidFill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O(1)</a:t>
            </a:r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5867400" y="5257800"/>
            <a:ext cx="2514600" cy="1143000"/>
          </a:xfrm>
          <a:prstGeom prst="cloudCallout">
            <a:avLst>
              <a:gd name="adj1" fmla="val -92991"/>
              <a:gd name="adj2" fmla="val -30694"/>
            </a:avLst>
          </a:prstGeom>
          <a:solidFill>
            <a:srgbClr val="CC99FF"/>
          </a:solidFill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3" grpId="0" animBg="1"/>
      <p:bldP spid="46114" grpId="0" animBg="1"/>
      <p:bldP spid="46115" grpId="0" animBg="1"/>
      <p:bldP spid="46116" grpId="0" animBg="1"/>
      <p:bldP spid="46117" grpId="0" animBg="1"/>
      <p:bldP spid="46084" grpId="0" animBg="1"/>
      <p:bldP spid="46085" grpId="0" animBg="1"/>
      <p:bldP spid="4608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5240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Algorithm for sorting integers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243840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Sort by 1’s digit, then 10’s, etc.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886200"/>
            <a:ext cx="594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Big-Oh: O(</a:t>
            </a:r>
            <a:r>
              <a:rPr lang="en-US" sz="3200" i="1" dirty="0" smtClean="0">
                <a:solidFill>
                  <a:schemeClr val="accent1"/>
                </a:solidFill>
              </a:rPr>
              <a:t>k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i="1" dirty="0" smtClean="0">
                <a:solidFill>
                  <a:schemeClr val="accent1"/>
                </a:solidFill>
              </a:rPr>
              <a:t>n</a:t>
            </a:r>
            <a:r>
              <a:rPr lang="en-US" sz="3200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sz="3200" dirty="0" smtClean="0">
                <a:solidFill>
                  <a:schemeClr val="accent1"/>
                </a:solidFill>
              </a:rPr>
              <a:t>	</a:t>
            </a:r>
            <a:r>
              <a:rPr lang="en-US" sz="3200" i="1" dirty="0" smtClean="0">
                <a:solidFill>
                  <a:schemeClr val="accent1"/>
                </a:solidFill>
              </a:rPr>
              <a:t>k</a:t>
            </a:r>
            <a:r>
              <a:rPr lang="en-US" sz="3200" dirty="0" smtClean="0">
                <a:solidFill>
                  <a:schemeClr val="accent1"/>
                </a:solidFill>
              </a:rPr>
              <a:t> = number of digits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	</a:t>
            </a:r>
            <a:r>
              <a:rPr lang="en-US" sz="3200" i="1" dirty="0" smtClean="0">
                <a:solidFill>
                  <a:schemeClr val="accent1"/>
                </a:solidFill>
              </a:rPr>
              <a:t>n</a:t>
            </a:r>
            <a:r>
              <a:rPr lang="en-US" sz="3200" dirty="0" smtClean="0">
                <a:solidFill>
                  <a:schemeClr val="accent1"/>
                </a:solidFill>
              </a:rPr>
              <a:t> = number of values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1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39409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Values to sort:</a:t>
            </a:r>
          </a:p>
          <a:p>
            <a:r>
              <a:rPr lang="en-US" sz="2800" dirty="0">
                <a:solidFill>
                  <a:srgbClr val="FF00FF"/>
                </a:solidFill>
              </a:rPr>
              <a:t>2492, </a:t>
            </a:r>
            <a:r>
              <a:rPr lang="en-US" sz="2800" dirty="0" smtClean="0">
                <a:solidFill>
                  <a:srgbClr val="FF00FF"/>
                </a:solidFill>
              </a:rPr>
              <a:t>804</a:t>
            </a:r>
            <a:r>
              <a:rPr lang="en-US" sz="2800" dirty="0">
                <a:solidFill>
                  <a:srgbClr val="FF00FF"/>
                </a:solidFill>
              </a:rPr>
              <a:t>, 6100, </a:t>
            </a:r>
            <a:r>
              <a:rPr lang="en-US" sz="2800" dirty="0" smtClean="0">
                <a:solidFill>
                  <a:srgbClr val="FF00FF"/>
                </a:solidFill>
              </a:rPr>
              <a:t>77</a:t>
            </a:r>
            <a:r>
              <a:rPr lang="en-US" sz="2800" dirty="0">
                <a:solidFill>
                  <a:srgbClr val="FF00FF"/>
                </a:solidFill>
              </a:rPr>
              <a:t>, </a:t>
            </a:r>
            <a:r>
              <a:rPr lang="en-US" sz="2800" dirty="0" smtClean="0">
                <a:solidFill>
                  <a:srgbClr val="FF00FF"/>
                </a:solidFill>
              </a:rPr>
              <a:t>119</a:t>
            </a:r>
            <a:r>
              <a:rPr lang="en-US" sz="2800" dirty="0">
                <a:solidFill>
                  <a:srgbClr val="FF00FF"/>
                </a:solidFill>
              </a:rPr>
              <a:t>, </a:t>
            </a:r>
            <a:r>
              <a:rPr lang="en-US" sz="2800" dirty="0" smtClean="0">
                <a:solidFill>
                  <a:srgbClr val="FF00FF"/>
                </a:solidFill>
              </a:rPr>
              <a:t>281</a:t>
            </a:r>
            <a:r>
              <a:rPr lang="en-US" sz="2800" dirty="0">
                <a:solidFill>
                  <a:srgbClr val="FF00FF"/>
                </a:solidFill>
              </a:rPr>
              <a:t>, 2007, 714, 8962, </a:t>
            </a:r>
            <a:r>
              <a:rPr lang="en-US" sz="2800" dirty="0" smtClean="0">
                <a:solidFill>
                  <a:srgbClr val="FF00FF"/>
                </a:solidFill>
              </a:rPr>
              <a:t>38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086" y="2819400"/>
            <a:ext cx="838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First pass – sort by 1’s digit: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</a:rPr>
              <a:t>Place in array of queues by value of 1’s digit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</a:rPr>
              <a:t>Move values from array of queues back to list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486" y="47244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Repeat until sorted by most significant digit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54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 – Pass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87476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Sort by 1’s digits:</a:t>
            </a:r>
          </a:p>
          <a:p>
            <a:r>
              <a:rPr lang="en-US" sz="2800" dirty="0" smtClean="0"/>
              <a:t>2492</a:t>
            </a:r>
            <a:r>
              <a:rPr lang="en-US" sz="2800" dirty="0"/>
              <a:t>, </a:t>
            </a:r>
            <a:r>
              <a:rPr lang="en-US" sz="2800" dirty="0" smtClean="0"/>
              <a:t>804</a:t>
            </a:r>
            <a:r>
              <a:rPr lang="en-US" sz="2800" dirty="0"/>
              <a:t>, </a:t>
            </a:r>
            <a:r>
              <a:rPr lang="en-US" sz="2800" dirty="0" smtClean="0"/>
              <a:t>6100, 77</a:t>
            </a:r>
            <a:r>
              <a:rPr lang="en-US" sz="2800" dirty="0"/>
              <a:t>, </a:t>
            </a:r>
            <a:r>
              <a:rPr lang="en-US" sz="2800" dirty="0" smtClean="0"/>
              <a:t>119</a:t>
            </a:r>
            <a:r>
              <a:rPr lang="en-US" sz="2800" dirty="0"/>
              <a:t>, </a:t>
            </a:r>
            <a:r>
              <a:rPr lang="en-US" sz="2800" dirty="0" smtClean="0"/>
              <a:t>281, 2007</a:t>
            </a:r>
            <a:r>
              <a:rPr lang="en-US" sz="2800" dirty="0"/>
              <a:t>, 714, 8962, </a:t>
            </a:r>
            <a:r>
              <a:rPr lang="en-US" sz="2800" dirty="0" smtClean="0"/>
              <a:t>38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318315"/>
              </p:ext>
            </p:extLst>
          </p:nvPr>
        </p:nvGraphicFramePr>
        <p:xfrm>
          <a:off x="566455" y="2514600"/>
          <a:ext cx="4064000" cy="3708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0" y="2895600"/>
            <a:ext cx="3886200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After 1</a:t>
            </a:r>
            <a:r>
              <a:rPr lang="en-US" sz="2800" baseline="30000" dirty="0" smtClean="0">
                <a:solidFill>
                  <a:schemeClr val="bg1"/>
                </a:solidFill>
              </a:rPr>
              <a:t>st</a:t>
            </a:r>
            <a:r>
              <a:rPr lang="en-US" sz="2800" dirty="0" smtClean="0">
                <a:solidFill>
                  <a:schemeClr val="bg1"/>
                </a:solidFill>
              </a:rPr>
              <a:t> Pass:</a:t>
            </a:r>
          </a:p>
          <a:p>
            <a:r>
              <a:rPr lang="en-US" sz="2800" dirty="0"/>
              <a:t>6100, 281, </a:t>
            </a:r>
            <a:r>
              <a:rPr lang="en-US" sz="2800" dirty="0" smtClean="0"/>
              <a:t>2492</a:t>
            </a:r>
            <a:r>
              <a:rPr lang="en-US" sz="2800" dirty="0"/>
              <a:t>, 8962</a:t>
            </a:r>
            <a:r>
              <a:rPr lang="en-US" sz="2800" dirty="0" smtClean="0"/>
              <a:t>, 804</a:t>
            </a:r>
            <a:r>
              <a:rPr lang="en-US" sz="2800" dirty="0"/>
              <a:t>, 714, </a:t>
            </a:r>
            <a:r>
              <a:rPr lang="en-US" sz="2800" dirty="0" smtClean="0"/>
              <a:t>77</a:t>
            </a:r>
            <a:r>
              <a:rPr lang="en-US" sz="2800" dirty="0"/>
              <a:t>, 2007, </a:t>
            </a:r>
            <a:r>
              <a:rPr lang="en-US" sz="2800" dirty="0" smtClean="0"/>
              <a:t>38, 119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200" y="251538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288588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281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00200" y="326649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2492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12572" y="325522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8962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89316" y="399349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01689" y="399349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714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2" y="51025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12570" y="51170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548718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89316" y="5853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7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pic>
        <p:nvPicPr>
          <p:cNvPr id="7177" name="Picture 9" descr="MCj0410587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34000" y="244475"/>
            <a:ext cx="3508375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657225" y="1609725"/>
            <a:ext cx="2892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 dirty="0">
                <a:solidFill>
                  <a:srgbClr val="CC66FF"/>
                </a:solidFill>
              </a:rPr>
              <a:t>Printer queue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906588" y="2478088"/>
            <a:ext cx="3286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E-mail mailbox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657225" y="3429000"/>
            <a:ext cx="78295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 dirty="0">
                <a:solidFill>
                  <a:schemeClr val="accent5"/>
                </a:solidFill>
              </a:rPr>
              <a:t>GUI maintains an event queue to manage mouse, keyboard, &amp; other events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704850" y="5029200"/>
            <a:ext cx="7829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 dirty="0">
                <a:solidFill>
                  <a:schemeClr val="accent1"/>
                </a:solidFill>
              </a:rPr>
              <a:t>Take-off and landing queues at airports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/>
      <p:bldP spid="7179" grpId="0"/>
      <p:bldP spid="7180" grpId="0"/>
      <p:bldP spid="718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 – Pass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87476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Sort by 10’s digits:</a:t>
            </a:r>
          </a:p>
          <a:p>
            <a:r>
              <a:rPr lang="en-US" sz="2800" dirty="0"/>
              <a:t>6100, 281, 2492, 8962, 804, 714, 77, 2007, 38, 119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0" y="2895600"/>
            <a:ext cx="3886200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After 2</a:t>
            </a:r>
            <a:r>
              <a:rPr lang="en-US" sz="2800" baseline="30000" dirty="0" smtClean="0">
                <a:solidFill>
                  <a:schemeClr val="bg1"/>
                </a:solidFill>
              </a:rPr>
              <a:t>nd</a:t>
            </a:r>
            <a:r>
              <a:rPr lang="en-US" sz="2800" dirty="0" smtClean="0">
                <a:solidFill>
                  <a:schemeClr val="bg1"/>
                </a:solidFill>
              </a:rPr>
              <a:t> Pass:</a:t>
            </a:r>
          </a:p>
          <a:p>
            <a:r>
              <a:rPr lang="en-US" sz="2800" dirty="0"/>
              <a:t>6100, 804, 2007, 714, </a:t>
            </a:r>
            <a:r>
              <a:rPr lang="en-US" sz="2800" dirty="0" smtClean="0"/>
              <a:t>119, </a:t>
            </a:r>
            <a:r>
              <a:rPr lang="en-US" sz="2800" dirty="0"/>
              <a:t>38, 8962, 77, </a:t>
            </a:r>
            <a:r>
              <a:rPr lang="en-US" sz="2800" dirty="0" smtClean="0"/>
              <a:t>281</a:t>
            </a:r>
            <a:r>
              <a:rPr lang="en-US" sz="2800" dirty="0"/>
              <a:t>, </a:t>
            </a:r>
            <a:r>
              <a:rPr lang="en-US" sz="2800" dirty="0" smtClean="0"/>
              <a:t>2492 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01829"/>
              </p:ext>
            </p:extLst>
          </p:nvPr>
        </p:nvGraphicFramePr>
        <p:xfrm>
          <a:off x="609600" y="2590800"/>
          <a:ext cx="4064000" cy="3708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32461" y="259766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44987" y="55664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281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4987" y="593021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2492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35690" y="482045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8962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41948" y="257905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50304" y="296091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714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43347" y="51787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65202" y="259907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32461" y="369782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51342" y="29558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6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 – Pass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87476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Sort by 100’s digits (0 if that place doesn’t exist):</a:t>
            </a:r>
          </a:p>
          <a:p>
            <a:r>
              <a:rPr lang="en-US" sz="2800" dirty="0"/>
              <a:t>6100, 804, 2007, 714, 119, 38, 8962, 77, </a:t>
            </a:r>
            <a:r>
              <a:rPr lang="en-US" sz="2800" dirty="0" smtClean="0"/>
              <a:t>281</a:t>
            </a:r>
            <a:r>
              <a:rPr lang="en-US" sz="2800" dirty="0"/>
              <a:t>, </a:t>
            </a:r>
            <a:r>
              <a:rPr lang="en-US" sz="2800" dirty="0" smtClean="0"/>
              <a:t>2492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00006"/>
              </p:ext>
            </p:extLst>
          </p:nvPr>
        </p:nvGraphicFramePr>
        <p:xfrm>
          <a:off x="566455" y="2514600"/>
          <a:ext cx="4064000" cy="3708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0" y="2895600"/>
            <a:ext cx="3886200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After 3</a:t>
            </a:r>
            <a:r>
              <a:rPr lang="en-US" sz="2800" baseline="30000" dirty="0" smtClean="0">
                <a:solidFill>
                  <a:schemeClr val="bg1"/>
                </a:solidFill>
              </a:rPr>
              <a:t>rd</a:t>
            </a:r>
            <a:r>
              <a:rPr lang="en-US" sz="2800" dirty="0" smtClean="0">
                <a:solidFill>
                  <a:schemeClr val="bg1"/>
                </a:solidFill>
              </a:rPr>
              <a:t> Pass:</a:t>
            </a:r>
          </a:p>
          <a:p>
            <a:r>
              <a:rPr lang="en-US" sz="2800" dirty="0"/>
              <a:t>2007</a:t>
            </a:r>
            <a:r>
              <a:rPr lang="en-US" sz="2800" dirty="0" smtClean="0"/>
              <a:t>, </a:t>
            </a:r>
            <a:r>
              <a:rPr lang="en-US" sz="2800" dirty="0"/>
              <a:t>38, 77, </a:t>
            </a:r>
            <a:r>
              <a:rPr lang="en-US" sz="2800" dirty="0" smtClean="0"/>
              <a:t>6100</a:t>
            </a:r>
            <a:r>
              <a:rPr lang="en-US" sz="2800" dirty="0"/>
              <a:t>, 119, 281, </a:t>
            </a:r>
            <a:r>
              <a:rPr lang="en-US" sz="2800" dirty="0" smtClean="0"/>
              <a:t>2492, </a:t>
            </a:r>
            <a:r>
              <a:rPr lang="en-US" sz="2800" dirty="0"/>
              <a:t>714, </a:t>
            </a:r>
            <a:r>
              <a:rPr lang="en-US" sz="2800" dirty="0" smtClean="0"/>
              <a:t>804</a:t>
            </a:r>
            <a:r>
              <a:rPr lang="en-US" sz="2800" dirty="0"/>
              <a:t>, </a:t>
            </a:r>
            <a:r>
              <a:rPr lang="en-US" sz="2800" dirty="0" smtClean="0"/>
              <a:t>8962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287576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325971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281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88718" y="399997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2492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88718" y="584652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8962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88718" y="547549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88718" y="510616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714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18978" y="250643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88718" y="250643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03326" y="252104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03326" y="290290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2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 – Pass 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87476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Sort by 1000’s digits (0 if that place doesn’t exist):</a:t>
            </a:r>
          </a:p>
          <a:p>
            <a:r>
              <a:rPr lang="en-US" sz="2800" dirty="0"/>
              <a:t>2007, 38, 77, 6100, 119, 281, 2492, 714, 804, 8962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56306"/>
              </p:ext>
            </p:extLst>
          </p:nvPr>
        </p:nvGraphicFramePr>
        <p:xfrm>
          <a:off x="566455" y="2514600"/>
          <a:ext cx="8120343" cy="3708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60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0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0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67200" y="3818155"/>
            <a:ext cx="4572000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After 4</a:t>
            </a:r>
            <a:r>
              <a:rPr lang="en-US" sz="2800" baseline="30000" dirty="0" smtClean="0">
                <a:solidFill>
                  <a:schemeClr val="bg1"/>
                </a:solidFill>
              </a:rPr>
              <a:t>th</a:t>
            </a:r>
            <a:r>
              <a:rPr lang="en-US" sz="2800" dirty="0" smtClean="0">
                <a:solidFill>
                  <a:schemeClr val="bg1"/>
                </a:solidFill>
              </a:rPr>
              <a:t> Pass:</a:t>
            </a:r>
          </a:p>
          <a:p>
            <a:r>
              <a:rPr lang="en-US" sz="2800" dirty="0"/>
              <a:t>38, 77, 119, 281, 714, 804, </a:t>
            </a:r>
            <a:r>
              <a:rPr lang="en-US" sz="2800" dirty="0" smtClean="0"/>
              <a:t>2007, </a:t>
            </a:r>
            <a:r>
              <a:rPr lang="en-US" sz="2800" dirty="0"/>
              <a:t>2492, </a:t>
            </a:r>
            <a:r>
              <a:rPr lang="en-US" sz="2800" dirty="0" smtClean="0"/>
              <a:t>6100</a:t>
            </a:r>
            <a:r>
              <a:rPr lang="en-US" sz="2800" dirty="0"/>
              <a:t>, </a:t>
            </a:r>
            <a:r>
              <a:rPr lang="en-US" sz="2800" dirty="0" smtClean="0"/>
              <a:t>8962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4625" y="473692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251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281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326304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2492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24625" y="549118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8962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0" y="251851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52697" y="251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714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0" y="251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2370" y="325242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42370" y="251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4800" y="251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6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ADT Operations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277813" y="1644650"/>
            <a:ext cx="6380162" cy="64135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 dirty="0" err="1">
                <a:solidFill>
                  <a:schemeClr val="bg1"/>
                </a:solidFill>
              </a:rPr>
              <a:t>Enqueue</a:t>
            </a:r>
            <a:r>
              <a:rPr lang="en-US" sz="3200" dirty="0">
                <a:solidFill>
                  <a:schemeClr val="bg1"/>
                </a:solidFill>
              </a:rPr>
              <a:t> – add to end of queue</a:t>
            </a:r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1423988" y="2684463"/>
            <a:ext cx="7443787" cy="64135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>
                <a:solidFill>
                  <a:schemeClr val="bg1"/>
                </a:solidFill>
              </a:rPr>
              <a:t>Dequeue – remove from front of queue</a:t>
            </a: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152400" y="3873500"/>
            <a:ext cx="8839200" cy="64135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>
                <a:solidFill>
                  <a:schemeClr val="bg1"/>
                </a:solidFill>
              </a:rPr>
              <a:t>Peek – look at front of queue without removing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38917" grpId="0" animBg="1"/>
      <p:bldP spid="389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Lucida Sans Typewriter" pitchFamily="49" charset="0"/>
              </a:rPr>
              <a:t>Queue&lt;E&gt;</a:t>
            </a:r>
            <a:r>
              <a:rPr lang="en-US"/>
              <a:t> Interface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57200" y="1458913"/>
            <a:ext cx="3684588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Package: </a:t>
            </a:r>
            <a:r>
              <a:rPr lang="en-US" sz="3200" i="1">
                <a:solidFill>
                  <a:schemeClr val="tx2"/>
                </a:solidFill>
              </a:rPr>
              <a:t>java.util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1708150" y="2420938"/>
            <a:ext cx="6511925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Implemented by </a:t>
            </a:r>
            <a:r>
              <a:rPr lang="en-US" sz="3200" i="1">
                <a:solidFill>
                  <a:schemeClr val="tx2"/>
                </a:solidFill>
              </a:rPr>
              <a:t>LinkedList </a:t>
            </a:r>
            <a:r>
              <a:rPr lang="en-US" sz="3200">
                <a:solidFill>
                  <a:schemeClr val="tx2"/>
                </a:solidFill>
              </a:rPr>
              <a:t>class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307975" y="3886200"/>
            <a:ext cx="8607425" cy="2014538"/>
          </a:xfrm>
          <a:prstGeom prst="plaque">
            <a:avLst>
              <a:gd name="adj" fmla="val 16667"/>
            </a:avLst>
          </a:prstGeom>
          <a:solidFill>
            <a:srgbClr val="FF99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Use of random-access methods or any other method that breaks FIFO access rule will result in loss of correctness in my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  <p:bldP spid="81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Lucida Sans Typewriter" pitchFamily="49" charset="0"/>
              </a:rPr>
              <a:t>Queue&lt;E&gt;</a:t>
            </a:r>
            <a:r>
              <a:rPr lang="en-US"/>
              <a:t> Interface</a:t>
            </a:r>
          </a:p>
        </p:txBody>
      </p:sp>
      <p:graphicFrame>
        <p:nvGraphicFramePr>
          <p:cNvPr id="56360" name="Group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880447"/>
              </p:ext>
            </p:extLst>
          </p:nvPr>
        </p:nvGraphicFramePr>
        <p:xfrm>
          <a:off x="762000" y="1600200"/>
          <a:ext cx="8083550" cy="499872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Verdana" pitchFamily="34" charset="0"/>
                        </a:rPr>
                        <a:t>boolean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Verdana" pitchFamily="34" charset="0"/>
                        </a:rPr>
                        <a:t> add(E 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Enqueues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itchFamily="49" charset="0"/>
                        </a:rPr>
                        <a:t>obj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at end of queue; returns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true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space available, throws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IllegalStateException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space-restricted implementation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Typewriter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Verdana" pitchFamily="34" charset="0"/>
                        </a:rPr>
                        <a:t>boolean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Verdana" pitchFamily="34" charset="0"/>
                        </a:rPr>
                        <a:t> offer(E 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Enqueues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itchFamily="49" charset="0"/>
                        </a:rPr>
                        <a:t>obj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at end of queue; returns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true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space available, returns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unable to add (no space)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Verdana" pitchFamily="34" charset="0"/>
                        </a:rPr>
                        <a:t>E remove()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Removes and returns item from front of queue; if empty, throws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itchFamily="49" charset="0"/>
                        </a:rPr>
                        <a:t>NoSuchElementException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Typewriter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Verdana" pitchFamily="34" charset="0"/>
                        </a:rPr>
                        <a:t>E poll()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Removes and returns item from front of queue;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rial" charset="0"/>
                        </a:rPr>
                        <a:t>if empty, returns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Lucida Sans Typewriter" pitchFamily="49" charset="0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Lucida Sans Typewriter" pitchFamily="49" charset="0"/>
              </a:rPr>
              <a:t>Queue&lt;Type&gt;</a:t>
            </a:r>
            <a:r>
              <a:rPr lang="en-US"/>
              <a:t> Interface</a:t>
            </a:r>
          </a:p>
        </p:txBody>
      </p:sp>
      <p:graphicFrame>
        <p:nvGraphicFramePr>
          <p:cNvPr id="9296" name="Group 8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079341"/>
              </p:ext>
            </p:extLst>
          </p:nvPr>
        </p:nvGraphicFramePr>
        <p:xfrm>
          <a:off x="762000" y="1905000"/>
          <a:ext cx="8083550" cy="352044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Verdana" pitchFamily="34" charset="0"/>
                        </a:rPr>
                        <a:t>E element()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item from front of queue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without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removing it; if empty, throws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itchFamily="49" charset="0"/>
                        </a:rPr>
                        <a:t>NoSuchElementException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Lucida Sans Typewriter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Verdana" pitchFamily="34" charset="0"/>
                        </a:rPr>
                        <a:t>E peek()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item from front of queue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without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removing it;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rial" charset="0"/>
                        </a:rPr>
                        <a:t>if empty, returns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Lucida Sans Typewriter" pitchFamily="49" charset="0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Verdana" pitchFamily="34" charset="0"/>
                        </a:rPr>
                        <a:t>boolean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Verdana" pitchFamily="34" charset="0"/>
                        </a:rPr>
                        <a:t>isEmpty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Verdana" pitchFamily="34" charset="0"/>
                        </a:rPr>
                        <a:t>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itchFamily="49" charset="0"/>
                        </a:rPr>
                        <a:t>true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there are no items on the queue; otherwise,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itchFamily="49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Manipulations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371600" y="4953000"/>
            <a:ext cx="1096963" cy="639763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apricot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468563" y="4953000"/>
            <a:ext cx="1096962" cy="639763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banana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565525" y="4953000"/>
            <a:ext cx="1096963" cy="639763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coconut</a:t>
            </a:r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6022975" y="3128963"/>
            <a:ext cx="2819400" cy="466725"/>
          </a:xfrm>
          <a:prstGeom prst="wedgeRectCallout">
            <a:avLst>
              <a:gd name="adj1" fmla="val -64694"/>
              <a:gd name="adj2" fmla="val 207144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apricot coconut </a:t>
            </a:r>
          </a:p>
        </p:txBody>
      </p:sp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1112838" y="5592763"/>
            <a:ext cx="868362" cy="869950"/>
            <a:chOff x="864" y="3523"/>
            <a:chExt cx="547" cy="548"/>
          </a:xfrm>
        </p:grpSpPr>
        <p:sp>
          <p:nvSpPr>
            <p:cNvPr id="11282" name="Text Box 18"/>
            <p:cNvSpPr txBox="1">
              <a:spLocks noChangeArrowheads="1"/>
            </p:cNvSpPr>
            <p:nvPr/>
          </p:nvSpPr>
          <p:spPr bwMode="auto">
            <a:xfrm>
              <a:off x="864" y="3840"/>
              <a:ext cx="5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front</a:t>
              </a: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flipV="1">
              <a:off x="1152" y="35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85" name="Group 21"/>
          <p:cNvGrpSpPr>
            <a:grpSpLocks/>
          </p:cNvGrpSpPr>
          <p:nvPr/>
        </p:nvGrpSpPr>
        <p:grpSpPr bwMode="auto">
          <a:xfrm>
            <a:off x="3932238" y="5592763"/>
            <a:ext cx="868362" cy="869950"/>
            <a:chOff x="864" y="3523"/>
            <a:chExt cx="547" cy="548"/>
          </a:xfrm>
        </p:grpSpPr>
        <p:sp>
          <p:nvSpPr>
            <p:cNvPr id="11286" name="Text Box 22"/>
            <p:cNvSpPr txBox="1">
              <a:spLocks noChangeArrowheads="1"/>
            </p:cNvSpPr>
            <p:nvPr/>
          </p:nvSpPr>
          <p:spPr bwMode="auto">
            <a:xfrm>
              <a:off x="864" y="3840"/>
              <a:ext cx="5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end</a:t>
              </a:r>
            </a:p>
          </p:txBody>
        </p:sp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 flipV="1">
              <a:off x="1152" y="35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4" name="Group 30"/>
          <p:cNvGrpSpPr>
            <a:grpSpLocks/>
          </p:cNvGrpSpPr>
          <p:nvPr/>
        </p:nvGrpSpPr>
        <p:grpSpPr bwMode="auto">
          <a:xfrm>
            <a:off x="1798638" y="5592763"/>
            <a:ext cx="868362" cy="869950"/>
            <a:chOff x="864" y="3523"/>
            <a:chExt cx="547" cy="548"/>
          </a:xfrm>
        </p:grpSpPr>
        <p:sp>
          <p:nvSpPr>
            <p:cNvPr id="11295" name="Text Box 31"/>
            <p:cNvSpPr txBox="1">
              <a:spLocks noChangeArrowheads="1"/>
            </p:cNvSpPr>
            <p:nvPr/>
          </p:nvSpPr>
          <p:spPr bwMode="auto">
            <a:xfrm>
              <a:off x="864" y="3840"/>
              <a:ext cx="5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end</a:t>
              </a:r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 flipV="1">
              <a:off x="1152" y="35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7" name="Group 33"/>
          <p:cNvGrpSpPr>
            <a:grpSpLocks/>
          </p:cNvGrpSpPr>
          <p:nvPr/>
        </p:nvGrpSpPr>
        <p:grpSpPr bwMode="auto">
          <a:xfrm>
            <a:off x="2865438" y="5592763"/>
            <a:ext cx="868362" cy="869950"/>
            <a:chOff x="864" y="3523"/>
            <a:chExt cx="547" cy="548"/>
          </a:xfrm>
        </p:grpSpPr>
        <p:sp>
          <p:nvSpPr>
            <p:cNvPr id="11298" name="Text Box 34"/>
            <p:cNvSpPr txBox="1">
              <a:spLocks noChangeArrowheads="1"/>
            </p:cNvSpPr>
            <p:nvPr/>
          </p:nvSpPr>
          <p:spPr bwMode="auto">
            <a:xfrm>
              <a:off x="864" y="3840"/>
              <a:ext cx="5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end</a:t>
              </a:r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 flipV="1">
              <a:off x="1152" y="35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00" name="Group 36"/>
          <p:cNvGrpSpPr>
            <a:grpSpLocks/>
          </p:cNvGrpSpPr>
          <p:nvPr/>
        </p:nvGrpSpPr>
        <p:grpSpPr bwMode="auto">
          <a:xfrm>
            <a:off x="2232025" y="5592763"/>
            <a:ext cx="868363" cy="869950"/>
            <a:chOff x="864" y="3523"/>
            <a:chExt cx="547" cy="548"/>
          </a:xfrm>
        </p:grpSpPr>
        <p:sp>
          <p:nvSpPr>
            <p:cNvPr id="11301" name="Text Box 37"/>
            <p:cNvSpPr txBox="1">
              <a:spLocks noChangeArrowheads="1"/>
            </p:cNvSpPr>
            <p:nvPr/>
          </p:nvSpPr>
          <p:spPr bwMode="auto">
            <a:xfrm>
              <a:off x="864" y="3840"/>
              <a:ext cx="5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front</a:t>
              </a: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 flipV="1">
              <a:off x="1152" y="35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03" name="Group 39"/>
          <p:cNvGrpSpPr>
            <a:grpSpLocks/>
          </p:cNvGrpSpPr>
          <p:nvPr/>
        </p:nvGrpSpPr>
        <p:grpSpPr bwMode="auto">
          <a:xfrm>
            <a:off x="3398838" y="5592763"/>
            <a:ext cx="868362" cy="869950"/>
            <a:chOff x="864" y="3523"/>
            <a:chExt cx="547" cy="548"/>
          </a:xfrm>
        </p:grpSpPr>
        <p:sp>
          <p:nvSpPr>
            <p:cNvPr id="11304" name="Text Box 40"/>
            <p:cNvSpPr txBox="1">
              <a:spLocks noChangeArrowheads="1"/>
            </p:cNvSpPr>
            <p:nvPr/>
          </p:nvSpPr>
          <p:spPr bwMode="auto">
            <a:xfrm>
              <a:off x="864" y="3840"/>
              <a:ext cx="5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front</a:t>
              </a:r>
            </a:p>
          </p:txBody>
        </p:sp>
        <p:sp>
          <p:nvSpPr>
            <p:cNvPr id="11305" name="Line 41"/>
            <p:cNvSpPr>
              <a:spLocks noChangeShapeType="1"/>
            </p:cNvSpPr>
            <p:nvPr/>
          </p:nvSpPr>
          <p:spPr bwMode="auto">
            <a:xfrm flipV="1">
              <a:off x="1152" y="35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808038" y="1371600"/>
            <a:ext cx="772636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Queue&lt;String&gt; q = new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LinkedList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&lt;&gt;();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Verdana" pitchFamily="34" charset="0"/>
            </a:endParaRPr>
          </a:p>
          <a:p>
            <a:pPr eaLnBrk="0" hangingPunct="0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q.add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(“apricot”);</a:t>
            </a:r>
          </a:p>
          <a:p>
            <a:pPr eaLnBrk="0" hangingPunct="0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q.add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(“banana”);</a:t>
            </a:r>
          </a:p>
          <a:p>
            <a:pPr eaLnBrk="0" hangingPunct="0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q.add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(“coconut”);</a:t>
            </a:r>
          </a:p>
          <a:p>
            <a:pPr eaLnBrk="0" hangingPunct="0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String s1 =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q.peek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();</a:t>
            </a:r>
          </a:p>
          <a:p>
            <a:pPr eaLnBrk="0" hangingPunct="0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q.remove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();</a:t>
            </a:r>
          </a:p>
          <a:p>
            <a:pPr eaLnBrk="0" hangingPunct="0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q.remove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();</a:t>
            </a:r>
          </a:p>
          <a:p>
            <a:pPr eaLnBrk="0" hangingPunct="0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String s2 =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q.peek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();</a:t>
            </a:r>
          </a:p>
          <a:p>
            <a:pPr eaLnBrk="0" hangingPunct="0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System.out.println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(s1 + “  ” + s2);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1127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1127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nimBg="1"/>
      <p:bldP spid="11270" grpId="1" animBg="1"/>
      <p:bldP spid="11270" grpId="2"/>
      <p:bldP spid="11271" grpId="0" animBg="1"/>
      <p:bldP spid="11271" grpId="1" animBg="1"/>
      <p:bldP spid="11272" grpId="0" animBg="1"/>
      <p:bldP spid="11272" grpId="1"/>
      <p:bldP spid="11273" grpId="0" animBg="1"/>
      <p:bldP spid="113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Manipulations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7377113" y="2820988"/>
            <a:ext cx="1371600" cy="365125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George</a:t>
            </a:r>
          </a:p>
        </p:txBody>
      </p: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6462713" y="2590800"/>
            <a:ext cx="1066800" cy="366713"/>
            <a:chOff x="2784" y="3753"/>
            <a:chExt cx="672" cy="231"/>
          </a:xfrm>
        </p:grpSpPr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3024" y="3802"/>
              <a:ext cx="144" cy="1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2784" y="3753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s1</a:t>
              </a:r>
            </a:p>
          </p:txBody>
        </p:sp>
        <p:sp>
          <p:nvSpPr>
            <p:cNvPr id="12300" name="Freeform 12"/>
            <p:cNvSpPr>
              <a:spLocks/>
            </p:cNvSpPr>
            <p:nvPr/>
          </p:nvSpPr>
          <p:spPr bwMode="auto">
            <a:xfrm>
              <a:off x="3120" y="3784"/>
              <a:ext cx="336" cy="104"/>
            </a:xfrm>
            <a:custGeom>
              <a:avLst/>
              <a:gdLst>
                <a:gd name="T0" fmla="*/ 0 w 336"/>
                <a:gd name="T1" fmla="*/ 56 h 56"/>
                <a:gd name="T2" fmla="*/ 144 w 336"/>
                <a:gd name="T3" fmla="*/ 8 h 56"/>
                <a:gd name="T4" fmla="*/ 240 w 336"/>
                <a:gd name="T5" fmla="*/ 8 h 56"/>
                <a:gd name="T6" fmla="*/ 336 w 336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56">
                  <a:moveTo>
                    <a:pt x="0" y="56"/>
                  </a:moveTo>
                  <a:cubicBezTo>
                    <a:pt x="52" y="36"/>
                    <a:pt x="104" y="16"/>
                    <a:pt x="144" y="8"/>
                  </a:cubicBezTo>
                  <a:cubicBezTo>
                    <a:pt x="184" y="0"/>
                    <a:pt x="208" y="0"/>
                    <a:pt x="240" y="8"/>
                  </a:cubicBezTo>
                  <a:cubicBezTo>
                    <a:pt x="272" y="16"/>
                    <a:pt x="304" y="36"/>
                    <a:pt x="336" y="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03" name="Group 15"/>
          <p:cNvGrpSpPr>
            <a:grpSpLocks/>
          </p:cNvGrpSpPr>
          <p:nvPr/>
        </p:nvGrpSpPr>
        <p:grpSpPr bwMode="auto">
          <a:xfrm>
            <a:off x="6477000" y="3705225"/>
            <a:ext cx="1066800" cy="366713"/>
            <a:chOff x="2784" y="3753"/>
            <a:chExt cx="672" cy="231"/>
          </a:xfrm>
        </p:grpSpPr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3024" y="3802"/>
              <a:ext cx="144" cy="1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Text Box 17"/>
            <p:cNvSpPr txBox="1">
              <a:spLocks noChangeArrowheads="1"/>
            </p:cNvSpPr>
            <p:nvPr/>
          </p:nvSpPr>
          <p:spPr bwMode="auto">
            <a:xfrm>
              <a:off x="2784" y="3753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s2</a:t>
              </a:r>
            </a:p>
          </p:txBody>
        </p:sp>
        <p:sp>
          <p:nvSpPr>
            <p:cNvPr id="12306" name="Freeform 18"/>
            <p:cNvSpPr>
              <a:spLocks/>
            </p:cNvSpPr>
            <p:nvPr/>
          </p:nvSpPr>
          <p:spPr bwMode="auto">
            <a:xfrm>
              <a:off x="3120" y="3784"/>
              <a:ext cx="336" cy="104"/>
            </a:xfrm>
            <a:custGeom>
              <a:avLst/>
              <a:gdLst>
                <a:gd name="T0" fmla="*/ 0 w 336"/>
                <a:gd name="T1" fmla="*/ 56 h 56"/>
                <a:gd name="T2" fmla="*/ 144 w 336"/>
                <a:gd name="T3" fmla="*/ 8 h 56"/>
                <a:gd name="T4" fmla="*/ 240 w 336"/>
                <a:gd name="T5" fmla="*/ 8 h 56"/>
                <a:gd name="T6" fmla="*/ 336 w 336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56">
                  <a:moveTo>
                    <a:pt x="0" y="56"/>
                  </a:moveTo>
                  <a:cubicBezTo>
                    <a:pt x="52" y="36"/>
                    <a:pt x="104" y="16"/>
                    <a:pt x="144" y="8"/>
                  </a:cubicBezTo>
                  <a:cubicBezTo>
                    <a:pt x="184" y="0"/>
                    <a:pt x="208" y="0"/>
                    <a:pt x="240" y="8"/>
                  </a:cubicBezTo>
                  <a:cubicBezTo>
                    <a:pt x="272" y="16"/>
                    <a:pt x="304" y="36"/>
                    <a:pt x="336" y="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7315200" y="3933825"/>
            <a:ext cx="1371600" cy="365125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John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1738313" y="5105400"/>
            <a:ext cx="1096962" cy="639763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George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2835275" y="5105400"/>
            <a:ext cx="1096963" cy="639763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Ringo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3932238" y="5105400"/>
            <a:ext cx="1096962" cy="639763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John</a:t>
            </a:r>
          </a:p>
        </p:txBody>
      </p:sp>
      <p:grpSp>
        <p:nvGrpSpPr>
          <p:cNvPr id="12316" name="Group 28"/>
          <p:cNvGrpSpPr>
            <a:grpSpLocks/>
          </p:cNvGrpSpPr>
          <p:nvPr/>
        </p:nvGrpSpPr>
        <p:grpSpPr bwMode="auto">
          <a:xfrm>
            <a:off x="1479550" y="5745163"/>
            <a:ext cx="868363" cy="869950"/>
            <a:chOff x="864" y="3523"/>
            <a:chExt cx="547" cy="548"/>
          </a:xfrm>
        </p:grpSpPr>
        <p:sp>
          <p:nvSpPr>
            <p:cNvPr id="12317" name="Text Box 29"/>
            <p:cNvSpPr txBox="1">
              <a:spLocks noChangeArrowheads="1"/>
            </p:cNvSpPr>
            <p:nvPr/>
          </p:nvSpPr>
          <p:spPr bwMode="auto">
            <a:xfrm>
              <a:off x="864" y="3840"/>
              <a:ext cx="5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front</a:t>
              </a:r>
            </a:p>
          </p:txBody>
        </p:sp>
        <p:sp>
          <p:nvSpPr>
            <p:cNvPr id="12318" name="Line 30"/>
            <p:cNvSpPr>
              <a:spLocks noChangeShapeType="1"/>
            </p:cNvSpPr>
            <p:nvPr/>
          </p:nvSpPr>
          <p:spPr bwMode="auto">
            <a:xfrm flipV="1">
              <a:off x="1152" y="35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19" name="Group 31"/>
          <p:cNvGrpSpPr>
            <a:grpSpLocks/>
          </p:cNvGrpSpPr>
          <p:nvPr/>
        </p:nvGrpSpPr>
        <p:grpSpPr bwMode="auto">
          <a:xfrm>
            <a:off x="4298950" y="5745163"/>
            <a:ext cx="868363" cy="869950"/>
            <a:chOff x="864" y="3523"/>
            <a:chExt cx="547" cy="548"/>
          </a:xfrm>
        </p:grpSpPr>
        <p:sp>
          <p:nvSpPr>
            <p:cNvPr id="12320" name="Text Box 32"/>
            <p:cNvSpPr txBox="1">
              <a:spLocks noChangeArrowheads="1"/>
            </p:cNvSpPr>
            <p:nvPr/>
          </p:nvSpPr>
          <p:spPr bwMode="auto">
            <a:xfrm>
              <a:off x="864" y="3840"/>
              <a:ext cx="5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end</a:t>
              </a:r>
            </a:p>
          </p:txBody>
        </p:sp>
        <p:sp>
          <p:nvSpPr>
            <p:cNvPr id="12321" name="Line 33"/>
            <p:cNvSpPr>
              <a:spLocks noChangeShapeType="1"/>
            </p:cNvSpPr>
            <p:nvPr/>
          </p:nvSpPr>
          <p:spPr bwMode="auto">
            <a:xfrm flipV="1">
              <a:off x="1152" y="35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22" name="Group 34"/>
          <p:cNvGrpSpPr>
            <a:grpSpLocks/>
          </p:cNvGrpSpPr>
          <p:nvPr/>
        </p:nvGrpSpPr>
        <p:grpSpPr bwMode="auto">
          <a:xfrm>
            <a:off x="2165350" y="5745163"/>
            <a:ext cx="868363" cy="869950"/>
            <a:chOff x="864" y="3523"/>
            <a:chExt cx="547" cy="548"/>
          </a:xfrm>
        </p:grpSpPr>
        <p:sp>
          <p:nvSpPr>
            <p:cNvPr id="12323" name="Text Box 35"/>
            <p:cNvSpPr txBox="1">
              <a:spLocks noChangeArrowheads="1"/>
            </p:cNvSpPr>
            <p:nvPr/>
          </p:nvSpPr>
          <p:spPr bwMode="auto">
            <a:xfrm>
              <a:off x="864" y="3840"/>
              <a:ext cx="5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end</a:t>
              </a:r>
            </a:p>
          </p:txBody>
        </p:sp>
        <p:sp>
          <p:nvSpPr>
            <p:cNvPr id="12324" name="Line 36"/>
            <p:cNvSpPr>
              <a:spLocks noChangeShapeType="1"/>
            </p:cNvSpPr>
            <p:nvPr/>
          </p:nvSpPr>
          <p:spPr bwMode="auto">
            <a:xfrm flipV="1">
              <a:off x="1152" y="35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25" name="Group 37"/>
          <p:cNvGrpSpPr>
            <a:grpSpLocks/>
          </p:cNvGrpSpPr>
          <p:nvPr/>
        </p:nvGrpSpPr>
        <p:grpSpPr bwMode="auto">
          <a:xfrm>
            <a:off x="3232150" y="5745163"/>
            <a:ext cx="868363" cy="869950"/>
            <a:chOff x="864" y="3523"/>
            <a:chExt cx="547" cy="548"/>
          </a:xfrm>
        </p:grpSpPr>
        <p:sp>
          <p:nvSpPr>
            <p:cNvPr id="12326" name="Text Box 38"/>
            <p:cNvSpPr txBox="1">
              <a:spLocks noChangeArrowheads="1"/>
            </p:cNvSpPr>
            <p:nvPr/>
          </p:nvSpPr>
          <p:spPr bwMode="auto">
            <a:xfrm>
              <a:off x="864" y="3840"/>
              <a:ext cx="5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end</a:t>
              </a:r>
            </a:p>
          </p:txBody>
        </p:sp>
        <p:sp>
          <p:nvSpPr>
            <p:cNvPr id="12327" name="Line 39"/>
            <p:cNvSpPr>
              <a:spLocks noChangeShapeType="1"/>
            </p:cNvSpPr>
            <p:nvPr/>
          </p:nvSpPr>
          <p:spPr bwMode="auto">
            <a:xfrm flipV="1">
              <a:off x="1152" y="35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28" name="Group 40"/>
          <p:cNvGrpSpPr>
            <a:grpSpLocks/>
          </p:cNvGrpSpPr>
          <p:nvPr/>
        </p:nvGrpSpPr>
        <p:grpSpPr bwMode="auto">
          <a:xfrm>
            <a:off x="2598738" y="5745163"/>
            <a:ext cx="868362" cy="869950"/>
            <a:chOff x="864" y="3523"/>
            <a:chExt cx="547" cy="548"/>
          </a:xfrm>
        </p:grpSpPr>
        <p:sp>
          <p:nvSpPr>
            <p:cNvPr id="12329" name="Text Box 41"/>
            <p:cNvSpPr txBox="1">
              <a:spLocks noChangeArrowheads="1"/>
            </p:cNvSpPr>
            <p:nvPr/>
          </p:nvSpPr>
          <p:spPr bwMode="auto">
            <a:xfrm>
              <a:off x="864" y="3840"/>
              <a:ext cx="5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front</a:t>
              </a:r>
            </a:p>
          </p:txBody>
        </p:sp>
        <p:sp>
          <p:nvSpPr>
            <p:cNvPr id="12330" name="Line 42"/>
            <p:cNvSpPr>
              <a:spLocks noChangeShapeType="1"/>
            </p:cNvSpPr>
            <p:nvPr/>
          </p:nvSpPr>
          <p:spPr bwMode="auto">
            <a:xfrm flipV="1">
              <a:off x="1152" y="35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31" name="Group 43"/>
          <p:cNvGrpSpPr>
            <a:grpSpLocks/>
          </p:cNvGrpSpPr>
          <p:nvPr/>
        </p:nvGrpSpPr>
        <p:grpSpPr bwMode="auto">
          <a:xfrm>
            <a:off x="3765550" y="5745163"/>
            <a:ext cx="868363" cy="869950"/>
            <a:chOff x="864" y="3523"/>
            <a:chExt cx="547" cy="548"/>
          </a:xfrm>
        </p:grpSpPr>
        <p:sp>
          <p:nvSpPr>
            <p:cNvPr id="12332" name="Text Box 44"/>
            <p:cNvSpPr txBox="1">
              <a:spLocks noChangeArrowheads="1"/>
            </p:cNvSpPr>
            <p:nvPr/>
          </p:nvSpPr>
          <p:spPr bwMode="auto">
            <a:xfrm>
              <a:off x="864" y="3840"/>
              <a:ext cx="5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front</a:t>
              </a:r>
            </a:p>
          </p:txBody>
        </p:sp>
        <p:sp>
          <p:nvSpPr>
            <p:cNvPr id="12333" name="Line 45"/>
            <p:cNvSpPr>
              <a:spLocks noChangeShapeType="1"/>
            </p:cNvSpPr>
            <p:nvPr/>
          </p:nvSpPr>
          <p:spPr bwMode="auto">
            <a:xfrm flipV="1">
              <a:off x="1152" y="35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34" name="Text Box 46"/>
          <p:cNvSpPr txBox="1">
            <a:spLocks noChangeArrowheads="1"/>
          </p:cNvSpPr>
          <p:nvPr/>
        </p:nvSpPr>
        <p:spPr bwMode="auto">
          <a:xfrm>
            <a:off x="5029200" y="5105400"/>
            <a:ext cx="1096963" cy="639763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Paul</a:t>
            </a:r>
          </a:p>
        </p:txBody>
      </p:sp>
      <p:grpSp>
        <p:nvGrpSpPr>
          <p:cNvPr id="12335" name="Group 47"/>
          <p:cNvGrpSpPr>
            <a:grpSpLocks/>
          </p:cNvGrpSpPr>
          <p:nvPr/>
        </p:nvGrpSpPr>
        <p:grpSpPr bwMode="auto">
          <a:xfrm>
            <a:off x="5410200" y="5745163"/>
            <a:ext cx="868363" cy="869950"/>
            <a:chOff x="864" y="3523"/>
            <a:chExt cx="547" cy="548"/>
          </a:xfrm>
        </p:grpSpPr>
        <p:sp>
          <p:nvSpPr>
            <p:cNvPr id="12336" name="Text Box 48"/>
            <p:cNvSpPr txBox="1">
              <a:spLocks noChangeArrowheads="1"/>
            </p:cNvSpPr>
            <p:nvPr/>
          </p:nvSpPr>
          <p:spPr bwMode="auto">
            <a:xfrm>
              <a:off x="864" y="3840"/>
              <a:ext cx="5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end</a:t>
              </a:r>
            </a:p>
          </p:txBody>
        </p:sp>
        <p:sp>
          <p:nvSpPr>
            <p:cNvPr id="12337" name="Line 49"/>
            <p:cNvSpPr>
              <a:spLocks noChangeShapeType="1"/>
            </p:cNvSpPr>
            <p:nvPr/>
          </p:nvSpPr>
          <p:spPr bwMode="auto">
            <a:xfrm flipV="1">
              <a:off x="1152" y="35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41" name="Text Box 53"/>
          <p:cNvSpPr txBox="1">
            <a:spLocks noChangeArrowheads="1"/>
          </p:cNvSpPr>
          <p:nvPr/>
        </p:nvSpPr>
        <p:spPr bwMode="auto">
          <a:xfrm>
            <a:off x="6126163" y="5105400"/>
            <a:ext cx="1096962" cy="639763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John</a:t>
            </a:r>
          </a:p>
        </p:txBody>
      </p:sp>
      <p:grpSp>
        <p:nvGrpSpPr>
          <p:cNvPr id="12342" name="Group 54"/>
          <p:cNvGrpSpPr>
            <a:grpSpLocks/>
          </p:cNvGrpSpPr>
          <p:nvPr/>
        </p:nvGrpSpPr>
        <p:grpSpPr bwMode="auto">
          <a:xfrm>
            <a:off x="6477000" y="5745163"/>
            <a:ext cx="868363" cy="869950"/>
            <a:chOff x="864" y="3523"/>
            <a:chExt cx="547" cy="548"/>
          </a:xfrm>
        </p:grpSpPr>
        <p:sp>
          <p:nvSpPr>
            <p:cNvPr id="12343" name="Text Box 55"/>
            <p:cNvSpPr txBox="1">
              <a:spLocks noChangeArrowheads="1"/>
            </p:cNvSpPr>
            <p:nvPr/>
          </p:nvSpPr>
          <p:spPr bwMode="auto">
            <a:xfrm>
              <a:off x="864" y="3840"/>
              <a:ext cx="5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end</a:t>
              </a:r>
            </a:p>
          </p:txBody>
        </p:sp>
        <p:sp>
          <p:nvSpPr>
            <p:cNvPr id="12344" name="Line 56"/>
            <p:cNvSpPr>
              <a:spLocks noChangeShapeType="1"/>
            </p:cNvSpPr>
            <p:nvPr/>
          </p:nvSpPr>
          <p:spPr bwMode="auto">
            <a:xfrm flipV="1">
              <a:off x="1152" y="35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45" name="Rectangle 57"/>
          <p:cNvSpPr>
            <a:spLocks noChangeArrowheads="1"/>
          </p:cNvSpPr>
          <p:nvPr/>
        </p:nvSpPr>
        <p:spPr bwMode="auto">
          <a:xfrm>
            <a:off x="946150" y="1346200"/>
            <a:ext cx="780256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Queue&lt;String&gt; q = new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LinkedList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&lt;&gt;();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Verdana" pitchFamily="34" charset="0"/>
            </a:endParaRPr>
          </a:p>
          <a:p>
            <a:pPr eaLnBrk="0" hangingPunct="0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q.add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(“George”);</a:t>
            </a:r>
          </a:p>
          <a:p>
            <a:pPr eaLnBrk="0" hangingPunct="0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q.add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(“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Ringo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”);</a:t>
            </a:r>
          </a:p>
          <a:p>
            <a:pPr eaLnBrk="0" hangingPunct="0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q.add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(“John”);</a:t>
            </a:r>
          </a:p>
          <a:p>
            <a:pPr eaLnBrk="0" hangingPunct="0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String s1 =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q.remove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();</a:t>
            </a:r>
          </a:p>
          <a:p>
            <a:pPr eaLnBrk="0" hangingPunct="0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q.add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(“Paul”);</a:t>
            </a:r>
          </a:p>
          <a:p>
            <a:pPr eaLnBrk="0" hangingPunct="0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q.remove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();</a:t>
            </a:r>
          </a:p>
          <a:p>
            <a:pPr eaLnBrk="0" hangingPunct="0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String s2 =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q.peek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();</a:t>
            </a:r>
          </a:p>
          <a:p>
            <a:pPr eaLnBrk="0" hangingPunct="0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q.add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</a:rPr>
              <a:t>(s2);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000" fill="hold"/>
                                        <p:tgtEl>
                                          <p:spTgt spid="123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2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nimBg="1"/>
      <p:bldP spid="12311" grpId="0" animBg="1"/>
      <p:bldP spid="12313" grpId="0" animBg="1"/>
      <p:bldP spid="12313" grpId="1" animBg="1"/>
      <p:bldP spid="12314" grpId="0" animBg="1"/>
      <p:bldP spid="12314" grpId="1" animBg="1"/>
      <p:bldP spid="12315" grpId="0" animBg="1"/>
      <p:bldP spid="12315" grpId="1"/>
      <p:bldP spid="12334" grpId="0" animBg="1"/>
      <p:bldP spid="12341" grpId="0" animBg="1"/>
      <p:bldP spid="12345" grpId="0"/>
    </p:bldLst>
  </p:timing>
</p:sld>
</file>

<file path=ppt/theme/theme1.xml><?xml version="1.0" encoding="utf-8"?>
<a:theme xmlns:a="http://schemas.openxmlformats.org/drawingml/2006/main" name="Default Desig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4453</TotalTime>
  <Words>1425</Words>
  <Application>Microsoft Office PowerPoint</Application>
  <PresentationFormat>On-screen Show (4:3)</PresentationFormat>
  <Paragraphs>351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Lucida Sans Typewriter</vt:lpstr>
      <vt:lpstr>Verdana</vt:lpstr>
      <vt:lpstr>Default Design</vt:lpstr>
      <vt:lpstr>Queues</vt:lpstr>
      <vt:lpstr>Queue ADT</vt:lpstr>
      <vt:lpstr>Applications</vt:lpstr>
      <vt:lpstr>Queue ADT Operations</vt:lpstr>
      <vt:lpstr>Queue&lt;E&gt; Interface</vt:lpstr>
      <vt:lpstr>Queue&lt;E&gt; Interface</vt:lpstr>
      <vt:lpstr>Queue&lt;Type&gt; Interface</vt:lpstr>
      <vt:lpstr>Queue Manipulations</vt:lpstr>
      <vt:lpstr>Queue Manipulations</vt:lpstr>
      <vt:lpstr>Open QueueManipulations.java</vt:lpstr>
      <vt:lpstr>main – dequeue all</vt:lpstr>
      <vt:lpstr>flip Method</vt:lpstr>
      <vt:lpstr>frontToEnd Method</vt:lpstr>
      <vt:lpstr>endToFront Method</vt:lpstr>
      <vt:lpstr>endToFront Method</vt:lpstr>
      <vt:lpstr>removeAll Method</vt:lpstr>
      <vt:lpstr>removeAll Method</vt:lpstr>
      <vt:lpstr>removeAll Method</vt:lpstr>
      <vt:lpstr>Implementation of Queue: Fixed-Front</vt:lpstr>
      <vt:lpstr>Fixed-Front Implementation: Java Array</vt:lpstr>
      <vt:lpstr>Fixed-Front Implementation: ArrayList</vt:lpstr>
      <vt:lpstr>Implementation of Queue: Floating-Front</vt:lpstr>
      <vt:lpstr>Floating-Front Implementation: Java Array</vt:lpstr>
      <vt:lpstr>Floating-Front Implementation: ArrayList</vt:lpstr>
      <vt:lpstr>Implementation of Queue: LinkedList</vt:lpstr>
      <vt:lpstr>Implementation of Queue: Linked List</vt:lpstr>
      <vt:lpstr>Radix Sort</vt:lpstr>
      <vt:lpstr>Radix Sort</vt:lpstr>
      <vt:lpstr>Radix Sort – Pass 1</vt:lpstr>
      <vt:lpstr>Radix Sort – Pass 2</vt:lpstr>
      <vt:lpstr>Radix Sort – Pass 3</vt:lpstr>
      <vt:lpstr>Radix Sort – Pass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Tracy Ishman</dc:creator>
  <cp:lastModifiedBy>Robin Bailey</cp:lastModifiedBy>
  <cp:revision>105</cp:revision>
  <cp:lastPrinted>2019-01-17T15:25:15Z</cp:lastPrinted>
  <dcterms:created xsi:type="dcterms:W3CDTF">2006-11-14T01:09:09Z</dcterms:created>
  <dcterms:modified xsi:type="dcterms:W3CDTF">2022-01-21T22:35:05Z</dcterms:modified>
</cp:coreProperties>
</file>