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32"/>
  </p:handoutMasterIdLst>
  <p:sldIdLst>
    <p:sldId id="256" r:id="rId2"/>
    <p:sldId id="257" r:id="rId3"/>
    <p:sldId id="283" r:id="rId4"/>
    <p:sldId id="284" r:id="rId5"/>
    <p:sldId id="258" r:id="rId6"/>
    <p:sldId id="279" r:id="rId7"/>
    <p:sldId id="280" r:id="rId8"/>
    <p:sldId id="286" r:id="rId9"/>
    <p:sldId id="271" r:id="rId10"/>
    <p:sldId id="274" r:id="rId11"/>
    <p:sldId id="282" r:id="rId12"/>
    <p:sldId id="276" r:id="rId13"/>
    <p:sldId id="277" r:id="rId14"/>
    <p:sldId id="278" r:id="rId15"/>
    <p:sldId id="292" r:id="rId16"/>
    <p:sldId id="266" r:id="rId17"/>
    <p:sldId id="260" r:id="rId18"/>
    <p:sldId id="272" r:id="rId19"/>
    <p:sldId id="273" r:id="rId20"/>
    <p:sldId id="293" r:id="rId21"/>
    <p:sldId id="294" r:id="rId22"/>
    <p:sldId id="295" r:id="rId23"/>
    <p:sldId id="287" r:id="rId24"/>
    <p:sldId id="290" r:id="rId25"/>
    <p:sldId id="291" r:id="rId26"/>
    <p:sldId id="261" r:id="rId27"/>
    <p:sldId id="285" r:id="rId28"/>
    <p:sldId id="262" r:id="rId29"/>
    <p:sldId id="281" r:id="rId30"/>
    <p:sldId id="288" r:id="rId3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6600"/>
    <a:srgbClr val="FFFFFF"/>
    <a:srgbClr val="9999FF"/>
    <a:srgbClr val="00FF00"/>
    <a:srgbClr val="000000"/>
    <a:srgbClr val="FF0066"/>
    <a:srgbClr val="9966FF"/>
    <a:srgbClr val="FF99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3A03AC5-88DB-448B-AA89-B282B49EAB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79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7E16E-DFF1-4541-8BC8-E26A3ECE9F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1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A80C1-1ED3-41F7-8F50-EBD91D41C0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9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ADB95-AB68-432B-B478-885960A70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2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156D3-BEDE-47B1-BAD7-43BE32315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7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6737B-FE04-4E68-9DF3-85D2A2F0F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149FF-8229-4E87-A00D-8A445023B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2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840B2-B217-46CE-B233-96EEF858D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F8974-05E3-4FCA-9FC6-28D2ECACC6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7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89AC3-8950-4503-83A1-429B43D581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9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E6C67-1EDC-4FC5-A78D-276CBFE62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0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1EA48-B6A9-4F53-957A-8D79B1D4E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3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CDC1409-150D-450A-B0F3-45BA6154CA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>
        <p:tmplLst>
          <p:tmpl lvl="1">
            <p:tnLst>
              <p:par>
                <p:cTn presetID="47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81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81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1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ingbat.com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ingbat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Recursion Review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Unit 10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0" descr="220px-Goldfish_crack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FFFF"/>
                </a:solidFill>
              </a:rPr>
              <a:t>Doubling Goldfish</a:t>
            </a: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457200" y="1828800"/>
            <a:ext cx="845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FFFFFF"/>
                </a:solidFill>
              </a:rPr>
              <a:t>How do we double the number of goldfish in a mug </a:t>
            </a:r>
            <a:r>
              <a:rPr lang="en-US" sz="2800" b="1" i="1" dirty="0">
                <a:solidFill>
                  <a:srgbClr val="FFFFFF"/>
                </a:solidFill>
              </a:rPr>
              <a:t>without</a:t>
            </a:r>
            <a:r>
              <a:rPr lang="en-US" sz="2800" b="1" dirty="0">
                <a:solidFill>
                  <a:srgbClr val="FFFFFF"/>
                </a:solidFill>
              </a:rPr>
              <a:t> counting them?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533400" y="3351213"/>
            <a:ext cx="8382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FFFFFF"/>
                </a:solidFill>
              </a:rPr>
              <a:t>Possible Operations:</a:t>
            </a:r>
          </a:p>
          <a:p>
            <a:pPr lvl="1" eaLnBrk="0" hangingPunct="0"/>
            <a:r>
              <a:rPr lang="en-US" sz="2800" b="1" dirty="0">
                <a:solidFill>
                  <a:srgbClr val="FFFFFF"/>
                </a:solidFill>
              </a:rPr>
              <a:t>Check if mug is empty</a:t>
            </a:r>
          </a:p>
          <a:p>
            <a:pPr lvl="1" eaLnBrk="0" hangingPunct="0"/>
            <a:r>
              <a:rPr lang="en-US" sz="2800" b="1" dirty="0">
                <a:solidFill>
                  <a:srgbClr val="FFFFFF"/>
                </a:solidFill>
              </a:rPr>
              <a:t>Move 1 goldfish from mug to infinite supply</a:t>
            </a:r>
          </a:p>
          <a:p>
            <a:pPr lvl="1" eaLnBrk="0" hangingPunct="0"/>
            <a:r>
              <a:rPr lang="en-US" sz="2800" b="1" dirty="0">
                <a:solidFill>
                  <a:srgbClr val="FFFFFF"/>
                </a:solidFill>
              </a:rPr>
              <a:t>Move 1 goldfish from infinite supply to mug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8" grpId="0"/>
      <p:bldP spid="317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4" descr="220px-Goldfish_crack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FFFF"/>
                </a:solidFill>
              </a:rPr>
              <a:t>Use Recursion!</a:t>
            </a:r>
          </a:p>
        </p:txBody>
      </p:sp>
      <p:sp>
        <p:nvSpPr>
          <p:cNvPr id="12292" name="Text Box 12"/>
          <p:cNvSpPr txBox="1">
            <a:spLocks noChangeArrowheads="1"/>
          </p:cNvSpPr>
          <p:nvPr/>
        </p:nvSpPr>
        <p:spPr bwMode="auto">
          <a:xfrm>
            <a:off x="304800" y="1600200"/>
            <a:ext cx="8458200" cy="372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 u="sng" dirty="0" err="1">
                <a:solidFill>
                  <a:srgbClr val="FFFFFF"/>
                </a:solidFill>
              </a:rPr>
              <a:t>doubleGoldfish</a:t>
            </a:r>
            <a:r>
              <a:rPr lang="en-US" sz="2800" b="1" u="sng" dirty="0">
                <a:solidFill>
                  <a:srgbClr val="FFFFFF"/>
                </a:solidFill>
              </a:rPr>
              <a:t>()</a:t>
            </a:r>
          </a:p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FFFFFF"/>
                </a:solidFill>
              </a:rPr>
              <a:t>If mug not empty</a:t>
            </a:r>
          </a:p>
          <a:p>
            <a:pPr lvl="1">
              <a:spcBef>
                <a:spcPct val="50000"/>
              </a:spcBef>
            </a:pPr>
            <a:r>
              <a:rPr lang="en-US" sz="2800" b="1" dirty="0">
                <a:solidFill>
                  <a:srgbClr val="FFFFFF"/>
                </a:solidFill>
              </a:rPr>
              <a:t>Move 1 goldfish from mug to infinite supply</a:t>
            </a:r>
          </a:p>
          <a:p>
            <a:pPr lvl="1">
              <a:spcBef>
                <a:spcPct val="50000"/>
              </a:spcBef>
            </a:pPr>
            <a:r>
              <a:rPr lang="en-US" sz="2800" b="1" dirty="0" err="1">
                <a:solidFill>
                  <a:srgbClr val="FFFFFF"/>
                </a:solidFill>
              </a:rPr>
              <a:t>doubleGoldfish</a:t>
            </a:r>
            <a:r>
              <a:rPr lang="en-US" sz="2800" b="1" dirty="0">
                <a:solidFill>
                  <a:srgbClr val="FFFFFF"/>
                </a:solidFill>
              </a:rPr>
              <a:t>()</a:t>
            </a:r>
          </a:p>
          <a:p>
            <a:pPr lvl="1">
              <a:spcBef>
                <a:spcPct val="50000"/>
              </a:spcBef>
            </a:pPr>
            <a:r>
              <a:rPr lang="en-US" sz="2800" b="1" dirty="0">
                <a:solidFill>
                  <a:srgbClr val="FFFFFF"/>
                </a:solidFill>
              </a:rPr>
              <a:t>Move 1 goldfish from infinite supply to mug </a:t>
            </a:r>
          </a:p>
          <a:p>
            <a:pPr lvl="1">
              <a:spcBef>
                <a:spcPct val="50000"/>
              </a:spcBef>
            </a:pPr>
            <a:r>
              <a:rPr lang="en-US" sz="2800" b="1" dirty="0">
                <a:solidFill>
                  <a:srgbClr val="FFFFFF"/>
                </a:solidFill>
              </a:rPr>
              <a:t>Move 1 goldfish from infinite supply to mug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Thinking Recursively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1538288"/>
            <a:ext cx="7848600" cy="1066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/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Step 1:</a:t>
            </a:r>
            <a:b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Consider various ways to simplify input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905000" y="3046413"/>
            <a:ext cx="7239000" cy="519112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800"/>
              <a:t>Compute problem for smaller value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905000" y="4037013"/>
            <a:ext cx="7239000" cy="519112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800"/>
              <a:t>Eliminate part of a list or set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1905000" y="5029200"/>
            <a:ext cx="7239000" cy="946150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800"/>
              <a:t>Compute problem for string with one less character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/>
      <p:bldP spid="36869" grpId="0" animBg="1"/>
      <p:bldP spid="36870" grpId="0" animBg="1"/>
      <p:bldP spid="368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Thinking Recursively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1440052"/>
            <a:ext cx="7924800" cy="15696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/>
            <a:r>
              <a:rPr lang="en-US" sz="3200">
                <a:solidFill>
                  <a:schemeClr val="bg1">
                    <a:lumMod val="40000"/>
                    <a:lumOff val="60000"/>
                  </a:schemeClr>
                </a:solidFill>
              </a:rPr>
              <a:t>Step 2:</a:t>
            </a:r>
            <a:br>
              <a:rPr lang="en-US" sz="3200">
                <a:solidFill>
                  <a:schemeClr val="bg1">
                    <a:lumMod val="40000"/>
                    <a:lumOff val="60000"/>
                  </a:schemeClr>
                </a:solidFill>
              </a:rPr>
            </a:br>
            <a:r>
              <a:rPr lang="en-US" sz="3200">
                <a:solidFill>
                  <a:schemeClr val="bg1">
                    <a:lumMod val="40000"/>
                    <a:lumOff val="60000"/>
                  </a:schemeClr>
                </a:solidFill>
              </a:rPr>
              <a:t>Combine solution(s) for simpler inputs with original problem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1371600" y="3343275"/>
            <a:ext cx="7772400" cy="519113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800"/>
              <a:t>5! = 5 * 4!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371600" y="4419600"/>
            <a:ext cx="7772400" cy="946150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800"/>
              <a:t># descendants = # my children </a:t>
            </a:r>
          </a:p>
          <a:p>
            <a:r>
              <a:rPr lang="en-US" sz="2800"/>
              <a:t>                        + # descendants of my children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  <p:bldP spid="37893" grpId="0" animBg="1"/>
      <p:bldP spid="3789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Thinking Recursively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1539875"/>
            <a:ext cx="8153400" cy="1066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/>
            <a:r>
              <a:rPr lang="en-US" sz="3200">
                <a:solidFill>
                  <a:schemeClr val="bg1">
                    <a:lumMod val="40000"/>
                    <a:lumOff val="60000"/>
                  </a:schemeClr>
                </a:solidFill>
              </a:rPr>
              <a:t>Step 3:</a:t>
            </a:r>
            <a:br>
              <a:rPr lang="en-US" sz="3200">
                <a:solidFill>
                  <a:schemeClr val="bg1">
                    <a:lumMod val="40000"/>
                    <a:lumOff val="60000"/>
                  </a:schemeClr>
                </a:solidFill>
              </a:rPr>
            </a:br>
            <a:r>
              <a:rPr lang="en-US" sz="3200">
                <a:solidFill>
                  <a:schemeClr val="bg1">
                    <a:lumMod val="40000"/>
                    <a:lumOff val="60000"/>
                  </a:schemeClr>
                </a:solidFill>
              </a:rPr>
              <a:t>Find solutions for the simplest inputs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362200" y="3200400"/>
            <a:ext cx="6781800" cy="519113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800"/>
              <a:t>1! = 1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2362200" y="4267200"/>
            <a:ext cx="6781800" cy="519113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800"/>
              <a:t># descendants of a childless person is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  <p:bldP spid="38917" grpId="0" animBg="1"/>
      <p:bldP spid="389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1295400" y="1032808"/>
            <a:ext cx="6629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6000" dirty="0">
                <a:latin typeface="Calibri" pitchFamily="34" charset="0"/>
                <a:hlinkClick r:id="rId2"/>
              </a:rPr>
              <a:t>www.codingbat.com</a:t>
            </a:r>
            <a:br>
              <a:rPr lang="en-US" sz="6000" dirty="0">
                <a:latin typeface="Calibri" pitchFamily="34" charset="0"/>
              </a:rPr>
            </a:br>
            <a:r>
              <a:rPr lang="en-US" sz="6000" dirty="0">
                <a:latin typeface="Calibri" pitchFamily="34" charset="0"/>
              </a:rPr>
              <a:t>Java: Recursion 1</a:t>
            </a: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1295400" y="2819400"/>
            <a:ext cx="64008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dirty="0" err="1">
                <a:solidFill>
                  <a:srgbClr val="FF6600"/>
                </a:solidFill>
                <a:latin typeface="Calibri" pitchFamily="34" charset="0"/>
              </a:rPr>
              <a:t>sumDigits</a:t>
            </a:r>
            <a:endParaRPr lang="en-US" sz="4800" dirty="0">
              <a:solidFill>
                <a:srgbClr val="FF6600"/>
              </a:solidFill>
              <a:latin typeface="Calibri" pitchFamily="34" charset="0"/>
            </a:endParaRPr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1295400" y="3747394"/>
            <a:ext cx="64008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dirty="0">
                <a:solidFill>
                  <a:srgbClr val="FF6600"/>
                </a:solidFill>
                <a:latin typeface="Calibri" pitchFamily="34" charset="0"/>
              </a:rPr>
              <a:t>count8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295400" y="4675389"/>
            <a:ext cx="64008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dirty="0" err="1">
                <a:solidFill>
                  <a:srgbClr val="FF6600"/>
                </a:solidFill>
                <a:latin typeface="Calibri" pitchFamily="34" charset="0"/>
              </a:rPr>
              <a:t>changeXY</a:t>
            </a:r>
            <a:endParaRPr lang="en-US" sz="4800" dirty="0">
              <a:solidFill>
                <a:srgbClr val="FF6600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327583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</a:t>
            </a:r>
            <a:r>
              <a:rPr lang="en-US" sz="2400" dirty="0">
                <a:solidFill>
                  <a:srgbClr val="FF00FF"/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PREFS</a:t>
            </a:r>
            <a:r>
              <a:rPr lang="en-US" sz="2400" dirty="0">
                <a:solidFill>
                  <a:srgbClr val="FF00FF"/>
                </a:solidFill>
              </a:rPr>
              <a:t> </a:t>
            </a:r>
            <a:r>
              <a:rPr lang="en-US" sz="2400" dirty="0"/>
              <a:t>update</a:t>
            </a:r>
            <a:r>
              <a:rPr lang="en-US" sz="2400" dirty="0">
                <a:solidFill>
                  <a:srgbClr val="FF00FF"/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MEMO</a:t>
            </a:r>
            <a:r>
              <a:rPr lang="en-US" sz="2400" dirty="0"/>
              <a:t>:</a:t>
            </a:r>
            <a:r>
              <a:rPr lang="en-US" sz="2400" dirty="0">
                <a:solidFill>
                  <a:srgbClr val="FF00FF"/>
                </a:solidFill>
              </a:rPr>
              <a:t> HCS3 – period - Last, First 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TEACHER SHARE (if needed)</a:t>
            </a:r>
            <a:r>
              <a:rPr lang="en-US" sz="2400" dirty="0"/>
              <a:t>:</a:t>
            </a:r>
            <a:r>
              <a:rPr lang="en-US" sz="2400" dirty="0">
                <a:solidFill>
                  <a:srgbClr val="FF00FF"/>
                </a:solidFill>
              </a:rPr>
              <a:t>  Robin.bailey@pisd.edu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137031" y="2965938"/>
            <a:ext cx="2819400" cy="2743200"/>
          </a:xfrm>
          <a:prstGeom prst="roundRect">
            <a:avLst/>
          </a:prstGeom>
          <a:solidFill>
            <a:srgbClr val="FFFFFF"/>
          </a:solidFill>
          <a:ln w="57150"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Due by MIDNIGHT, Thursday, 2/10/2023</a:t>
            </a:r>
          </a:p>
        </p:txBody>
      </p:sp>
    </p:spTree>
    <p:extLst>
      <p:ext uri="{BB962C8B-B14F-4D97-AF65-F5344CB8AC3E}">
        <p14:creationId xmlns:p14="http://schemas.microsoft.com/office/powerpoint/2010/main" val="534360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Recursive Helper Methods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1714689"/>
            <a:ext cx="8001000" cy="15696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/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Sometimes need additional information that a client should not have to provide (parameters)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057400" y="4038600"/>
            <a:ext cx="7086600" cy="1066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/>
            <a:r>
              <a:rPr lang="en-US" sz="3200">
                <a:solidFill>
                  <a:schemeClr val="bg1">
                    <a:lumMod val="40000"/>
                    <a:lumOff val="60000"/>
                  </a:schemeClr>
                </a:solidFill>
              </a:rPr>
              <a:t>Create a helper method that does the recursive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2150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Binary Search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0" y="1295400"/>
            <a:ext cx="6629400" cy="9461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/>
            <a:r>
              <a:rPr lang="en-US" sz="28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If section of list is undefined, target not found (return -1)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0" y="2574925"/>
            <a:ext cx="6629400" cy="519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/>
            <a:r>
              <a:rPr lang="en-US" sz="2800">
                <a:solidFill>
                  <a:schemeClr val="bg1">
                    <a:lumMod val="40000"/>
                    <a:lumOff val="60000"/>
                  </a:schemeClr>
                </a:solidFill>
              </a:rPr>
              <a:t>Check middle of given section of list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1371600" y="3352800"/>
            <a:ext cx="7772400" cy="519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/>
            <a:r>
              <a:rPr lang="en-US" sz="2800">
                <a:solidFill>
                  <a:schemeClr val="bg1"/>
                </a:solidFill>
              </a:rPr>
              <a:t>If match, return index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1371600" y="4114800"/>
            <a:ext cx="7772400" cy="9461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/>
            <a:r>
              <a:rPr lang="en-US" sz="2800">
                <a:solidFill>
                  <a:schemeClr val="bg1">
                    <a:lumMod val="40000"/>
                    <a:lumOff val="60000"/>
                  </a:schemeClr>
                </a:solidFill>
              </a:rPr>
              <a:t>If search value is smaller than middle, continue search in left half of list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1371600" y="5318125"/>
            <a:ext cx="7772400" cy="519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/>
            <a:r>
              <a:rPr lang="en-US" sz="2800">
                <a:solidFill>
                  <a:schemeClr val="bg1">
                    <a:lumMod val="40000"/>
                    <a:lumOff val="60000"/>
                  </a:schemeClr>
                </a:solidFill>
              </a:rPr>
              <a:t>Otherwise, continue search in right half of list</a:t>
            </a:r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2667000" y="228600"/>
            <a:ext cx="6138863" cy="1316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400"/>
              <a:t>Need a termination (base or exit case) to stop the recursion – these are special cases for simplest values in computation</a:t>
            </a:r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228600" y="3124200"/>
            <a:ext cx="6850063" cy="9112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400"/>
              <a:t>Need a recursive call for a simpler computation to help complete this computation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 animBg="1"/>
      <p:bldP spid="14345" grpId="0" animBg="1"/>
      <p:bldP spid="14346" grpId="0" animBg="1"/>
      <p:bldP spid="14347" grpId="0" animBg="1"/>
      <p:bldP spid="14348" grpId="0" animBg="1"/>
      <p:bldP spid="14342" grpId="0" animBg="1"/>
      <p:bldP spid="143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Efficiency of Recursion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1339850"/>
            <a:ext cx="8020050" cy="9461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/>
            <a:r>
              <a:rPr lang="en-US" sz="2800">
                <a:solidFill>
                  <a:schemeClr val="bg1">
                    <a:lumMod val="40000"/>
                    <a:lumOff val="60000"/>
                  </a:schemeClr>
                </a:solidFill>
              </a:rPr>
              <a:t>In most cases, recursion runs only slightly slower than its iterative counterpart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609600" y="3886200"/>
            <a:ext cx="8534400" cy="9461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/>
            <a:r>
              <a:rPr lang="en-US" sz="28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Each recursive call makes some extra work by adding entry to internal call stack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295400" y="2614244"/>
            <a:ext cx="7772400" cy="9461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/>
            <a:r>
              <a:rPr lang="en-US" sz="28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Exception: Fibonacci because it computes same values over and over and over again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209800" y="5241925"/>
            <a:ext cx="6934200" cy="9461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/>
            <a:r>
              <a:rPr lang="en-US" sz="2800">
                <a:solidFill>
                  <a:schemeClr val="bg1">
                    <a:lumMod val="40000"/>
                    <a:lumOff val="60000"/>
                  </a:schemeClr>
                </a:solidFill>
              </a:rPr>
              <a:t>Physical limit to number of entries placed on internal call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/>
      <p:bldP spid="27653" grpId="0" animBg="1"/>
      <p:bldP spid="27654" grpId="0" animBg="1"/>
      <p:bldP spid="276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When Should I Use Recursion?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1311275"/>
            <a:ext cx="7162800" cy="9461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/>
            <a:r>
              <a:rPr lang="en-US" sz="28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If the problem can be solved </a:t>
            </a:r>
            <a:r>
              <a:rPr lang="en-US" sz="2800" i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easily</a:t>
            </a:r>
            <a:r>
              <a:rPr lang="en-US" sz="28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using iteration, use iteration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219200" y="2697163"/>
            <a:ext cx="7924800" cy="9461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/>
            <a:r>
              <a:rPr lang="en-US" sz="2800">
                <a:solidFill>
                  <a:schemeClr val="bg1">
                    <a:lumMod val="40000"/>
                    <a:lumOff val="60000"/>
                  </a:schemeClr>
                </a:solidFill>
              </a:rPr>
              <a:t>Recursive solutions are often elegant</a:t>
            </a:r>
            <a:br>
              <a:rPr lang="en-US" sz="2800">
                <a:solidFill>
                  <a:schemeClr val="bg1">
                    <a:lumMod val="40000"/>
                    <a:lumOff val="60000"/>
                  </a:schemeClr>
                </a:solidFill>
              </a:rPr>
            </a:br>
            <a:r>
              <a:rPr lang="en-US" sz="2800">
                <a:solidFill>
                  <a:schemeClr val="bg1">
                    <a:lumMod val="40000"/>
                    <a:lumOff val="60000"/>
                  </a:schemeClr>
                </a:solidFill>
              </a:rPr>
              <a:t>      – short and easy to understand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362200" y="4083050"/>
            <a:ext cx="6781800" cy="9461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/>
            <a:r>
              <a:rPr lang="en-US" sz="2800">
                <a:solidFill>
                  <a:schemeClr val="bg1">
                    <a:lumMod val="40000"/>
                    <a:lumOff val="60000"/>
                  </a:schemeClr>
                </a:solidFill>
              </a:rPr>
              <a:t>Use recursion when iterative solution is too complex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2362200" y="5470525"/>
            <a:ext cx="6781800" cy="519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/>
            <a:r>
              <a:rPr lang="en-US" sz="2800">
                <a:solidFill>
                  <a:schemeClr val="bg1">
                    <a:lumMod val="40000"/>
                    <a:lumOff val="60000"/>
                  </a:schemeClr>
                </a:solidFill>
              </a:rPr>
              <a:t>Use recursion when it’s the only 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  <p:bldP spid="28677" grpId="0" animBg="1"/>
      <p:bldP spid="28678" grpId="0" animBg="1"/>
      <p:bldP spid="286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Calculating N Factorial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0" y="1217613"/>
            <a:ext cx="5638800" cy="13731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>
              <a:tabLst>
                <a:tab pos="1314450" algn="l"/>
                <a:tab pos="3429000" algn="l"/>
              </a:tabLst>
            </a:pPr>
            <a:r>
              <a:rPr lang="en-US" sz="2800">
                <a:solidFill>
                  <a:schemeClr val="accent3"/>
                </a:solidFill>
              </a:rPr>
              <a:t>Definition:</a:t>
            </a:r>
            <a:br>
              <a:rPr lang="en-US" sz="2800">
                <a:solidFill>
                  <a:schemeClr val="accent3"/>
                </a:solidFill>
              </a:rPr>
            </a:br>
            <a:r>
              <a:rPr lang="en-US" sz="2800">
                <a:solidFill>
                  <a:schemeClr val="accent3"/>
                </a:solidFill>
              </a:rPr>
              <a:t>n! =  	1 	if n = 0,</a:t>
            </a:r>
            <a:br>
              <a:rPr lang="en-US" sz="2800">
                <a:solidFill>
                  <a:schemeClr val="accent3"/>
                </a:solidFill>
              </a:rPr>
            </a:br>
            <a:r>
              <a:rPr lang="en-US" sz="2800">
                <a:solidFill>
                  <a:schemeClr val="accent3"/>
                </a:solidFill>
              </a:rPr>
              <a:t>        	n * (n – 1)!	if n &gt;= 1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1654175" y="2832100"/>
            <a:ext cx="5737225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66"/>
                </a:solidFill>
                <a:latin typeface="Verdana" pitchFamily="34" charset="0"/>
              </a:rPr>
              <a:t>public static int factorial(int n) </a:t>
            </a:r>
            <a:br>
              <a:rPr lang="en-US" sz="2800">
                <a:solidFill>
                  <a:srgbClr val="FF0066"/>
                </a:solidFill>
                <a:latin typeface="Verdana" pitchFamily="34" charset="0"/>
              </a:rPr>
            </a:br>
            <a:r>
              <a:rPr lang="en-US" sz="2800">
                <a:solidFill>
                  <a:srgbClr val="FF0066"/>
                </a:solidFill>
                <a:latin typeface="Verdana" pitchFamily="34" charset="0"/>
              </a:rPr>
              <a:t>{</a:t>
            </a:r>
            <a:br>
              <a:rPr lang="en-US" sz="2800">
                <a:solidFill>
                  <a:srgbClr val="FF0066"/>
                </a:solidFill>
                <a:latin typeface="Verdana" pitchFamily="34" charset="0"/>
              </a:rPr>
            </a:br>
            <a:r>
              <a:rPr lang="en-US" sz="2800">
                <a:solidFill>
                  <a:srgbClr val="FF0066"/>
                </a:solidFill>
                <a:latin typeface="Verdana" pitchFamily="34" charset="0"/>
              </a:rPr>
              <a:t>   if (n &lt;= 1)</a:t>
            </a:r>
            <a:br>
              <a:rPr lang="en-US" sz="2800">
                <a:solidFill>
                  <a:srgbClr val="FF0066"/>
                </a:solidFill>
                <a:latin typeface="Verdana" pitchFamily="34" charset="0"/>
              </a:rPr>
            </a:br>
            <a:r>
              <a:rPr lang="en-US" sz="2800">
                <a:solidFill>
                  <a:srgbClr val="FF0066"/>
                </a:solidFill>
                <a:latin typeface="Verdana" pitchFamily="34" charset="0"/>
              </a:rPr>
              <a:t>      return 1;</a:t>
            </a:r>
            <a:br>
              <a:rPr lang="en-US" sz="2800">
                <a:solidFill>
                  <a:srgbClr val="FF0066"/>
                </a:solidFill>
                <a:latin typeface="Verdana" pitchFamily="34" charset="0"/>
              </a:rPr>
            </a:br>
            <a:r>
              <a:rPr lang="en-US" sz="2800">
                <a:solidFill>
                  <a:srgbClr val="FF0066"/>
                </a:solidFill>
                <a:latin typeface="Verdana" pitchFamily="34" charset="0"/>
              </a:rPr>
              <a:t>   return n * factorial(n - 1);</a:t>
            </a:r>
            <a:br>
              <a:rPr lang="en-US" sz="2800">
                <a:solidFill>
                  <a:srgbClr val="FF0066"/>
                </a:solidFill>
                <a:latin typeface="Verdana" pitchFamily="34" charset="0"/>
              </a:rPr>
            </a:br>
            <a:r>
              <a:rPr lang="en-US" sz="2800">
                <a:solidFill>
                  <a:srgbClr val="FF0066"/>
                </a:solidFill>
                <a:latin typeface="Verdana" pitchFamily="34" charset="0"/>
              </a:rPr>
              <a:t>}</a:t>
            </a: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3962400" y="304800"/>
            <a:ext cx="4932363" cy="1651000"/>
          </a:xfrm>
          <a:prstGeom prst="wedgeEllipseCallout">
            <a:avLst>
              <a:gd name="adj1" fmla="val -66736"/>
              <a:gd name="adj2" fmla="val 5971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F0066"/>
                </a:solidFill>
              </a:rPr>
              <a:t>Recursive definition</a:t>
            </a:r>
            <a:r>
              <a:rPr lang="en-US" sz="2400"/>
              <a:t> – the function is defined in terms of itself</a:t>
            </a:r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>
            <a:off x="860425" y="5489575"/>
            <a:ext cx="7902575" cy="9112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F0066"/>
                </a:solidFill>
              </a:rPr>
              <a:t>Recursive method</a:t>
            </a:r>
            <a:r>
              <a:rPr lang="en-US" sz="2400"/>
              <a:t> – a method that computes a more complex value by calling itself with simpler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" grpId="0" animBg="1"/>
      <p:bldP spid="7179" grpId="0"/>
      <p:bldP spid="7175" grpId="0" animBg="1"/>
      <p:bldP spid="7175" grpId="1" animBg="1"/>
      <p:bldP spid="717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1447800"/>
            <a:ext cx="7162800" cy="15696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1"/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Algorithm for finding solutions to a problem by exploring possible candidate solutions and abandoning (“backtracking”) once a candidate solutions is not suitable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81200" y="3523563"/>
            <a:ext cx="7162800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1"/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Can use recursion or a stack to solve – can be overly time consuming</a:t>
            </a:r>
          </a:p>
        </p:txBody>
      </p:sp>
    </p:spTree>
    <p:extLst>
      <p:ext uri="{BB962C8B-B14F-4D97-AF65-F5344CB8AC3E}">
        <p14:creationId xmlns:p14="http://schemas.microsoft.com/office/powerpoint/2010/main" val="339540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01880"/>
              </p:ext>
            </p:extLst>
          </p:nvPr>
        </p:nvGraphicFramePr>
        <p:xfrm>
          <a:off x="381000" y="1443608"/>
          <a:ext cx="3733800" cy="455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4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0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9080" y="357723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 the number of dollar signs connected to [0,0], moving horizontally and vertically (not diagonally)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1000" y="1396832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[0,0] has a $, so it has 1 plus the number found at [0,1] [1,0]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2381422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[0,1] has no $, so we’re done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91000" y="46482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</a:rPr>
              <a:t>Need to mark a location “visited” before checking adjacent cells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00" y="2996680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[1,0] has 1 plus how many found at [0,0] [1,1] [2,0] – already checked [0,0]</a:t>
            </a:r>
          </a:p>
        </p:txBody>
      </p:sp>
    </p:spTree>
    <p:extLst>
      <p:ext uri="{BB962C8B-B14F-4D97-AF65-F5344CB8AC3E}">
        <p14:creationId xmlns:p14="http://schemas.microsoft.com/office/powerpoint/2010/main" val="37433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409054"/>
              </p:ext>
            </p:extLst>
          </p:nvPr>
        </p:nvGraphicFramePr>
        <p:xfrm>
          <a:off x="381000" y="1443608"/>
          <a:ext cx="3733800" cy="455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4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0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9080" y="357723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 the number of dollar signs connected to [0,0], moving horizontally and vertically (not diagonally)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1000" y="1396832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Start at [0,0] – it’s a $ so mark it then check adjacent cells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2397257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[0,1] has no $, so we’re done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1000" y="4028775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Skip [0,0] &amp; check [1,1] – it’s a $ mark it then check adjacent cells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00" y="302835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[1,0] is a $ so mark it then check its adjacent cells</a:t>
            </a:r>
          </a:p>
        </p:txBody>
      </p:sp>
      <p:sp>
        <p:nvSpPr>
          <p:cNvPr id="2" name="Oval 1"/>
          <p:cNvSpPr/>
          <p:nvPr/>
        </p:nvSpPr>
        <p:spPr>
          <a:xfrm>
            <a:off x="502920" y="1473032"/>
            <a:ext cx="533400" cy="584368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2920" y="2128352"/>
            <a:ext cx="533400" cy="584368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64920" y="2155230"/>
            <a:ext cx="533400" cy="584368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91000" y="50292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Continue until all adjacent cells with $ have been checked</a:t>
            </a:r>
          </a:p>
        </p:txBody>
      </p:sp>
      <p:sp>
        <p:nvSpPr>
          <p:cNvPr id="14" name="Oval 13"/>
          <p:cNvSpPr/>
          <p:nvPr/>
        </p:nvSpPr>
        <p:spPr>
          <a:xfrm>
            <a:off x="1988820" y="2155230"/>
            <a:ext cx="533400" cy="584368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981200" y="1489414"/>
            <a:ext cx="533400" cy="584368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26820" y="2790314"/>
            <a:ext cx="533400" cy="584368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6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2" grpId="0" animBg="1"/>
      <p:bldP spid="10" grpId="0" animBg="1"/>
      <p:bldP spid="11" grpId="0" animBg="1"/>
      <p:bldP spid="12" grpId="0"/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Backtracking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1292553"/>
            <a:ext cx="5715000" cy="5232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/>
            <a:r>
              <a:rPr lang="en-US" sz="28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Explore all possibilities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609600" y="2070362"/>
            <a:ext cx="8534400" cy="5232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If no more possibilities, we’re done</a:t>
            </a: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609600" y="2848171"/>
            <a:ext cx="8534400" cy="5232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800">
                <a:solidFill>
                  <a:schemeClr val="bg1">
                    <a:lumMod val="40000"/>
                    <a:lumOff val="60000"/>
                  </a:schemeClr>
                </a:solidFill>
              </a:rPr>
              <a:t>Otherwise….</a:t>
            </a:r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1295400" y="3625980"/>
            <a:ext cx="7848600" cy="5232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Try Possibility P, remove from possibilities group</a:t>
            </a:r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1310640" y="4403789"/>
            <a:ext cx="7848600" cy="5232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800">
                <a:solidFill>
                  <a:schemeClr val="bg1">
                    <a:lumMod val="40000"/>
                    <a:lumOff val="60000"/>
                  </a:schemeClr>
                </a:solidFill>
              </a:rPr>
              <a:t>Explore all other possibilities</a:t>
            </a:r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1295400" y="5181600"/>
            <a:ext cx="7848600" cy="5232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Put Possibility P back in group of possibilities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nimBg="1"/>
      <p:bldP spid="73735" grpId="0" animBg="1"/>
      <p:bldP spid="73736" grpId="0" animBg="1"/>
      <p:bldP spid="73737" grpId="0" animBg="1"/>
      <p:bldP spid="73738" grpId="0" animBg="1"/>
      <p:bldP spid="737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Backtracking Strategies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-10886" y="1201579"/>
            <a:ext cx="6553200" cy="95410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1"/>
            <a:r>
              <a:rPr lang="en-US" sz="28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What are the “possibilities” in this problem?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1001486" y="2342406"/>
            <a:ext cx="8153400" cy="95410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8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How do I know when I’m out of possibilities? (Base case)</a:t>
            </a: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-10886" y="3483233"/>
            <a:ext cx="6553200" cy="5232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1"/>
            <a:r>
              <a:rPr lang="en-US" sz="28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How do I choose a possibility?</a:t>
            </a:r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1001486" y="4193173"/>
            <a:ext cx="8142514" cy="95410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Do I need to create additional variables to remember my previous choices?</a:t>
            </a:r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1001486" y="5334000"/>
            <a:ext cx="8153400" cy="5232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Do I need to modify existing variables?</a:t>
            </a:r>
          </a:p>
        </p:txBody>
      </p:sp>
    </p:spTree>
    <p:extLst>
      <p:ext uri="{BB962C8B-B14F-4D97-AF65-F5344CB8AC3E}">
        <p14:creationId xmlns:p14="http://schemas.microsoft.com/office/powerpoint/2010/main" val="149133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nimBg="1"/>
      <p:bldP spid="73735" grpId="0" animBg="1"/>
      <p:bldP spid="73736" grpId="0" animBg="1"/>
      <p:bldP spid="73737" grpId="0" animBg="1"/>
      <p:bldP spid="737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Backtracking Strategies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-10886" y="1447800"/>
            <a:ext cx="7543800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1"/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How do I explore the remaining possibilities?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1001486" y="2210962"/>
            <a:ext cx="81534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Do I need to remove this choice before exploring others?</a:t>
            </a: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1001486" y="2969659"/>
            <a:ext cx="81534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What changes for the recursive call?</a:t>
            </a:r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-10886" y="3728356"/>
            <a:ext cx="7543800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/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What do I do when I’m finished exploring the rest?</a:t>
            </a:r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1001486" y="4491518"/>
            <a:ext cx="81534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If I removed this choice, how do I put it back?</a:t>
            </a:r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1001486" y="5250215"/>
            <a:ext cx="81534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Do I need to put it back?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6008914"/>
            <a:ext cx="75438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/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Thanks to Marty </a:t>
            </a:r>
            <a:r>
              <a:rPr lang="en-US" sz="2400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Stepp</a:t>
            </a:r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&amp; Stuart </a:t>
            </a:r>
            <a:r>
              <a:rPr lang="en-US" sz="2400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Reges</a:t>
            </a:r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4214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nimBg="1"/>
      <p:bldP spid="73735" grpId="0" animBg="1"/>
      <p:bldP spid="73736" grpId="0" animBg="1"/>
      <p:bldP spid="73737" grpId="0" animBg="1"/>
      <p:bldP spid="73738" grpId="0" animBg="1"/>
      <p:bldP spid="7373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Permutations of a String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1539875"/>
            <a:ext cx="7239000" cy="1066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/>
            <a:r>
              <a:rPr lang="en-US" sz="3200">
                <a:solidFill>
                  <a:schemeClr val="bg1">
                    <a:lumMod val="40000"/>
                    <a:lumOff val="60000"/>
                  </a:schemeClr>
                </a:solidFill>
              </a:rPr>
              <a:t>Suppose we want to generate all permutations of a given string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987425" y="3322638"/>
            <a:ext cx="8156575" cy="5794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/>
            <a:r>
              <a:rPr lang="en-US" sz="3200">
                <a:solidFill>
                  <a:schemeClr val="bg1">
                    <a:lumMod val="40000"/>
                    <a:lumOff val="60000"/>
                  </a:schemeClr>
                </a:solidFill>
              </a:rPr>
              <a:t>Permutations: rearranging of all letters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4618038"/>
            <a:ext cx="7239000" cy="5794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/>
            <a:r>
              <a:rPr lang="en-US" sz="3200">
                <a:solidFill>
                  <a:schemeClr val="bg1">
                    <a:lumMod val="40000"/>
                    <a:lumOff val="60000"/>
                  </a:schemeClr>
                </a:solidFill>
              </a:rPr>
              <a:t>“eat” – eat, eta, aet, ate, tea, tae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5365" grpId="0" animBg="1"/>
      <p:bldP spid="1536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Permutations of a String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0" y="1600200"/>
            <a:ext cx="7848600" cy="9461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/>
            <a:r>
              <a:rPr lang="en-US" sz="2800">
                <a:solidFill>
                  <a:schemeClr val="bg1">
                    <a:lumMod val="40000"/>
                    <a:lumOff val="60000"/>
                  </a:schemeClr>
                </a:solidFill>
              </a:rPr>
              <a:t>Generate all permutations that start with ‘e’, then ‘a’, and then ‘t’</a:t>
            </a: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1524000" y="2971800"/>
            <a:ext cx="7620000" cy="519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>
                    <a:lumMod val="40000"/>
                    <a:lumOff val="60000"/>
                  </a:schemeClr>
                </a:solidFill>
              </a:rPr>
              <a:t>Join ‘e’ with all permutations of “at”</a:t>
            </a: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2362200" y="3886200"/>
            <a:ext cx="6781800" cy="519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>
                    <a:lumMod val="40000"/>
                    <a:lumOff val="60000"/>
                  </a:schemeClr>
                </a:solidFill>
              </a:rPr>
              <a:t>Join ‘a’ with all permutations of “t”</a:t>
            </a: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1524000" y="4800600"/>
            <a:ext cx="7620000" cy="519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>
                    <a:lumMod val="40000"/>
                    <a:lumOff val="60000"/>
                  </a:schemeClr>
                </a:solidFill>
              </a:rPr>
              <a:t>Repeat with ‘a’ and ‘t’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nimBg="1"/>
      <p:bldP spid="63496" grpId="0" animBg="1"/>
      <p:bldP spid="63497" grpId="0" animBg="1"/>
      <p:bldP spid="6349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String Permutations Algorithm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1539875"/>
            <a:ext cx="9144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/>
            <a:r>
              <a:rPr lang="en-US" sz="2400">
                <a:solidFill>
                  <a:schemeClr val="bg1">
                    <a:lumMod val="40000"/>
                    <a:lumOff val="60000"/>
                  </a:schemeClr>
                </a:solidFill>
              </a:rPr>
              <a:t>Simplest case: 0- or 1-character string is its own permutation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2362200"/>
            <a:ext cx="63246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/>
            <a:r>
              <a:rPr lang="en-US" sz="2400">
                <a:solidFill>
                  <a:schemeClr val="bg1">
                    <a:lumMod val="40000"/>
                    <a:lumOff val="60000"/>
                  </a:schemeClr>
                </a:solidFill>
              </a:rPr>
              <a:t>Loop through each character in the string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524000" y="3089275"/>
            <a:ext cx="7620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/>
            <a:r>
              <a:rPr lang="en-US" sz="2400">
                <a:solidFill>
                  <a:schemeClr val="bg1">
                    <a:lumMod val="40000"/>
                    <a:lumOff val="60000"/>
                  </a:schemeClr>
                </a:solidFill>
              </a:rPr>
              <a:t>Create smaller word by removing this character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1524000" y="3817938"/>
            <a:ext cx="7620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/>
            <a:r>
              <a:rPr lang="en-US" sz="2400">
                <a:solidFill>
                  <a:schemeClr val="bg1">
                    <a:lumMod val="40000"/>
                    <a:lumOff val="60000"/>
                  </a:schemeClr>
                </a:solidFill>
              </a:rPr>
              <a:t>Generate the smaller word’s permutations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1524000" y="4540677"/>
            <a:ext cx="7620000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/>
            <a:r>
              <a:rPr lang="en-US" sz="2400">
                <a:solidFill>
                  <a:schemeClr val="bg1">
                    <a:lumMod val="40000"/>
                    <a:lumOff val="60000"/>
                  </a:schemeClr>
                </a:solidFill>
              </a:rPr>
              <a:t>Add this character to beginning of smaller word’s permutations and add to return list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5638800"/>
            <a:ext cx="62484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/>
            <a:r>
              <a:rPr lang="en-US" sz="2400">
                <a:solidFill>
                  <a:schemeClr val="bg1">
                    <a:lumMod val="40000"/>
                    <a:lumOff val="60000"/>
                  </a:schemeClr>
                </a:solidFill>
              </a:rPr>
              <a:t>Return all permutations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89" grpId="0" animBg="1"/>
      <p:bldP spid="16390" grpId="0" animBg="1"/>
      <p:bldP spid="16391" grpId="0" animBg="1"/>
      <p:bldP spid="16392" grpId="0" animBg="1"/>
      <p:bldP spid="1639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1295400" y="1066800"/>
            <a:ext cx="6629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6000" dirty="0">
                <a:latin typeface="Calibri" pitchFamily="34" charset="0"/>
                <a:hlinkClick r:id="rId2"/>
              </a:rPr>
              <a:t>www.codingbat.com</a:t>
            </a:r>
            <a:br>
              <a:rPr lang="en-US" sz="6000" dirty="0">
                <a:latin typeface="Calibri" pitchFamily="34" charset="0"/>
              </a:rPr>
            </a:br>
            <a:r>
              <a:rPr lang="en-US" sz="6000" dirty="0">
                <a:latin typeface="Calibri" pitchFamily="34" charset="0"/>
              </a:rPr>
              <a:t>Java: Recursion 1</a:t>
            </a: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1371600" y="2893218"/>
            <a:ext cx="64008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dirty="0" err="1">
                <a:solidFill>
                  <a:srgbClr val="FF6600"/>
                </a:solidFill>
                <a:latin typeface="Calibri" pitchFamily="34" charset="0"/>
              </a:rPr>
              <a:t>changePi</a:t>
            </a:r>
            <a:endParaRPr lang="en-US" sz="4800" dirty="0">
              <a:solidFill>
                <a:srgbClr val="FF6600"/>
              </a:solidFill>
              <a:latin typeface="Calibri" pitchFamily="34" charset="0"/>
            </a:endParaRPr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1371600" y="3790005"/>
            <a:ext cx="64008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dirty="0" err="1">
                <a:solidFill>
                  <a:srgbClr val="FF6600"/>
                </a:solidFill>
                <a:latin typeface="Calibri" pitchFamily="34" charset="0"/>
              </a:rPr>
              <a:t>noX</a:t>
            </a:r>
            <a:endParaRPr lang="en-US" sz="4800" dirty="0">
              <a:solidFill>
                <a:srgbClr val="FF6600"/>
              </a:solidFill>
              <a:latin typeface="Calibri" pitchFamily="34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371600" y="4766318"/>
            <a:ext cx="64008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dirty="0" err="1">
                <a:solidFill>
                  <a:srgbClr val="FF6600"/>
                </a:solidFill>
                <a:latin typeface="Calibri" pitchFamily="34" charset="0"/>
              </a:rPr>
              <a:t>pairStar</a:t>
            </a:r>
            <a:endParaRPr lang="en-US" sz="4800" dirty="0">
              <a:solidFill>
                <a:srgbClr val="FF6600"/>
              </a:solidFill>
              <a:latin typeface="Calibri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943600" y="2965938"/>
            <a:ext cx="3012831" cy="2743200"/>
          </a:xfrm>
          <a:prstGeom prst="roundRect">
            <a:avLst/>
          </a:prstGeom>
          <a:solidFill>
            <a:srgbClr val="FFFFFF"/>
          </a:solidFill>
          <a:ln w="57150"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Due by MIDNIGHT, Wednesday, 2/12/2023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Fibonacci Sequence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1828800"/>
            <a:ext cx="7162800" cy="10668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/>
            <a:r>
              <a:rPr lang="en-US" sz="3200" dirty="0">
                <a:solidFill>
                  <a:schemeClr val="accent3"/>
                </a:solidFill>
              </a:rPr>
              <a:t>Each term in the sequence is the sum of the previous two terms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2016125" y="3352800"/>
            <a:ext cx="7127875" cy="5794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3200">
                <a:solidFill>
                  <a:schemeClr val="accent3"/>
                </a:solidFill>
              </a:rPr>
              <a:t>1, 1, 2, 3, 5, 8, 13, 21, 34, 55, 89…      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457200" y="4572000"/>
            <a:ext cx="8258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3200"/>
              <a:t>Fibonacci(n) = fibonacci(n-1) + fibonacci(n-2)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nimBg="1"/>
      <p:bldP spid="52230" grpId="0" animBg="1"/>
      <p:bldP spid="522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371600" y="1066800"/>
            <a:ext cx="6400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6000">
                <a:latin typeface="Calibri" pitchFamily="34" charset="0"/>
              </a:rPr>
              <a:t>Practice-It!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85800" y="2106750"/>
            <a:ext cx="7924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rgbClr val="FF6600"/>
                </a:solidFill>
                <a:latin typeface="Calibri" pitchFamily="34" charset="0"/>
              </a:rPr>
              <a:t>UW CSE 143 (CS2)</a:t>
            </a:r>
            <a:br>
              <a:rPr lang="en-US" sz="4000" dirty="0">
                <a:solidFill>
                  <a:srgbClr val="FF6600"/>
                </a:solidFill>
                <a:latin typeface="Calibri" pitchFamily="34" charset="0"/>
              </a:rPr>
            </a:br>
            <a:r>
              <a:rPr lang="en-US" sz="4000" dirty="0">
                <a:solidFill>
                  <a:srgbClr val="FF6600"/>
                </a:solidFill>
                <a:latin typeface="Calibri" pitchFamily="34" charset="0"/>
              </a:rPr>
              <a:t>Recursion Tracing, Recursion, Recursive Backtracking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85800" y="4652498"/>
            <a:ext cx="79248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rgbClr val="FF6600"/>
                </a:solidFill>
                <a:latin typeface="Calibri" pitchFamily="34" charset="0"/>
              </a:rPr>
              <a:t>Building Java Programs</a:t>
            </a:r>
            <a:br>
              <a:rPr lang="en-US" sz="4000" dirty="0">
                <a:solidFill>
                  <a:srgbClr val="FF6600"/>
                </a:solidFill>
                <a:latin typeface="Calibri" pitchFamily="34" charset="0"/>
              </a:rPr>
            </a:br>
            <a:r>
              <a:rPr lang="en-US" sz="4000" dirty="0" err="1">
                <a:solidFill>
                  <a:srgbClr val="FF6600"/>
                </a:solidFill>
                <a:latin typeface="Calibri" pitchFamily="34" charset="0"/>
              </a:rPr>
              <a:t>Ch</a:t>
            </a:r>
            <a:r>
              <a:rPr lang="en-US" sz="4000" dirty="0">
                <a:solidFill>
                  <a:srgbClr val="FF6600"/>
                </a:solidFill>
                <a:latin typeface="Calibri" pitchFamily="34" charset="0"/>
              </a:rPr>
              <a:t> 12 Recursion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FoxTrot 2009-02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6038"/>
            <a:ext cx="9144000" cy="690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Recursive Fibonacci</a:t>
            </a:r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914400" y="1676400"/>
            <a:ext cx="6467475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66"/>
                </a:solidFill>
                <a:latin typeface="Verdana" pitchFamily="34" charset="0"/>
              </a:rPr>
              <a:t>public static int fibo( int n) </a:t>
            </a:r>
            <a:br>
              <a:rPr lang="en-US" sz="3200">
                <a:solidFill>
                  <a:srgbClr val="FF0066"/>
                </a:solidFill>
                <a:latin typeface="Verdana" pitchFamily="34" charset="0"/>
              </a:rPr>
            </a:br>
            <a:r>
              <a:rPr lang="en-US" sz="3200">
                <a:solidFill>
                  <a:srgbClr val="FF0066"/>
                </a:solidFill>
                <a:latin typeface="Verdana" pitchFamily="34" charset="0"/>
              </a:rPr>
              <a:t>{</a:t>
            </a:r>
            <a:br>
              <a:rPr lang="en-US" sz="3200">
                <a:solidFill>
                  <a:srgbClr val="FF0066"/>
                </a:solidFill>
                <a:latin typeface="Verdana" pitchFamily="34" charset="0"/>
              </a:rPr>
            </a:br>
            <a:r>
              <a:rPr lang="en-US" sz="3200">
                <a:solidFill>
                  <a:srgbClr val="FF0066"/>
                </a:solidFill>
                <a:latin typeface="Verdana" pitchFamily="34" charset="0"/>
              </a:rPr>
              <a:t>   if (n == 1 || n == 2)</a:t>
            </a:r>
            <a:br>
              <a:rPr lang="en-US" sz="3200">
                <a:solidFill>
                  <a:srgbClr val="FF0066"/>
                </a:solidFill>
                <a:latin typeface="Verdana" pitchFamily="34" charset="0"/>
              </a:rPr>
            </a:br>
            <a:r>
              <a:rPr lang="en-US" sz="3200">
                <a:solidFill>
                  <a:srgbClr val="FF0066"/>
                </a:solidFill>
                <a:latin typeface="Verdana" pitchFamily="34" charset="0"/>
              </a:rPr>
              <a:t>      return 1;</a:t>
            </a:r>
            <a:br>
              <a:rPr lang="en-US" sz="3200">
                <a:solidFill>
                  <a:srgbClr val="FF0066"/>
                </a:solidFill>
                <a:latin typeface="Verdana" pitchFamily="34" charset="0"/>
              </a:rPr>
            </a:br>
            <a:r>
              <a:rPr lang="en-US" sz="3200">
                <a:solidFill>
                  <a:srgbClr val="FF0066"/>
                </a:solidFill>
                <a:latin typeface="Verdana" pitchFamily="34" charset="0"/>
              </a:rPr>
              <a:t>   return fibo(n-1) + fibo(n-2);</a:t>
            </a:r>
            <a:br>
              <a:rPr lang="en-US" sz="3200">
                <a:solidFill>
                  <a:srgbClr val="FF0066"/>
                </a:solidFill>
                <a:latin typeface="Verdana" pitchFamily="34" charset="0"/>
              </a:rPr>
            </a:br>
            <a:r>
              <a:rPr lang="en-US" sz="3200">
                <a:solidFill>
                  <a:srgbClr val="FF0066"/>
                </a:solidFill>
                <a:latin typeface="Verdana" pitchFamily="34" charset="0"/>
              </a:rPr>
              <a:t>}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1828800" y="4648200"/>
            <a:ext cx="6927850" cy="1316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400"/>
              <a:t>Seems like a great idea – but every time we ask for the next term, the amount of work </a:t>
            </a:r>
            <a:r>
              <a:rPr lang="en-US" sz="2400" i="1"/>
              <a:t>doubles</a:t>
            </a:r>
            <a:r>
              <a:rPr lang="en-US" sz="2400"/>
              <a:t>, creating an exponential function O(2</a:t>
            </a:r>
            <a:r>
              <a:rPr lang="en-US" sz="2400" baseline="30000"/>
              <a:t>n</a:t>
            </a:r>
            <a:r>
              <a:rPr lang="en-US" sz="2400"/>
              <a:t>)! Yuck!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Tracing Review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09600" y="1447800"/>
            <a:ext cx="6629400" cy="30940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>
                <a:latin typeface="Verdana" pitchFamily="34" charset="0"/>
              </a:rPr>
              <a:t>public static int trace1(int x, int y)</a:t>
            </a:r>
          </a:p>
          <a:p>
            <a:r>
              <a:rPr lang="en-US" sz="2800">
                <a:latin typeface="Verdana" pitchFamily="34" charset="0"/>
              </a:rPr>
              <a:t>{</a:t>
            </a:r>
          </a:p>
          <a:p>
            <a:r>
              <a:rPr lang="en-US" sz="2800">
                <a:latin typeface="Verdana" pitchFamily="34" charset="0"/>
              </a:rPr>
              <a:t>   if (x &lt; y)</a:t>
            </a:r>
          </a:p>
          <a:p>
            <a:r>
              <a:rPr lang="en-US" sz="2800">
                <a:latin typeface="Verdana" pitchFamily="34" charset="0"/>
              </a:rPr>
              <a:t>      return x;</a:t>
            </a:r>
          </a:p>
          <a:p>
            <a:r>
              <a:rPr lang="en-US" sz="2800">
                <a:latin typeface="Verdana" pitchFamily="34" charset="0"/>
              </a:rPr>
              <a:t>		</a:t>
            </a:r>
          </a:p>
          <a:p>
            <a:r>
              <a:rPr lang="es-ES" sz="2800">
                <a:latin typeface="Verdana" pitchFamily="34" charset="0"/>
              </a:rPr>
              <a:t>   return trace1(x - 1, y + 2) – y;</a:t>
            </a:r>
          </a:p>
          <a:p>
            <a:r>
              <a:rPr lang="en-US" sz="2800">
                <a:latin typeface="Verdana" pitchFamily="34" charset="0"/>
              </a:rPr>
              <a:t>}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143000" y="4724400"/>
            <a:ext cx="5791200" cy="531813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/>
              <a:t>What is returned by trace1(10, 5)?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1143000" y="5486400"/>
            <a:ext cx="5791200" cy="531813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/>
              <a:t>What is returned by trace1(6, -3)?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nimBg="1"/>
      <p:bldP spid="39943" grpId="0" animBg="1"/>
      <p:bldP spid="399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Tracing Review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7239000" cy="352107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>
                <a:latin typeface="Verdana" pitchFamily="34" charset="0"/>
              </a:rPr>
              <a:t>public static String trace2(String </a:t>
            </a:r>
            <a:r>
              <a:rPr lang="en-US" sz="2800" dirty="0" err="1">
                <a:latin typeface="Verdana" pitchFamily="34" charset="0"/>
              </a:rPr>
              <a:t>str</a:t>
            </a:r>
            <a:r>
              <a:rPr lang="en-US" sz="2800" dirty="0">
                <a:latin typeface="Verdana" pitchFamily="34" charset="0"/>
              </a:rPr>
              <a:t>)</a:t>
            </a:r>
          </a:p>
          <a:p>
            <a:r>
              <a:rPr lang="en-US" sz="2800" dirty="0">
                <a:latin typeface="Verdana" pitchFamily="34" charset="0"/>
              </a:rPr>
              <a:t>{</a:t>
            </a:r>
          </a:p>
          <a:p>
            <a:r>
              <a:rPr lang="en-US" sz="2800" dirty="0">
                <a:latin typeface="Verdana" pitchFamily="34" charset="0"/>
              </a:rPr>
              <a:t>   if (</a:t>
            </a:r>
            <a:r>
              <a:rPr lang="en-US" sz="2800" dirty="0" err="1">
                <a:latin typeface="Verdana" pitchFamily="34" charset="0"/>
              </a:rPr>
              <a:t>str.length</a:t>
            </a:r>
            <a:r>
              <a:rPr lang="en-US" sz="2800" dirty="0">
                <a:latin typeface="Verdana" pitchFamily="34" charset="0"/>
              </a:rPr>
              <a:t>() == 0)</a:t>
            </a:r>
          </a:p>
          <a:p>
            <a:r>
              <a:rPr lang="en-US" sz="2800" dirty="0">
                <a:latin typeface="Verdana" pitchFamily="34" charset="0"/>
              </a:rPr>
              <a:t>      return </a:t>
            </a:r>
            <a:r>
              <a:rPr lang="en-US" sz="2800" dirty="0" err="1">
                <a:latin typeface="Verdana" pitchFamily="34" charset="0"/>
              </a:rPr>
              <a:t>str</a:t>
            </a:r>
            <a:r>
              <a:rPr lang="en-US" sz="2800" dirty="0">
                <a:latin typeface="Verdana" pitchFamily="34" charset="0"/>
              </a:rPr>
              <a:t>;</a:t>
            </a:r>
          </a:p>
          <a:p>
            <a:r>
              <a:rPr lang="en-US" sz="2800" dirty="0">
                <a:latin typeface="Verdana" pitchFamily="34" charset="0"/>
              </a:rPr>
              <a:t>   String s = </a:t>
            </a:r>
            <a:r>
              <a:rPr lang="en-US" sz="2800" dirty="0" err="1">
                <a:latin typeface="Verdana" pitchFamily="34" charset="0"/>
              </a:rPr>
              <a:t>str.substring</a:t>
            </a:r>
            <a:r>
              <a:rPr lang="en-US" sz="2800" dirty="0">
                <a:latin typeface="Verdana" pitchFamily="34" charset="0"/>
              </a:rPr>
              <a:t>(1);</a:t>
            </a:r>
          </a:p>
          <a:p>
            <a:r>
              <a:rPr lang="en-US" sz="2800" dirty="0">
                <a:latin typeface="Verdana" pitchFamily="34" charset="0"/>
              </a:rPr>
              <a:t>   </a:t>
            </a:r>
            <a:r>
              <a:rPr lang="en-US" sz="2800" dirty="0" err="1">
                <a:latin typeface="Verdana" pitchFamily="34" charset="0"/>
              </a:rPr>
              <a:t>str</a:t>
            </a:r>
            <a:r>
              <a:rPr lang="en-US" sz="2800" dirty="0">
                <a:latin typeface="Verdana" pitchFamily="34" charset="0"/>
              </a:rPr>
              <a:t> = </a:t>
            </a:r>
            <a:r>
              <a:rPr lang="en-US" sz="2800" dirty="0" err="1">
                <a:latin typeface="Verdana" pitchFamily="34" charset="0"/>
              </a:rPr>
              <a:t>str</a:t>
            </a:r>
            <a:r>
              <a:rPr lang="en-US" sz="2800" dirty="0">
                <a:latin typeface="Verdana" pitchFamily="34" charset="0"/>
              </a:rPr>
              <a:t> + trace2(s);</a:t>
            </a:r>
          </a:p>
          <a:p>
            <a:r>
              <a:rPr lang="en-US" sz="2800" dirty="0">
                <a:latin typeface="Verdana" pitchFamily="34" charset="0"/>
              </a:rPr>
              <a:t>   return </a:t>
            </a:r>
            <a:r>
              <a:rPr lang="en-US" sz="2800" dirty="0" err="1">
                <a:latin typeface="Verdana" pitchFamily="34" charset="0"/>
              </a:rPr>
              <a:t>str</a:t>
            </a:r>
            <a:r>
              <a:rPr lang="en-US" sz="2800" dirty="0">
                <a:latin typeface="Verdana" pitchFamily="34" charset="0"/>
              </a:rPr>
              <a:t>;</a:t>
            </a:r>
          </a:p>
          <a:p>
            <a:r>
              <a:rPr lang="en-US" sz="2800" dirty="0">
                <a:latin typeface="Verdana" pitchFamily="34" charset="0"/>
              </a:rPr>
              <a:t>}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1143000" y="4648200"/>
            <a:ext cx="6096000" cy="531813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/>
              <a:t>What is returned by trace2(“abcde”)?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nimBg="1"/>
      <p:bldP spid="419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Tracing Review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7239000" cy="30940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latin typeface="Verdana" pitchFamily="34" charset="0"/>
              </a:rPr>
              <a:t>public static void trace3(int x, int y)</a:t>
            </a:r>
          </a:p>
          <a:p>
            <a:pPr eaLnBrk="1" hangingPunct="1"/>
            <a:r>
              <a:rPr lang="en-US" sz="2800">
                <a:latin typeface="Verdana" pitchFamily="34" charset="0"/>
              </a:rPr>
              <a:t>{</a:t>
            </a:r>
          </a:p>
          <a:p>
            <a:pPr eaLnBrk="1" hangingPunct="1"/>
            <a:r>
              <a:rPr lang="en-US" sz="2800">
                <a:latin typeface="Verdana" pitchFamily="34" charset="0"/>
              </a:rPr>
              <a:t>   if (x &gt; y)</a:t>
            </a:r>
          </a:p>
          <a:p>
            <a:pPr eaLnBrk="1" hangingPunct="1"/>
            <a:r>
              <a:rPr lang="en-US" sz="2800">
                <a:latin typeface="Verdana" pitchFamily="34" charset="0"/>
              </a:rPr>
              <a:t>      trace3(x - 2, y + 3);</a:t>
            </a:r>
          </a:p>
          <a:p>
            <a:pPr eaLnBrk="1" hangingPunct="1"/>
            <a:r>
              <a:rPr lang="en-US" sz="2800">
                <a:latin typeface="Verdana" pitchFamily="34" charset="0"/>
              </a:rPr>
              <a:t>   </a:t>
            </a:r>
          </a:p>
          <a:p>
            <a:pPr eaLnBrk="1" hangingPunct="1"/>
            <a:r>
              <a:rPr lang="en-US" sz="2800">
                <a:latin typeface="Verdana" pitchFamily="34" charset="0"/>
              </a:rPr>
              <a:t>   System.out.println(x + "  " + y);</a:t>
            </a:r>
          </a:p>
          <a:p>
            <a:pPr eaLnBrk="1" hangingPunct="1"/>
            <a:r>
              <a:rPr lang="en-US" sz="2800">
                <a:latin typeface="Verdana" pitchFamily="34" charset="0"/>
              </a:rPr>
              <a:t>}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143000" y="4648200"/>
            <a:ext cx="6096000" cy="531813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/>
              <a:t>What is displayed by trace3(21, 10)?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nimBg="1"/>
      <p:bldP spid="7270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Mutual Recursion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1752600"/>
            <a:ext cx="6934200" cy="1066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/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Two or more methods complete a task by calling each other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524000" y="3671888"/>
            <a:ext cx="7620000" cy="1066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/>
            <a:r>
              <a:rPr lang="en-US" sz="3200">
                <a:solidFill>
                  <a:schemeClr val="bg1">
                    <a:lumMod val="40000"/>
                    <a:lumOff val="60000"/>
                  </a:schemeClr>
                </a:solidFill>
              </a:rPr>
              <a:t>Rarely used by most programmers, but difficult to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/>
      <p:bldP spid="26629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99FF66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CAFFB8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99FF66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CAFFB8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6068</TotalTime>
  <Words>1472</Words>
  <Application>Microsoft Office PowerPoint</Application>
  <PresentationFormat>On-screen Show (4:3)</PresentationFormat>
  <Paragraphs>230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Verdana</vt:lpstr>
      <vt:lpstr>Default Design</vt:lpstr>
      <vt:lpstr>Recursion Review</vt:lpstr>
      <vt:lpstr>Calculating N Factorial</vt:lpstr>
      <vt:lpstr>Fibonacci Sequence</vt:lpstr>
      <vt:lpstr>PowerPoint Presentation</vt:lpstr>
      <vt:lpstr>Recursive Fibonacci</vt:lpstr>
      <vt:lpstr>Tracing Review</vt:lpstr>
      <vt:lpstr>Tracing Review</vt:lpstr>
      <vt:lpstr>Tracing Review</vt:lpstr>
      <vt:lpstr>Mutual Recursion</vt:lpstr>
      <vt:lpstr>Doubling Goldfish</vt:lpstr>
      <vt:lpstr>Use Recursion!</vt:lpstr>
      <vt:lpstr>Thinking Recursively</vt:lpstr>
      <vt:lpstr>Thinking Recursively</vt:lpstr>
      <vt:lpstr>Thinking Recursively</vt:lpstr>
      <vt:lpstr>PowerPoint Presentation</vt:lpstr>
      <vt:lpstr>Recursive Helper Methods</vt:lpstr>
      <vt:lpstr>Binary Search</vt:lpstr>
      <vt:lpstr>Efficiency of Recursion</vt:lpstr>
      <vt:lpstr>When Should I Use Recursion?</vt:lpstr>
      <vt:lpstr>Backtracking</vt:lpstr>
      <vt:lpstr>PowerPoint Presentation</vt:lpstr>
      <vt:lpstr>PowerPoint Presentation</vt:lpstr>
      <vt:lpstr>Backtracking</vt:lpstr>
      <vt:lpstr>Backtracking Strategies</vt:lpstr>
      <vt:lpstr>Backtracking Strategies</vt:lpstr>
      <vt:lpstr>Permutations of a String</vt:lpstr>
      <vt:lpstr>Permutations of a String</vt:lpstr>
      <vt:lpstr>String Permutations Algorithm</vt:lpstr>
      <vt:lpstr>PowerPoint Presentation</vt:lpstr>
      <vt:lpstr>PowerPoint Presentation</vt:lpstr>
    </vt:vector>
  </TitlesOfParts>
  <Company>Plano 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Plano ISD</dc:creator>
  <cp:lastModifiedBy>Robin Bailey</cp:lastModifiedBy>
  <cp:revision>123</cp:revision>
  <cp:lastPrinted>2020-01-30T21:00:03Z</cp:lastPrinted>
  <dcterms:created xsi:type="dcterms:W3CDTF">2007-02-01T20:18:06Z</dcterms:created>
  <dcterms:modified xsi:type="dcterms:W3CDTF">2023-02-07T13:59:54Z</dcterms:modified>
</cp:coreProperties>
</file>