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9"/>
  </p:handoutMasterIdLst>
  <p:sldIdLst>
    <p:sldId id="256" r:id="rId2"/>
    <p:sldId id="299" r:id="rId3"/>
    <p:sldId id="257" r:id="rId4"/>
    <p:sldId id="258" r:id="rId5"/>
    <p:sldId id="300" r:id="rId6"/>
    <p:sldId id="259" r:id="rId7"/>
    <p:sldId id="301" r:id="rId8"/>
    <p:sldId id="260" r:id="rId9"/>
    <p:sldId id="302" r:id="rId10"/>
    <p:sldId id="262" r:id="rId11"/>
    <p:sldId id="264" r:id="rId12"/>
    <p:sldId id="265" r:id="rId13"/>
    <p:sldId id="266" r:id="rId14"/>
    <p:sldId id="268" r:id="rId15"/>
    <p:sldId id="263" r:id="rId16"/>
    <p:sldId id="269" r:id="rId17"/>
    <p:sldId id="270" r:id="rId18"/>
    <p:sldId id="272" r:id="rId19"/>
    <p:sldId id="274" r:id="rId20"/>
    <p:sldId id="275" r:id="rId21"/>
    <p:sldId id="273" r:id="rId22"/>
    <p:sldId id="276" r:id="rId23"/>
    <p:sldId id="314" r:id="rId24"/>
    <p:sldId id="315" r:id="rId25"/>
    <p:sldId id="281" r:id="rId26"/>
    <p:sldId id="282" r:id="rId27"/>
    <p:sldId id="285" r:id="rId28"/>
    <p:sldId id="287" r:id="rId29"/>
    <p:sldId id="288" r:id="rId30"/>
    <p:sldId id="313" r:id="rId31"/>
    <p:sldId id="283" r:id="rId32"/>
    <p:sldId id="331" r:id="rId33"/>
    <p:sldId id="318" r:id="rId34"/>
    <p:sldId id="290" r:id="rId35"/>
    <p:sldId id="291" r:id="rId36"/>
    <p:sldId id="296" r:id="rId37"/>
    <p:sldId id="292" r:id="rId38"/>
    <p:sldId id="286" r:id="rId39"/>
    <p:sldId id="323" r:id="rId40"/>
    <p:sldId id="329" r:id="rId41"/>
    <p:sldId id="330" r:id="rId42"/>
    <p:sldId id="294" r:id="rId43"/>
    <p:sldId id="319" r:id="rId44"/>
    <p:sldId id="298" r:id="rId45"/>
    <p:sldId id="317" r:id="rId46"/>
    <p:sldId id="320" r:id="rId47"/>
    <p:sldId id="321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D8EDFC"/>
    <a:srgbClr val="000099"/>
    <a:srgbClr val="FFCCFF"/>
    <a:srgbClr val="000066"/>
    <a:srgbClr val="3366FF"/>
    <a:srgbClr val="6666FF"/>
    <a:srgbClr val="99CC00"/>
    <a:srgbClr val="0099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-1200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FA45CFC-7D4C-433A-AA54-51EAB95DF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53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0B23-CA1D-4477-AEF6-A6D872816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148-D946-4E51-A3F4-6DD4F38180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06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9D2-9F9C-4C1A-A92D-6F7D1B552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82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5400-0FB2-4F04-9ECD-D428F462D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5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5C9B-454D-48FD-AAD4-A7C9F2F1D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81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CC63-F475-4D52-9FE2-61F485CB6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84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8B07-BE46-432F-A5EE-789491E10C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75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DD75-EDDE-412B-A14F-6AACE8B91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0F06-444F-48F0-9588-5A425897CD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1BEA-3284-48B8-BE6E-1F4F44DBC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12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300D-D4D1-485B-B29E-0CDEE6FEC0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2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37CA-EA0F-4642-8381-64C2EAAE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ST.html" TargetMode="External"/><Relationship Id="rId2" Type="http://schemas.openxmlformats.org/officeDocument/2006/relationships/hyperlink" Target="http://btv.melezinek.cz/binary-search-tree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Unit 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Binary Tree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1676400"/>
            <a:ext cx="7467600" cy="10668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3200" dirty="0">
                <a:solidFill>
                  <a:srgbClr val="000066"/>
                </a:solidFill>
              </a:rPr>
              <a:t>Every level except the lowest level has the maximum number of nodes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90600" y="3152775"/>
            <a:ext cx="7010400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Lowest level is filled from </a:t>
            </a:r>
            <a:r>
              <a:rPr lang="en-US" sz="3200" i="1">
                <a:solidFill>
                  <a:srgbClr val="000066"/>
                </a:solidFill>
              </a:rPr>
              <a:t>left</a:t>
            </a:r>
            <a:r>
              <a:rPr lang="en-US" sz="3200">
                <a:solidFill>
                  <a:srgbClr val="000066"/>
                </a:solidFill>
              </a:rPr>
              <a:t> to </a:t>
            </a:r>
            <a:r>
              <a:rPr lang="en-US" sz="3200" i="1">
                <a:solidFill>
                  <a:srgbClr val="000066"/>
                </a:solidFill>
              </a:rPr>
              <a:t>right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0400" y="4141788"/>
            <a:ext cx="5943600" cy="5794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Supports highly efficient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Binary Tree?</a:t>
            </a:r>
          </a:p>
        </p:txBody>
      </p:sp>
      <p:grpSp>
        <p:nvGrpSpPr>
          <p:cNvPr id="22606" name="Group 78"/>
          <p:cNvGrpSpPr>
            <a:grpSpLocks/>
          </p:cNvGrpSpPr>
          <p:nvPr/>
        </p:nvGrpSpPr>
        <p:grpSpPr bwMode="auto">
          <a:xfrm>
            <a:off x="2057400" y="1676400"/>
            <a:ext cx="5500688" cy="3576638"/>
            <a:chOff x="2289" y="840"/>
            <a:chExt cx="3465" cy="2253"/>
          </a:xfrm>
        </p:grpSpPr>
        <p:sp>
          <p:nvSpPr>
            <p:cNvPr id="22570" name="Oval 42"/>
            <p:cNvSpPr>
              <a:spLocks noChangeArrowheads="1"/>
            </p:cNvSpPr>
            <p:nvPr/>
          </p:nvSpPr>
          <p:spPr bwMode="auto">
            <a:xfrm>
              <a:off x="3729" y="840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22573" name="Oval 45"/>
            <p:cNvSpPr>
              <a:spLocks noChangeArrowheads="1"/>
            </p:cNvSpPr>
            <p:nvPr/>
          </p:nvSpPr>
          <p:spPr bwMode="auto">
            <a:xfrm>
              <a:off x="5169" y="2136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V</a:t>
              </a:r>
            </a:p>
          </p:txBody>
        </p:sp>
        <p:grpSp>
          <p:nvGrpSpPr>
            <p:cNvPr id="22574" name="Group 46"/>
            <p:cNvGrpSpPr>
              <a:grpSpLocks/>
            </p:cNvGrpSpPr>
            <p:nvPr/>
          </p:nvGrpSpPr>
          <p:grpSpPr bwMode="auto">
            <a:xfrm>
              <a:off x="2769" y="1560"/>
              <a:ext cx="2265" cy="345"/>
              <a:chOff x="2640" y="2160"/>
              <a:chExt cx="2265" cy="345"/>
            </a:xfrm>
          </p:grpSpPr>
          <p:sp>
            <p:nvSpPr>
              <p:cNvPr id="22575" name="Oval 4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22576" name="Oval 4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22577" name="Group 49"/>
            <p:cNvGrpSpPr>
              <a:grpSpLocks/>
            </p:cNvGrpSpPr>
            <p:nvPr/>
          </p:nvGrpSpPr>
          <p:grpSpPr bwMode="auto">
            <a:xfrm>
              <a:off x="2289" y="2136"/>
              <a:ext cx="1305" cy="345"/>
              <a:chOff x="2160" y="2796"/>
              <a:chExt cx="1305" cy="345"/>
            </a:xfrm>
          </p:grpSpPr>
          <p:sp>
            <p:nvSpPr>
              <p:cNvPr id="22578" name="Oval 50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2579" name="Oval 51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22583" name="Group 55"/>
            <p:cNvGrpSpPr>
              <a:grpSpLocks/>
            </p:cNvGrpSpPr>
            <p:nvPr/>
          </p:nvGrpSpPr>
          <p:grpSpPr bwMode="auto">
            <a:xfrm>
              <a:off x="4929" y="2748"/>
              <a:ext cx="825" cy="345"/>
              <a:chOff x="4800" y="3348"/>
              <a:chExt cx="825" cy="345"/>
            </a:xfrm>
          </p:grpSpPr>
          <p:sp>
            <p:nvSpPr>
              <p:cNvPr id="22584" name="Oval 56"/>
              <p:cNvSpPr>
                <a:spLocks noChangeArrowheads="1"/>
              </p:cNvSpPr>
              <p:nvPr/>
            </p:nvSpPr>
            <p:spPr bwMode="auto">
              <a:xfrm>
                <a:off x="480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Q</a:t>
                </a:r>
              </a:p>
            </p:txBody>
          </p:sp>
          <p:sp>
            <p:nvSpPr>
              <p:cNvPr id="22585" name="Oval 57"/>
              <p:cNvSpPr>
                <a:spLocks noChangeArrowheads="1"/>
              </p:cNvSpPr>
              <p:nvPr/>
            </p:nvSpPr>
            <p:spPr bwMode="auto">
              <a:xfrm>
                <a:off x="52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cxnSp>
          <p:nvCxnSpPr>
            <p:cNvPr id="22592" name="AutoShape 64"/>
            <p:cNvCxnSpPr>
              <a:cxnSpLocks noChangeShapeType="1"/>
              <a:stCxn id="22570" idx="3"/>
              <a:endCxn id="22576" idx="7"/>
            </p:cNvCxnSpPr>
            <p:nvPr/>
          </p:nvCxnSpPr>
          <p:spPr bwMode="auto">
            <a:xfrm flipH="1">
              <a:off x="3063" y="1140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3" name="AutoShape 65"/>
            <p:cNvCxnSpPr>
              <a:cxnSpLocks noChangeShapeType="1"/>
              <a:stCxn id="22570" idx="5"/>
              <a:endCxn id="22575" idx="1"/>
            </p:cNvCxnSpPr>
            <p:nvPr/>
          </p:nvCxnSpPr>
          <p:spPr bwMode="auto">
            <a:xfrm>
              <a:off x="4023" y="1140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4" name="AutoShape 66"/>
            <p:cNvCxnSpPr>
              <a:cxnSpLocks noChangeShapeType="1"/>
              <a:stCxn id="22576" idx="3"/>
              <a:endCxn id="22579" idx="7"/>
            </p:cNvCxnSpPr>
            <p:nvPr/>
          </p:nvCxnSpPr>
          <p:spPr bwMode="auto">
            <a:xfrm flipH="1">
              <a:off x="2583" y="1860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5" name="AutoShape 67"/>
            <p:cNvCxnSpPr>
              <a:cxnSpLocks noChangeShapeType="1"/>
              <a:stCxn id="22576" idx="5"/>
              <a:endCxn id="22578" idx="1"/>
            </p:cNvCxnSpPr>
            <p:nvPr/>
          </p:nvCxnSpPr>
          <p:spPr bwMode="auto">
            <a:xfrm>
              <a:off x="3063" y="1860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7" name="AutoShape 69"/>
            <p:cNvCxnSpPr>
              <a:cxnSpLocks noChangeShapeType="1"/>
              <a:stCxn id="22575" idx="5"/>
              <a:endCxn id="22573" idx="1"/>
            </p:cNvCxnSpPr>
            <p:nvPr/>
          </p:nvCxnSpPr>
          <p:spPr bwMode="auto">
            <a:xfrm>
              <a:off x="4983" y="1860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04" name="AutoShape 76"/>
            <p:cNvCxnSpPr>
              <a:cxnSpLocks noChangeShapeType="1"/>
              <a:stCxn id="22573" idx="3"/>
              <a:endCxn id="22584" idx="0"/>
            </p:cNvCxnSpPr>
            <p:nvPr/>
          </p:nvCxnSpPr>
          <p:spPr bwMode="auto">
            <a:xfrm flipH="1">
              <a:off x="5102" y="2436"/>
              <a:ext cx="118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05" name="AutoShape 77"/>
            <p:cNvCxnSpPr>
              <a:cxnSpLocks noChangeShapeType="1"/>
              <a:stCxn id="22573" idx="5"/>
              <a:endCxn id="22585" idx="0"/>
            </p:cNvCxnSpPr>
            <p:nvPr/>
          </p:nvCxnSpPr>
          <p:spPr bwMode="auto">
            <a:xfrm>
              <a:off x="5463" y="2436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Binary Tree?</a:t>
            </a:r>
          </a:p>
        </p:txBody>
      </p:sp>
      <p:grpSp>
        <p:nvGrpSpPr>
          <p:cNvPr id="23641" name="Group 89"/>
          <p:cNvGrpSpPr>
            <a:grpSpLocks/>
          </p:cNvGrpSpPr>
          <p:nvPr/>
        </p:nvGrpSpPr>
        <p:grpSpPr bwMode="auto">
          <a:xfrm>
            <a:off x="2057400" y="1798638"/>
            <a:ext cx="5119688" cy="2635251"/>
            <a:chOff x="1296" y="1133"/>
            <a:chExt cx="3225" cy="1660"/>
          </a:xfrm>
        </p:grpSpPr>
        <p:sp>
          <p:nvSpPr>
            <p:cNvPr id="23605" name="Oval 53"/>
            <p:cNvSpPr>
              <a:spLocks noChangeArrowheads="1"/>
            </p:cNvSpPr>
            <p:nvPr/>
          </p:nvSpPr>
          <p:spPr bwMode="auto">
            <a:xfrm>
              <a:off x="2736" y="1133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23606" name="Group 54"/>
            <p:cNvGrpSpPr>
              <a:grpSpLocks/>
            </p:cNvGrpSpPr>
            <p:nvPr/>
          </p:nvGrpSpPr>
          <p:grpSpPr bwMode="auto">
            <a:xfrm>
              <a:off x="3216" y="2429"/>
              <a:ext cx="1305" cy="364"/>
              <a:chOff x="4080" y="2777"/>
              <a:chExt cx="1305" cy="364"/>
            </a:xfrm>
          </p:grpSpPr>
          <p:sp>
            <p:nvSpPr>
              <p:cNvPr id="23607" name="Oval 55"/>
              <p:cNvSpPr>
                <a:spLocks noChangeArrowheads="1"/>
              </p:cNvSpPr>
              <p:nvPr/>
            </p:nvSpPr>
            <p:spPr bwMode="auto">
              <a:xfrm>
                <a:off x="4080" y="2777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J</a:t>
                </a:r>
              </a:p>
            </p:txBody>
          </p:sp>
          <p:sp>
            <p:nvSpPr>
              <p:cNvPr id="23608" name="Oval 56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Z</a:t>
                </a:r>
              </a:p>
            </p:txBody>
          </p:sp>
        </p:grpSp>
        <p:grpSp>
          <p:nvGrpSpPr>
            <p:cNvPr id="23609" name="Group 57"/>
            <p:cNvGrpSpPr>
              <a:grpSpLocks/>
            </p:cNvGrpSpPr>
            <p:nvPr/>
          </p:nvGrpSpPr>
          <p:grpSpPr bwMode="auto">
            <a:xfrm>
              <a:off x="1776" y="1853"/>
              <a:ext cx="2265" cy="364"/>
              <a:chOff x="2640" y="2141"/>
              <a:chExt cx="2265" cy="364"/>
            </a:xfrm>
          </p:grpSpPr>
          <p:sp>
            <p:nvSpPr>
              <p:cNvPr id="23610" name="Oval 58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23611" name="Oval 59"/>
              <p:cNvSpPr>
                <a:spLocks noChangeArrowheads="1"/>
              </p:cNvSpPr>
              <p:nvPr/>
            </p:nvSpPr>
            <p:spPr bwMode="auto">
              <a:xfrm>
                <a:off x="2640" y="2141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23612" name="Group 60"/>
            <p:cNvGrpSpPr>
              <a:grpSpLocks/>
            </p:cNvGrpSpPr>
            <p:nvPr/>
          </p:nvGrpSpPr>
          <p:grpSpPr bwMode="auto">
            <a:xfrm>
              <a:off x="1296" y="2429"/>
              <a:ext cx="1305" cy="345"/>
              <a:chOff x="2160" y="2777"/>
              <a:chExt cx="1305" cy="345"/>
            </a:xfrm>
          </p:grpSpPr>
          <p:sp>
            <p:nvSpPr>
              <p:cNvPr id="23613" name="Oval 61"/>
              <p:cNvSpPr>
                <a:spLocks noChangeArrowheads="1"/>
              </p:cNvSpPr>
              <p:nvPr/>
            </p:nvSpPr>
            <p:spPr bwMode="auto">
              <a:xfrm>
                <a:off x="3120" y="2777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3614" name="Oval 62"/>
              <p:cNvSpPr>
                <a:spLocks noChangeArrowheads="1"/>
              </p:cNvSpPr>
              <p:nvPr/>
            </p:nvSpPr>
            <p:spPr bwMode="auto">
              <a:xfrm>
                <a:off x="2160" y="2777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23627" name="AutoShape 75"/>
            <p:cNvCxnSpPr>
              <a:cxnSpLocks noChangeShapeType="1"/>
              <a:stCxn id="23605" idx="3"/>
              <a:endCxn id="23611" idx="7"/>
            </p:cNvCxnSpPr>
            <p:nvPr/>
          </p:nvCxnSpPr>
          <p:spPr bwMode="auto">
            <a:xfrm flipH="1">
              <a:off x="2070" y="1427"/>
              <a:ext cx="716" cy="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28" name="AutoShape 76"/>
            <p:cNvCxnSpPr>
              <a:cxnSpLocks noChangeShapeType="1"/>
              <a:stCxn id="23605" idx="5"/>
              <a:endCxn id="23610" idx="1"/>
            </p:cNvCxnSpPr>
            <p:nvPr/>
          </p:nvCxnSpPr>
          <p:spPr bwMode="auto">
            <a:xfrm>
              <a:off x="3030" y="1427"/>
              <a:ext cx="716" cy="4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29" name="AutoShape 77"/>
            <p:cNvCxnSpPr>
              <a:cxnSpLocks noChangeShapeType="1"/>
              <a:stCxn id="23611" idx="3"/>
              <a:endCxn id="23614" idx="7"/>
            </p:cNvCxnSpPr>
            <p:nvPr/>
          </p:nvCxnSpPr>
          <p:spPr bwMode="auto">
            <a:xfrm flipH="1">
              <a:off x="1590" y="2147"/>
              <a:ext cx="236" cy="3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30" name="AutoShape 78"/>
            <p:cNvCxnSpPr>
              <a:cxnSpLocks noChangeShapeType="1"/>
              <a:stCxn id="23611" idx="5"/>
              <a:endCxn id="23613" idx="1"/>
            </p:cNvCxnSpPr>
            <p:nvPr/>
          </p:nvCxnSpPr>
          <p:spPr bwMode="auto">
            <a:xfrm>
              <a:off x="2070" y="2147"/>
              <a:ext cx="236" cy="3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31" name="AutoShape 79"/>
            <p:cNvCxnSpPr>
              <a:cxnSpLocks noChangeShapeType="1"/>
              <a:stCxn id="23610" idx="3"/>
              <a:endCxn id="23607" idx="7"/>
            </p:cNvCxnSpPr>
            <p:nvPr/>
          </p:nvCxnSpPr>
          <p:spPr bwMode="auto">
            <a:xfrm flipH="1">
              <a:off x="3510" y="2166"/>
              <a:ext cx="236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32" name="AutoShape 80"/>
            <p:cNvCxnSpPr>
              <a:cxnSpLocks noChangeShapeType="1"/>
              <a:stCxn id="23610" idx="5"/>
              <a:endCxn id="23608" idx="1"/>
            </p:cNvCxnSpPr>
            <p:nvPr/>
          </p:nvCxnSpPr>
          <p:spPr bwMode="auto">
            <a:xfrm>
              <a:off x="39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Binary Tree?</a:t>
            </a:r>
          </a:p>
        </p:txBody>
      </p:sp>
      <p:grpSp>
        <p:nvGrpSpPr>
          <p:cNvPr id="24629" name="Group 53"/>
          <p:cNvGrpSpPr>
            <a:grpSpLocks/>
          </p:cNvGrpSpPr>
          <p:nvPr/>
        </p:nvGrpSpPr>
        <p:grpSpPr bwMode="auto">
          <a:xfrm>
            <a:off x="2819400" y="1828800"/>
            <a:ext cx="4357688" cy="2605088"/>
            <a:chOff x="1776" y="1152"/>
            <a:chExt cx="2745" cy="1641"/>
          </a:xfrm>
        </p:grpSpPr>
        <p:sp>
          <p:nvSpPr>
            <p:cNvPr id="24613" name="Oval 37"/>
            <p:cNvSpPr>
              <a:spLocks noChangeArrowheads="1"/>
            </p:cNvSpPr>
            <p:nvPr/>
          </p:nvSpPr>
          <p:spPr bwMode="auto">
            <a:xfrm>
              <a:off x="2736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24614" name="Group 38"/>
            <p:cNvGrpSpPr>
              <a:grpSpLocks/>
            </p:cNvGrpSpPr>
            <p:nvPr/>
          </p:nvGrpSpPr>
          <p:grpSpPr bwMode="auto">
            <a:xfrm>
              <a:off x="3216" y="2448"/>
              <a:ext cx="1305" cy="345"/>
              <a:chOff x="4080" y="2796"/>
              <a:chExt cx="1305" cy="345"/>
            </a:xfrm>
          </p:grpSpPr>
          <p:sp>
            <p:nvSpPr>
              <p:cNvPr id="24615" name="Oval 39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J</a:t>
                </a:r>
              </a:p>
            </p:txBody>
          </p:sp>
          <p:sp>
            <p:nvSpPr>
              <p:cNvPr id="24616" name="Oval 40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Z</a:t>
                </a:r>
              </a:p>
            </p:txBody>
          </p:sp>
        </p:grpSp>
        <p:grpSp>
          <p:nvGrpSpPr>
            <p:cNvPr id="24617" name="Group 41"/>
            <p:cNvGrpSpPr>
              <a:grpSpLocks/>
            </p:cNvGrpSpPr>
            <p:nvPr/>
          </p:nvGrpSpPr>
          <p:grpSpPr bwMode="auto">
            <a:xfrm>
              <a:off x="1776" y="1872"/>
              <a:ext cx="2265" cy="345"/>
              <a:chOff x="2640" y="2160"/>
              <a:chExt cx="2265" cy="345"/>
            </a:xfrm>
          </p:grpSpPr>
          <p:sp>
            <p:nvSpPr>
              <p:cNvPr id="24618" name="Oval 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24619" name="Oval 43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sp>
          <p:nvSpPr>
            <p:cNvPr id="24621" name="Oval 45"/>
            <p:cNvSpPr>
              <a:spLocks noChangeArrowheads="1"/>
            </p:cNvSpPr>
            <p:nvPr/>
          </p:nvSpPr>
          <p:spPr bwMode="auto">
            <a:xfrm>
              <a:off x="2256" y="2448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C</a:t>
              </a:r>
            </a:p>
          </p:txBody>
        </p:sp>
        <p:cxnSp>
          <p:nvCxnSpPr>
            <p:cNvPr id="24623" name="AutoShape 47"/>
            <p:cNvCxnSpPr>
              <a:cxnSpLocks noChangeShapeType="1"/>
              <a:stCxn id="24613" idx="3"/>
              <a:endCxn id="24619" idx="7"/>
            </p:cNvCxnSpPr>
            <p:nvPr/>
          </p:nvCxnSpPr>
          <p:spPr bwMode="auto">
            <a:xfrm flipH="1">
              <a:off x="207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4" name="AutoShape 48"/>
            <p:cNvCxnSpPr>
              <a:cxnSpLocks noChangeShapeType="1"/>
              <a:stCxn id="24613" idx="5"/>
              <a:endCxn id="24618" idx="1"/>
            </p:cNvCxnSpPr>
            <p:nvPr/>
          </p:nvCxnSpPr>
          <p:spPr bwMode="auto">
            <a:xfrm>
              <a:off x="303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6" name="AutoShape 50"/>
            <p:cNvCxnSpPr>
              <a:cxnSpLocks noChangeShapeType="1"/>
              <a:stCxn id="24619" idx="5"/>
              <a:endCxn id="24621" idx="1"/>
            </p:cNvCxnSpPr>
            <p:nvPr/>
          </p:nvCxnSpPr>
          <p:spPr bwMode="auto">
            <a:xfrm>
              <a:off x="207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7" name="AutoShape 51"/>
            <p:cNvCxnSpPr>
              <a:cxnSpLocks noChangeShapeType="1"/>
              <a:stCxn id="24618" idx="3"/>
              <a:endCxn id="24615" idx="7"/>
            </p:cNvCxnSpPr>
            <p:nvPr/>
          </p:nvCxnSpPr>
          <p:spPr bwMode="auto">
            <a:xfrm flipH="1">
              <a:off x="351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8" name="AutoShape 52"/>
            <p:cNvCxnSpPr>
              <a:cxnSpLocks noChangeShapeType="1"/>
              <a:stCxn id="24618" idx="5"/>
              <a:endCxn id="24616" idx="1"/>
            </p:cNvCxnSpPr>
            <p:nvPr/>
          </p:nvCxnSpPr>
          <p:spPr bwMode="auto">
            <a:xfrm>
              <a:off x="39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Binary Tree?</a:t>
            </a:r>
          </a:p>
        </p:txBody>
      </p:sp>
      <p:grpSp>
        <p:nvGrpSpPr>
          <p:cNvPr id="26678" name="Group 54"/>
          <p:cNvGrpSpPr>
            <a:grpSpLocks/>
          </p:cNvGrpSpPr>
          <p:nvPr/>
        </p:nvGrpSpPr>
        <p:grpSpPr bwMode="auto">
          <a:xfrm>
            <a:off x="2057400" y="1828800"/>
            <a:ext cx="4357688" cy="2605088"/>
            <a:chOff x="1296" y="1152"/>
            <a:chExt cx="2745" cy="1641"/>
          </a:xfrm>
        </p:grpSpPr>
        <p:sp>
          <p:nvSpPr>
            <p:cNvPr id="26662" name="Oval 38"/>
            <p:cNvSpPr>
              <a:spLocks noChangeArrowheads="1"/>
            </p:cNvSpPr>
            <p:nvPr/>
          </p:nvSpPr>
          <p:spPr bwMode="auto">
            <a:xfrm>
              <a:off x="2736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26666" name="Group 42"/>
            <p:cNvGrpSpPr>
              <a:grpSpLocks/>
            </p:cNvGrpSpPr>
            <p:nvPr/>
          </p:nvGrpSpPr>
          <p:grpSpPr bwMode="auto">
            <a:xfrm>
              <a:off x="1776" y="1872"/>
              <a:ext cx="2265" cy="345"/>
              <a:chOff x="2640" y="2160"/>
              <a:chExt cx="2265" cy="345"/>
            </a:xfrm>
          </p:grpSpPr>
          <p:sp>
            <p:nvSpPr>
              <p:cNvPr id="26667" name="Oval 43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26668" name="Oval 4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26669" name="Group 45"/>
            <p:cNvGrpSpPr>
              <a:grpSpLocks/>
            </p:cNvGrpSpPr>
            <p:nvPr/>
          </p:nvGrpSpPr>
          <p:grpSpPr bwMode="auto">
            <a:xfrm>
              <a:off x="1296" y="2448"/>
              <a:ext cx="1305" cy="345"/>
              <a:chOff x="2160" y="2796"/>
              <a:chExt cx="1305" cy="345"/>
            </a:xfrm>
          </p:grpSpPr>
          <p:sp>
            <p:nvSpPr>
              <p:cNvPr id="26670" name="Oval 46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6671" name="Oval 47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26672" name="AutoShape 48"/>
            <p:cNvCxnSpPr>
              <a:cxnSpLocks noChangeShapeType="1"/>
              <a:stCxn id="26662" idx="3"/>
              <a:endCxn id="26668" idx="7"/>
            </p:cNvCxnSpPr>
            <p:nvPr/>
          </p:nvCxnSpPr>
          <p:spPr bwMode="auto">
            <a:xfrm flipH="1">
              <a:off x="207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3" name="AutoShape 49"/>
            <p:cNvCxnSpPr>
              <a:cxnSpLocks noChangeShapeType="1"/>
              <a:stCxn id="26662" idx="5"/>
              <a:endCxn id="26667" idx="1"/>
            </p:cNvCxnSpPr>
            <p:nvPr/>
          </p:nvCxnSpPr>
          <p:spPr bwMode="auto">
            <a:xfrm>
              <a:off x="303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4" name="AutoShape 50"/>
            <p:cNvCxnSpPr>
              <a:cxnSpLocks noChangeShapeType="1"/>
              <a:stCxn id="26668" idx="3"/>
              <a:endCxn id="26671" idx="7"/>
            </p:cNvCxnSpPr>
            <p:nvPr/>
          </p:nvCxnSpPr>
          <p:spPr bwMode="auto">
            <a:xfrm flipH="1">
              <a:off x="15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5" name="AutoShape 51"/>
            <p:cNvCxnSpPr>
              <a:cxnSpLocks noChangeShapeType="1"/>
              <a:stCxn id="26668" idx="5"/>
              <a:endCxn id="26670" idx="1"/>
            </p:cNvCxnSpPr>
            <p:nvPr/>
          </p:nvCxnSpPr>
          <p:spPr bwMode="auto">
            <a:xfrm>
              <a:off x="207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Binary Tree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339850"/>
            <a:ext cx="7058025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0066"/>
                </a:solidFill>
              </a:rPr>
              <a:t>  Every</a:t>
            </a:r>
            <a:r>
              <a:rPr lang="en-US" sz="2800" dirty="0">
                <a:solidFill>
                  <a:srgbClr val="000066"/>
                </a:solidFill>
              </a:rPr>
              <a:t> level has the maximum number of nodes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7200" y="2217738"/>
            <a:ext cx="7924800" cy="95410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Fully balanced tree – each left and right </a:t>
            </a:r>
            <a:r>
              <a:rPr lang="en-US" sz="2800" dirty="0" err="1">
                <a:solidFill>
                  <a:srgbClr val="000066"/>
                </a:solidFill>
              </a:rPr>
              <a:t>subtree</a:t>
            </a:r>
            <a:r>
              <a:rPr lang="en-US" sz="2800" dirty="0">
                <a:solidFill>
                  <a:srgbClr val="000066"/>
                </a:solidFill>
              </a:rPr>
              <a:t> has same number of nodes and same number of levels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981200" y="3522663"/>
            <a:ext cx="716280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Total number of nodes:  2</a:t>
            </a:r>
            <a:r>
              <a:rPr lang="en-US" sz="2800" baseline="30000" dirty="0">
                <a:solidFill>
                  <a:schemeClr val="tx2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– 1, n is # of levels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733800" y="4402138"/>
            <a:ext cx="541020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n-lt"/>
              </a:rPr>
              <a:t>Number of nodes at level k:  2</a:t>
            </a:r>
            <a:r>
              <a:rPr lang="en-US" sz="2800" baseline="30000">
                <a:solidFill>
                  <a:schemeClr val="tx2"/>
                </a:solidFill>
                <a:latin typeface="+mn-lt"/>
              </a:rPr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Binary Tree?</a:t>
            </a:r>
          </a:p>
        </p:txBody>
      </p:sp>
      <p:grpSp>
        <p:nvGrpSpPr>
          <p:cNvPr id="27734" name="Group 86"/>
          <p:cNvGrpSpPr>
            <a:grpSpLocks/>
          </p:cNvGrpSpPr>
          <p:nvPr/>
        </p:nvGrpSpPr>
        <p:grpSpPr bwMode="auto">
          <a:xfrm>
            <a:off x="2057400" y="1420813"/>
            <a:ext cx="5500688" cy="3576637"/>
            <a:chOff x="1296" y="895"/>
            <a:chExt cx="3465" cy="2253"/>
          </a:xfrm>
        </p:grpSpPr>
        <p:sp>
          <p:nvSpPr>
            <p:cNvPr id="27698" name="Oval 50"/>
            <p:cNvSpPr>
              <a:spLocks noChangeArrowheads="1"/>
            </p:cNvSpPr>
            <p:nvPr/>
          </p:nvSpPr>
          <p:spPr bwMode="auto">
            <a:xfrm>
              <a:off x="2736" y="895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27699" name="Group 51"/>
            <p:cNvGrpSpPr>
              <a:grpSpLocks/>
            </p:cNvGrpSpPr>
            <p:nvPr/>
          </p:nvGrpSpPr>
          <p:grpSpPr bwMode="auto">
            <a:xfrm>
              <a:off x="3216" y="2191"/>
              <a:ext cx="1305" cy="345"/>
              <a:chOff x="4080" y="2796"/>
              <a:chExt cx="1305" cy="345"/>
            </a:xfrm>
          </p:grpSpPr>
          <p:sp>
            <p:nvSpPr>
              <p:cNvPr id="27700" name="Oval 52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V</a:t>
                </a:r>
              </a:p>
            </p:txBody>
          </p:sp>
          <p:sp>
            <p:nvSpPr>
              <p:cNvPr id="27701" name="Oval 53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Y</a:t>
                </a:r>
              </a:p>
            </p:txBody>
          </p:sp>
        </p:grpSp>
        <p:grpSp>
          <p:nvGrpSpPr>
            <p:cNvPr id="27702" name="Group 54"/>
            <p:cNvGrpSpPr>
              <a:grpSpLocks/>
            </p:cNvGrpSpPr>
            <p:nvPr/>
          </p:nvGrpSpPr>
          <p:grpSpPr bwMode="auto">
            <a:xfrm>
              <a:off x="1776" y="1615"/>
              <a:ext cx="2265" cy="345"/>
              <a:chOff x="2640" y="2160"/>
              <a:chExt cx="2265" cy="345"/>
            </a:xfrm>
          </p:grpSpPr>
          <p:sp>
            <p:nvSpPr>
              <p:cNvPr id="27703" name="Oval 55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27704" name="Oval 56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 dirty="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27705" name="Group 57"/>
            <p:cNvGrpSpPr>
              <a:grpSpLocks/>
            </p:cNvGrpSpPr>
            <p:nvPr/>
          </p:nvGrpSpPr>
          <p:grpSpPr bwMode="auto">
            <a:xfrm>
              <a:off x="1296" y="2191"/>
              <a:ext cx="1305" cy="345"/>
              <a:chOff x="2160" y="2796"/>
              <a:chExt cx="1305" cy="345"/>
            </a:xfrm>
          </p:grpSpPr>
          <p:sp>
            <p:nvSpPr>
              <p:cNvPr id="27706" name="Oval 58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7707" name="Oval 59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 dirty="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27708" name="Group 60"/>
            <p:cNvGrpSpPr>
              <a:grpSpLocks/>
            </p:cNvGrpSpPr>
            <p:nvPr/>
          </p:nvGrpSpPr>
          <p:grpSpPr bwMode="auto">
            <a:xfrm>
              <a:off x="2976" y="2803"/>
              <a:ext cx="825" cy="345"/>
              <a:chOff x="3840" y="3348"/>
              <a:chExt cx="825" cy="345"/>
            </a:xfrm>
          </p:grpSpPr>
          <p:sp>
            <p:nvSpPr>
              <p:cNvPr id="27709" name="Oval 61"/>
              <p:cNvSpPr>
                <a:spLocks noChangeArrowheads="1"/>
              </p:cNvSpPr>
              <p:nvPr/>
            </p:nvSpPr>
            <p:spPr bwMode="auto">
              <a:xfrm>
                <a:off x="384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Q</a:t>
                </a:r>
              </a:p>
            </p:txBody>
          </p:sp>
          <p:sp>
            <p:nvSpPr>
              <p:cNvPr id="27710" name="Oval 62"/>
              <p:cNvSpPr>
                <a:spLocks noChangeArrowheads="1"/>
              </p:cNvSpPr>
              <p:nvPr/>
            </p:nvSpPr>
            <p:spPr bwMode="auto">
              <a:xfrm>
                <a:off x="432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grpSp>
          <p:nvGrpSpPr>
            <p:cNvPr id="27711" name="Group 63"/>
            <p:cNvGrpSpPr>
              <a:grpSpLocks/>
            </p:cNvGrpSpPr>
            <p:nvPr/>
          </p:nvGrpSpPr>
          <p:grpSpPr bwMode="auto">
            <a:xfrm>
              <a:off x="3936" y="2803"/>
              <a:ext cx="825" cy="345"/>
              <a:chOff x="4800" y="3348"/>
              <a:chExt cx="825" cy="345"/>
            </a:xfrm>
          </p:grpSpPr>
          <p:sp>
            <p:nvSpPr>
              <p:cNvPr id="27712" name="Oval 64"/>
              <p:cNvSpPr>
                <a:spLocks noChangeArrowheads="1"/>
              </p:cNvSpPr>
              <p:nvPr/>
            </p:nvSpPr>
            <p:spPr bwMode="auto">
              <a:xfrm>
                <a:off x="480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27713" name="Oval 65"/>
              <p:cNvSpPr>
                <a:spLocks noChangeArrowheads="1"/>
              </p:cNvSpPr>
              <p:nvPr/>
            </p:nvSpPr>
            <p:spPr bwMode="auto">
              <a:xfrm>
                <a:off x="52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G</a:t>
                </a:r>
              </a:p>
            </p:txBody>
          </p:sp>
        </p:grpSp>
        <p:cxnSp>
          <p:nvCxnSpPr>
            <p:cNvPr id="27720" name="AutoShape 72"/>
            <p:cNvCxnSpPr>
              <a:cxnSpLocks noChangeShapeType="1"/>
              <a:stCxn id="27698" idx="3"/>
              <a:endCxn id="27704" idx="7"/>
            </p:cNvCxnSpPr>
            <p:nvPr/>
          </p:nvCxnSpPr>
          <p:spPr bwMode="auto">
            <a:xfrm flipH="1">
              <a:off x="2070" y="119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1" name="AutoShape 73"/>
            <p:cNvCxnSpPr>
              <a:cxnSpLocks noChangeShapeType="1"/>
              <a:stCxn id="27698" idx="5"/>
              <a:endCxn id="27703" idx="1"/>
            </p:cNvCxnSpPr>
            <p:nvPr/>
          </p:nvCxnSpPr>
          <p:spPr bwMode="auto">
            <a:xfrm>
              <a:off x="3030" y="119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2" name="AutoShape 74"/>
            <p:cNvCxnSpPr>
              <a:cxnSpLocks noChangeShapeType="1"/>
              <a:stCxn id="27704" idx="3"/>
              <a:endCxn id="27707" idx="7"/>
            </p:cNvCxnSpPr>
            <p:nvPr/>
          </p:nvCxnSpPr>
          <p:spPr bwMode="auto">
            <a:xfrm flipH="1">
              <a:off x="159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3" name="AutoShape 75"/>
            <p:cNvCxnSpPr>
              <a:cxnSpLocks noChangeShapeType="1"/>
              <a:stCxn id="27704" idx="5"/>
              <a:endCxn id="27706" idx="1"/>
            </p:cNvCxnSpPr>
            <p:nvPr/>
          </p:nvCxnSpPr>
          <p:spPr bwMode="auto">
            <a:xfrm>
              <a:off x="207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4" name="AutoShape 76"/>
            <p:cNvCxnSpPr>
              <a:cxnSpLocks noChangeShapeType="1"/>
              <a:stCxn id="27703" idx="3"/>
              <a:endCxn id="27700" idx="7"/>
            </p:cNvCxnSpPr>
            <p:nvPr/>
          </p:nvCxnSpPr>
          <p:spPr bwMode="auto">
            <a:xfrm flipH="1">
              <a:off x="351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25" name="AutoShape 77"/>
            <p:cNvCxnSpPr>
              <a:cxnSpLocks noChangeShapeType="1"/>
              <a:stCxn id="27703" idx="5"/>
              <a:endCxn id="27701" idx="1"/>
            </p:cNvCxnSpPr>
            <p:nvPr/>
          </p:nvCxnSpPr>
          <p:spPr bwMode="auto">
            <a:xfrm>
              <a:off x="399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0" name="AutoShape 82"/>
            <p:cNvCxnSpPr>
              <a:cxnSpLocks noChangeShapeType="1"/>
              <a:stCxn id="27700" idx="3"/>
              <a:endCxn id="27709" idx="0"/>
            </p:cNvCxnSpPr>
            <p:nvPr/>
          </p:nvCxnSpPr>
          <p:spPr bwMode="auto">
            <a:xfrm flipH="1">
              <a:off x="3149" y="2491"/>
              <a:ext cx="118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1" name="AutoShape 83"/>
            <p:cNvCxnSpPr>
              <a:cxnSpLocks noChangeShapeType="1"/>
              <a:stCxn id="27700" idx="5"/>
              <a:endCxn id="27710" idx="0"/>
            </p:cNvCxnSpPr>
            <p:nvPr/>
          </p:nvCxnSpPr>
          <p:spPr bwMode="auto">
            <a:xfrm>
              <a:off x="3510" y="2491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2" name="AutoShape 84"/>
            <p:cNvCxnSpPr>
              <a:cxnSpLocks noChangeShapeType="1"/>
              <a:stCxn id="27701" idx="3"/>
              <a:endCxn id="27712" idx="0"/>
            </p:cNvCxnSpPr>
            <p:nvPr/>
          </p:nvCxnSpPr>
          <p:spPr bwMode="auto">
            <a:xfrm flipH="1">
              <a:off x="4109" y="2491"/>
              <a:ext cx="118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33" name="AutoShape 85"/>
            <p:cNvCxnSpPr>
              <a:cxnSpLocks noChangeShapeType="1"/>
              <a:stCxn id="27701" idx="5"/>
              <a:endCxn id="27713" idx="0"/>
            </p:cNvCxnSpPr>
            <p:nvPr/>
          </p:nvCxnSpPr>
          <p:spPr bwMode="auto">
            <a:xfrm>
              <a:off x="4470" y="2491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Binary Tree?</a:t>
            </a:r>
          </a:p>
        </p:txBody>
      </p:sp>
      <p:grpSp>
        <p:nvGrpSpPr>
          <p:cNvPr id="28706" name="Group 34"/>
          <p:cNvGrpSpPr>
            <a:grpSpLocks/>
          </p:cNvGrpSpPr>
          <p:nvPr/>
        </p:nvGrpSpPr>
        <p:grpSpPr bwMode="auto">
          <a:xfrm>
            <a:off x="2057400" y="1828800"/>
            <a:ext cx="5119688" cy="2605088"/>
            <a:chOff x="1296" y="1152"/>
            <a:chExt cx="3225" cy="1641"/>
          </a:xfrm>
        </p:grpSpPr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2736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28708" name="Group 36"/>
            <p:cNvGrpSpPr>
              <a:grpSpLocks/>
            </p:cNvGrpSpPr>
            <p:nvPr/>
          </p:nvGrpSpPr>
          <p:grpSpPr bwMode="auto">
            <a:xfrm>
              <a:off x="3216" y="2448"/>
              <a:ext cx="1305" cy="345"/>
              <a:chOff x="4080" y="2796"/>
              <a:chExt cx="1305" cy="345"/>
            </a:xfrm>
          </p:grpSpPr>
          <p:sp>
            <p:nvSpPr>
              <p:cNvPr id="28709" name="Oval 37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J</a:t>
                </a:r>
              </a:p>
            </p:txBody>
          </p:sp>
          <p:sp>
            <p:nvSpPr>
              <p:cNvPr id="28710" name="Oval 38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Z</a:t>
                </a:r>
              </a:p>
            </p:txBody>
          </p:sp>
        </p:grpSp>
        <p:grpSp>
          <p:nvGrpSpPr>
            <p:cNvPr id="28711" name="Group 39"/>
            <p:cNvGrpSpPr>
              <a:grpSpLocks/>
            </p:cNvGrpSpPr>
            <p:nvPr/>
          </p:nvGrpSpPr>
          <p:grpSpPr bwMode="auto">
            <a:xfrm>
              <a:off x="1776" y="1872"/>
              <a:ext cx="2265" cy="345"/>
              <a:chOff x="2640" y="2160"/>
              <a:chExt cx="2265" cy="345"/>
            </a:xfrm>
          </p:grpSpPr>
          <p:sp>
            <p:nvSpPr>
              <p:cNvPr id="28712" name="Oval 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28713" name="Oval 4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28714" name="Group 42"/>
            <p:cNvGrpSpPr>
              <a:grpSpLocks/>
            </p:cNvGrpSpPr>
            <p:nvPr/>
          </p:nvGrpSpPr>
          <p:grpSpPr bwMode="auto">
            <a:xfrm>
              <a:off x="1296" y="2448"/>
              <a:ext cx="1305" cy="345"/>
              <a:chOff x="2160" y="2796"/>
              <a:chExt cx="1305" cy="345"/>
            </a:xfrm>
          </p:grpSpPr>
          <p:sp>
            <p:nvSpPr>
              <p:cNvPr id="28715" name="Oval 43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8716" name="Oval 44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28717" name="AutoShape 45"/>
            <p:cNvCxnSpPr>
              <a:cxnSpLocks noChangeShapeType="1"/>
              <a:stCxn id="28707" idx="3"/>
              <a:endCxn id="28713" idx="7"/>
            </p:cNvCxnSpPr>
            <p:nvPr/>
          </p:nvCxnSpPr>
          <p:spPr bwMode="auto">
            <a:xfrm flipH="1">
              <a:off x="207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18" name="AutoShape 46"/>
            <p:cNvCxnSpPr>
              <a:cxnSpLocks noChangeShapeType="1"/>
              <a:stCxn id="28707" idx="5"/>
              <a:endCxn id="28712" idx="1"/>
            </p:cNvCxnSpPr>
            <p:nvPr/>
          </p:nvCxnSpPr>
          <p:spPr bwMode="auto">
            <a:xfrm>
              <a:off x="303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19" name="AutoShape 47"/>
            <p:cNvCxnSpPr>
              <a:cxnSpLocks noChangeShapeType="1"/>
              <a:stCxn id="28713" idx="3"/>
              <a:endCxn id="28716" idx="7"/>
            </p:cNvCxnSpPr>
            <p:nvPr/>
          </p:nvCxnSpPr>
          <p:spPr bwMode="auto">
            <a:xfrm flipH="1">
              <a:off x="15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20" name="AutoShape 48"/>
            <p:cNvCxnSpPr>
              <a:cxnSpLocks noChangeShapeType="1"/>
              <a:stCxn id="28713" idx="5"/>
              <a:endCxn id="28715" idx="1"/>
            </p:cNvCxnSpPr>
            <p:nvPr/>
          </p:nvCxnSpPr>
          <p:spPr bwMode="auto">
            <a:xfrm>
              <a:off x="207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21" name="AutoShape 49"/>
            <p:cNvCxnSpPr>
              <a:cxnSpLocks noChangeShapeType="1"/>
              <a:stCxn id="28712" idx="3"/>
              <a:endCxn id="28709" idx="7"/>
            </p:cNvCxnSpPr>
            <p:nvPr/>
          </p:nvCxnSpPr>
          <p:spPr bwMode="auto">
            <a:xfrm flipH="1">
              <a:off x="351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22" name="AutoShape 50"/>
            <p:cNvCxnSpPr>
              <a:cxnSpLocks noChangeShapeType="1"/>
              <a:stCxn id="28712" idx="5"/>
              <a:endCxn id="28710" idx="1"/>
            </p:cNvCxnSpPr>
            <p:nvPr/>
          </p:nvCxnSpPr>
          <p:spPr bwMode="auto">
            <a:xfrm>
              <a:off x="39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Binary Tree?</a:t>
            </a:r>
          </a:p>
        </p:txBody>
      </p: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2057400" y="1828800"/>
            <a:ext cx="4357688" cy="2605088"/>
            <a:chOff x="1296" y="1152"/>
            <a:chExt cx="2745" cy="1641"/>
          </a:xfrm>
        </p:grpSpPr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30746" name="Group 26"/>
            <p:cNvGrpSpPr>
              <a:grpSpLocks/>
            </p:cNvGrpSpPr>
            <p:nvPr/>
          </p:nvGrpSpPr>
          <p:grpSpPr bwMode="auto">
            <a:xfrm>
              <a:off x="1776" y="1872"/>
              <a:ext cx="2265" cy="345"/>
              <a:chOff x="2640" y="2160"/>
              <a:chExt cx="2265" cy="345"/>
            </a:xfrm>
          </p:grpSpPr>
          <p:sp>
            <p:nvSpPr>
              <p:cNvPr id="30747" name="Oval 2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30748" name="Oval 2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30749" name="Group 29"/>
            <p:cNvGrpSpPr>
              <a:grpSpLocks/>
            </p:cNvGrpSpPr>
            <p:nvPr/>
          </p:nvGrpSpPr>
          <p:grpSpPr bwMode="auto">
            <a:xfrm>
              <a:off x="1296" y="2448"/>
              <a:ext cx="1305" cy="345"/>
              <a:chOff x="2160" y="2796"/>
              <a:chExt cx="1305" cy="345"/>
            </a:xfrm>
          </p:grpSpPr>
          <p:sp>
            <p:nvSpPr>
              <p:cNvPr id="30750" name="Oval 30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30751" name="Oval 31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30752" name="AutoShape 32"/>
            <p:cNvCxnSpPr>
              <a:cxnSpLocks noChangeShapeType="1"/>
              <a:stCxn id="30745" idx="3"/>
              <a:endCxn id="30748" idx="7"/>
            </p:cNvCxnSpPr>
            <p:nvPr/>
          </p:nvCxnSpPr>
          <p:spPr bwMode="auto">
            <a:xfrm flipH="1">
              <a:off x="207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3" name="AutoShape 33"/>
            <p:cNvCxnSpPr>
              <a:cxnSpLocks noChangeShapeType="1"/>
              <a:stCxn id="30745" idx="5"/>
              <a:endCxn id="30747" idx="1"/>
            </p:cNvCxnSpPr>
            <p:nvPr/>
          </p:nvCxnSpPr>
          <p:spPr bwMode="auto">
            <a:xfrm>
              <a:off x="303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4" name="AutoShape 34"/>
            <p:cNvCxnSpPr>
              <a:cxnSpLocks noChangeShapeType="1"/>
              <a:stCxn id="30748" idx="3"/>
              <a:endCxn id="30751" idx="7"/>
            </p:cNvCxnSpPr>
            <p:nvPr/>
          </p:nvCxnSpPr>
          <p:spPr bwMode="auto">
            <a:xfrm flipH="1">
              <a:off x="15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5" name="AutoShape 35"/>
            <p:cNvCxnSpPr>
              <a:cxnSpLocks noChangeShapeType="1"/>
              <a:stCxn id="30748" idx="5"/>
              <a:endCxn id="30750" idx="1"/>
            </p:cNvCxnSpPr>
            <p:nvPr/>
          </p:nvCxnSpPr>
          <p:spPr bwMode="auto">
            <a:xfrm>
              <a:off x="207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</a:t>
            </a:r>
          </a:p>
        </p:txBody>
      </p:sp>
      <p:grpSp>
        <p:nvGrpSpPr>
          <p:cNvPr id="32823" name="Group 55"/>
          <p:cNvGrpSpPr>
            <a:grpSpLocks/>
          </p:cNvGrpSpPr>
          <p:nvPr/>
        </p:nvGrpSpPr>
        <p:grpSpPr bwMode="auto">
          <a:xfrm>
            <a:off x="2343150" y="4429125"/>
            <a:ext cx="4438650" cy="2047875"/>
            <a:chOff x="1123" y="2744"/>
            <a:chExt cx="2796" cy="1290"/>
          </a:xfrm>
        </p:grpSpPr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2341" y="2744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Z</a:t>
              </a:r>
            </a:p>
          </p:txBody>
        </p:sp>
        <p:grpSp>
          <p:nvGrpSpPr>
            <p:cNvPr id="32807" name="Group 39"/>
            <p:cNvGrpSpPr>
              <a:grpSpLocks/>
            </p:cNvGrpSpPr>
            <p:nvPr/>
          </p:nvGrpSpPr>
          <p:grpSpPr bwMode="auto">
            <a:xfrm>
              <a:off x="2614" y="3689"/>
              <a:ext cx="1305" cy="345"/>
              <a:chOff x="4080" y="2796"/>
              <a:chExt cx="1305" cy="345"/>
            </a:xfrm>
          </p:grpSpPr>
          <p:sp>
            <p:nvSpPr>
              <p:cNvPr id="32808" name="Oval 40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J</a:t>
                </a:r>
              </a:p>
            </p:txBody>
          </p:sp>
          <p:sp>
            <p:nvSpPr>
              <p:cNvPr id="32809" name="Oval 41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H</a:t>
                </a:r>
              </a:p>
            </p:txBody>
          </p:sp>
        </p:grpSp>
        <p:grpSp>
          <p:nvGrpSpPr>
            <p:cNvPr id="32822" name="Group 54"/>
            <p:cNvGrpSpPr>
              <a:grpSpLocks/>
            </p:cNvGrpSpPr>
            <p:nvPr/>
          </p:nvGrpSpPr>
          <p:grpSpPr bwMode="auto">
            <a:xfrm>
              <a:off x="1603" y="3165"/>
              <a:ext cx="1822" cy="390"/>
              <a:chOff x="1603" y="3165"/>
              <a:chExt cx="1822" cy="390"/>
            </a:xfrm>
          </p:grpSpPr>
          <p:sp>
            <p:nvSpPr>
              <p:cNvPr id="32811" name="Oval 43"/>
              <p:cNvSpPr>
                <a:spLocks noChangeArrowheads="1"/>
              </p:cNvSpPr>
              <p:nvPr/>
            </p:nvSpPr>
            <p:spPr bwMode="auto">
              <a:xfrm>
                <a:off x="3080" y="3165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32812" name="Oval 44"/>
              <p:cNvSpPr>
                <a:spLocks noChangeArrowheads="1"/>
              </p:cNvSpPr>
              <p:nvPr/>
            </p:nvSpPr>
            <p:spPr bwMode="auto">
              <a:xfrm>
                <a:off x="1603" y="321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32813" name="Group 45"/>
            <p:cNvGrpSpPr>
              <a:grpSpLocks/>
            </p:cNvGrpSpPr>
            <p:nvPr/>
          </p:nvGrpSpPr>
          <p:grpSpPr bwMode="auto">
            <a:xfrm>
              <a:off x="1123" y="3689"/>
              <a:ext cx="1305" cy="345"/>
              <a:chOff x="2160" y="2796"/>
              <a:chExt cx="1305" cy="345"/>
            </a:xfrm>
          </p:grpSpPr>
          <p:sp>
            <p:nvSpPr>
              <p:cNvPr id="32814" name="Oval 46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32815" name="Oval 47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</p:grpSp>
        <p:cxnSp>
          <p:nvCxnSpPr>
            <p:cNvPr id="32816" name="AutoShape 48"/>
            <p:cNvCxnSpPr>
              <a:cxnSpLocks noChangeShapeType="1"/>
              <a:stCxn id="32806" idx="3"/>
              <a:endCxn id="32812" idx="7"/>
            </p:cNvCxnSpPr>
            <p:nvPr/>
          </p:nvCxnSpPr>
          <p:spPr bwMode="auto">
            <a:xfrm flipH="1">
              <a:off x="1897" y="3044"/>
              <a:ext cx="495" cy="2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7" name="AutoShape 49"/>
            <p:cNvCxnSpPr>
              <a:cxnSpLocks noChangeShapeType="1"/>
              <a:stCxn id="32806" idx="5"/>
              <a:endCxn id="32811" idx="1"/>
            </p:cNvCxnSpPr>
            <p:nvPr/>
          </p:nvCxnSpPr>
          <p:spPr bwMode="auto">
            <a:xfrm>
              <a:off x="2635" y="3044"/>
              <a:ext cx="496" cy="1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8" name="AutoShape 50"/>
            <p:cNvCxnSpPr>
              <a:cxnSpLocks noChangeShapeType="1"/>
              <a:stCxn id="32812" idx="3"/>
              <a:endCxn id="32815" idx="7"/>
            </p:cNvCxnSpPr>
            <p:nvPr/>
          </p:nvCxnSpPr>
          <p:spPr bwMode="auto">
            <a:xfrm flipH="1">
              <a:off x="1417" y="3510"/>
              <a:ext cx="237" cy="2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9" name="AutoShape 51"/>
            <p:cNvCxnSpPr>
              <a:cxnSpLocks noChangeShapeType="1"/>
              <a:stCxn id="32812" idx="5"/>
              <a:endCxn id="32814" idx="1"/>
            </p:cNvCxnSpPr>
            <p:nvPr/>
          </p:nvCxnSpPr>
          <p:spPr bwMode="auto">
            <a:xfrm>
              <a:off x="1897" y="3510"/>
              <a:ext cx="237" cy="2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0" name="AutoShape 52"/>
            <p:cNvCxnSpPr>
              <a:cxnSpLocks noChangeShapeType="1"/>
              <a:stCxn id="32811" idx="3"/>
              <a:endCxn id="32808" idx="7"/>
            </p:cNvCxnSpPr>
            <p:nvPr/>
          </p:nvCxnSpPr>
          <p:spPr bwMode="auto">
            <a:xfrm flipH="1">
              <a:off x="2908" y="3465"/>
              <a:ext cx="223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1" name="AutoShape 53"/>
            <p:cNvCxnSpPr>
              <a:cxnSpLocks noChangeShapeType="1"/>
              <a:stCxn id="32811" idx="5"/>
              <a:endCxn id="32809" idx="1"/>
            </p:cNvCxnSpPr>
            <p:nvPr/>
          </p:nvCxnSpPr>
          <p:spPr bwMode="auto">
            <a:xfrm>
              <a:off x="3374" y="3465"/>
              <a:ext cx="251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5916613" y="4676775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C00FF"/>
                </a:solidFill>
                <a:latin typeface="Verdana" pitchFamily="34" charset="0"/>
              </a:rPr>
              <a:t>Max Heap</a:t>
            </a:r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0" y="1187450"/>
            <a:ext cx="6781800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i="1" dirty="0">
                <a:solidFill>
                  <a:srgbClr val="000066"/>
                </a:solidFill>
              </a:rPr>
              <a:t>Complete</a:t>
            </a:r>
            <a:r>
              <a:rPr lang="en-US" sz="2800" dirty="0">
                <a:solidFill>
                  <a:srgbClr val="000066"/>
                </a:solidFill>
              </a:rPr>
              <a:t> binary tree in which each parent is greater than or equal to each of its children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533400" y="2414588"/>
            <a:ext cx="7261225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Can be stored in an array and supports highly efficient sorting (heap sort)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1179615" y="3625850"/>
            <a:ext cx="7955704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CC00FF"/>
                </a:solidFill>
              </a:rPr>
              <a:t>Min Heap</a:t>
            </a:r>
            <a:r>
              <a:rPr lang="en-US" sz="2800" dirty="0">
                <a:solidFill>
                  <a:srgbClr val="CC00FF"/>
                </a:solidFill>
              </a:rPr>
              <a:t> </a:t>
            </a:r>
            <a:r>
              <a:rPr lang="en-US" sz="2800" dirty="0">
                <a:solidFill>
                  <a:srgbClr val="000066"/>
                </a:solidFill>
              </a:rPr>
              <a:t>– parent is less than or equal to its children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4" grpId="0"/>
      <p:bldP spid="32825" grpId="0" animBg="1"/>
      <p:bldP spid="32826" grpId="0" animBg="1"/>
      <p:bldP spid="328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0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</a:t>
            </a:r>
          </a:p>
        </p:txBody>
      </p:sp>
      <p:grpSp>
        <p:nvGrpSpPr>
          <p:cNvPr id="61566" name="Group 126"/>
          <p:cNvGrpSpPr>
            <a:grpSpLocks/>
          </p:cNvGrpSpPr>
          <p:nvPr/>
        </p:nvGrpSpPr>
        <p:grpSpPr bwMode="auto">
          <a:xfrm>
            <a:off x="1881188" y="3795713"/>
            <a:ext cx="5119687" cy="2605087"/>
            <a:chOff x="533" y="325"/>
            <a:chExt cx="3225" cy="1641"/>
          </a:xfrm>
        </p:grpSpPr>
        <p:sp>
          <p:nvSpPr>
            <p:cNvPr id="61517" name="Oval 77"/>
            <p:cNvSpPr>
              <a:spLocks noChangeArrowheads="1"/>
            </p:cNvSpPr>
            <p:nvPr/>
          </p:nvSpPr>
          <p:spPr bwMode="auto">
            <a:xfrm>
              <a:off x="1973" y="325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61518" name="Group 78"/>
            <p:cNvGrpSpPr>
              <a:grpSpLocks/>
            </p:cNvGrpSpPr>
            <p:nvPr/>
          </p:nvGrpSpPr>
          <p:grpSpPr bwMode="auto">
            <a:xfrm>
              <a:off x="2453" y="1621"/>
              <a:ext cx="1305" cy="345"/>
              <a:chOff x="4080" y="2796"/>
              <a:chExt cx="1305" cy="345"/>
            </a:xfrm>
          </p:grpSpPr>
          <p:sp>
            <p:nvSpPr>
              <p:cNvPr id="61519" name="Oval 79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61520" name="Oval 80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grpSp>
          <p:nvGrpSpPr>
            <p:cNvPr id="61521" name="Group 81"/>
            <p:cNvGrpSpPr>
              <a:grpSpLocks/>
            </p:cNvGrpSpPr>
            <p:nvPr/>
          </p:nvGrpSpPr>
          <p:grpSpPr bwMode="auto">
            <a:xfrm>
              <a:off x="1013" y="1045"/>
              <a:ext cx="2265" cy="345"/>
              <a:chOff x="2640" y="2160"/>
              <a:chExt cx="2265" cy="345"/>
            </a:xfrm>
          </p:grpSpPr>
          <p:sp>
            <p:nvSpPr>
              <p:cNvPr id="61522" name="Oval 8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61523" name="Oval 83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61526" name="Oval 86"/>
            <p:cNvSpPr>
              <a:spLocks noChangeArrowheads="1"/>
            </p:cNvSpPr>
            <p:nvPr/>
          </p:nvSpPr>
          <p:spPr bwMode="auto">
            <a:xfrm>
              <a:off x="533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W</a:t>
              </a:r>
            </a:p>
          </p:txBody>
        </p:sp>
        <p:sp>
          <p:nvSpPr>
            <p:cNvPr id="61528" name="Oval 88"/>
            <p:cNvSpPr>
              <a:spLocks noChangeArrowheads="1"/>
            </p:cNvSpPr>
            <p:nvPr/>
          </p:nvSpPr>
          <p:spPr bwMode="auto">
            <a:xfrm>
              <a:off x="2942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S</a:t>
              </a:r>
            </a:p>
          </p:txBody>
        </p:sp>
        <p:cxnSp>
          <p:nvCxnSpPr>
            <p:cNvPr id="61539" name="AutoShape 99"/>
            <p:cNvCxnSpPr>
              <a:cxnSpLocks noChangeShapeType="1"/>
              <a:stCxn id="61517" idx="3"/>
              <a:endCxn id="61523" idx="7"/>
            </p:cNvCxnSpPr>
            <p:nvPr/>
          </p:nvCxnSpPr>
          <p:spPr bwMode="auto">
            <a:xfrm flipH="1">
              <a:off x="130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0" name="AutoShape 100"/>
            <p:cNvCxnSpPr>
              <a:cxnSpLocks noChangeShapeType="1"/>
              <a:stCxn id="61517" idx="5"/>
              <a:endCxn id="61522" idx="1"/>
            </p:cNvCxnSpPr>
            <p:nvPr/>
          </p:nvCxnSpPr>
          <p:spPr bwMode="auto">
            <a:xfrm>
              <a:off x="226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1" name="AutoShape 101"/>
            <p:cNvCxnSpPr>
              <a:cxnSpLocks noChangeShapeType="1"/>
              <a:stCxn id="61523" idx="3"/>
              <a:endCxn id="61526" idx="7"/>
            </p:cNvCxnSpPr>
            <p:nvPr/>
          </p:nvCxnSpPr>
          <p:spPr bwMode="auto">
            <a:xfrm flipH="1">
              <a:off x="8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3" name="AutoShape 103"/>
            <p:cNvCxnSpPr>
              <a:cxnSpLocks noChangeShapeType="1"/>
              <a:stCxn id="61522" idx="3"/>
              <a:endCxn id="61519" idx="7"/>
            </p:cNvCxnSpPr>
            <p:nvPr/>
          </p:nvCxnSpPr>
          <p:spPr bwMode="auto">
            <a:xfrm flipH="1">
              <a:off x="274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4" name="AutoShape 104"/>
            <p:cNvCxnSpPr>
              <a:cxnSpLocks noChangeShapeType="1"/>
              <a:stCxn id="61522" idx="5"/>
              <a:endCxn id="61520" idx="1"/>
            </p:cNvCxnSpPr>
            <p:nvPr/>
          </p:nvCxnSpPr>
          <p:spPr bwMode="auto">
            <a:xfrm>
              <a:off x="32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9" name="AutoShape 109"/>
            <p:cNvCxnSpPr>
              <a:cxnSpLocks noChangeShapeType="1"/>
              <a:stCxn id="61522" idx="4"/>
              <a:endCxn id="61528" idx="0"/>
            </p:cNvCxnSpPr>
            <p:nvPr/>
          </p:nvCxnSpPr>
          <p:spPr bwMode="auto">
            <a:xfrm>
              <a:off x="3106" y="1396"/>
              <a:ext cx="9" cy="21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1561" name="Group 121"/>
            <p:cNvGrpSpPr>
              <a:grpSpLocks/>
            </p:cNvGrpSpPr>
            <p:nvPr/>
          </p:nvGrpSpPr>
          <p:grpSpPr bwMode="auto">
            <a:xfrm>
              <a:off x="1724" y="1045"/>
              <a:ext cx="825" cy="345"/>
              <a:chOff x="2880" y="3348"/>
              <a:chExt cx="825" cy="345"/>
            </a:xfrm>
          </p:grpSpPr>
          <p:sp>
            <p:nvSpPr>
              <p:cNvPr id="61562" name="Oval 122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1563" name="Oval 123"/>
              <p:cNvSpPr>
                <a:spLocks noChangeArrowheads="1"/>
              </p:cNvSpPr>
              <p:nvPr/>
            </p:nvSpPr>
            <p:spPr bwMode="auto">
              <a:xfrm>
                <a:off x="28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61564" name="AutoShape 124"/>
            <p:cNvCxnSpPr>
              <a:cxnSpLocks noChangeShapeType="1"/>
              <a:stCxn id="61517" idx="4"/>
              <a:endCxn id="61563" idx="0"/>
            </p:cNvCxnSpPr>
            <p:nvPr/>
          </p:nvCxnSpPr>
          <p:spPr bwMode="auto">
            <a:xfrm flipH="1">
              <a:off x="1897" y="676"/>
              <a:ext cx="249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65" name="AutoShape 125"/>
            <p:cNvCxnSpPr>
              <a:cxnSpLocks noChangeShapeType="1"/>
              <a:stCxn id="61517" idx="4"/>
              <a:endCxn id="61562" idx="0"/>
            </p:cNvCxnSpPr>
            <p:nvPr/>
          </p:nvCxnSpPr>
          <p:spPr bwMode="auto">
            <a:xfrm>
              <a:off x="2146" y="676"/>
              <a:ext cx="231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567" name="Rectangle 127"/>
          <p:cNvSpPr>
            <a:spLocks noChangeArrowheads="1"/>
          </p:cNvSpPr>
          <p:nvPr/>
        </p:nvSpPr>
        <p:spPr bwMode="auto">
          <a:xfrm>
            <a:off x="0" y="1244600"/>
            <a:ext cx="868680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000066"/>
                </a:solidFill>
              </a:rPr>
              <a:t>Data structure with a unique starting node (</a:t>
            </a:r>
            <a:r>
              <a:rPr lang="en-US" sz="2800" i="1" dirty="0">
                <a:solidFill>
                  <a:srgbClr val="CC00FF"/>
                </a:solidFill>
              </a:rPr>
              <a:t>root</a:t>
            </a:r>
            <a:r>
              <a:rPr lang="en-US" sz="2800" dirty="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61568" name="Rectangle 128"/>
          <p:cNvSpPr>
            <a:spLocks noChangeArrowheads="1"/>
          </p:cNvSpPr>
          <p:nvPr/>
        </p:nvSpPr>
        <p:spPr bwMode="auto">
          <a:xfrm>
            <a:off x="762000" y="2008188"/>
            <a:ext cx="8382000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Each element (</a:t>
            </a:r>
            <a:r>
              <a:rPr lang="en-US" sz="2800" i="1" dirty="0">
                <a:solidFill>
                  <a:srgbClr val="CC00FF"/>
                </a:solidFill>
              </a:rPr>
              <a:t>node</a:t>
            </a:r>
            <a:r>
              <a:rPr lang="en-US" sz="2800" dirty="0">
                <a:solidFill>
                  <a:srgbClr val="000066"/>
                </a:solidFill>
              </a:rPr>
              <a:t>) may have many successors (</a:t>
            </a:r>
            <a:r>
              <a:rPr lang="en-US" sz="2800" i="1" dirty="0">
                <a:solidFill>
                  <a:srgbClr val="CC00FF"/>
                </a:solidFill>
              </a:rPr>
              <a:t>child</a:t>
            </a:r>
            <a:r>
              <a:rPr lang="en-US" sz="2800" dirty="0">
                <a:solidFill>
                  <a:srgbClr val="000066"/>
                </a:solidFill>
              </a:rPr>
              <a:t>), but only one predecessor (</a:t>
            </a:r>
            <a:r>
              <a:rPr lang="en-US" sz="2800" i="1" dirty="0">
                <a:solidFill>
                  <a:srgbClr val="CC00FF"/>
                </a:solidFill>
              </a:rPr>
              <a:t>parent</a:t>
            </a:r>
            <a:r>
              <a:rPr lang="en-US" sz="2800" dirty="0">
                <a:solidFill>
                  <a:srgbClr val="000066"/>
                </a:solidFill>
              </a:rPr>
              <a:t>), except the root</a:t>
            </a:r>
          </a:p>
        </p:txBody>
      </p:sp>
      <p:sp>
        <p:nvSpPr>
          <p:cNvPr id="61569" name="Rectangle 129"/>
          <p:cNvSpPr>
            <a:spLocks noChangeArrowheads="1"/>
          </p:cNvSpPr>
          <p:nvPr/>
        </p:nvSpPr>
        <p:spPr bwMode="auto">
          <a:xfrm>
            <a:off x="-22225" y="3200400"/>
            <a:ext cx="8709025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>
                <a:solidFill>
                  <a:srgbClr val="000066"/>
                </a:solidFill>
              </a:rPr>
              <a:t>A unique path exists from the root to every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7" grpId="0" animBg="1"/>
      <p:bldP spid="61568" grpId="0" animBg="1"/>
      <p:bldP spid="615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Tree</a:t>
            </a:r>
          </a:p>
        </p:txBody>
      </p:sp>
      <p:grpSp>
        <p:nvGrpSpPr>
          <p:cNvPr id="33828" name="Group 36"/>
          <p:cNvGrpSpPr>
            <a:grpSpLocks/>
          </p:cNvGrpSpPr>
          <p:nvPr/>
        </p:nvGrpSpPr>
        <p:grpSpPr bwMode="auto">
          <a:xfrm>
            <a:off x="1981200" y="3567113"/>
            <a:ext cx="5076825" cy="2605087"/>
            <a:chOff x="1296" y="1152"/>
            <a:chExt cx="3198" cy="1641"/>
          </a:xfrm>
        </p:grpSpPr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709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*</a:t>
              </a:r>
            </a:p>
          </p:txBody>
        </p:sp>
        <p:grpSp>
          <p:nvGrpSpPr>
            <p:cNvPr id="33830" name="Group 38"/>
            <p:cNvGrpSpPr>
              <a:grpSpLocks/>
            </p:cNvGrpSpPr>
            <p:nvPr/>
          </p:nvGrpSpPr>
          <p:grpSpPr bwMode="auto">
            <a:xfrm>
              <a:off x="3189" y="2448"/>
              <a:ext cx="1305" cy="345"/>
              <a:chOff x="4053" y="2796"/>
              <a:chExt cx="1305" cy="345"/>
            </a:xfrm>
          </p:grpSpPr>
          <p:sp>
            <p:nvSpPr>
              <p:cNvPr id="33831" name="Oval 39"/>
              <p:cNvSpPr>
                <a:spLocks noChangeArrowheads="1"/>
              </p:cNvSpPr>
              <p:nvPr/>
            </p:nvSpPr>
            <p:spPr bwMode="auto">
              <a:xfrm>
                <a:off x="4053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3832" name="Oval 40"/>
              <p:cNvSpPr>
                <a:spLocks noChangeArrowheads="1"/>
              </p:cNvSpPr>
              <p:nvPr/>
            </p:nvSpPr>
            <p:spPr bwMode="auto">
              <a:xfrm>
                <a:off x="5013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7</a:t>
                </a:r>
              </a:p>
            </p:txBody>
          </p:sp>
        </p:grpSp>
        <p:grpSp>
          <p:nvGrpSpPr>
            <p:cNvPr id="33833" name="Group 41"/>
            <p:cNvGrpSpPr>
              <a:grpSpLocks/>
            </p:cNvGrpSpPr>
            <p:nvPr/>
          </p:nvGrpSpPr>
          <p:grpSpPr bwMode="auto">
            <a:xfrm>
              <a:off x="1749" y="1872"/>
              <a:ext cx="2265" cy="345"/>
              <a:chOff x="2613" y="2160"/>
              <a:chExt cx="2265" cy="345"/>
            </a:xfrm>
          </p:grpSpPr>
          <p:sp>
            <p:nvSpPr>
              <p:cNvPr id="33834" name="Oval 42"/>
              <p:cNvSpPr>
                <a:spLocks noChangeArrowheads="1"/>
              </p:cNvSpPr>
              <p:nvPr/>
            </p:nvSpPr>
            <p:spPr bwMode="auto">
              <a:xfrm>
                <a:off x="4533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+</a:t>
                </a:r>
              </a:p>
            </p:txBody>
          </p:sp>
          <p:sp>
            <p:nvSpPr>
              <p:cNvPr id="33835" name="Oval 43"/>
              <p:cNvSpPr>
                <a:spLocks noChangeArrowheads="1"/>
              </p:cNvSpPr>
              <p:nvPr/>
            </p:nvSpPr>
            <p:spPr bwMode="auto">
              <a:xfrm>
                <a:off x="2613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-</a:t>
                </a:r>
              </a:p>
            </p:txBody>
          </p:sp>
        </p:grpSp>
        <p:grpSp>
          <p:nvGrpSpPr>
            <p:cNvPr id="33836" name="Group 44"/>
            <p:cNvGrpSpPr>
              <a:grpSpLocks/>
            </p:cNvGrpSpPr>
            <p:nvPr/>
          </p:nvGrpSpPr>
          <p:grpSpPr bwMode="auto">
            <a:xfrm>
              <a:off x="1296" y="2448"/>
              <a:ext cx="1278" cy="345"/>
              <a:chOff x="2160" y="2796"/>
              <a:chExt cx="1278" cy="345"/>
            </a:xfrm>
          </p:grpSpPr>
          <p:sp>
            <p:nvSpPr>
              <p:cNvPr id="33837" name="Oval 45"/>
              <p:cNvSpPr>
                <a:spLocks noChangeArrowheads="1"/>
              </p:cNvSpPr>
              <p:nvPr/>
            </p:nvSpPr>
            <p:spPr bwMode="auto">
              <a:xfrm>
                <a:off x="3093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33838" name="Oval 46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9</a:t>
                </a:r>
              </a:p>
            </p:txBody>
          </p:sp>
        </p:grpSp>
        <p:cxnSp>
          <p:nvCxnSpPr>
            <p:cNvPr id="33839" name="AutoShape 47"/>
            <p:cNvCxnSpPr>
              <a:cxnSpLocks noChangeShapeType="1"/>
              <a:stCxn id="33829" idx="3"/>
              <a:endCxn id="33835" idx="7"/>
            </p:cNvCxnSpPr>
            <p:nvPr/>
          </p:nvCxnSpPr>
          <p:spPr bwMode="auto">
            <a:xfrm flipH="1">
              <a:off x="2043" y="1446"/>
              <a:ext cx="716" cy="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0" name="AutoShape 48"/>
            <p:cNvCxnSpPr>
              <a:cxnSpLocks noChangeShapeType="1"/>
              <a:stCxn id="33829" idx="5"/>
              <a:endCxn id="33834" idx="1"/>
            </p:cNvCxnSpPr>
            <p:nvPr/>
          </p:nvCxnSpPr>
          <p:spPr bwMode="auto">
            <a:xfrm>
              <a:off x="3003" y="1446"/>
              <a:ext cx="716" cy="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1" name="AutoShape 49"/>
            <p:cNvCxnSpPr>
              <a:cxnSpLocks noChangeShapeType="1"/>
              <a:stCxn id="33835" idx="3"/>
              <a:endCxn id="33838" idx="7"/>
            </p:cNvCxnSpPr>
            <p:nvPr/>
          </p:nvCxnSpPr>
          <p:spPr bwMode="auto">
            <a:xfrm flipH="1">
              <a:off x="1590" y="2166"/>
              <a:ext cx="209" cy="3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2" name="AutoShape 50"/>
            <p:cNvCxnSpPr>
              <a:cxnSpLocks noChangeShapeType="1"/>
              <a:stCxn id="33835" idx="5"/>
              <a:endCxn id="33837" idx="1"/>
            </p:cNvCxnSpPr>
            <p:nvPr/>
          </p:nvCxnSpPr>
          <p:spPr bwMode="auto">
            <a:xfrm>
              <a:off x="2043" y="2166"/>
              <a:ext cx="236" cy="3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3" name="AutoShape 51"/>
            <p:cNvCxnSpPr>
              <a:cxnSpLocks noChangeShapeType="1"/>
              <a:stCxn id="33834" idx="3"/>
              <a:endCxn id="33831" idx="7"/>
            </p:cNvCxnSpPr>
            <p:nvPr/>
          </p:nvCxnSpPr>
          <p:spPr bwMode="auto">
            <a:xfrm flipH="1">
              <a:off x="3483" y="2166"/>
              <a:ext cx="236" cy="3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4" name="AutoShape 52"/>
            <p:cNvCxnSpPr>
              <a:cxnSpLocks noChangeShapeType="1"/>
              <a:stCxn id="33834" idx="5"/>
              <a:endCxn id="33832" idx="1"/>
            </p:cNvCxnSpPr>
            <p:nvPr/>
          </p:nvCxnSpPr>
          <p:spPr bwMode="auto">
            <a:xfrm>
              <a:off x="3963" y="2166"/>
              <a:ext cx="236" cy="3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0" y="1244600"/>
            <a:ext cx="8077200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  Mechanism for parsing arithmetic expressions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817563" y="2014538"/>
            <a:ext cx="6116637" cy="5794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Parent nodes contain operators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817563" y="2784475"/>
            <a:ext cx="6116637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Leaves contain operands (values)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5" grpId="0" animBg="1"/>
      <p:bldP spid="33846" grpId="0" animBg="1"/>
      <p:bldP spid="338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</p:txBody>
      </p:sp>
      <p:grpSp>
        <p:nvGrpSpPr>
          <p:cNvPr id="31824" name="Group 80"/>
          <p:cNvGrpSpPr>
            <a:grpSpLocks/>
          </p:cNvGrpSpPr>
          <p:nvPr/>
        </p:nvGrpSpPr>
        <p:grpSpPr bwMode="auto">
          <a:xfrm>
            <a:off x="3979863" y="3490913"/>
            <a:ext cx="4932362" cy="2898775"/>
            <a:chOff x="1414" y="2254"/>
            <a:chExt cx="3107" cy="1826"/>
          </a:xfrm>
        </p:grpSpPr>
        <p:sp>
          <p:nvSpPr>
            <p:cNvPr id="31785" name="Oval 41"/>
            <p:cNvSpPr>
              <a:spLocks noChangeArrowheads="1"/>
            </p:cNvSpPr>
            <p:nvPr/>
          </p:nvSpPr>
          <p:spPr bwMode="auto">
            <a:xfrm>
              <a:off x="2922" y="2254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N</a:t>
              </a:r>
            </a:p>
          </p:txBody>
        </p:sp>
        <p:grpSp>
          <p:nvGrpSpPr>
            <p:cNvPr id="31786" name="Group 42"/>
            <p:cNvGrpSpPr>
              <a:grpSpLocks/>
            </p:cNvGrpSpPr>
            <p:nvPr/>
          </p:nvGrpSpPr>
          <p:grpSpPr bwMode="auto">
            <a:xfrm>
              <a:off x="3216" y="3250"/>
              <a:ext cx="1305" cy="345"/>
              <a:chOff x="4080" y="2796"/>
              <a:chExt cx="1305" cy="345"/>
            </a:xfrm>
          </p:grpSpPr>
          <p:sp>
            <p:nvSpPr>
              <p:cNvPr id="31787" name="Oval 43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P</a:t>
                </a:r>
              </a:p>
            </p:txBody>
          </p:sp>
          <p:sp>
            <p:nvSpPr>
              <p:cNvPr id="31788" name="Oval 44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W</a:t>
                </a:r>
              </a:p>
            </p:txBody>
          </p:sp>
        </p:grpSp>
        <p:grpSp>
          <p:nvGrpSpPr>
            <p:cNvPr id="31823" name="Group 79"/>
            <p:cNvGrpSpPr>
              <a:grpSpLocks/>
            </p:cNvGrpSpPr>
            <p:nvPr/>
          </p:nvGrpSpPr>
          <p:grpSpPr bwMode="auto">
            <a:xfrm>
              <a:off x="2121" y="2719"/>
              <a:ext cx="1920" cy="345"/>
              <a:chOff x="2121" y="2674"/>
              <a:chExt cx="1920" cy="345"/>
            </a:xfrm>
          </p:grpSpPr>
          <p:sp>
            <p:nvSpPr>
              <p:cNvPr id="31790" name="Oval 46"/>
              <p:cNvSpPr>
                <a:spLocks noChangeArrowheads="1"/>
              </p:cNvSpPr>
              <p:nvPr/>
            </p:nvSpPr>
            <p:spPr bwMode="auto">
              <a:xfrm>
                <a:off x="3696" y="2674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  <p:sp>
            <p:nvSpPr>
              <p:cNvPr id="31791" name="Oval 47"/>
              <p:cNvSpPr>
                <a:spLocks noChangeArrowheads="1"/>
              </p:cNvSpPr>
              <p:nvPr/>
            </p:nvSpPr>
            <p:spPr bwMode="auto">
              <a:xfrm>
                <a:off x="2121" y="2674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grpSp>
          <p:nvGrpSpPr>
            <p:cNvPr id="31795" name="Group 51"/>
            <p:cNvGrpSpPr>
              <a:grpSpLocks/>
            </p:cNvGrpSpPr>
            <p:nvPr/>
          </p:nvGrpSpPr>
          <p:grpSpPr bwMode="auto">
            <a:xfrm>
              <a:off x="2976" y="3735"/>
              <a:ext cx="825" cy="345"/>
              <a:chOff x="3840" y="3348"/>
              <a:chExt cx="825" cy="345"/>
            </a:xfrm>
          </p:grpSpPr>
          <p:sp>
            <p:nvSpPr>
              <p:cNvPr id="31796" name="Oval 52"/>
              <p:cNvSpPr>
                <a:spLocks noChangeArrowheads="1"/>
              </p:cNvSpPr>
              <p:nvPr/>
            </p:nvSpPr>
            <p:spPr bwMode="auto">
              <a:xfrm>
                <a:off x="384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31797" name="Oval 53"/>
              <p:cNvSpPr>
                <a:spLocks noChangeArrowheads="1"/>
              </p:cNvSpPr>
              <p:nvPr/>
            </p:nvSpPr>
            <p:spPr bwMode="auto">
              <a:xfrm>
                <a:off x="432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S</a:t>
                </a:r>
              </a:p>
            </p:txBody>
          </p:sp>
        </p:grpSp>
        <p:cxnSp>
          <p:nvCxnSpPr>
            <p:cNvPr id="31807" name="AutoShape 63"/>
            <p:cNvCxnSpPr>
              <a:cxnSpLocks noChangeShapeType="1"/>
              <a:stCxn id="31785" idx="3"/>
              <a:endCxn id="31791" idx="7"/>
            </p:cNvCxnSpPr>
            <p:nvPr/>
          </p:nvCxnSpPr>
          <p:spPr bwMode="auto">
            <a:xfrm flipH="1">
              <a:off x="2415" y="2554"/>
              <a:ext cx="558" cy="2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08" name="AutoShape 64"/>
            <p:cNvCxnSpPr>
              <a:cxnSpLocks noChangeShapeType="1"/>
              <a:stCxn id="31785" idx="5"/>
              <a:endCxn id="31790" idx="1"/>
            </p:cNvCxnSpPr>
            <p:nvPr/>
          </p:nvCxnSpPr>
          <p:spPr bwMode="auto">
            <a:xfrm>
              <a:off x="3216" y="2554"/>
              <a:ext cx="531" cy="2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09" name="AutoShape 65"/>
            <p:cNvCxnSpPr>
              <a:cxnSpLocks noChangeShapeType="1"/>
              <a:stCxn id="31791" idx="3"/>
              <a:endCxn id="31794" idx="7"/>
            </p:cNvCxnSpPr>
            <p:nvPr/>
          </p:nvCxnSpPr>
          <p:spPr bwMode="auto">
            <a:xfrm flipH="1">
              <a:off x="1948" y="3019"/>
              <a:ext cx="224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11" name="AutoShape 67"/>
            <p:cNvCxnSpPr>
              <a:cxnSpLocks noChangeShapeType="1"/>
              <a:stCxn id="31790" idx="3"/>
              <a:endCxn id="31787" idx="7"/>
            </p:cNvCxnSpPr>
            <p:nvPr/>
          </p:nvCxnSpPr>
          <p:spPr bwMode="auto">
            <a:xfrm flipH="1">
              <a:off x="3510" y="3019"/>
              <a:ext cx="237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12" name="AutoShape 68"/>
            <p:cNvCxnSpPr>
              <a:cxnSpLocks noChangeShapeType="1"/>
              <a:stCxn id="31790" idx="5"/>
              <a:endCxn id="31788" idx="1"/>
            </p:cNvCxnSpPr>
            <p:nvPr/>
          </p:nvCxnSpPr>
          <p:spPr bwMode="auto">
            <a:xfrm>
              <a:off x="3990" y="3019"/>
              <a:ext cx="237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1654" y="3250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C</a:t>
              </a:r>
            </a:p>
          </p:txBody>
        </p:sp>
        <p:grpSp>
          <p:nvGrpSpPr>
            <p:cNvPr id="31801" name="Group 57"/>
            <p:cNvGrpSpPr>
              <a:grpSpLocks/>
            </p:cNvGrpSpPr>
            <p:nvPr/>
          </p:nvGrpSpPr>
          <p:grpSpPr bwMode="auto">
            <a:xfrm>
              <a:off x="1414" y="3735"/>
              <a:ext cx="825" cy="345"/>
              <a:chOff x="1920" y="3348"/>
              <a:chExt cx="825" cy="345"/>
            </a:xfrm>
          </p:grpSpPr>
          <p:sp>
            <p:nvSpPr>
              <p:cNvPr id="31802" name="Oval 58"/>
              <p:cNvSpPr>
                <a:spLocks noChangeArrowheads="1"/>
              </p:cNvSpPr>
              <p:nvPr/>
            </p:nvSpPr>
            <p:spPr bwMode="auto">
              <a:xfrm>
                <a:off x="192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31803" name="Oval 59"/>
              <p:cNvSpPr>
                <a:spLocks noChangeArrowheads="1"/>
              </p:cNvSpPr>
              <p:nvPr/>
            </p:nvSpPr>
            <p:spPr bwMode="auto">
              <a:xfrm>
                <a:off x="240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cxnSp>
          <p:nvCxnSpPr>
            <p:cNvPr id="31813" name="AutoShape 69"/>
            <p:cNvCxnSpPr>
              <a:cxnSpLocks noChangeShapeType="1"/>
              <a:stCxn id="31794" idx="3"/>
              <a:endCxn id="31802" idx="0"/>
            </p:cNvCxnSpPr>
            <p:nvPr/>
          </p:nvCxnSpPr>
          <p:spPr bwMode="auto">
            <a:xfrm flipH="1">
              <a:off x="1587" y="3550"/>
              <a:ext cx="118" cy="1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14" name="AutoShape 70"/>
            <p:cNvCxnSpPr>
              <a:cxnSpLocks noChangeShapeType="1"/>
              <a:stCxn id="31794" idx="5"/>
              <a:endCxn id="31803" idx="0"/>
            </p:cNvCxnSpPr>
            <p:nvPr/>
          </p:nvCxnSpPr>
          <p:spPr bwMode="auto">
            <a:xfrm>
              <a:off x="1948" y="3550"/>
              <a:ext cx="119" cy="1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17" name="AutoShape 73"/>
            <p:cNvCxnSpPr>
              <a:cxnSpLocks noChangeShapeType="1"/>
              <a:stCxn id="31787" idx="3"/>
              <a:endCxn id="31796" idx="0"/>
            </p:cNvCxnSpPr>
            <p:nvPr/>
          </p:nvCxnSpPr>
          <p:spPr bwMode="auto">
            <a:xfrm flipH="1">
              <a:off x="3149" y="3550"/>
              <a:ext cx="118" cy="1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18" name="AutoShape 74"/>
            <p:cNvCxnSpPr>
              <a:cxnSpLocks noChangeShapeType="1"/>
              <a:stCxn id="31787" idx="5"/>
              <a:endCxn id="31797" idx="0"/>
            </p:cNvCxnSpPr>
            <p:nvPr/>
          </p:nvCxnSpPr>
          <p:spPr bwMode="auto">
            <a:xfrm>
              <a:off x="3510" y="3550"/>
              <a:ext cx="119" cy="1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-15875" y="1219200"/>
            <a:ext cx="8839200" cy="137318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000066"/>
                </a:solidFill>
              </a:rPr>
              <a:t>Binary tree in which a parent is greater than or equal to its left child and less than its right child (or &gt; left child and &lt;= right child)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457200" y="2757488"/>
            <a:ext cx="701040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Supports highly efficient access – </a:t>
            </a:r>
            <a:r>
              <a:rPr lang="en-US" sz="2800" b="1" dirty="0">
                <a:solidFill>
                  <a:srgbClr val="CC00FF"/>
                </a:solidFill>
              </a:rPr>
              <a:t>O(log </a:t>
            </a:r>
            <a:r>
              <a:rPr lang="en-US" sz="2800" b="1" i="1" dirty="0">
                <a:solidFill>
                  <a:srgbClr val="CC00FF"/>
                </a:solidFill>
              </a:rPr>
              <a:t>n</a:t>
            </a:r>
            <a:r>
              <a:rPr lang="en-US" sz="2800" b="1" dirty="0">
                <a:solidFill>
                  <a:srgbClr val="CC00FF"/>
                </a:solidFill>
              </a:rPr>
              <a:t>)</a:t>
            </a:r>
          </a:p>
        </p:txBody>
      </p:sp>
      <p:sp>
        <p:nvSpPr>
          <p:cNvPr id="31827" name="Rectangle 83"/>
          <p:cNvSpPr>
            <a:spLocks noChangeArrowheads="1"/>
          </p:cNvSpPr>
          <p:nvPr/>
        </p:nvSpPr>
        <p:spPr bwMode="auto">
          <a:xfrm>
            <a:off x="457200" y="3443288"/>
            <a:ext cx="563880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800" dirty="0">
                <a:solidFill>
                  <a:srgbClr val="000066"/>
                </a:solidFill>
              </a:rPr>
              <a:t>Can degrade into linear access – </a:t>
            </a:r>
            <a:r>
              <a:rPr lang="en-US" sz="2800" b="1" dirty="0">
                <a:solidFill>
                  <a:srgbClr val="CC00FF"/>
                </a:solidFill>
              </a:rPr>
              <a:t>O(</a:t>
            </a:r>
            <a:r>
              <a:rPr lang="en-US" sz="2800" b="1" i="1" dirty="0">
                <a:solidFill>
                  <a:srgbClr val="CC00FF"/>
                </a:solidFill>
              </a:rPr>
              <a:t>n</a:t>
            </a:r>
            <a:r>
              <a:rPr lang="en-US" sz="28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25" grpId="0" animBg="1"/>
      <p:bldP spid="31826" grpId="0" animBg="1"/>
      <p:bldP spid="318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In-order Traversals</a:t>
            </a:r>
          </a:p>
        </p:txBody>
      </p:sp>
      <p:grpSp>
        <p:nvGrpSpPr>
          <p:cNvPr id="34850" name="Group 34"/>
          <p:cNvGrpSpPr>
            <a:grpSpLocks/>
          </p:cNvGrpSpPr>
          <p:nvPr/>
        </p:nvGrpSpPr>
        <p:grpSpPr bwMode="auto">
          <a:xfrm>
            <a:off x="3581400" y="3276600"/>
            <a:ext cx="5119688" cy="2605088"/>
            <a:chOff x="1296" y="1152"/>
            <a:chExt cx="3225" cy="1641"/>
          </a:xfrm>
        </p:grpSpPr>
        <p:sp>
          <p:nvSpPr>
            <p:cNvPr id="34851" name="Oval 35"/>
            <p:cNvSpPr>
              <a:spLocks noChangeArrowheads="1"/>
            </p:cNvSpPr>
            <p:nvPr/>
          </p:nvSpPr>
          <p:spPr bwMode="auto">
            <a:xfrm>
              <a:off x="2736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34852" name="Group 36"/>
            <p:cNvGrpSpPr>
              <a:grpSpLocks/>
            </p:cNvGrpSpPr>
            <p:nvPr/>
          </p:nvGrpSpPr>
          <p:grpSpPr bwMode="auto">
            <a:xfrm>
              <a:off x="3216" y="2448"/>
              <a:ext cx="1305" cy="345"/>
              <a:chOff x="4080" y="2796"/>
              <a:chExt cx="1305" cy="345"/>
            </a:xfrm>
          </p:grpSpPr>
          <p:sp>
            <p:nvSpPr>
              <p:cNvPr id="34853" name="Oval 37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J</a:t>
                </a:r>
              </a:p>
            </p:txBody>
          </p:sp>
          <p:sp>
            <p:nvSpPr>
              <p:cNvPr id="34854" name="Oval 38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Z</a:t>
                </a:r>
              </a:p>
            </p:txBody>
          </p:sp>
        </p:grpSp>
        <p:grpSp>
          <p:nvGrpSpPr>
            <p:cNvPr id="34855" name="Group 39"/>
            <p:cNvGrpSpPr>
              <a:grpSpLocks/>
            </p:cNvGrpSpPr>
            <p:nvPr/>
          </p:nvGrpSpPr>
          <p:grpSpPr bwMode="auto">
            <a:xfrm>
              <a:off x="1776" y="1872"/>
              <a:ext cx="2265" cy="345"/>
              <a:chOff x="2640" y="2160"/>
              <a:chExt cx="2265" cy="345"/>
            </a:xfrm>
          </p:grpSpPr>
          <p:sp>
            <p:nvSpPr>
              <p:cNvPr id="34856" name="Oval 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34857" name="Oval 4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34858" name="Group 42"/>
            <p:cNvGrpSpPr>
              <a:grpSpLocks/>
            </p:cNvGrpSpPr>
            <p:nvPr/>
          </p:nvGrpSpPr>
          <p:grpSpPr bwMode="auto">
            <a:xfrm>
              <a:off x="1296" y="2448"/>
              <a:ext cx="1305" cy="345"/>
              <a:chOff x="2160" y="2796"/>
              <a:chExt cx="1305" cy="345"/>
            </a:xfrm>
          </p:grpSpPr>
          <p:sp>
            <p:nvSpPr>
              <p:cNvPr id="34859" name="Oval 43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34860" name="Oval 44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34861" name="AutoShape 45"/>
            <p:cNvCxnSpPr>
              <a:cxnSpLocks noChangeShapeType="1"/>
              <a:stCxn id="34851" idx="3"/>
              <a:endCxn id="34857" idx="7"/>
            </p:cNvCxnSpPr>
            <p:nvPr/>
          </p:nvCxnSpPr>
          <p:spPr bwMode="auto">
            <a:xfrm flipH="1">
              <a:off x="207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2" name="AutoShape 46"/>
            <p:cNvCxnSpPr>
              <a:cxnSpLocks noChangeShapeType="1"/>
              <a:stCxn id="34851" idx="5"/>
              <a:endCxn id="34856" idx="1"/>
            </p:cNvCxnSpPr>
            <p:nvPr/>
          </p:nvCxnSpPr>
          <p:spPr bwMode="auto">
            <a:xfrm>
              <a:off x="303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3" name="AutoShape 47"/>
            <p:cNvCxnSpPr>
              <a:cxnSpLocks noChangeShapeType="1"/>
              <a:stCxn id="34857" idx="3"/>
              <a:endCxn id="34860" idx="7"/>
            </p:cNvCxnSpPr>
            <p:nvPr/>
          </p:nvCxnSpPr>
          <p:spPr bwMode="auto">
            <a:xfrm flipH="1">
              <a:off x="15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4" name="AutoShape 48"/>
            <p:cNvCxnSpPr>
              <a:cxnSpLocks noChangeShapeType="1"/>
              <a:stCxn id="34857" idx="5"/>
              <a:endCxn id="34859" idx="1"/>
            </p:cNvCxnSpPr>
            <p:nvPr/>
          </p:nvCxnSpPr>
          <p:spPr bwMode="auto">
            <a:xfrm>
              <a:off x="207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5" name="AutoShape 49"/>
            <p:cNvCxnSpPr>
              <a:cxnSpLocks noChangeShapeType="1"/>
              <a:stCxn id="34856" idx="3"/>
              <a:endCxn id="34853" idx="7"/>
            </p:cNvCxnSpPr>
            <p:nvPr/>
          </p:nvCxnSpPr>
          <p:spPr bwMode="auto">
            <a:xfrm flipH="1">
              <a:off x="351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6" name="AutoShape 50"/>
            <p:cNvCxnSpPr>
              <a:cxnSpLocks noChangeShapeType="1"/>
              <a:stCxn id="34856" idx="5"/>
              <a:endCxn id="34854" idx="1"/>
            </p:cNvCxnSpPr>
            <p:nvPr/>
          </p:nvCxnSpPr>
          <p:spPr bwMode="auto">
            <a:xfrm>
              <a:off x="39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457200" y="1420813"/>
            <a:ext cx="7261225" cy="5794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Process Left </a:t>
            </a:r>
            <a:r>
              <a:rPr lang="en-US" sz="3200" dirty="0" err="1">
                <a:solidFill>
                  <a:srgbClr val="000066"/>
                </a:solidFill>
              </a:rPr>
              <a:t>Subtree</a:t>
            </a:r>
            <a:r>
              <a:rPr lang="en-US" sz="3200" dirty="0">
                <a:solidFill>
                  <a:srgbClr val="000066"/>
                </a:solidFill>
              </a:rPr>
              <a:t> – Self – Right </a:t>
            </a:r>
            <a:r>
              <a:rPr lang="en-US" sz="3200" dirty="0" err="1">
                <a:solidFill>
                  <a:srgbClr val="000066"/>
                </a:solidFill>
              </a:rPr>
              <a:t>Subtree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457200" y="2190750"/>
            <a:ext cx="8293100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Outline Method: process when line UNDER node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457200" y="3462338"/>
            <a:ext cx="4076757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+mn-lt"/>
              </a:rPr>
              <a:t>A – E – C – K – J – M – Z</a:t>
            </a:r>
          </a:p>
        </p:txBody>
      </p:sp>
      <p:sp>
        <p:nvSpPr>
          <p:cNvPr id="5" name="Freeform 4"/>
          <p:cNvSpPr/>
          <p:nvPr/>
        </p:nvSpPr>
        <p:spPr>
          <a:xfrm>
            <a:off x="3363939" y="3543300"/>
            <a:ext cx="2351061" cy="2019300"/>
          </a:xfrm>
          <a:custGeom>
            <a:avLst/>
            <a:gdLst>
              <a:gd name="connsiteX0" fmla="*/ 2200939 w 2200939"/>
              <a:gd name="connsiteY0" fmla="*/ 0 h 1967023"/>
              <a:gd name="connsiteX1" fmla="*/ 903767 w 2200939"/>
              <a:gd name="connsiteY1" fmla="*/ 765544 h 1967023"/>
              <a:gd name="connsiteX2" fmla="*/ 0 w 2200939"/>
              <a:gd name="connsiteY2" fmla="*/ 1967023 h 1967023"/>
              <a:gd name="connsiteX3" fmla="*/ 0 w 2200939"/>
              <a:gd name="connsiteY3" fmla="*/ 1967023 h 1967023"/>
              <a:gd name="connsiteX4" fmla="*/ 0 w 2200939"/>
              <a:gd name="connsiteY4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939" h="1967023">
                <a:moveTo>
                  <a:pt x="2200939" y="0"/>
                </a:moveTo>
                <a:cubicBezTo>
                  <a:pt x="1735764" y="218853"/>
                  <a:pt x="1270590" y="437707"/>
                  <a:pt x="903767" y="765544"/>
                </a:cubicBezTo>
                <a:cubicBezTo>
                  <a:pt x="536944" y="1093381"/>
                  <a:pt x="0" y="1967023"/>
                  <a:pt x="0" y="1967023"/>
                </a:cubicBezTo>
                <a:lnTo>
                  <a:pt x="0" y="1967023"/>
                </a:lnTo>
                <a:lnTo>
                  <a:pt x="0" y="1967023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4721590">
            <a:off x="6613506" y="3524804"/>
            <a:ext cx="2270051" cy="1932467"/>
          </a:xfrm>
          <a:custGeom>
            <a:avLst/>
            <a:gdLst>
              <a:gd name="connsiteX0" fmla="*/ 2200939 w 2200939"/>
              <a:gd name="connsiteY0" fmla="*/ 0 h 1967023"/>
              <a:gd name="connsiteX1" fmla="*/ 903767 w 2200939"/>
              <a:gd name="connsiteY1" fmla="*/ 765544 h 1967023"/>
              <a:gd name="connsiteX2" fmla="*/ 0 w 2200939"/>
              <a:gd name="connsiteY2" fmla="*/ 1967023 h 1967023"/>
              <a:gd name="connsiteX3" fmla="*/ 0 w 2200939"/>
              <a:gd name="connsiteY3" fmla="*/ 1967023 h 1967023"/>
              <a:gd name="connsiteX4" fmla="*/ 0 w 2200939"/>
              <a:gd name="connsiteY4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939" h="1967023">
                <a:moveTo>
                  <a:pt x="2200939" y="0"/>
                </a:moveTo>
                <a:cubicBezTo>
                  <a:pt x="1735764" y="218853"/>
                  <a:pt x="1270590" y="437707"/>
                  <a:pt x="903767" y="765544"/>
                </a:cubicBezTo>
                <a:cubicBezTo>
                  <a:pt x="536944" y="1093381"/>
                  <a:pt x="0" y="1967023"/>
                  <a:pt x="0" y="1967023"/>
                </a:cubicBezTo>
                <a:lnTo>
                  <a:pt x="0" y="1967023"/>
                </a:lnTo>
                <a:lnTo>
                  <a:pt x="0" y="1967023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49256" y="4104167"/>
            <a:ext cx="2562446" cy="2025837"/>
          </a:xfrm>
          <a:custGeom>
            <a:avLst/>
            <a:gdLst>
              <a:gd name="connsiteX0" fmla="*/ 0 w 2562446"/>
              <a:gd name="connsiteY0" fmla="*/ 1605517 h 2025837"/>
              <a:gd name="connsiteX1" fmla="*/ 255181 w 2562446"/>
              <a:gd name="connsiteY1" fmla="*/ 1924493 h 2025837"/>
              <a:gd name="connsiteX2" fmla="*/ 744279 w 2562446"/>
              <a:gd name="connsiteY2" fmla="*/ 1956391 h 2025837"/>
              <a:gd name="connsiteX3" fmla="*/ 1105786 w 2562446"/>
              <a:gd name="connsiteY3" fmla="*/ 1052624 h 2025837"/>
              <a:gd name="connsiteX4" fmla="*/ 1456660 w 2562446"/>
              <a:gd name="connsiteY4" fmla="*/ 1052624 h 2025837"/>
              <a:gd name="connsiteX5" fmla="*/ 1733107 w 2562446"/>
              <a:gd name="connsiteY5" fmla="*/ 1860698 h 2025837"/>
              <a:gd name="connsiteX6" fmla="*/ 2275367 w 2562446"/>
              <a:gd name="connsiteY6" fmla="*/ 1850066 h 2025837"/>
              <a:gd name="connsiteX7" fmla="*/ 2402958 w 2562446"/>
              <a:gd name="connsiteY7" fmla="*/ 1169582 h 2025837"/>
              <a:gd name="connsiteX8" fmla="*/ 1733107 w 2562446"/>
              <a:gd name="connsiteY8" fmla="*/ 659219 h 2025837"/>
              <a:gd name="connsiteX9" fmla="*/ 2562446 w 2562446"/>
              <a:gd name="connsiteY9" fmla="*/ 0 h 202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2446" h="2025837">
                <a:moveTo>
                  <a:pt x="0" y="1605517"/>
                </a:moveTo>
                <a:cubicBezTo>
                  <a:pt x="65567" y="1735765"/>
                  <a:pt x="131135" y="1866014"/>
                  <a:pt x="255181" y="1924493"/>
                </a:cubicBezTo>
                <a:cubicBezTo>
                  <a:pt x="379227" y="1982972"/>
                  <a:pt x="602512" y="2101703"/>
                  <a:pt x="744279" y="1956391"/>
                </a:cubicBezTo>
                <a:cubicBezTo>
                  <a:pt x="886047" y="1811080"/>
                  <a:pt x="987056" y="1203252"/>
                  <a:pt x="1105786" y="1052624"/>
                </a:cubicBezTo>
                <a:cubicBezTo>
                  <a:pt x="1224516" y="901996"/>
                  <a:pt x="1352107" y="917945"/>
                  <a:pt x="1456660" y="1052624"/>
                </a:cubicBezTo>
                <a:cubicBezTo>
                  <a:pt x="1561214" y="1187303"/>
                  <a:pt x="1596656" y="1727791"/>
                  <a:pt x="1733107" y="1860698"/>
                </a:cubicBezTo>
                <a:cubicBezTo>
                  <a:pt x="1869558" y="1993605"/>
                  <a:pt x="2163725" y="1965252"/>
                  <a:pt x="2275367" y="1850066"/>
                </a:cubicBezTo>
                <a:cubicBezTo>
                  <a:pt x="2387009" y="1734880"/>
                  <a:pt x="2493335" y="1368056"/>
                  <a:pt x="2402958" y="1169582"/>
                </a:cubicBezTo>
                <a:cubicBezTo>
                  <a:pt x="2312581" y="971108"/>
                  <a:pt x="1706526" y="854149"/>
                  <a:pt x="1733107" y="659219"/>
                </a:cubicBezTo>
                <a:cubicBezTo>
                  <a:pt x="1759688" y="464289"/>
                  <a:pt x="2161067" y="232144"/>
                  <a:pt x="2562446" y="0"/>
                </a:cubicBez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241312" y="4061637"/>
            <a:ext cx="2711302" cy="2088322"/>
          </a:xfrm>
          <a:custGeom>
            <a:avLst/>
            <a:gdLst>
              <a:gd name="connsiteX0" fmla="*/ 0 w 2711302"/>
              <a:gd name="connsiteY0" fmla="*/ 0 h 2088322"/>
              <a:gd name="connsiteX1" fmla="*/ 786809 w 2711302"/>
              <a:gd name="connsiteY1" fmla="*/ 467833 h 2088322"/>
              <a:gd name="connsiteX2" fmla="*/ 839972 w 2711302"/>
              <a:gd name="connsiteY2" fmla="*/ 903768 h 2088322"/>
              <a:gd name="connsiteX3" fmla="*/ 382772 w 2711302"/>
              <a:gd name="connsiteY3" fmla="*/ 1286540 h 2088322"/>
              <a:gd name="connsiteX4" fmla="*/ 223283 w 2711302"/>
              <a:gd name="connsiteY4" fmla="*/ 1733107 h 2088322"/>
              <a:gd name="connsiteX5" fmla="*/ 680483 w 2711302"/>
              <a:gd name="connsiteY5" fmla="*/ 2041451 h 2088322"/>
              <a:gd name="connsiteX6" fmla="*/ 1169581 w 2711302"/>
              <a:gd name="connsiteY6" fmla="*/ 1733107 h 2088322"/>
              <a:gd name="connsiteX7" fmla="*/ 1297172 w 2711302"/>
              <a:gd name="connsiteY7" fmla="*/ 1116419 h 2088322"/>
              <a:gd name="connsiteX8" fmla="*/ 1594883 w 2711302"/>
              <a:gd name="connsiteY8" fmla="*/ 1127051 h 2088322"/>
              <a:gd name="connsiteX9" fmla="*/ 1850065 w 2711302"/>
              <a:gd name="connsiteY9" fmla="*/ 1881963 h 2088322"/>
              <a:gd name="connsiteX10" fmla="*/ 2392325 w 2711302"/>
              <a:gd name="connsiteY10" fmla="*/ 2073349 h 2088322"/>
              <a:gd name="connsiteX11" fmla="*/ 2711302 w 2711302"/>
              <a:gd name="connsiteY11" fmla="*/ 1573619 h 2088322"/>
              <a:gd name="connsiteX12" fmla="*/ 2711302 w 2711302"/>
              <a:gd name="connsiteY12" fmla="*/ 1573619 h 20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1302" h="2088322">
                <a:moveTo>
                  <a:pt x="0" y="0"/>
                </a:moveTo>
                <a:cubicBezTo>
                  <a:pt x="323407" y="158602"/>
                  <a:pt x="646814" y="317205"/>
                  <a:pt x="786809" y="467833"/>
                </a:cubicBezTo>
                <a:cubicBezTo>
                  <a:pt x="926804" y="618461"/>
                  <a:pt x="907311" y="767317"/>
                  <a:pt x="839972" y="903768"/>
                </a:cubicBezTo>
                <a:cubicBezTo>
                  <a:pt x="772633" y="1040219"/>
                  <a:pt x="485553" y="1148317"/>
                  <a:pt x="382772" y="1286540"/>
                </a:cubicBezTo>
                <a:cubicBezTo>
                  <a:pt x="279991" y="1424763"/>
                  <a:pt x="173665" y="1607289"/>
                  <a:pt x="223283" y="1733107"/>
                </a:cubicBezTo>
                <a:cubicBezTo>
                  <a:pt x="272901" y="1858925"/>
                  <a:pt x="522767" y="2041451"/>
                  <a:pt x="680483" y="2041451"/>
                </a:cubicBezTo>
                <a:cubicBezTo>
                  <a:pt x="838199" y="2041451"/>
                  <a:pt x="1066800" y="1887279"/>
                  <a:pt x="1169581" y="1733107"/>
                </a:cubicBezTo>
                <a:cubicBezTo>
                  <a:pt x="1272362" y="1578935"/>
                  <a:pt x="1226288" y="1217428"/>
                  <a:pt x="1297172" y="1116419"/>
                </a:cubicBezTo>
                <a:cubicBezTo>
                  <a:pt x="1368056" y="1015410"/>
                  <a:pt x="1502734" y="999460"/>
                  <a:pt x="1594883" y="1127051"/>
                </a:cubicBezTo>
                <a:cubicBezTo>
                  <a:pt x="1687032" y="1254642"/>
                  <a:pt x="1717158" y="1724247"/>
                  <a:pt x="1850065" y="1881963"/>
                </a:cubicBezTo>
                <a:cubicBezTo>
                  <a:pt x="1982972" y="2039679"/>
                  <a:pt x="2248786" y="2124740"/>
                  <a:pt x="2392325" y="2073349"/>
                </a:cubicBezTo>
                <a:cubicBezTo>
                  <a:pt x="2535864" y="2021958"/>
                  <a:pt x="2711302" y="1573619"/>
                  <a:pt x="2711302" y="1573619"/>
                </a:cubicBezTo>
                <a:lnTo>
                  <a:pt x="2711302" y="1573619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7" grpId="0" animBg="1"/>
      <p:bldP spid="34868" grpId="0" animBg="1"/>
      <p:bldP spid="34869" grpId="0" animBg="1"/>
      <p:bldP spid="5" grpId="0" animBg="1"/>
      <p:bldP spid="27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Pre-order Traversals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3581400" y="3276600"/>
            <a:ext cx="5119688" cy="2605088"/>
            <a:chOff x="1296" y="1152"/>
            <a:chExt cx="3225" cy="1641"/>
          </a:xfrm>
        </p:grpSpPr>
        <p:sp>
          <p:nvSpPr>
            <p:cNvPr id="99332" name="Oval 4"/>
            <p:cNvSpPr>
              <a:spLocks noChangeArrowheads="1"/>
            </p:cNvSpPr>
            <p:nvPr/>
          </p:nvSpPr>
          <p:spPr bwMode="auto">
            <a:xfrm>
              <a:off x="2736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99333" name="Group 5"/>
            <p:cNvGrpSpPr>
              <a:grpSpLocks/>
            </p:cNvGrpSpPr>
            <p:nvPr/>
          </p:nvGrpSpPr>
          <p:grpSpPr bwMode="auto">
            <a:xfrm>
              <a:off x="3216" y="2448"/>
              <a:ext cx="1305" cy="345"/>
              <a:chOff x="4080" y="2796"/>
              <a:chExt cx="1305" cy="345"/>
            </a:xfrm>
          </p:grpSpPr>
          <p:sp>
            <p:nvSpPr>
              <p:cNvPr id="99334" name="Oval 6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J</a:t>
                </a:r>
              </a:p>
            </p:txBody>
          </p:sp>
          <p:sp>
            <p:nvSpPr>
              <p:cNvPr id="99335" name="Oval 7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Z</a:t>
                </a:r>
              </a:p>
            </p:txBody>
          </p:sp>
        </p:grpSp>
        <p:grpSp>
          <p:nvGrpSpPr>
            <p:cNvPr id="99336" name="Group 8"/>
            <p:cNvGrpSpPr>
              <a:grpSpLocks/>
            </p:cNvGrpSpPr>
            <p:nvPr/>
          </p:nvGrpSpPr>
          <p:grpSpPr bwMode="auto">
            <a:xfrm>
              <a:off x="1776" y="1872"/>
              <a:ext cx="2265" cy="345"/>
              <a:chOff x="2640" y="2160"/>
              <a:chExt cx="2265" cy="345"/>
            </a:xfrm>
          </p:grpSpPr>
          <p:sp>
            <p:nvSpPr>
              <p:cNvPr id="99337" name="Oval 9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99338" name="Oval 10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9339" name="Group 11"/>
            <p:cNvGrpSpPr>
              <a:grpSpLocks/>
            </p:cNvGrpSpPr>
            <p:nvPr/>
          </p:nvGrpSpPr>
          <p:grpSpPr bwMode="auto">
            <a:xfrm>
              <a:off x="1296" y="2448"/>
              <a:ext cx="1305" cy="345"/>
              <a:chOff x="2160" y="2796"/>
              <a:chExt cx="1305" cy="345"/>
            </a:xfrm>
          </p:grpSpPr>
          <p:sp>
            <p:nvSpPr>
              <p:cNvPr id="99340" name="Oval 12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99341" name="Oval 13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99342" name="AutoShape 14"/>
            <p:cNvCxnSpPr>
              <a:cxnSpLocks noChangeShapeType="1"/>
              <a:stCxn id="99332" idx="3"/>
              <a:endCxn id="99338" idx="7"/>
            </p:cNvCxnSpPr>
            <p:nvPr/>
          </p:nvCxnSpPr>
          <p:spPr bwMode="auto">
            <a:xfrm flipH="1">
              <a:off x="207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3" name="AutoShape 15"/>
            <p:cNvCxnSpPr>
              <a:cxnSpLocks noChangeShapeType="1"/>
              <a:stCxn id="99332" idx="5"/>
              <a:endCxn id="99337" idx="1"/>
            </p:cNvCxnSpPr>
            <p:nvPr/>
          </p:nvCxnSpPr>
          <p:spPr bwMode="auto">
            <a:xfrm>
              <a:off x="303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4" name="AutoShape 16"/>
            <p:cNvCxnSpPr>
              <a:cxnSpLocks noChangeShapeType="1"/>
              <a:stCxn id="99338" idx="3"/>
              <a:endCxn id="99341" idx="7"/>
            </p:cNvCxnSpPr>
            <p:nvPr/>
          </p:nvCxnSpPr>
          <p:spPr bwMode="auto">
            <a:xfrm flipH="1">
              <a:off x="15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5" name="AutoShape 17"/>
            <p:cNvCxnSpPr>
              <a:cxnSpLocks noChangeShapeType="1"/>
              <a:stCxn id="99338" idx="5"/>
              <a:endCxn id="99340" idx="1"/>
            </p:cNvCxnSpPr>
            <p:nvPr/>
          </p:nvCxnSpPr>
          <p:spPr bwMode="auto">
            <a:xfrm>
              <a:off x="207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6" name="AutoShape 18"/>
            <p:cNvCxnSpPr>
              <a:cxnSpLocks noChangeShapeType="1"/>
              <a:stCxn id="99337" idx="3"/>
              <a:endCxn id="99334" idx="7"/>
            </p:cNvCxnSpPr>
            <p:nvPr/>
          </p:nvCxnSpPr>
          <p:spPr bwMode="auto">
            <a:xfrm flipH="1">
              <a:off x="351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7" name="AutoShape 19"/>
            <p:cNvCxnSpPr>
              <a:cxnSpLocks noChangeShapeType="1"/>
              <a:stCxn id="99337" idx="5"/>
              <a:endCxn id="99335" idx="1"/>
            </p:cNvCxnSpPr>
            <p:nvPr/>
          </p:nvCxnSpPr>
          <p:spPr bwMode="auto">
            <a:xfrm>
              <a:off x="39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457200" y="1420813"/>
            <a:ext cx="7159625" cy="5794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Process Self – Left </a:t>
            </a:r>
            <a:r>
              <a:rPr lang="en-US" sz="3200" dirty="0" err="1">
                <a:solidFill>
                  <a:srgbClr val="000066"/>
                </a:solidFill>
              </a:rPr>
              <a:t>Subtree</a:t>
            </a:r>
            <a:r>
              <a:rPr lang="en-US" sz="3200" dirty="0">
                <a:solidFill>
                  <a:srgbClr val="000066"/>
                </a:solidFill>
              </a:rPr>
              <a:t> –Right </a:t>
            </a:r>
            <a:r>
              <a:rPr lang="en-US" sz="3200" dirty="0" err="1">
                <a:solidFill>
                  <a:srgbClr val="000066"/>
                </a:solidFill>
              </a:rPr>
              <a:t>Subtree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99349" name="Rectangle 21"/>
          <p:cNvSpPr>
            <a:spLocks noChangeArrowheads="1"/>
          </p:cNvSpPr>
          <p:nvPr/>
        </p:nvSpPr>
        <p:spPr bwMode="auto">
          <a:xfrm>
            <a:off x="457200" y="2190750"/>
            <a:ext cx="8301038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Outline Method: process when line LEFT of node</a:t>
            </a: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57200" y="3462338"/>
            <a:ext cx="4076757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K – E – A – C – M – J – Z</a:t>
            </a:r>
          </a:p>
        </p:txBody>
      </p:sp>
      <p:sp>
        <p:nvSpPr>
          <p:cNvPr id="23" name="Freeform 22"/>
          <p:cNvSpPr/>
          <p:nvPr/>
        </p:nvSpPr>
        <p:spPr>
          <a:xfrm>
            <a:off x="3363939" y="3543300"/>
            <a:ext cx="2351061" cy="2019300"/>
          </a:xfrm>
          <a:custGeom>
            <a:avLst/>
            <a:gdLst>
              <a:gd name="connsiteX0" fmla="*/ 2200939 w 2200939"/>
              <a:gd name="connsiteY0" fmla="*/ 0 h 1967023"/>
              <a:gd name="connsiteX1" fmla="*/ 903767 w 2200939"/>
              <a:gd name="connsiteY1" fmla="*/ 765544 h 1967023"/>
              <a:gd name="connsiteX2" fmla="*/ 0 w 2200939"/>
              <a:gd name="connsiteY2" fmla="*/ 1967023 h 1967023"/>
              <a:gd name="connsiteX3" fmla="*/ 0 w 2200939"/>
              <a:gd name="connsiteY3" fmla="*/ 1967023 h 1967023"/>
              <a:gd name="connsiteX4" fmla="*/ 0 w 2200939"/>
              <a:gd name="connsiteY4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939" h="1967023">
                <a:moveTo>
                  <a:pt x="2200939" y="0"/>
                </a:moveTo>
                <a:cubicBezTo>
                  <a:pt x="1735764" y="218853"/>
                  <a:pt x="1270590" y="437707"/>
                  <a:pt x="903767" y="765544"/>
                </a:cubicBezTo>
                <a:cubicBezTo>
                  <a:pt x="536944" y="1093381"/>
                  <a:pt x="0" y="1967023"/>
                  <a:pt x="0" y="1967023"/>
                </a:cubicBezTo>
                <a:lnTo>
                  <a:pt x="0" y="1967023"/>
                </a:lnTo>
                <a:lnTo>
                  <a:pt x="0" y="1967023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4721590">
            <a:off x="6613506" y="3524804"/>
            <a:ext cx="2270051" cy="1932467"/>
          </a:xfrm>
          <a:custGeom>
            <a:avLst/>
            <a:gdLst>
              <a:gd name="connsiteX0" fmla="*/ 2200939 w 2200939"/>
              <a:gd name="connsiteY0" fmla="*/ 0 h 1967023"/>
              <a:gd name="connsiteX1" fmla="*/ 903767 w 2200939"/>
              <a:gd name="connsiteY1" fmla="*/ 765544 h 1967023"/>
              <a:gd name="connsiteX2" fmla="*/ 0 w 2200939"/>
              <a:gd name="connsiteY2" fmla="*/ 1967023 h 1967023"/>
              <a:gd name="connsiteX3" fmla="*/ 0 w 2200939"/>
              <a:gd name="connsiteY3" fmla="*/ 1967023 h 1967023"/>
              <a:gd name="connsiteX4" fmla="*/ 0 w 2200939"/>
              <a:gd name="connsiteY4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939" h="1967023">
                <a:moveTo>
                  <a:pt x="2200939" y="0"/>
                </a:moveTo>
                <a:cubicBezTo>
                  <a:pt x="1735764" y="218853"/>
                  <a:pt x="1270590" y="437707"/>
                  <a:pt x="903767" y="765544"/>
                </a:cubicBezTo>
                <a:cubicBezTo>
                  <a:pt x="536944" y="1093381"/>
                  <a:pt x="0" y="1967023"/>
                  <a:pt x="0" y="1967023"/>
                </a:cubicBezTo>
                <a:lnTo>
                  <a:pt x="0" y="1967023"/>
                </a:lnTo>
                <a:lnTo>
                  <a:pt x="0" y="1967023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49256" y="4104167"/>
            <a:ext cx="2562446" cy="2025837"/>
          </a:xfrm>
          <a:custGeom>
            <a:avLst/>
            <a:gdLst>
              <a:gd name="connsiteX0" fmla="*/ 0 w 2562446"/>
              <a:gd name="connsiteY0" fmla="*/ 1605517 h 2025837"/>
              <a:gd name="connsiteX1" fmla="*/ 255181 w 2562446"/>
              <a:gd name="connsiteY1" fmla="*/ 1924493 h 2025837"/>
              <a:gd name="connsiteX2" fmla="*/ 744279 w 2562446"/>
              <a:gd name="connsiteY2" fmla="*/ 1956391 h 2025837"/>
              <a:gd name="connsiteX3" fmla="*/ 1105786 w 2562446"/>
              <a:gd name="connsiteY3" fmla="*/ 1052624 h 2025837"/>
              <a:gd name="connsiteX4" fmla="*/ 1456660 w 2562446"/>
              <a:gd name="connsiteY4" fmla="*/ 1052624 h 2025837"/>
              <a:gd name="connsiteX5" fmla="*/ 1733107 w 2562446"/>
              <a:gd name="connsiteY5" fmla="*/ 1860698 h 2025837"/>
              <a:gd name="connsiteX6" fmla="*/ 2275367 w 2562446"/>
              <a:gd name="connsiteY6" fmla="*/ 1850066 h 2025837"/>
              <a:gd name="connsiteX7" fmla="*/ 2402958 w 2562446"/>
              <a:gd name="connsiteY7" fmla="*/ 1169582 h 2025837"/>
              <a:gd name="connsiteX8" fmla="*/ 1733107 w 2562446"/>
              <a:gd name="connsiteY8" fmla="*/ 659219 h 2025837"/>
              <a:gd name="connsiteX9" fmla="*/ 2562446 w 2562446"/>
              <a:gd name="connsiteY9" fmla="*/ 0 h 202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2446" h="2025837">
                <a:moveTo>
                  <a:pt x="0" y="1605517"/>
                </a:moveTo>
                <a:cubicBezTo>
                  <a:pt x="65567" y="1735765"/>
                  <a:pt x="131135" y="1866014"/>
                  <a:pt x="255181" y="1924493"/>
                </a:cubicBezTo>
                <a:cubicBezTo>
                  <a:pt x="379227" y="1982972"/>
                  <a:pt x="602512" y="2101703"/>
                  <a:pt x="744279" y="1956391"/>
                </a:cubicBezTo>
                <a:cubicBezTo>
                  <a:pt x="886047" y="1811080"/>
                  <a:pt x="987056" y="1203252"/>
                  <a:pt x="1105786" y="1052624"/>
                </a:cubicBezTo>
                <a:cubicBezTo>
                  <a:pt x="1224516" y="901996"/>
                  <a:pt x="1352107" y="917945"/>
                  <a:pt x="1456660" y="1052624"/>
                </a:cubicBezTo>
                <a:cubicBezTo>
                  <a:pt x="1561214" y="1187303"/>
                  <a:pt x="1596656" y="1727791"/>
                  <a:pt x="1733107" y="1860698"/>
                </a:cubicBezTo>
                <a:cubicBezTo>
                  <a:pt x="1869558" y="1993605"/>
                  <a:pt x="2163725" y="1965252"/>
                  <a:pt x="2275367" y="1850066"/>
                </a:cubicBezTo>
                <a:cubicBezTo>
                  <a:pt x="2387009" y="1734880"/>
                  <a:pt x="2493335" y="1368056"/>
                  <a:pt x="2402958" y="1169582"/>
                </a:cubicBezTo>
                <a:cubicBezTo>
                  <a:pt x="2312581" y="971108"/>
                  <a:pt x="1706526" y="854149"/>
                  <a:pt x="1733107" y="659219"/>
                </a:cubicBezTo>
                <a:cubicBezTo>
                  <a:pt x="1759688" y="464289"/>
                  <a:pt x="2161067" y="232144"/>
                  <a:pt x="2562446" y="0"/>
                </a:cubicBez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241312" y="4061637"/>
            <a:ext cx="2711302" cy="2088322"/>
          </a:xfrm>
          <a:custGeom>
            <a:avLst/>
            <a:gdLst>
              <a:gd name="connsiteX0" fmla="*/ 0 w 2711302"/>
              <a:gd name="connsiteY0" fmla="*/ 0 h 2088322"/>
              <a:gd name="connsiteX1" fmla="*/ 786809 w 2711302"/>
              <a:gd name="connsiteY1" fmla="*/ 467833 h 2088322"/>
              <a:gd name="connsiteX2" fmla="*/ 839972 w 2711302"/>
              <a:gd name="connsiteY2" fmla="*/ 903768 h 2088322"/>
              <a:gd name="connsiteX3" fmla="*/ 382772 w 2711302"/>
              <a:gd name="connsiteY3" fmla="*/ 1286540 h 2088322"/>
              <a:gd name="connsiteX4" fmla="*/ 223283 w 2711302"/>
              <a:gd name="connsiteY4" fmla="*/ 1733107 h 2088322"/>
              <a:gd name="connsiteX5" fmla="*/ 680483 w 2711302"/>
              <a:gd name="connsiteY5" fmla="*/ 2041451 h 2088322"/>
              <a:gd name="connsiteX6" fmla="*/ 1169581 w 2711302"/>
              <a:gd name="connsiteY6" fmla="*/ 1733107 h 2088322"/>
              <a:gd name="connsiteX7" fmla="*/ 1297172 w 2711302"/>
              <a:gd name="connsiteY7" fmla="*/ 1116419 h 2088322"/>
              <a:gd name="connsiteX8" fmla="*/ 1594883 w 2711302"/>
              <a:gd name="connsiteY8" fmla="*/ 1127051 h 2088322"/>
              <a:gd name="connsiteX9" fmla="*/ 1850065 w 2711302"/>
              <a:gd name="connsiteY9" fmla="*/ 1881963 h 2088322"/>
              <a:gd name="connsiteX10" fmla="*/ 2392325 w 2711302"/>
              <a:gd name="connsiteY10" fmla="*/ 2073349 h 2088322"/>
              <a:gd name="connsiteX11" fmla="*/ 2711302 w 2711302"/>
              <a:gd name="connsiteY11" fmla="*/ 1573619 h 2088322"/>
              <a:gd name="connsiteX12" fmla="*/ 2711302 w 2711302"/>
              <a:gd name="connsiteY12" fmla="*/ 1573619 h 20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1302" h="2088322">
                <a:moveTo>
                  <a:pt x="0" y="0"/>
                </a:moveTo>
                <a:cubicBezTo>
                  <a:pt x="323407" y="158602"/>
                  <a:pt x="646814" y="317205"/>
                  <a:pt x="786809" y="467833"/>
                </a:cubicBezTo>
                <a:cubicBezTo>
                  <a:pt x="926804" y="618461"/>
                  <a:pt x="907311" y="767317"/>
                  <a:pt x="839972" y="903768"/>
                </a:cubicBezTo>
                <a:cubicBezTo>
                  <a:pt x="772633" y="1040219"/>
                  <a:pt x="485553" y="1148317"/>
                  <a:pt x="382772" y="1286540"/>
                </a:cubicBezTo>
                <a:cubicBezTo>
                  <a:pt x="279991" y="1424763"/>
                  <a:pt x="173665" y="1607289"/>
                  <a:pt x="223283" y="1733107"/>
                </a:cubicBezTo>
                <a:cubicBezTo>
                  <a:pt x="272901" y="1858925"/>
                  <a:pt x="522767" y="2041451"/>
                  <a:pt x="680483" y="2041451"/>
                </a:cubicBezTo>
                <a:cubicBezTo>
                  <a:pt x="838199" y="2041451"/>
                  <a:pt x="1066800" y="1887279"/>
                  <a:pt x="1169581" y="1733107"/>
                </a:cubicBezTo>
                <a:cubicBezTo>
                  <a:pt x="1272362" y="1578935"/>
                  <a:pt x="1226288" y="1217428"/>
                  <a:pt x="1297172" y="1116419"/>
                </a:cubicBezTo>
                <a:cubicBezTo>
                  <a:pt x="1368056" y="1015410"/>
                  <a:pt x="1502734" y="999460"/>
                  <a:pt x="1594883" y="1127051"/>
                </a:cubicBezTo>
                <a:cubicBezTo>
                  <a:pt x="1687032" y="1254642"/>
                  <a:pt x="1717158" y="1724247"/>
                  <a:pt x="1850065" y="1881963"/>
                </a:cubicBezTo>
                <a:cubicBezTo>
                  <a:pt x="1982972" y="2039679"/>
                  <a:pt x="2248786" y="2124740"/>
                  <a:pt x="2392325" y="2073349"/>
                </a:cubicBezTo>
                <a:cubicBezTo>
                  <a:pt x="2535864" y="2021958"/>
                  <a:pt x="2711302" y="1573619"/>
                  <a:pt x="2711302" y="1573619"/>
                </a:cubicBezTo>
                <a:lnTo>
                  <a:pt x="2711302" y="1573619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 animBg="1"/>
      <p:bldP spid="99349" grpId="0" animBg="1"/>
      <p:bldP spid="9935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Post-order Traversals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3581400" y="3276600"/>
            <a:ext cx="5119688" cy="2605088"/>
            <a:chOff x="1296" y="1152"/>
            <a:chExt cx="3225" cy="1641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2736" y="115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100357" name="Group 5"/>
            <p:cNvGrpSpPr>
              <a:grpSpLocks/>
            </p:cNvGrpSpPr>
            <p:nvPr/>
          </p:nvGrpSpPr>
          <p:grpSpPr bwMode="auto">
            <a:xfrm>
              <a:off x="3216" y="2448"/>
              <a:ext cx="1305" cy="345"/>
              <a:chOff x="4080" y="2796"/>
              <a:chExt cx="1305" cy="345"/>
            </a:xfrm>
          </p:grpSpPr>
          <p:sp>
            <p:nvSpPr>
              <p:cNvPr id="100358" name="Oval 6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J</a:t>
                </a:r>
              </a:p>
            </p:txBody>
          </p:sp>
          <p:sp>
            <p:nvSpPr>
              <p:cNvPr id="100359" name="Oval 7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Z</a:t>
                </a:r>
              </a:p>
            </p:txBody>
          </p:sp>
        </p:grpSp>
        <p:grpSp>
          <p:nvGrpSpPr>
            <p:cNvPr id="100360" name="Group 8"/>
            <p:cNvGrpSpPr>
              <a:grpSpLocks/>
            </p:cNvGrpSpPr>
            <p:nvPr/>
          </p:nvGrpSpPr>
          <p:grpSpPr bwMode="auto">
            <a:xfrm>
              <a:off x="1776" y="1872"/>
              <a:ext cx="2265" cy="345"/>
              <a:chOff x="2640" y="2160"/>
              <a:chExt cx="2265" cy="345"/>
            </a:xfrm>
          </p:grpSpPr>
          <p:sp>
            <p:nvSpPr>
              <p:cNvPr id="100361" name="Oval 9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100362" name="Oval 10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100363" name="Group 11"/>
            <p:cNvGrpSpPr>
              <a:grpSpLocks/>
            </p:cNvGrpSpPr>
            <p:nvPr/>
          </p:nvGrpSpPr>
          <p:grpSpPr bwMode="auto">
            <a:xfrm>
              <a:off x="1296" y="2448"/>
              <a:ext cx="1305" cy="345"/>
              <a:chOff x="2160" y="2796"/>
              <a:chExt cx="1305" cy="345"/>
            </a:xfrm>
          </p:grpSpPr>
          <p:sp>
            <p:nvSpPr>
              <p:cNvPr id="100364" name="Oval 12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100365" name="Oval 13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100366" name="AutoShape 14"/>
            <p:cNvCxnSpPr>
              <a:cxnSpLocks noChangeShapeType="1"/>
              <a:stCxn id="100356" idx="3"/>
              <a:endCxn id="100362" idx="7"/>
            </p:cNvCxnSpPr>
            <p:nvPr/>
          </p:nvCxnSpPr>
          <p:spPr bwMode="auto">
            <a:xfrm flipH="1">
              <a:off x="207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367" name="AutoShape 15"/>
            <p:cNvCxnSpPr>
              <a:cxnSpLocks noChangeShapeType="1"/>
              <a:stCxn id="100356" idx="5"/>
              <a:endCxn id="100361" idx="1"/>
            </p:cNvCxnSpPr>
            <p:nvPr/>
          </p:nvCxnSpPr>
          <p:spPr bwMode="auto">
            <a:xfrm>
              <a:off x="3030" y="145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368" name="AutoShape 16"/>
            <p:cNvCxnSpPr>
              <a:cxnSpLocks noChangeShapeType="1"/>
              <a:stCxn id="100362" idx="3"/>
              <a:endCxn id="100365" idx="7"/>
            </p:cNvCxnSpPr>
            <p:nvPr/>
          </p:nvCxnSpPr>
          <p:spPr bwMode="auto">
            <a:xfrm flipH="1">
              <a:off x="15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369" name="AutoShape 17"/>
            <p:cNvCxnSpPr>
              <a:cxnSpLocks noChangeShapeType="1"/>
              <a:stCxn id="100362" idx="5"/>
              <a:endCxn id="100364" idx="1"/>
            </p:cNvCxnSpPr>
            <p:nvPr/>
          </p:nvCxnSpPr>
          <p:spPr bwMode="auto">
            <a:xfrm>
              <a:off x="207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370" name="AutoShape 18"/>
            <p:cNvCxnSpPr>
              <a:cxnSpLocks noChangeShapeType="1"/>
              <a:stCxn id="100361" idx="3"/>
              <a:endCxn id="100358" idx="7"/>
            </p:cNvCxnSpPr>
            <p:nvPr/>
          </p:nvCxnSpPr>
          <p:spPr bwMode="auto">
            <a:xfrm flipH="1">
              <a:off x="351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371" name="AutoShape 19"/>
            <p:cNvCxnSpPr>
              <a:cxnSpLocks noChangeShapeType="1"/>
              <a:stCxn id="100361" idx="5"/>
              <a:endCxn id="100359" idx="1"/>
            </p:cNvCxnSpPr>
            <p:nvPr/>
          </p:nvCxnSpPr>
          <p:spPr bwMode="auto">
            <a:xfrm>
              <a:off x="3990" y="217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457200" y="1420813"/>
            <a:ext cx="7481888" cy="5794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Process Left </a:t>
            </a:r>
            <a:r>
              <a:rPr lang="en-US" sz="3200" dirty="0" err="1">
                <a:solidFill>
                  <a:srgbClr val="000066"/>
                </a:solidFill>
              </a:rPr>
              <a:t>Subtree</a:t>
            </a:r>
            <a:r>
              <a:rPr lang="en-US" sz="3200" dirty="0">
                <a:solidFill>
                  <a:srgbClr val="000066"/>
                </a:solidFill>
              </a:rPr>
              <a:t> – Right </a:t>
            </a:r>
            <a:r>
              <a:rPr lang="en-US" sz="3200" dirty="0" err="1">
                <a:solidFill>
                  <a:srgbClr val="000066"/>
                </a:solidFill>
              </a:rPr>
              <a:t>Subtree</a:t>
            </a:r>
            <a:r>
              <a:rPr lang="en-US" sz="3200" dirty="0">
                <a:solidFill>
                  <a:srgbClr val="000066"/>
                </a:solidFill>
              </a:rPr>
              <a:t> – Self</a:t>
            </a:r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457200" y="2190750"/>
            <a:ext cx="8574088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>
                <a:solidFill>
                  <a:srgbClr val="000066"/>
                </a:solidFill>
              </a:rPr>
              <a:t>Outline Method: process when line RIGHT of node</a:t>
            </a: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57200" y="3462338"/>
            <a:ext cx="4076757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A – C – E – J – Z – M – K</a:t>
            </a:r>
          </a:p>
        </p:txBody>
      </p:sp>
      <p:sp>
        <p:nvSpPr>
          <p:cNvPr id="23" name="Freeform 22"/>
          <p:cNvSpPr/>
          <p:nvPr/>
        </p:nvSpPr>
        <p:spPr>
          <a:xfrm>
            <a:off x="3363939" y="3543300"/>
            <a:ext cx="2351061" cy="2019300"/>
          </a:xfrm>
          <a:custGeom>
            <a:avLst/>
            <a:gdLst>
              <a:gd name="connsiteX0" fmla="*/ 2200939 w 2200939"/>
              <a:gd name="connsiteY0" fmla="*/ 0 h 1967023"/>
              <a:gd name="connsiteX1" fmla="*/ 903767 w 2200939"/>
              <a:gd name="connsiteY1" fmla="*/ 765544 h 1967023"/>
              <a:gd name="connsiteX2" fmla="*/ 0 w 2200939"/>
              <a:gd name="connsiteY2" fmla="*/ 1967023 h 1967023"/>
              <a:gd name="connsiteX3" fmla="*/ 0 w 2200939"/>
              <a:gd name="connsiteY3" fmla="*/ 1967023 h 1967023"/>
              <a:gd name="connsiteX4" fmla="*/ 0 w 2200939"/>
              <a:gd name="connsiteY4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939" h="1967023">
                <a:moveTo>
                  <a:pt x="2200939" y="0"/>
                </a:moveTo>
                <a:cubicBezTo>
                  <a:pt x="1735764" y="218853"/>
                  <a:pt x="1270590" y="437707"/>
                  <a:pt x="903767" y="765544"/>
                </a:cubicBezTo>
                <a:cubicBezTo>
                  <a:pt x="536944" y="1093381"/>
                  <a:pt x="0" y="1967023"/>
                  <a:pt x="0" y="1967023"/>
                </a:cubicBezTo>
                <a:lnTo>
                  <a:pt x="0" y="1967023"/>
                </a:lnTo>
                <a:lnTo>
                  <a:pt x="0" y="1967023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4721590">
            <a:off x="6613506" y="3524804"/>
            <a:ext cx="2270051" cy="1932467"/>
          </a:xfrm>
          <a:custGeom>
            <a:avLst/>
            <a:gdLst>
              <a:gd name="connsiteX0" fmla="*/ 2200939 w 2200939"/>
              <a:gd name="connsiteY0" fmla="*/ 0 h 1967023"/>
              <a:gd name="connsiteX1" fmla="*/ 903767 w 2200939"/>
              <a:gd name="connsiteY1" fmla="*/ 765544 h 1967023"/>
              <a:gd name="connsiteX2" fmla="*/ 0 w 2200939"/>
              <a:gd name="connsiteY2" fmla="*/ 1967023 h 1967023"/>
              <a:gd name="connsiteX3" fmla="*/ 0 w 2200939"/>
              <a:gd name="connsiteY3" fmla="*/ 1967023 h 1967023"/>
              <a:gd name="connsiteX4" fmla="*/ 0 w 2200939"/>
              <a:gd name="connsiteY4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939" h="1967023">
                <a:moveTo>
                  <a:pt x="2200939" y="0"/>
                </a:moveTo>
                <a:cubicBezTo>
                  <a:pt x="1735764" y="218853"/>
                  <a:pt x="1270590" y="437707"/>
                  <a:pt x="903767" y="765544"/>
                </a:cubicBezTo>
                <a:cubicBezTo>
                  <a:pt x="536944" y="1093381"/>
                  <a:pt x="0" y="1967023"/>
                  <a:pt x="0" y="1967023"/>
                </a:cubicBezTo>
                <a:lnTo>
                  <a:pt x="0" y="1967023"/>
                </a:lnTo>
                <a:lnTo>
                  <a:pt x="0" y="1967023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49256" y="4104167"/>
            <a:ext cx="2562446" cy="2025837"/>
          </a:xfrm>
          <a:custGeom>
            <a:avLst/>
            <a:gdLst>
              <a:gd name="connsiteX0" fmla="*/ 0 w 2562446"/>
              <a:gd name="connsiteY0" fmla="*/ 1605517 h 2025837"/>
              <a:gd name="connsiteX1" fmla="*/ 255181 w 2562446"/>
              <a:gd name="connsiteY1" fmla="*/ 1924493 h 2025837"/>
              <a:gd name="connsiteX2" fmla="*/ 744279 w 2562446"/>
              <a:gd name="connsiteY2" fmla="*/ 1956391 h 2025837"/>
              <a:gd name="connsiteX3" fmla="*/ 1105786 w 2562446"/>
              <a:gd name="connsiteY3" fmla="*/ 1052624 h 2025837"/>
              <a:gd name="connsiteX4" fmla="*/ 1456660 w 2562446"/>
              <a:gd name="connsiteY4" fmla="*/ 1052624 h 2025837"/>
              <a:gd name="connsiteX5" fmla="*/ 1733107 w 2562446"/>
              <a:gd name="connsiteY5" fmla="*/ 1860698 h 2025837"/>
              <a:gd name="connsiteX6" fmla="*/ 2275367 w 2562446"/>
              <a:gd name="connsiteY6" fmla="*/ 1850066 h 2025837"/>
              <a:gd name="connsiteX7" fmla="*/ 2402958 w 2562446"/>
              <a:gd name="connsiteY7" fmla="*/ 1169582 h 2025837"/>
              <a:gd name="connsiteX8" fmla="*/ 1733107 w 2562446"/>
              <a:gd name="connsiteY8" fmla="*/ 659219 h 2025837"/>
              <a:gd name="connsiteX9" fmla="*/ 2562446 w 2562446"/>
              <a:gd name="connsiteY9" fmla="*/ 0 h 202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2446" h="2025837">
                <a:moveTo>
                  <a:pt x="0" y="1605517"/>
                </a:moveTo>
                <a:cubicBezTo>
                  <a:pt x="65567" y="1735765"/>
                  <a:pt x="131135" y="1866014"/>
                  <a:pt x="255181" y="1924493"/>
                </a:cubicBezTo>
                <a:cubicBezTo>
                  <a:pt x="379227" y="1982972"/>
                  <a:pt x="602512" y="2101703"/>
                  <a:pt x="744279" y="1956391"/>
                </a:cubicBezTo>
                <a:cubicBezTo>
                  <a:pt x="886047" y="1811080"/>
                  <a:pt x="987056" y="1203252"/>
                  <a:pt x="1105786" y="1052624"/>
                </a:cubicBezTo>
                <a:cubicBezTo>
                  <a:pt x="1224516" y="901996"/>
                  <a:pt x="1352107" y="917945"/>
                  <a:pt x="1456660" y="1052624"/>
                </a:cubicBezTo>
                <a:cubicBezTo>
                  <a:pt x="1561214" y="1187303"/>
                  <a:pt x="1596656" y="1727791"/>
                  <a:pt x="1733107" y="1860698"/>
                </a:cubicBezTo>
                <a:cubicBezTo>
                  <a:pt x="1869558" y="1993605"/>
                  <a:pt x="2163725" y="1965252"/>
                  <a:pt x="2275367" y="1850066"/>
                </a:cubicBezTo>
                <a:cubicBezTo>
                  <a:pt x="2387009" y="1734880"/>
                  <a:pt x="2493335" y="1368056"/>
                  <a:pt x="2402958" y="1169582"/>
                </a:cubicBezTo>
                <a:cubicBezTo>
                  <a:pt x="2312581" y="971108"/>
                  <a:pt x="1706526" y="854149"/>
                  <a:pt x="1733107" y="659219"/>
                </a:cubicBezTo>
                <a:cubicBezTo>
                  <a:pt x="1759688" y="464289"/>
                  <a:pt x="2161067" y="232144"/>
                  <a:pt x="2562446" y="0"/>
                </a:cubicBez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241312" y="4061637"/>
            <a:ext cx="2711302" cy="2088322"/>
          </a:xfrm>
          <a:custGeom>
            <a:avLst/>
            <a:gdLst>
              <a:gd name="connsiteX0" fmla="*/ 0 w 2711302"/>
              <a:gd name="connsiteY0" fmla="*/ 0 h 2088322"/>
              <a:gd name="connsiteX1" fmla="*/ 786809 w 2711302"/>
              <a:gd name="connsiteY1" fmla="*/ 467833 h 2088322"/>
              <a:gd name="connsiteX2" fmla="*/ 839972 w 2711302"/>
              <a:gd name="connsiteY2" fmla="*/ 903768 h 2088322"/>
              <a:gd name="connsiteX3" fmla="*/ 382772 w 2711302"/>
              <a:gd name="connsiteY3" fmla="*/ 1286540 h 2088322"/>
              <a:gd name="connsiteX4" fmla="*/ 223283 w 2711302"/>
              <a:gd name="connsiteY4" fmla="*/ 1733107 h 2088322"/>
              <a:gd name="connsiteX5" fmla="*/ 680483 w 2711302"/>
              <a:gd name="connsiteY5" fmla="*/ 2041451 h 2088322"/>
              <a:gd name="connsiteX6" fmla="*/ 1169581 w 2711302"/>
              <a:gd name="connsiteY6" fmla="*/ 1733107 h 2088322"/>
              <a:gd name="connsiteX7" fmla="*/ 1297172 w 2711302"/>
              <a:gd name="connsiteY7" fmla="*/ 1116419 h 2088322"/>
              <a:gd name="connsiteX8" fmla="*/ 1594883 w 2711302"/>
              <a:gd name="connsiteY8" fmla="*/ 1127051 h 2088322"/>
              <a:gd name="connsiteX9" fmla="*/ 1850065 w 2711302"/>
              <a:gd name="connsiteY9" fmla="*/ 1881963 h 2088322"/>
              <a:gd name="connsiteX10" fmla="*/ 2392325 w 2711302"/>
              <a:gd name="connsiteY10" fmla="*/ 2073349 h 2088322"/>
              <a:gd name="connsiteX11" fmla="*/ 2711302 w 2711302"/>
              <a:gd name="connsiteY11" fmla="*/ 1573619 h 2088322"/>
              <a:gd name="connsiteX12" fmla="*/ 2711302 w 2711302"/>
              <a:gd name="connsiteY12" fmla="*/ 1573619 h 20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1302" h="2088322">
                <a:moveTo>
                  <a:pt x="0" y="0"/>
                </a:moveTo>
                <a:cubicBezTo>
                  <a:pt x="323407" y="158602"/>
                  <a:pt x="646814" y="317205"/>
                  <a:pt x="786809" y="467833"/>
                </a:cubicBezTo>
                <a:cubicBezTo>
                  <a:pt x="926804" y="618461"/>
                  <a:pt x="907311" y="767317"/>
                  <a:pt x="839972" y="903768"/>
                </a:cubicBezTo>
                <a:cubicBezTo>
                  <a:pt x="772633" y="1040219"/>
                  <a:pt x="485553" y="1148317"/>
                  <a:pt x="382772" y="1286540"/>
                </a:cubicBezTo>
                <a:cubicBezTo>
                  <a:pt x="279991" y="1424763"/>
                  <a:pt x="173665" y="1607289"/>
                  <a:pt x="223283" y="1733107"/>
                </a:cubicBezTo>
                <a:cubicBezTo>
                  <a:pt x="272901" y="1858925"/>
                  <a:pt x="522767" y="2041451"/>
                  <a:pt x="680483" y="2041451"/>
                </a:cubicBezTo>
                <a:cubicBezTo>
                  <a:pt x="838199" y="2041451"/>
                  <a:pt x="1066800" y="1887279"/>
                  <a:pt x="1169581" y="1733107"/>
                </a:cubicBezTo>
                <a:cubicBezTo>
                  <a:pt x="1272362" y="1578935"/>
                  <a:pt x="1226288" y="1217428"/>
                  <a:pt x="1297172" y="1116419"/>
                </a:cubicBezTo>
                <a:cubicBezTo>
                  <a:pt x="1368056" y="1015410"/>
                  <a:pt x="1502734" y="999460"/>
                  <a:pt x="1594883" y="1127051"/>
                </a:cubicBezTo>
                <a:cubicBezTo>
                  <a:pt x="1687032" y="1254642"/>
                  <a:pt x="1717158" y="1724247"/>
                  <a:pt x="1850065" y="1881963"/>
                </a:cubicBezTo>
                <a:cubicBezTo>
                  <a:pt x="1982972" y="2039679"/>
                  <a:pt x="2248786" y="2124740"/>
                  <a:pt x="2392325" y="2073349"/>
                </a:cubicBezTo>
                <a:cubicBezTo>
                  <a:pt x="2535864" y="2021958"/>
                  <a:pt x="2711302" y="1573619"/>
                  <a:pt x="2711302" y="1573619"/>
                </a:cubicBezTo>
                <a:lnTo>
                  <a:pt x="2711302" y="1573619"/>
                </a:lnTo>
              </a:path>
            </a:pathLst>
          </a:custGeom>
          <a:noFill/>
          <a:ln w="38100">
            <a:solidFill>
              <a:srgbClr val="CC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nimBg="1"/>
      <p:bldP spid="100373" grpId="0" animBg="1"/>
      <p:bldP spid="100374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 All 3 Traversals</a:t>
            </a:r>
          </a:p>
        </p:txBody>
      </p:sp>
      <p:grpSp>
        <p:nvGrpSpPr>
          <p:cNvPr id="41010" name="Group 50"/>
          <p:cNvGrpSpPr>
            <a:grpSpLocks/>
          </p:cNvGrpSpPr>
          <p:nvPr/>
        </p:nvGrpSpPr>
        <p:grpSpPr bwMode="auto">
          <a:xfrm>
            <a:off x="2900363" y="1689100"/>
            <a:ext cx="5500687" cy="3576638"/>
            <a:chOff x="1296" y="895"/>
            <a:chExt cx="3465" cy="2253"/>
          </a:xfrm>
        </p:grpSpPr>
        <p:sp>
          <p:nvSpPr>
            <p:cNvPr id="41011" name="Oval 51"/>
            <p:cNvSpPr>
              <a:spLocks noChangeArrowheads="1"/>
            </p:cNvSpPr>
            <p:nvPr/>
          </p:nvSpPr>
          <p:spPr bwMode="auto">
            <a:xfrm>
              <a:off x="2736" y="895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K</a:t>
              </a:r>
            </a:p>
          </p:txBody>
        </p: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3216" y="2191"/>
              <a:ext cx="1305" cy="345"/>
              <a:chOff x="4080" y="2796"/>
              <a:chExt cx="1305" cy="345"/>
            </a:xfrm>
          </p:grpSpPr>
          <p:sp>
            <p:nvSpPr>
              <p:cNvPr id="41013" name="Oval 53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V</a:t>
                </a:r>
              </a:p>
            </p:txBody>
          </p:sp>
          <p:sp>
            <p:nvSpPr>
              <p:cNvPr id="41014" name="Oval 54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Y</a:t>
                </a:r>
              </a:p>
            </p:txBody>
          </p:sp>
        </p:grpSp>
        <p:grpSp>
          <p:nvGrpSpPr>
            <p:cNvPr id="41015" name="Group 55"/>
            <p:cNvGrpSpPr>
              <a:grpSpLocks/>
            </p:cNvGrpSpPr>
            <p:nvPr/>
          </p:nvGrpSpPr>
          <p:grpSpPr bwMode="auto">
            <a:xfrm>
              <a:off x="1776" y="1615"/>
              <a:ext cx="2265" cy="345"/>
              <a:chOff x="2640" y="2160"/>
              <a:chExt cx="2265" cy="345"/>
            </a:xfrm>
          </p:grpSpPr>
          <p:sp>
            <p:nvSpPr>
              <p:cNvPr id="41016" name="Oval 56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41017" name="Oval 5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41018" name="Group 58"/>
            <p:cNvGrpSpPr>
              <a:grpSpLocks/>
            </p:cNvGrpSpPr>
            <p:nvPr/>
          </p:nvGrpSpPr>
          <p:grpSpPr bwMode="auto">
            <a:xfrm>
              <a:off x="1296" y="2191"/>
              <a:ext cx="1305" cy="345"/>
              <a:chOff x="2160" y="2796"/>
              <a:chExt cx="1305" cy="345"/>
            </a:xfrm>
          </p:grpSpPr>
          <p:sp>
            <p:nvSpPr>
              <p:cNvPr id="41019" name="Oval 59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41020" name="Oval 60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2976" y="2803"/>
              <a:ext cx="825" cy="345"/>
              <a:chOff x="3840" y="3348"/>
              <a:chExt cx="825" cy="345"/>
            </a:xfrm>
          </p:grpSpPr>
          <p:sp>
            <p:nvSpPr>
              <p:cNvPr id="41022" name="Oval 62"/>
              <p:cNvSpPr>
                <a:spLocks noChangeArrowheads="1"/>
              </p:cNvSpPr>
              <p:nvPr/>
            </p:nvSpPr>
            <p:spPr bwMode="auto">
              <a:xfrm>
                <a:off x="384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Q</a:t>
                </a:r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auto">
              <a:xfrm>
                <a:off x="432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grpSp>
          <p:nvGrpSpPr>
            <p:cNvPr id="41024" name="Group 64"/>
            <p:cNvGrpSpPr>
              <a:grpSpLocks/>
            </p:cNvGrpSpPr>
            <p:nvPr/>
          </p:nvGrpSpPr>
          <p:grpSpPr bwMode="auto">
            <a:xfrm>
              <a:off x="3936" y="2803"/>
              <a:ext cx="825" cy="345"/>
              <a:chOff x="4800" y="3348"/>
              <a:chExt cx="825" cy="345"/>
            </a:xfrm>
          </p:grpSpPr>
          <p:sp>
            <p:nvSpPr>
              <p:cNvPr id="41025" name="Oval 65"/>
              <p:cNvSpPr>
                <a:spLocks noChangeArrowheads="1"/>
              </p:cNvSpPr>
              <p:nvPr/>
            </p:nvSpPr>
            <p:spPr bwMode="auto">
              <a:xfrm>
                <a:off x="480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41026" name="Oval 66"/>
              <p:cNvSpPr>
                <a:spLocks noChangeArrowheads="1"/>
              </p:cNvSpPr>
              <p:nvPr/>
            </p:nvSpPr>
            <p:spPr bwMode="auto">
              <a:xfrm>
                <a:off x="52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G</a:t>
                </a:r>
              </a:p>
            </p:txBody>
          </p:sp>
        </p:grpSp>
        <p:cxnSp>
          <p:nvCxnSpPr>
            <p:cNvPr id="41027" name="AutoShape 67"/>
            <p:cNvCxnSpPr>
              <a:cxnSpLocks noChangeShapeType="1"/>
              <a:stCxn id="41011" idx="3"/>
              <a:endCxn id="41017" idx="7"/>
            </p:cNvCxnSpPr>
            <p:nvPr/>
          </p:nvCxnSpPr>
          <p:spPr bwMode="auto">
            <a:xfrm flipH="1">
              <a:off x="2070" y="119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/>
            <p:cNvCxnSpPr>
              <a:cxnSpLocks noChangeShapeType="1"/>
              <a:stCxn id="41011" idx="5"/>
              <a:endCxn id="41016" idx="1"/>
            </p:cNvCxnSpPr>
            <p:nvPr/>
          </p:nvCxnSpPr>
          <p:spPr bwMode="auto">
            <a:xfrm>
              <a:off x="3030" y="119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/>
            <p:cNvCxnSpPr>
              <a:cxnSpLocks noChangeShapeType="1"/>
              <a:stCxn id="41017" idx="3"/>
              <a:endCxn id="41020" idx="7"/>
            </p:cNvCxnSpPr>
            <p:nvPr/>
          </p:nvCxnSpPr>
          <p:spPr bwMode="auto">
            <a:xfrm flipH="1">
              <a:off x="159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/>
            <p:cNvCxnSpPr>
              <a:cxnSpLocks noChangeShapeType="1"/>
              <a:stCxn id="41017" idx="5"/>
              <a:endCxn id="41019" idx="1"/>
            </p:cNvCxnSpPr>
            <p:nvPr/>
          </p:nvCxnSpPr>
          <p:spPr bwMode="auto">
            <a:xfrm>
              <a:off x="207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/>
            <p:cNvCxnSpPr>
              <a:cxnSpLocks noChangeShapeType="1"/>
              <a:stCxn id="41016" idx="3"/>
              <a:endCxn id="41013" idx="7"/>
            </p:cNvCxnSpPr>
            <p:nvPr/>
          </p:nvCxnSpPr>
          <p:spPr bwMode="auto">
            <a:xfrm flipH="1">
              <a:off x="351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/>
            <p:cNvCxnSpPr>
              <a:cxnSpLocks noChangeShapeType="1"/>
              <a:stCxn id="41016" idx="5"/>
              <a:endCxn id="41014" idx="1"/>
            </p:cNvCxnSpPr>
            <p:nvPr/>
          </p:nvCxnSpPr>
          <p:spPr bwMode="auto">
            <a:xfrm>
              <a:off x="3990" y="191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/>
            <p:cNvCxnSpPr>
              <a:cxnSpLocks noChangeShapeType="1"/>
              <a:stCxn id="41013" idx="3"/>
              <a:endCxn id="41022" idx="0"/>
            </p:cNvCxnSpPr>
            <p:nvPr/>
          </p:nvCxnSpPr>
          <p:spPr bwMode="auto">
            <a:xfrm flipH="1">
              <a:off x="3149" y="2491"/>
              <a:ext cx="118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/>
            <p:cNvCxnSpPr>
              <a:cxnSpLocks noChangeShapeType="1"/>
              <a:stCxn id="41013" idx="5"/>
              <a:endCxn id="41023" idx="0"/>
            </p:cNvCxnSpPr>
            <p:nvPr/>
          </p:nvCxnSpPr>
          <p:spPr bwMode="auto">
            <a:xfrm>
              <a:off x="3510" y="2491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/>
            <p:cNvCxnSpPr>
              <a:cxnSpLocks noChangeShapeType="1"/>
              <a:stCxn id="41014" idx="3"/>
              <a:endCxn id="41025" idx="0"/>
            </p:cNvCxnSpPr>
            <p:nvPr/>
          </p:nvCxnSpPr>
          <p:spPr bwMode="auto">
            <a:xfrm flipH="1">
              <a:off x="4109" y="2491"/>
              <a:ext cx="118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/>
            <p:cNvCxnSpPr>
              <a:cxnSpLocks noChangeShapeType="1"/>
              <a:stCxn id="41014" idx="5"/>
              <a:endCxn id="41026" idx="0"/>
            </p:cNvCxnSpPr>
            <p:nvPr/>
          </p:nvCxnSpPr>
          <p:spPr bwMode="auto">
            <a:xfrm>
              <a:off x="4470" y="2491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Perform All 3 Traversals</a:t>
            </a:r>
          </a:p>
        </p:txBody>
      </p:sp>
      <p:grpSp>
        <p:nvGrpSpPr>
          <p:cNvPr id="42075" name="Group 91"/>
          <p:cNvGrpSpPr>
            <a:grpSpLocks/>
          </p:cNvGrpSpPr>
          <p:nvPr/>
        </p:nvGrpSpPr>
        <p:grpSpPr bwMode="auto">
          <a:xfrm>
            <a:off x="2957513" y="1528763"/>
            <a:ext cx="5500687" cy="3576637"/>
            <a:chOff x="1863" y="963"/>
            <a:chExt cx="3465" cy="2253"/>
          </a:xfrm>
        </p:grpSpPr>
        <p:sp>
          <p:nvSpPr>
            <p:cNvPr id="42049" name="Oval 65"/>
            <p:cNvSpPr>
              <a:spLocks noChangeArrowheads="1"/>
            </p:cNvSpPr>
            <p:nvPr/>
          </p:nvSpPr>
          <p:spPr bwMode="auto">
            <a:xfrm>
              <a:off x="3303" y="963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42052" name="Oval 68"/>
            <p:cNvSpPr>
              <a:spLocks noChangeArrowheads="1"/>
            </p:cNvSpPr>
            <p:nvPr/>
          </p:nvSpPr>
          <p:spPr bwMode="auto">
            <a:xfrm>
              <a:off x="4743" y="2259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T</a:t>
              </a:r>
            </a:p>
          </p:txBody>
        </p:sp>
        <p:grpSp>
          <p:nvGrpSpPr>
            <p:cNvPr id="42053" name="Group 69"/>
            <p:cNvGrpSpPr>
              <a:grpSpLocks/>
            </p:cNvGrpSpPr>
            <p:nvPr/>
          </p:nvGrpSpPr>
          <p:grpSpPr bwMode="auto">
            <a:xfrm>
              <a:off x="2343" y="1683"/>
              <a:ext cx="2265" cy="345"/>
              <a:chOff x="2640" y="2160"/>
              <a:chExt cx="2265" cy="345"/>
            </a:xfrm>
          </p:grpSpPr>
          <p:sp>
            <p:nvSpPr>
              <p:cNvPr id="42054" name="Oval 7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42055" name="Oval 7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</p:grpSp>
        <p:grpSp>
          <p:nvGrpSpPr>
            <p:cNvPr id="42056" name="Group 72"/>
            <p:cNvGrpSpPr>
              <a:grpSpLocks/>
            </p:cNvGrpSpPr>
            <p:nvPr/>
          </p:nvGrpSpPr>
          <p:grpSpPr bwMode="auto">
            <a:xfrm>
              <a:off x="1863" y="2259"/>
              <a:ext cx="1305" cy="345"/>
              <a:chOff x="2160" y="2796"/>
              <a:chExt cx="1305" cy="345"/>
            </a:xfrm>
          </p:grpSpPr>
          <p:sp>
            <p:nvSpPr>
              <p:cNvPr id="42057" name="Oval 73"/>
              <p:cNvSpPr>
                <a:spLocks noChangeArrowheads="1"/>
              </p:cNvSpPr>
              <p:nvPr/>
            </p:nvSpPr>
            <p:spPr bwMode="auto">
              <a:xfrm>
                <a:off x="312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U</a:t>
                </a:r>
              </a:p>
            </p:txBody>
          </p:sp>
          <p:sp>
            <p:nvSpPr>
              <p:cNvPr id="42058" name="Oval 74"/>
              <p:cNvSpPr>
                <a:spLocks noChangeArrowheads="1"/>
              </p:cNvSpPr>
              <p:nvPr/>
            </p:nvSpPr>
            <p:spPr bwMode="auto">
              <a:xfrm>
                <a:off x="216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P</a:t>
                </a:r>
              </a:p>
            </p:txBody>
          </p:sp>
        </p:grpSp>
        <p:grpSp>
          <p:nvGrpSpPr>
            <p:cNvPr id="42062" name="Group 78"/>
            <p:cNvGrpSpPr>
              <a:grpSpLocks/>
            </p:cNvGrpSpPr>
            <p:nvPr/>
          </p:nvGrpSpPr>
          <p:grpSpPr bwMode="auto">
            <a:xfrm>
              <a:off x="4503" y="2871"/>
              <a:ext cx="825" cy="345"/>
              <a:chOff x="4800" y="3348"/>
              <a:chExt cx="825" cy="345"/>
            </a:xfrm>
          </p:grpSpPr>
          <p:sp>
            <p:nvSpPr>
              <p:cNvPr id="42063" name="Oval 79"/>
              <p:cNvSpPr>
                <a:spLocks noChangeArrowheads="1"/>
              </p:cNvSpPr>
              <p:nvPr/>
            </p:nvSpPr>
            <p:spPr bwMode="auto">
              <a:xfrm>
                <a:off x="480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42064" name="Oval 80"/>
              <p:cNvSpPr>
                <a:spLocks noChangeArrowheads="1"/>
              </p:cNvSpPr>
              <p:nvPr/>
            </p:nvSpPr>
            <p:spPr bwMode="auto">
              <a:xfrm>
                <a:off x="52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R</a:t>
                </a:r>
              </a:p>
            </p:txBody>
          </p:sp>
        </p:grpSp>
        <p:cxnSp>
          <p:nvCxnSpPr>
            <p:cNvPr id="42065" name="AutoShape 81"/>
            <p:cNvCxnSpPr>
              <a:cxnSpLocks noChangeShapeType="1"/>
              <a:stCxn id="42049" idx="3"/>
              <a:endCxn id="42055" idx="7"/>
            </p:cNvCxnSpPr>
            <p:nvPr/>
          </p:nvCxnSpPr>
          <p:spPr bwMode="auto">
            <a:xfrm flipH="1">
              <a:off x="2637" y="1263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6" name="AutoShape 82"/>
            <p:cNvCxnSpPr>
              <a:cxnSpLocks noChangeShapeType="1"/>
              <a:stCxn id="42049" idx="5"/>
              <a:endCxn id="42054" idx="1"/>
            </p:cNvCxnSpPr>
            <p:nvPr/>
          </p:nvCxnSpPr>
          <p:spPr bwMode="auto">
            <a:xfrm>
              <a:off x="3597" y="1263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7" name="AutoShape 83"/>
            <p:cNvCxnSpPr>
              <a:cxnSpLocks noChangeShapeType="1"/>
              <a:stCxn id="42055" idx="3"/>
              <a:endCxn id="42058" idx="7"/>
            </p:cNvCxnSpPr>
            <p:nvPr/>
          </p:nvCxnSpPr>
          <p:spPr bwMode="auto">
            <a:xfrm flipH="1">
              <a:off x="2157" y="1983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68" name="AutoShape 84"/>
            <p:cNvCxnSpPr>
              <a:cxnSpLocks noChangeShapeType="1"/>
              <a:stCxn id="42055" idx="5"/>
              <a:endCxn id="42057" idx="1"/>
            </p:cNvCxnSpPr>
            <p:nvPr/>
          </p:nvCxnSpPr>
          <p:spPr bwMode="auto">
            <a:xfrm>
              <a:off x="2637" y="1983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70" name="AutoShape 86"/>
            <p:cNvCxnSpPr>
              <a:cxnSpLocks noChangeShapeType="1"/>
              <a:stCxn id="42054" idx="5"/>
              <a:endCxn id="42052" idx="1"/>
            </p:cNvCxnSpPr>
            <p:nvPr/>
          </p:nvCxnSpPr>
          <p:spPr bwMode="auto">
            <a:xfrm>
              <a:off x="4557" y="1983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73" name="AutoShape 89"/>
            <p:cNvCxnSpPr>
              <a:cxnSpLocks noChangeShapeType="1"/>
              <a:stCxn id="42052" idx="3"/>
              <a:endCxn id="42063" idx="0"/>
            </p:cNvCxnSpPr>
            <p:nvPr/>
          </p:nvCxnSpPr>
          <p:spPr bwMode="auto">
            <a:xfrm flipH="1">
              <a:off x="4676" y="2559"/>
              <a:ext cx="118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74" name="AutoShape 90"/>
            <p:cNvCxnSpPr>
              <a:cxnSpLocks noChangeShapeType="1"/>
              <a:stCxn id="42052" idx="5"/>
              <a:endCxn id="42064" idx="0"/>
            </p:cNvCxnSpPr>
            <p:nvPr/>
          </p:nvCxnSpPr>
          <p:spPr bwMode="auto">
            <a:xfrm>
              <a:off x="5037" y="2559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Binary Search Trees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1476375"/>
            <a:ext cx="708660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If tree is empty, make new node the root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01650" y="2133600"/>
            <a:ext cx="704215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while insertion point not found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219200" y="2792413"/>
            <a:ext cx="632460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Determine which direction node belongs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219200" y="3451225"/>
            <a:ext cx="6324600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no node in direction, insertion point found – add it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219200" y="4537075"/>
            <a:ext cx="457200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keep looking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3150" y="5612883"/>
            <a:ext cx="9067799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Time complexity to create tree of </a:t>
            </a:r>
            <a:r>
              <a:rPr lang="en-US" sz="3200" i="1" dirty="0">
                <a:solidFill>
                  <a:srgbClr val="000066"/>
                </a:solidFill>
              </a:rPr>
              <a:t>n</a:t>
            </a:r>
            <a:r>
              <a:rPr lang="en-US" sz="3200" dirty="0">
                <a:solidFill>
                  <a:srgbClr val="000066"/>
                </a:solidFill>
              </a:rPr>
              <a:t> nodes:  </a:t>
            </a:r>
            <a:r>
              <a:rPr lang="en-US" sz="3200" b="1" dirty="0">
                <a:solidFill>
                  <a:srgbClr val="CC00FF"/>
                </a:solidFill>
              </a:rPr>
              <a:t>O(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 log 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  <p:bldP spid="45064" grpId="0" animBg="1"/>
      <p:bldP spid="45065" grpId="0" animBg="1"/>
      <p:bldP spid="450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Binary Search Trees</a:t>
            </a:r>
          </a:p>
        </p:txBody>
      </p:sp>
      <p:sp>
        <p:nvSpPr>
          <p:cNvPr id="47238" name="Rectangle 134"/>
          <p:cNvSpPr>
            <a:spLocks noChangeArrowheads="1"/>
          </p:cNvSpPr>
          <p:nvPr/>
        </p:nvSpPr>
        <p:spPr bwMode="auto">
          <a:xfrm>
            <a:off x="273050" y="1520825"/>
            <a:ext cx="841375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Create a binary search tree with the following values:</a:t>
            </a:r>
          </a:p>
        </p:txBody>
      </p:sp>
      <p:sp>
        <p:nvSpPr>
          <p:cNvPr id="47239" name="Rectangle 135"/>
          <p:cNvSpPr>
            <a:spLocks noChangeArrowheads="1"/>
          </p:cNvSpPr>
          <p:nvPr/>
        </p:nvSpPr>
        <p:spPr bwMode="auto">
          <a:xfrm>
            <a:off x="866775" y="2120900"/>
            <a:ext cx="450215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27  34  19  14  3  75  63  28</a:t>
            </a:r>
          </a:p>
        </p:txBody>
      </p:sp>
      <p:sp>
        <p:nvSpPr>
          <p:cNvPr id="47240" name="Rectangle 136"/>
          <p:cNvSpPr>
            <a:spLocks noChangeArrowheads="1"/>
          </p:cNvSpPr>
          <p:nvPr/>
        </p:nvSpPr>
        <p:spPr bwMode="auto">
          <a:xfrm>
            <a:off x="273050" y="2938905"/>
            <a:ext cx="5178425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Perform the following traversals</a:t>
            </a:r>
          </a:p>
        </p:txBody>
      </p:sp>
      <p:sp>
        <p:nvSpPr>
          <p:cNvPr id="47241" name="Rectangle 137"/>
          <p:cNvSpPr>
            <a:spLocks noChangeArrowheads="1"/>
          </p:cNvSpPr>
          <p:nvPr/>
        </p:nvSpPr>
        <p:spPr bwMode="auto">
          <a:xfrm>
            <a:off x="304800" y="3429000"/>
            <a:ext cx="1375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+mn-lt"/>
              </a:rPr>
              <a:t>In-order</a:t>
            </a:r>
          </a:p>
        </p:txBody>
      </p:sp>
      <p:sp>
        <p:nvSpPr>
          <p:cNvPr id="47243" name="Rectangle 139"/>
          <p:cNvSpPr>
            <a:spLocks noChangeArrowheads="1"/>
          </p:cNvSpPr>
          <p:nvPr/>
        </p:nvSpPr>
        <p:spPr bwMode="auto">
          <a:xfrm>
            <a:off x="304800" y="4419600"/>
            <a:ext cx="1580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+mn-lt"/>
              </a:rPr>
              <a:t>Pre-order</a:t>
            </a:r>
          </a:p>
        </p:txBody>
      </p:sp>
      <p:sp>
        <p:nvSpPr>
          <p:cNvPr id="47244" name="Rectangle 140"/>
          <p:cNvSpPr>
            <a:spLocks noChangeArrowheads="1"/>
          </p:cNvSpPr>
          <p:nvPr/>
        </p:nvSpPr>
        <p:spPr bwMode="auto">
          <a:xfrm>
            <a:off x="304800" y="5410200"/>
            <a:ext cx="1721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+mn-lt"/>
              </a:rPr>
              <a:t>Post-order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38" grpId="0" animBg="1"/>
      <p:bldP spid="47239" grpId="0" animBg="1"/>
      <p:bldP spid="47240" grpId="0" animBg="1"/>
      <p:bldP spid="47241" grpId="0"/>
      <p:bldP spid="47243" grpId="0"/>
      <p:bldP spid="472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Binary Search Trees</a:t>
            </a:r>
          </a:p>
        </p:txBody>
      </p:sp>
      <p:sp>
        <p:nvSpPr>
          <p:cNvPr id="48191" name="Rectangle 63"/>
          <p:cNvSpPr>
            <a:spLocks noChangeArrowheads="1"/>
          </p:cNvSpPr>
          <p:nvPr/>
        </p:nvSpPr>
        <p:spPr bwMode="auto">
          <a:xfrm>
            <a:off x="273050" y="1468438"/>
            <a:ext cx="841375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Create a binary search tree with the following values:</a:t>
            </a:r>
          </a:p>
        </p:txBody>
      </p:sp>
      <p:sp>
        <p:nvSpPr>
          <p:cNvPr id="48192" name="Rectangle 64"/>
          <p:cNvSpPr>
            <a:spLocks noChangeArrowheads="1"/>
          </p:cNvSpPr>
          <p:nvPr/>
        </p:nvSpPr>
        <p:spPr bwMode="auto">
          <a:xfrm>
            <a:off x="273050" y="2133600"/>
            <a:ext cx="450215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42  25  33  72  57  11  98</a:t>
            </a:r>
          </a:p>
        </p:txBody>
      </p:sp>
      <p:sp>
        <p:nvSpPr>
          <p:cNvPr id="48193" name="Rectangle 65"/>
          <p:cNvSpPr>
            <a:spLocks noChangeArrowheads="1"/>
          </p:cNvSpPr>
          <p:nvPr/>
        </p:nvSpPr>
        <p:spPr bwMode="auto">
          <a:xfrm>
            <a:off x="273050" y="2857500"/>
            <a:ext cx="5222875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Perform the following traversals</a:t>
            </a:r>
          </a:p>
        </p:txBody>
      </p:sp>
      <p:sp>
        <p:nvSpPr>
          <p:cNvPr id="48194" name="Rectangle 66"/>
          <p:cNvSpPr>
            <a:spLocks noChangeArrowheads="1"/>
          </p:cNvSpPr>
          <p:nvPr/>
        </p:nvSpPr>
        <p:spPr bwMode="auto">
          <a:xfrm>
            <a:off x="273050" y="3351335"/>
            <a:ext cx="1375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+mn-lt"/>
                <a:cs typeface="Times New Roman" pitchFamily="18" charset="0"/>
              </a:rPr>
              <a:t>In-order</a:t>
            </a:r>
          </a:p>
        </p:txBody>
      </p:sp>
      <p:sp>
        <p:nvSpPr>
          <p:cNvPr id="48195" name="Rectangle 67"/>
          <p:cNvSpPr>
            <a:spLocks noChangeArrowheads="1"/>
          </p:cNvSpPr>
          <p:nvPr/>
        </p:nvSpPr>
        <p:spPr bwMode="auto">
          <a:xfrm>
            <a:off x="273050" y="4309658"/>
            <a:ext cx="1580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+mn-lt"/>
                <a:cs typeface="Times New Roman" pitchFamily="18" charset="0"/>
              </a:rPr>
              <a:t>Pre-order</a:t>
            </a:r>
          </a:p>
        </p:txBody>
      </p:sp>
      <p:sp>
        <p:nvSpPr>
          <p:cNvPr id="48196" name="Rectangle 68"/>
          <p:cNvSpPr>
            <a:spLocks noChangeArrowheads="1"/>
          </p:cNvSpPr>
          <p:nvPr/>
        </p:nvSpPr>
        <p:spPr bwMode="auto">
          <a:xfrm>
            <a:off x="273050" y="5267980"/>
            <a:ext cx="1721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+mn-lt"/>
                <a:cs typeface="Times New Roman" pitchFamily="18" charset="0"/>
              </a:rPr>
              <a:t>Post-order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91" grpId="0" animBg="1"/>
      <p:bldP spid="48192" grpId="0" animBg="1"/>
      <p:bldP spid="48193" grpId="0" animBg="1"/>
      <p:bldP spid="48194" grpId="0"/>
      <p:bldP spid="48195" grpId="0"/>
      <p:bldP spid="48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</a:t>
            </a:r>
          </a:p>
        </p:txBody>
      </p:sp>
      <p:grpSp>
        <p:nvGrpSpPr>
          <p:cNvPr id="14424" name="Group 88"/>
          <p:cNvGrpSpPr>
            <a:grpSpLocks/>
          </p:cNvGrpSpPr>
          <p:nvPr/>
        </p:nvGrpSpPr>
        <p:grpSpPr bwMode="auto">
          <a:xfrm>
            <a:off x="2043113" y="2965450"/>
            <a:ext cx="5119687" cy="3100388"/>
            <a:chOff x="2256" y="1872"/>
            <a:chExt cx="3225" cy="2253"/>
          </a:xfrm>
        </p:grpSpPr>
        <p:sp>
          <p:nvSpPr>
            <p:cNvPr id="14388" name="Oval 52"/>
            <p:cNvSpPr>
              <a:spLocks noChangeArrowheads="1"/>
            </p:cNvSpPr>
            <p:nvPr/>
          </p:nvSpPr>
          <p:spPr bwMode="auto">
            <a:xfrm>
              <a:off x="3696" y="1872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14389" name="Group 53"/>
            <p:cNvGrpSpPr>
              <a:grpSpLocks/>
            </p:cNvGrpSpPr>
            <p:nvPr/>
          </p:nvGrpSpPr>
          <p:grpSpPr bwMode="auto">
            <a:xfrm>
              <a:off x="4176" y="3168"/>
              <a:ext cx="1305" cy="345"/>
              <a:chOff x="4080" y="2796"/>
              <a:chExt cx="1305" cy="345"/>
            </a:xfrm>
          </p:grpSpPr>
          <p:sp>
            <p:nvSpPr>
              <p:cNvPr id="14390" name="Oval 54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14391" name="Oval 55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W</a:t>
                </a:r>
              </a:p>
            </p:txBody>
          </p:sp>
        </p:grpSp>
        <p:grpSp>
          <p:nvGrpSpPr>
            <p:cNvPr id="14392" name="Group 56"/>
            <p:cNvGrpSpPr>
              <a:grpSpLocks/>
            </p:cNvGrpSpPr>
            <p:nvPr/>
          </p:nvGrpSpPr>
          <p:grpSpPr bwMode="auto">
            <a:xfrm>
              <a:off x="2736" y="2592"/>
              <a:ext cx="2265" cy="345"/>
              <a:chOff x="2640" y="2160"/>
              <a:chExt cx="2265" cy="345"/>
            </a:xfrm>
          </p:grpSpPr>
          <p:sp>
            <p:nvSpPr>
              <p:cNvPr id="14393" name="Oval 5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14394" name="Oval 5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14397" name="Oval 61"/>
            <p:cNvSpPr>
              <a:spLocks noChangeArrowheads="1"/>
            </p:cNvSpPr>
            <p:nvPr/>
          </p:nvSpPr>
          <p:spPr bwMode="auto">
            <a:xfrm>
              <a:off x="2256" y="3168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N</a:t>
              </a:r>
            </a:p>
          </p:txBody>
        </p:sp>
        <p:grpSp>
          <p:nvGrpSpPr>
            <p:cNvPr id="14398" name="Group 62"/>
            <p:cNvGrpSpPr>
              <a:grpSpLocks/>
            </p:cNvGrpSpPr>
            <p:nvPr/>
          </p:nvGrpSpPr>
          <p:grpSpPr bwMode="auto">
            <a:xfrm>
              <a:off x="3936" y="3780"/>
              <a:ext cx="825" cy="345"/>
              <a:chOff x="3840" y="3348"/>
              <a:chExt cx="825" cy="345"/>
            </a:xfrm>
          </p:grpSpPr>
          <p:sp>
            <p:nvSpPr>
              <p:cNvPr id="14399" name="Oval 63"/>
              <p:cNvSpPr>
                <a:spLocks noChangeArrowheads="1"/>
              </p:cNvSpPr>
              <p:nvPr/>
            </p:nvSpPr>
            <p:spPr bwMode="auto">
              <a:xfrm>
                <a:off x="384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S</a:t>
                </a:r>
              </a:p>
            </p:txBody>
          </p:sp>
          <p:sp>
            <p:nvSpPr>
              <p:cNvPr id="14400" name="Oval 64"/>
              <p:cNvSpPr>
                <a:spLocks noChangeArrowheads="1"/>
              </p:cNvSpPr>
              <p:nvPr/>
            </p:nvSpPr>
            <p:spPr bwMode="auto">
              <a:xfrm>
                <a:off x="432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sp>
          <p:nvSpPr>
            <p:cNvPr id="14406" name="Oval 70"/>
            <p:cNvSpPr>
              <a:spLocks noChangeArrowheads="1"/>
            </p:cNvSpPr>
            <p:nvPr/>
          </p:nvSpPr>
          <p:spPr bwMode="auto">
            <a:xfrm>
              <a:off x="2496" y="3780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E</a:t>
              </a:r>
            </a:p>
          </p:txBody>
        </p:sp>
        <p:cxnSp>
          <p:nvCxnSpPr>
            <p:cNvPr id="14410" name="AutoShape 74"/>
            <p:cNvCxnSpPr>
              <a:cxnSpLocks noChangeShapeType="1"/>
              <a:stCxn id="14388" idx="3"/>
              <a:endCxn id="14394" idx="7"/>
            </p:cNvCxnSpPr>
            <p:nvPr/>
          </p:nvCxnSpPr>
          <p:spPr bwMode="auto">
            <a:xfrm flipH="1">
              <a:off x="3030" y="217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1" name="AutoShape 75"/>
            <p:cNvCxnSpPr>
              <a:cxnSpLocks noChangeShapeType="1"/>
              <a:stCxn id="14388" idx="5"/>
              <a:endCxn id="14393" idx="1"/>
            </p:cNvCxnSpPr>
            <p:nvPr/>
          </p:nvCxnSpPr>
          <p:spPr bwMode="auto">
            <a:xfrm>
              <a:off x="3990" y="2172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2" name="AutoShape 76"/>
            <p:cNvCxnSpPr>
              <a:cxnSpLocks noChangeShapeType="1"/>
              <a:stCxn id="14394" idx="3"/>
              <a:endCxn id="14397" idx="7"/>
            </p:cNvCxnSpPr>
            <p:nvPr/>
          </p:nvCxnSpPr>
          <p:spPr bwMode="auto">
            <a:xfrm flipH="1">
              <a:off x="2550" y="289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4" name="AutoShape 78"/>
            <p:cNvCxnSpPr>
              <a:cxnSpLocks noChangeShapeType="1"/>
              <a:stCxn id="14393" idx="3"/>
              <a:endCxn id="14390" idx="7"/>
            </p:cNvCxnSpPr>
            <p:nvPr/>
          </p:nvCxnSpPr>
          <p:spPr bwMode="auto">
            <a:xfrm flipH="1">
              <a:off x="4470" y="289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5" name="AutoShape 79"/>
            <p:cNvCxnSpPr>
              <a:cxnSpLocks noChangeShapeType="1"/>
              <a:stCxn id="14393" idx="5"/>
              <a:endCxn id="14391" idx="1"/>
            </p:cNvCxnSpPr>
            <p:nvPr/>
          </p:nvCxnSpPr>
          <p:spPr bwMode="auto">
            <a:xfrm>
              <a:off x="4950" y="2892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AutoShape 81"/>
            <p:cNvCxnSpPr>
              <a:cxnSpLocks noChangeShapeType="1"/>
              <a:stCxn id="14397" idx="5"/>
              <a:endCxn id="14406" idx="0"/>
            </p:cNvCxnSpPr>
            <p:nvPr/>
          </p:nvCxnSpPr>
          <p:spPr bwMode="auto">
            <a:xfrm>
              <a:off x="2550" y="3468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AutoShape 84"/>
            <p:cNvCxnSpPr>
              <a:cxnSpLocks noChangeShapeType="1"/>
              <a:stCxn id="14390" idx="3"/>
              <a:endCxn id="14399" idx="0"/>
            </p:cNvCxnSpPr>
            <p:nvPr/>
          </p:nvCxnSpPr>
          <p:spPr bwMode="auto">
            <a:xfrm flipH="1">
              <a:off x="4109" y="3468"/>
              <a:ext cx="118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AutoShape 85"/>
            <p:cNvCxnSpPr>
              <a:cxnSpLocks noChangeShapeType="1"/>
              <a:stCxn id="14390" idx="5"/>
              <a:endCxn id="14400" idx="0"/>
            </p:cNvCxnSpPr>
            <p:nvPr/>
          </p:nvCxnSpPr>
          <p:spPr bwMode="auto">
            <a:xfrm>
              <a:off x="4470" y="3468"/>
              <a:ext cx="119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642938" y="1504950"/>
            <a:ext cx="8043862" cy="10668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3200" dirty="0">
                <a:solidFill>
                  <a:srgbClr val="000066"/>
                </a:solidFill>
              </a:rPr>
              <a:t>Tree in which each node may have at MOST two (2) children, a left child and a right child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TreeNode Class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3400" y="1279525"/>
            <a:ext cx="84582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public class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&lt;T extends Comparable&lt;? super T&gt;&gt; 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private T value;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private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&lt;T&gt; left;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private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&lt;T&gt; right;</a:t>
            </a:r>
          </a:p>
          <a:p>
            <a:endParaRPr lang="en-US" sz="2000" dirty="0">
              <a:solidFill>
                <a:srgbClr val="000099"/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public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(T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initValue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) 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{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   value =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initValue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;   left = null;   right = null;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}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public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(T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initValue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,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&lt;T&gt;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initLeft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,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     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&lt;T&gt;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initRight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) 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{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   value =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initValue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;  left =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initLeft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;  right = </a:t>
            </a:r>
            <a:r>
              <a:rPr lang="en-US" sz="2000" dirty="0" err="1">
                <a:solidFill>
                  <a:srgbClr val="000099"/>
                </a:solidFill>
                <a:latin typeface="Verdana" pitchFamily="34" charset="0"/>
              </a:rPr>
              <a:t>initRight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;</a:t>
            </a:r>
          </a:p>
          <a:p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   }</a:t>
            </a:r>
          </a:p>
          <a:p>
            <a:endParaRPr lang="en-US" sz="2000" dirty="0">
              <a:solidFill>
                <a:srgbClr val="000099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TreeNode Class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200" y="1393340"/>
            <a:ext cx="801892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public T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getValue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() { return value; }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public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getLeft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() { return left; }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public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getRight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() { return right; }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public void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setValue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(T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theNewValue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) 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{   value =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theNewValue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; }</a:t>
            </a:r>
          </a:p>
          <a:p>
            <a:endParaRPr lang="en-US" sz="2400" dirty="0">
              <a:solidFill>
                <a:srgbClr val="000099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public void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setLeft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theLeft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) 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{   left =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theLeft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; }</a:t>
            </a:r>
          </a:p>
          <a:p>
            <a:endParaRPr lang="en-US" sz="2400" dirty="0">
              <a:solidFill>
                <a:srgbClr val="000099"/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public void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setRight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TreeNode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&lt;T&gt;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theRight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) 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   {   right = </a:t>
            </a:r>
            <a:r>
              <a:rPr lang="en-US" sz="2400" dirty="0" err="1">
                <a:solidFill>
                  <a:srgbClr val="000099"/>
                </a:solidFill>
                <a:latin typeface="Verdana" pitchFamily="34" charset="0"/>
              </a:rPr>
              <a:t>theRight</a:t>
            </a:r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; }</a:t>
            </a:r>
          </a:p>
          <a:p>
            <a:r>
              <a:rPr lang="en-US" sz="2400" dirty="0">
                <a:solidFill>
                  <a:srgbClr val="000099"/>
                </a:solidFill>
                <a:latin typeface="Verdana" pitchFamily="34" charset="0"/>
              </a:rPr>
              <a:t>}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All Unit Source Code Files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387350" y="1183268"/>
            <a:ext cx="807085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800" i="1" dirty="0">
                <a:solidFill>
                  <a:srgbClr val="000066"/>
                </a:solidFill>
              </a:rPr>
              <a:t>BST_Test.java</a:t>
            </a:r>
            <a:r>
              <a:rPr lang="en-US" sz="2800" dirty="0">
                <a:solidFill>
                  <a:srgbClr val="000066"/>
                </a:solidFill>
              </a:rPr>
              <a:t>: Draw the tree built by the calls to </a:t>
            </a:r>
            <a:r>
              <a:rPr lang="en-US" sz="2800" i="1" dirty="0">
                <a:solidFill>
                  <a:srgbClr val="000066"/>
                </a:solidFill>
              </a:rPr>
              <a:t>add </a:t>
            </a:r>
            <a:r>
              <a:rPr lang="en-US" sz="2800" dirty="0">
                <a:solidFill>
                  <a:srgbClr val="000066"/>
                </a:solidFill>
              </a:rPr>
              <a:t>then determine its preorder &amp; </a:t>
            </a:r>
            <a:r>
              <a:rPr lang="en-US" sz="2800" dirty="0" err="1">
                <a:solidFill>
                  <a:srgbClr val="000066"/>
                </a:solidFill>
              </a:rPr>
              <a:t>postorder</a:t>
            </a:r>
            <a:r>
              <a:rPr lang="en-US" sz="2800" dirty="0">
                <a:solidFill>
                  <a:srgbClr val="000066"/>
                </a:solidFill>
              </a:rPr>
              <a:t> traversals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46075" y="2361849"/>
            <a:ext cx="84518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BinarySearchTree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&lt;Integer&gt; tree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BinarySearchTree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&lt;Integer&gt;();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Integer(30));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Integer(20));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Integer(10));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Integer(25));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Integer(50));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Integer(70));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Integer(40));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Integer(80));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Integer(35));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Integer(45));</a:t>
            </a:r>
          </a:p>
        </p:txBody>
      </p:sp>
    </p:spTree>
    <p:extLst>
      <p:ext uri="{BB962C8B-B14F-4D97-AF65-F5344CB8AC3E}">
        <p14:creationId xmlns:p14="http://schemas.microsoft.com/office/powerpoint/2010/main" val="78280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Into a BST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387350" y="1524000"/>
            <a:ext cx="266065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Start at the root</a:t>
            </a:r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>
            <a:off x="1019175" y="3352800"/>
            <a:ext cx="797242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If insertion value is smaller, continue searching to left</a:t>
            </a:r>
          </a:p>
        </p:txBody>
      </p:sp>
      <p:sp>
        <p:nvSpPr>
          <p:cNvPr id="106503" name="AutoShape 7"/>
          <p:cNvSpPr>
            <a:spLocks noChangeArrowheads="1"/>
          </p:cNvSpPr>
          <p:nvPr/>
        </p:nvSpPr>
        <p:spPr bwMode="auto">
          <a:xfrm>
            <a:off x="1019175" y="4267200"/>
            <a:ext cx="75358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continue searching to right</a:t>
            </a:r>
          </a:p>
        </p:txBody>
      </p:sp>
      <p:sp>
        <p:nvSpPr>
          <p:cNvPr id="106504" name="AutoShape 8"/>
          <p:cNvSpPr>
            <a:spLocks noChangeArrowheads="1"/>
          </p:cNvSpPr>
          <p:nvPr/>
        </p:nvSpPr>
        <p:spPr bwMode="auto">
          <a:xfrm>
            <a:off x="387350" y="5181600"/>
            <a:ext cx="78025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Insertion point found – add node as child</a:t>
            </a:r>
          </a:p>
        </p:txBody>
      </p:sp>
      <p:sp>
        <p:nvSpPr>
          <p:cNvPr id="106505" name="AutoShape 9"/>
          <p:cNvSpPr>
            <a:spLocks noChangeArrowheads="1"/>
          </p:cNvSpPr>
          <p:nvPr/>
        </p:nvSpPr>
        <p:spPr bwMode="auto">
          <a:xfrm>
            <a:off x="387350" y="2438400"/>
            <a:ext cx="758983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Continue until no node found in chosen direction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2" grpId="0" animBg="1"/>
      <p:bldP spid="106503" grpId="0" animBg="1"/>
      <p:bldP spid="106504" grpId="0" animBg="1"/>
      <p:bldP spid="1065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- Iterative Solution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231775" y="1166813"/>
            <a:ext cx="7254875" cy="5064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If empty tree, create new node and assign to root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701675" y="2357438"/>
            <a:ext cx="4581525" cy="5064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If value to insert &lt;=  node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231775" y="1762125"/>
            <a:ext cx="3786188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While not yet inserted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1309688" y="2952750"/>
            <a:ext cx="7605712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If no node to left, create new node and assign as left child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309688" y="3548063"/>
            <a:ext cx="7605712" cy="5064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Otherwise, continue searching to left</a:t>
            </a:r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701675" y="4143375"/>
            <a:ext cx="4581525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Otherwise (&gt;  node)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1309688" y="4736505"/>
            <a:ext cx="7758112" cy="51077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If no node to right, create new node and assign as right child</a:t>
            </a:r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1309688" y="5331818"/>
            <a:ext cx="7758112" cy="51077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</a:rPr>
              <a:t>Otherwise, continue searching to right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7350" y="6007100"/>
            <a:ext cx="8604250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insert one node:  </a:t>
            </a:r>
            <a:r>
              <a:rPr lang="en-US" sz="3200" b="1" dirty="0">
                <a:solidFill>
                  <a:srgbClr val="CC00FF"/>
                </a:solidFill>
              </a:rPr>
              <a:t>O(log 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50182" grpId="0" animBg="1"/>
      <p:bldP spid="50183" grpId="0" animBg="1"/>
      <p:bldP spid="50184" grpId="0" animBg="1"/>
      <p:bldP spid="50186" grpId="0" animBg="1"/>
      <p:bldP spid="50187" grpId="0" animBg="1"/>
      <p:bldP spid="50188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In-order Traversal (Recursive)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1100138" y="2578100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Perform in-order traversal of left subtree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503238" y="1644650"/>
            <a:ext cx="464661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As long as node is not null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1100138" y="3511550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Process node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1074738" y="4446588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Perform in-order traversal of right subtree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04800" y="5791200"/>
            <a:ext cx="8479822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traverse tree of </a:t>
            </a:r>
            <a:r>
              <a:rPr lang="en-US" sz="3200" i="1" dirty="0">
                <a:solidFill>
                  <a:srgbClr val="000099"/>
                </a:solidFill>
              </a:rPr>
              <a:t>n</a:t>
            </a:r>
            <a:r>
              <a:rPr lang="en-US" sz="3200" dirty="0">
                <a:solidFill>
                  <a:srgbClr val="000099"/>
                </a:solidFill>
              </a:rPr>
              <a:t> nodes:  </a:t>
            </a:r>
            <a:r>
              <a:rPr lang="en-US" sz="3200" b="1" dirty="0">
                <a:solidFill>
                  <a:srgbClr val="CC00FF"/>
                </a:solidFill>
              </a:rPr>
              <a:t>O(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  <p:bldP spid="5325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Pre-order Traversal (Recursive)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1100138" y="2814638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Process node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503238" y="1881188"/>
            <a:ext cx="464661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As long as node is not null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100138" y="3748088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Perform pre-order traversal of left subtree</a:t>
            </a: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1074738" y="4683125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Perform pre-order traversal of right subtree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04800" y="5791200"/>
            <a:ext cx="8479822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traverse tree of </a:t>
            </a:r>
            <a:r>
              <a:rPr lang="en-US" sz="3200" i="1" dirty="0">
                <a:solidFill>
                  <a:srgbClr val="000099"/>
                </a:solidFill>
              </a:rPr>
              <a:t>n</a:t>
            </a:r>
            <a:r>
              <a:rPr lang="en-US" sz="3200" dirty="0">
                <a:solidFill>
                  <a:srgbClr val="000099"/>
                </a:solidFill>
              </a:rPr>
              <a:t> nodes:  </a:t>
            </a:r>
            <a:r>
              <a:rPr lang="en-US" sz="3200" b="1" dirty="0">
                <a:solidFill>
                  <a:srgbClr val="CC00FF"/>
                </a:solidFill>
              </a:rPr>
              <a:t>O(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4" grpId="0" animBg="1"/>
      <p:bldP spid="5837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Post-order Traversal (Recursive)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1100138" y="2814638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Perform post-order traversal of left subtree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03238" y="1881188"/>
            <a:ext cx="464661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As long as node is not null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1100138" y="3748088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Perform post-order traversal of right subtree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1074738" y="4683125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Process node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5791200"/>
            <a:ext cx="8479822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traverse tree of </a:t>
            </a:r>
            <a:r>
              <a:rPr lang="en-US" sz="3200" i="1" dirty="0">
                <a:solidFill>
                  <a:srgbClr val="000099"/>
                </a:solidFill>
              </a:rPr>
              <a:t>n</a:t>
            </a:r>
            <a:r>
              <a:rPr lang="en-US" sz="3200" dirty="0">
                <a:solidFill>
                  <a:srgbClr val="000099"/>
                </a:solidFill>
              </a:rPr>
              <a:t> nodes:  </a:t>
            </a:r>
            <a:r>
              <a:rPr lang="en-US" sz="3200" b="1" dirty="0">
                <a:solidFill>
                  <a:srgbClr val="CC00FF"/>
                </a:solidFill>
              </a:rPr>
              <a:t>O(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- Recursive Solution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457200" y="1293812"/>
            <a:ext cx="56007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If no node exists in current location, create and return a new node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1031875" y="3130867"/>
            <a:ext cx="76581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value to insert &lt;=  node,  assign to left child the result of inserting node in left subtree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457200" y="2448877"/>
            <a:ext cx="19208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rgbClr val="000066"/>
                </a:solidFill>
              </a:rPr>
              <a:t>Otherwise: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1028700" y="4285932"/>
            <a:ext cx="76581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 assign to right child the result of inserting node in right subtree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1028700" y="5440997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Return self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57200" y="6122988"/>
            <a:ext cx="8604250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insert one node:  </a:t>
            </a:r>
            <a:r>
              <a:rPr lang="en-US" sz="3200" b="1" dirty="0">
                <a:solidFill>
                  <a:srgbClr val="CC00FF"/>
                </a:solidFill>
              </a:rPr>
              <a:t>O(log 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  <p:bldP spid="46086" grpId="0" animBg="1"/>
      <p:bldP spid="46087" grpId="0" animBg="1"/>
      <p:bldP spid="46088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Nodes (Recursive)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457200" y="2812535"/>
            <a:ext cx="8255000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Otherwise, count is 1 plus the count of both subtrees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03238" y="1881188"/>
            <a:ext cx="464661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If node is null, count is 0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066800" y="4201539"/>
            <a:ext cx="7350089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count all </a:t>
            </a:r>
            <a:r>
              <a:rPr lang="en-US" sz="3200" i="1" dirty="0">
                <a:solidFill>
                  <a:srgbClr val="000099"/>
                </a:solidFill>
              </a:rPr>
              <a:t>n</a:t>
            </a:r>
            <a:r>
              <a:rPr lang="en-US" sz="3200" dirty="0">
                <a:solidFill>
                  <a:srgbClr val="000099"/>
                </a:solidFill>
              </a:rPr>
              <a:t> nodes:  </a:t>
            </a:r>
            <a:r>
              <a:rPr lang="en-US" sz="3200" b="1" dirty="0">
                <a:solidFill>
                  <a:srgbClr val="CC00FF"/>
                </a:solidFill>
              </a:rPr>
              <a:t>O(</a:t>
            </a:r>
            <a:r>
              <a:rPr lang="en-US" sz="3200" b="1" i="1" dirty="0">
                <a:solidFill>
                  <a:srgbClr val="CC00FF"/>
                </a:solidFill>
              </a:rPr>
              <a:t>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30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Biological Tree Terms</a:t>
            </a:r>
          </a:p>
        </p:txBody>
      </p:sp>
      <p:grpSp>
        <p:nvGrpSpPr>
          <p:cNvPr id="15413" name="Group 53"/>
          <p:cNvGrpSpPr>
            <a:grpSpLocks/>
          </p:cNvGrpSpPr>
          <p:nvPr/>
        </p:nvGrpSpPr>
        <p:grpSpPr bwMode="auto">
          <a:xfrm>
            <a:off x="4738688" y="2667000"/>
            <a:ext cx="1371600" cy="609600"/>
            <a:chOff x="2688" y="2112"/>
            <a:chExt cx="864" cy="384"/>
          </a:xfrm>
        </p:grpSpPr>
        <p:sp>
          <p:nvSpPr>
            <p:cNvPr id="15402" name="Text Box 42"/>
            <p:cNvSpPr txBox="1">
              <a:spLocks noChangeArrowheads="1"/>
            </p:cNvSpPr>
            <p:nvPr/>
          </p:nvSpPr>
          <p:spPr bwMode="auto">
            <a:xfrm>
              <a:off x="2976" y="211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root</a:t>
              </a:r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 flipH="1">
              <a:off x="2688" y="2304"/>
              <a:ext cx="384" cy="192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</p:grpSp>
      <p:grpSp>
        <p:nvGrpSpPr>
          <p:cNvPr id="15436" name="Group 76"/>
          <p:cNvGrpSpPr>
            <a:grpSpLocks/>
          </p:cNvGrpSpPr>
          <p:nvPr/>
        </p:nvGrpSpPr>
        <p:grpSpPr bwMode="auto">
          <a:xfrm>
            <a:off x="2484438" y="4814888"/>
            <a:ext cx="4014787" cy="1152525"/>
            <a:chOff x="1565" y="3273"/>
            <a:chExt cx="2529" cy="726"/>
          </a:xfrm>
        </p:grpSpPr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1853" y="3711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leaves</a:t>
              </a:r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 flipV="1">
              <a:off x="2237" y="3273"/>
              <a:ext cx="168" cy="486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 flipV="1">
              <a:off x="2477" y="3663"/>
              <a:ext cx="657" cy="192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5409" name="Line 49"/>
            <p:cNvSpPr>
              <a:spLocks noChangeShapeType="1"/>
            </p:cNvSpPr>
            <p:nvPr/>
          </p:nvSpPr>
          <p:spPr bwMode="auto">
            <a:xfrm flipV="1">
              <a:off x="2477" y="3759"/>
              <a:ext cx="1146" cy="144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 flipV="1">
              <a:off x="2525" y="3849"/>
              <a:ext cx="1569" cy="54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 flipV="1">
              <a:off x="2333" y="3279"/>
              <a:ext cx="576" cy="480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H="1" flipV="1">
              <a:off x="1565" y="3711"/>
              <a:ext cx="384" cy="144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</p:grpSp>
      <p:grpSp>
        <p:nvGrpSpPr>
          <p:cNvPr id="15415" name="Group 55"/>
          <p:cNvGrpSpPr>
            <a:grpSpLocks/>
          </p:cNvGrpSpPr>
          <p:nvPr/>
        </p:nvGrpSpPr>
        <p:grpSpPr bwMode="auto">
          <a:xfrm>
            <a:off x="1927225" y="3124200"/>
            <a:ext cx="5119688" cy="2605088"/>
            <a:chOff x="533" y="325"/>
            <a:chExt cx="3225" cy="1641"/>
          </a:xfrm>
        </p:grpSpPr>
        <p:sp>
          <p:nvSpPr>
            <p:cNvPr id="15416" name="Oval 56"/>
            <p:cNvSpPr>
              <a:spLocks noChangeArrowheads="1"/>
            </p:cNvSpPr>
            <p:nvPr/>
          </p:nvSpPr>
          <p:spPr bwMode="auto">
            <a:xfrm>
              <a:off x="1973" y="325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15417" name="Group 57"/>
            <p:cNvGrpSpPr>
              <a:grpSpLocks/>
            </p:cNvGrpSpPr>
            <p:nvPr/>
          </p:nvGrpSpPr>
          <p:grpSpPr bwMode="auto">
            <a:xfrm>
              <a:off x="2453" y="1621"/>
              <a:ext cx="1305" cy="345"/>
              <a:chOff x="4080" y="2796"/>
              <a:chExt cx="1305" cy="345"/>
            </a:xfrm>
          </p:grpSpPr>
          <p:sp>
            <p:nvSpPr>
              <p:cNvPr id="15418" name="Oval 58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15419" name="Oval 59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grpSp>
          <p:nvGrpSpPr>
            <p:cNvPr id="15420" name="Group 60"/>
            <p:cNvGrpSpPr>
              <a:grpSpLocks/>
            </p:cNvGrpSpPr>
            <p:nvPr/>
          </p:nvGrpSpPr>
          <p:grpSpPr bwMode="auto">
            <a:xfrm>
              <a:off x="1013" y="1045"/>
              <a:ext cx="2265" cy="345"/>
              <a:chOff x="2640" y="2160"/>
              <a:chExt cx="2265" cy="345"/>
            </a:xfrm>
          </p:grpSpPr>
          <p:sp>
            <p:nvSpPr>
              <p:cNvPr id="15421" name="Oval 61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15422" name="Oval 62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15423" name="Oval 63"/>
            <p:cNvSpPr>
              <a:spLocks noChangeArrowheads="1"/>
            </p:cNvSpPr>
            <p:nvPr/>
          </p:nvSpPr>
          <p:spPr bwMode="auto">
            <a:xfrm>
              <a:off x="533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W</a:t>
              </a:r>
            </a:p>
          </p:txBody>
        </p:sp>
        <p:sp>
          <p:nvSpPr>
            <p:cNvPr id="15424" name="Oval 64"/>
            <p:cNvSpPr>
              <a:spLocks noChangeArrowheads="1"/>
            </p:cNvSpPr>
            <p:nvPr/>
          </p:nvSpPr>
          <p:spPr bwMode="auto">
            <a:xfrm>
              <a:off x="2942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S</a:t>
              </a:r>
            </a:p>
          </p:txBody>
        </p:sp>
        <p:cxnSp>
          <p:nvCxnSpPr>
            <p:cNvPr id="15425" name="AutoShape 65"/>
            <p:cNvCxnSpPr>
              <a:cxnSpLocks noChangeShapeType="1"/>
              <a:stCxn id="15416" idx="3"/>
              <a:endCxn id="15422" idx="7"/>
            </p:cNvCxnSpPr>
            <p:nvPr/>
          </p:nvCxnSpPr>
          <p:spPr bwMode="auto">
            <a:xfrm flipH="1">
              <a:off x="130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26" name="AutoShape 66"/>
            <p:cNvCxnSpPr>
              <a:cxnSpLocks noChangeShapeType="1"/>
              <a:stCxn id="15416" idx="5"/>
              <a:endCxn id="15421" idx="1"/>
            </p:cNvCxnSpPr>
            <p:nvPr/>
          </p:nvCxnSpPr>
          <p:spPr bwMode="auto">
            <a:xfrm>
              <a:off x="226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27" name="AutoShape 67"/>
            <p:cNvCxnSpPr>
              <a:cxnSpLocks noChangeShapeType="1"/>
              <a:stCxn id="15422" idx="3"/>
              <a:endCxn id="15423" idx="7"/>
            </p:cNvCxnSpPr>
            <p:nvPr/>
          </p:nvCxnSpPr>
          <p:spPr bwMode="auto">
            <a:xfrm flipH="1">
              <a:off x="8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28" name="AutoShape 68"/>
            <p:cNvCxnSpPr>
              <a:cxnSpLocks noChangeShapeType="1"/>
              <a:stCxn id="15421" idx="3"/>
              <a:endCxn id="15418" idx="7"/>
            </p:cNvCxnSpPr>
            <p:nvPr/>
          </p:nvCxnSpPr>
          <p:spPr bwMode="auto">
            <a:xfrm flipH="1">
              <a:off x="274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29" name="AutoShape 69"/>
            <p:cNvCxnSpPr>
              <a:cxnSpLocks noChangeShapeType="1"/>
              <a:stCxn id="15421" idx="5"/>
              <a:endCxn id="15419" idx="1"/>
            </p:cNvCxnSpPr>
            <p:nvPr/>
          </p:nvCxnSpPr>
          <p:spPr bwMode="auto">
            <a:xfrm>
              <a:off x="32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30" name="AutoShape 70"/>
            <p:cNvCxnSpPr>
              <a:cxnSpLocks noChangeShapeType="1"/>
              <a:stCxn id="15421" idx="4"/>
              <a:endCxn id="15424" idx="0"/>
            </p:cNvCxnSpPr>
            <p:nvPr/>
          </p:nvCxnSpPr>
          <p:spPr bwMode="auto">
            <a:xfrm>
              <a:off x="3106" y="1396"/>
              <a:ext cx="9" cy="21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431" name="Group 71"/>
            <p:cNvGrpSpPr>
              <a:grpSpLocks/>
            </p:cNvGrpSpPr>
            <p:nvPr/>
          </p:nvGrpSpPr>
          <p:grpSpPr bwMode="auto">
            <a:xfrm>
              <a:off x="1724" y="1045"/>
              <a:ext cx="825" cy="345"/>
              <a:chOff x="2880" y="3348"/>
              <a:chExt cx="825" cy="345"/>
            </a:xfrm>
          </p:grpSpPr>
          <p:sp>
            <p:nvSpPr>
              <p:cNvPr id="15432" name="Oval 72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15433" name="Oval 73"/>
              <p:cNvSpPr>
                <a:spLocks noChangeArrowheads="1"/>
              </p:cNvSpPr>
              <p:nvPr/>
            </p:nvSpPr>
            <p:spPr bwMode="auto">
              <a:xfrm>
                <a:off x="28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15434" name="AutoShape 74"/>
            <p:cNvCxnSpPr>
              <a:cxnSpLocks noChangeShapeType="1"/>
              <a:stCxn id="15416" idx="4"/>
              <a:endCxn id="15433" idx="0"/>
            </p:cNvCxnSpPr>
            <p:nvPr/>
          </p:nvCxnSpPr>
          <p:spPr bwMode="auto">
            <a:xfrm flipH="1">
              <a:off x="1897" y="676"/>
              <a:ext cx="249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35" name="AutoShape 75"/>
            <p:cNvCxnSpPr>
              <a:cxnSpLocks noChangeShapeType="1"/>
              <a:stCxn id="15416" idx="4"/>
              <a:endCxn id="15432" idx="0"/>
            </p:cNvCxnSpPr>
            <p:nvPr/>
          </p:nvCxnSpPr>
          <p:spPr bwMode="auto">
            <a:xfrm>
              <a:off x="2146" y="676"/>
              <a:ext cx="231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-31750" y="1385888"/>
            <a:ext cx="8337550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CC00FF"/>
                </a:solidFill>
              </a:rPr>
              <a:t>Root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000066"/>
                </a:solidFill>
              </a:rPr>
              <a:t>– topmost node in the tree, has no predecessor</a:t>
            </a:r>
          </a:p>
        </p:txBody>
      </p:sp>
      <p:sp>
        <p:nvSpPr>
          <p:cNvPr id="15438" name="Rectangle 78"/>
          <p:cNvSpPr>
            <a:spLocks noChangeArrowheads="1"/>
          </p:cNvSpPr>
          <p:nvPr/>
        </p:nvSpPr>
        <p:spPr bwMode="auto">
          <a:xfrm>
            <a:off x="1295400" y="2209800"/>
            <a:ext cx="784860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CC00FF"/>
                </a:solidFill>
              </a:rPr>
              <a:t>Leaf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000066"/>
                </a:solidFill>
              </a:rPr>
              <a:t>– node that has no successor nodes (</a:t>
            </a:r>
            <a:r>
              <a:rPr lang="en-US" sz="2800" i="1" dirty="0">
                <a:solidFill>
                  <a:srgbClr val="000066"/>
                </a:solidFill>
              </a:rPr>
              <a:t>children</a:t>
            </a:r>
            <a:r>
              <a:rPr lang="en-US" sz="2800" dirty="0">
                <a:solidFill>
                  <a:srgbClr val="000066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7" grpId="0" animBg="1"/>
      <p:bldP spid="1543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911225" y="2201863"/>
            <a:ext cx="77517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Travel to the left until the left-most node is found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911225" y="4003675"/>
            <a:ext cx="77517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Travel to the right until the right-most node is found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28600" y="1476375"/>
            <a:ext cx="617220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How would you find the smallest value?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28600" y="3276600"/>
            <a:ext cx="617220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How would you find the largest value?</a:t>
            </a:r>
          </a:p>
        </p:txBody>
      </p:sp>
    </p:spTree>
    <p:extLst>
      <p:ext uri="{BB962C8B-B14F-4D97-AF65-F5344CB8AC3E}">
        <p14:creationId xmlns:p14="http://schemas.microsoft.com/office/powerpoint/2010/main" val="132966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7" grpId="0" animBg="1"/>
      <p:bldP spid="49159" grpId="0" animBg="1"/>
      <p:bldP spid="491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387350" y="2111375"/>
            <a:ext cx="266065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Start at the root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84175" y="1339850"/>
            <a:ext cx="7312025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How would you search for a given value?</a:t>
            </a:r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>
            <a:off x="1019175" y="3749675"/>
            <a:ext cx="797242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if key is smaller, continue searching to left</a:t>
            </a:r>
          </a:p>
        </p:txBody>
      </p:sp>
      <p:sp>
        <p:nvSpPr>
          <p:cNvPr id="104459" name="AutoShape 11"/>
          <p:cNvSpPr>
            <a:spLocks noChangeArrowheads="1"/>
          </p:cNvSpPr>
          <p:nvPr/>
        </p:nvSpPr>
        <p:spPr bwMode="auto">
          <a:xfrm>
            <a:off x="1019175" y="4541838"/>
            <a:ext cx="75358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continue searching to right</a:t>
            </a:r>
          </a:p>
        </p:txBody>
      </p:sp>
      <p:sp>
        <p:nvSpPr>
          <p:cNvPr id="104460" name="AutoShape 12"/>
          <p:cNvSpPr>
            <a:spLocks noChangeArrowheads="1"/>
          </p:cNvSpPr>
          <p:nvPr/>
        </p:nvSpPr>
        <p:spPr bwMode="auto">
          <a:xfrm>
            <a:off x="1019175" y="5334000"/>
            <a:ext cx="78025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no node in chosen direction, key is not found</a:t>
            </a:r>
          </a:p>
        </p:txBody>
      </p:sp>
      <p:sp>
        <p:nvSpPr>
          <p:cNvPr id="104461" name="AutoShape 13"/>
          <p:cNvSpPr>
            <a:spLocks noChangeArrowheads="1"/>
          </p:cNvSpPr>
          <p:nvPr/>
        </p:nvSpPr>
        <p:spPr bwMode="auto">
          <a:xfrm>
            <a:off x="387350" y="2957513"/>
            <a:ext cx="563245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this node is a match, we’re done!</a:t>
            </a:r>
          </a:p>
        </p:txBody>
      </p:sp>
    </p:spTree>
    <p:extLst>
      <p:ext uri="{BB962C8B-B14F-4D97-AF65-F5344CB8AC3E}">
        <p14:creationId xmlns:p14="http://schemas.microsoft.com/office/powerpoint/2010/main" val="659639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  <p:bldP spid="104457" grpId="0" animBg="1"/>
      <p:bldP spid="104458" grpId="0" animBg="1"/>
      <p:bldP spid="104459" grpId="0" animBg="1"/>
      <p:bldP spid="104460" grpId="0" animBg="1"/>
      <p:bldP spid="1044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- Recursive Solution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384175" y="2165350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Otherwise: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84175" y="1420813"/>
            <a:ext cx="823118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no node in current location, return null (not found)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981075" y="2911475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value matches this node, return node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981075" y="3657600"/>
            <a:ext cx="76581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if value belongs to left, return result of searching left subtree</a:t>
            </a:r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981075" y="4876800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return result of searching right subtree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6171" y="5867400"/>
            <a:ext cx="8825429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search tree of </a:t>
            </a:r>
            <a:r>
              <a:rPr lang="en-US" sz="3200" i="1" dirty="0">
                <a:solidFill>
                  <a:srgbClr val="000099"/>
                </a:solidFill>
              </a:rPr>
              <a:t>n</a:t>
            </a:r>
            <a:r>
              <a:rPr lang="en-US" sz="3200" dirty="0">
                <a:solidFill>
                  <a:srgbClr val="000099"/>
                </a:solidFill>
              </a:rPr>
              <a:t> nodes:  </a:t>
            </a:r>
            <a:r>
              <a:rPr lang="en-US" sz="3200" b="1" i="1" dirty="0">
                <a:solidFill>
                  <a:srgbClr val="CC00FF"/>
                </a:solidFill>
              </a:rPr>
              <a:t>O(</a:t>
            </a:r>
            <a:r>
              <a:rPr lang="en-US" sz="3200" b="1" dirty="0">
                <a:solidFill>
                  <a:srgbClr val="CC00FF"/>
                </a:solidFill>
              </a:rPr>
              <a:t>log</a:t>
            </a:r>
            <a:r>
              <a:rPr lang="en-US" sz="3200" b="1" i="1" dirty="0">
                <a:solidFill>
                  <a:srgbClr val="CC00FF"/>
                </a:solidFill>
              </a:rPr>
              <a:t> 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 animBg="1"/>
      <p:bldP spid="56326" grpId="0" animBg="1"/>
      <p:bldP spid="56327" grpId="0" animBg="1"/>
      <p:bldP spid="56329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- Iterative Solution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84175" y="1420813"/>
            <a:ext cx="823118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While not found and not at end of branch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981075" y="2165350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value matches this node, return node</a:t>
            </a: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957263" y="2911475"/>
            <a:ext cx="76581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if value belongs to left, continue searching to left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66171" y="5867400"/>
            <a:ext cx="8825429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search tree of </a:t>
            </a:r>
            <a:r>
              <a:rPr lang="en-US" sz="3200" i="1" dirty="0">
                <a:solidFill>
                  <a:srgbClr val="000099"/>
                </a:solidFill>
              </a:rPr>
              <a:t>n</a:t>
            </a:r>
            <a:r>
              <a:rPr lang="en-US" sz="3200" dirty="0">
                <a:solidFill>
                  <a:srgbClr val="000099"/>
                </a:solidFill>
              </a:rPr>
              <a:t> nodes:  </a:t>
            </a:r>
            <a:r>
              <a:rPr lang="en-US" sz="3200" b="1" i="1" dirty="0">
                <a:solidFill>
                  <a:srgbClr val="CC00FF"/>
                </a:solidFill>
              </a:rPr>
              <a:t>O(</a:t>
            </a:r>
            <a:r>
              <a:rPr lang="en-US" sz="3200" b="1" dirty="0">
                <a:solidFill>
                  <a:srgbClr val="CC00FF"/>
                </a:solidFill>
              </a:rPr>
              <a:t>log</a:t>
            </a:r>
            <a:r>
              <a:rPr lang="en-US" sz="3200" b="1" i="1" dirty="0">
                <a:solidFill>
                  <a:srgbClr val="CC00FF"/>
                </a:solidFill>
              </a:rPr>
              <a:t> 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957263" y="4130675"/>
            <a:ext cx="7612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continue searching to right</a:t>
            </a:r>
          </a:p>
        </p:txBody>
      </p:sp>
      <p:sp>
        <p:nvSpPr>
          <p:cNvPr id="118793" name="AutoShape 9"/>
          <p:cNvSpPr>
            <a:spLocks noChangeArrowheads="1"/>
          </p:cNvSpPr>
          <p:nvPr/>
        </p:nvSpPr>
        <p:spPr bwMode="auto">
          <a:xfrm>
            <a:off x="384175" y="4876800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Return null if not found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  <p:bldP spid="118789" grpId="0" animBg="1"/>
      <p:bldP spid="118790" grpId="0" animBg="1"/>
      <p:bldP spid="118791" grpId="0" animBg="1"/>
      <p:bldP spid="118792" grpId="0" animBg="1"/>
      <p:bldP spid="1187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a Node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85800" y="1420813"/>
            <a:ext cx="7423150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No shifting is necessary as in a list, but it’s tricky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85800" y="2803525"/>
            <a:ext cx="7423150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Go to either of these links: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682487" y="5026025"/>
            <a:ext cx="7851913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Time complexity to delete one node:  </a:t>
            </a:r>
            <a:r>
              <a:rPr lang="en-US" sz="3200" b="1" i="1" dirty="0">
                <a:solidFill>
                  <a:srgbClr val="CC00FF"/>
                </a:solidFill>
              </a:rPr>
              <a:t>O(</a:t>
            </a:r>
            <a:r>
              <a:rPr lang="en-US" sz="3200" b="1" dirty="0">
                <a:solidFill>
                  <a:srgbClr val="CC00FF"/>
                </a:solidFill>
              </a:rPr>
              <a:t>log</a:t>
            </a:r>
            <a:r>
              <a:rPr lang="en-US" sz="3200" b="1" i="1" dirty="0">
                <a:solidFill>
                  <a:srgbClr val="CC00FF"/>
                </a:solidFill>
              </a:rPr>
              <a:t> n</a:t>
            </a:r>
            <a:r>
              <a:rPr lang="en-US" sz="3200" b="1" dirty="0">
                <a:solidFill>
                  <a:srgbClr val="CC00FF"/>
                </a:solidFill>
              </a:rPr>
              <a:t>)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85800" y="3495675"/>
            <a:ext cx="8382000" cy="95410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http://btv.melezinek.cz/binary-search-tree.html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https://www.cs.usfca.edu/~galles/visualization/BST.html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2" grpId="0" animBg="1"/>
      <p:bldP spid="604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From a BST</a:t>
            </a:r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457200" y="1420813"/>
            <a:ext cx="377983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Find node to delete</a:t>
            </a:r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457200" y="2887663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parent of one child, move child into node’s place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479425" y="3621088"/>
            <a:ext cx="758983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parent of two children:</a:t>
            </a:r>
          </a:p>
        </p:txBody>
      </p:sp>
      <p:sp>
        <p:nvSpPr>
          <p:cNvPr id="105480" name="AutoShape 8"/>
          <p:cNvSpPr>
            <a:spLocks noChangeArrowheads="1"/>
          </p:cNvSpPr>
          <p:nvPr/>
        </p:nvSpPr>
        <p:spPr bwMode="auto">
          <a:xfrm>
            <a:off x="1020763" y="5562600"/>
            <a:ext cx="7666037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Remove descendant with closest value (leaf or parent of one child)</a:t>
            </a:r>
          </a:p>
        </p:txBody>
      </p:sp>
      <p:sp>
        <p:nvSpPr>
          <p:cNvPr id="105481" name="AutoShape 9"/>
          <p:cNvSpPr>
            <a:spLocks noChangeArrowheads="1"/>
          </p:cNvSpPr>
          <p:nvPr/>
        </p:nvSpPr>
        <p:spPr bwMode="auto">
          <a:xfrm>
            <a:off x="479425" y="2154238"/>
            <a:ext cx="758983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a leaf, remove link from parent to leaf</a:t>
            </a:r>
          </a:p>
        </p:txBody>
      </p:sp>
      <p:sp>
        <p:nvSpPr>
          <p:cNvPr id="105484" name="AutoShape 12"/>
          <p:cNvSpPr>
            <a:spLocks noChangeArrowheads="1"/>
          </p:cNvSpPr>
          <p:nvPr/>
        </p:nvSpPr>
        <p:spPr bwMode="auto">
          <a:xfrm>
            <a:off x="1066800" y="4354513"/>
            <a:ext cx="76200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Replace with closest value (right-most child in left subtree or left-most child in right subtree)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  <p:bldP spid="105478" grpId="0" animBg="1"/>
      <p:bldP spid="105479" grpId="0" animBg="1"/>
      <p:bldP spid="105480" grpId="0" animBg="1"/>
      <p:bldP spid="105481" grpId="0" animBg="1"/>
      <p:bldP spid="1054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Deleting a Node</a:t>
            </a:r>
            <a:br>
              <a:rPr lang="en-US" sz="3600"/>
            </a:br>
            <a:r>
              <a:rPr lang="en-US" sz="3600"/>
              <a:t>Recursive Solution</a:t>
            </a:r>
          </a:p>
        </p:txBody>
      </p:sp>
      <p:sp>
        <p:nvSpPr>
          <p:cNvPr id="120835" name="AutoShape 3"/>
          <p:cNvSpPr>
            <a:spLocks noChangeArrowheads="1"/>
          </p:cNvSpPr>
          <p:nvPr/>
        </p:nvSpPr>
        <p:spPr bwMode="auto">
          <a:xfrm>
            <a:off x="384175" y="1649413"/>
            <a:ext cx="823118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no node in current location, return null (not found)</a:t>
            </a:r>
          </a:p>
        </p:txBody>
      </p:sp>
      <p:sp>
        <p:nvSpPr>
          <p:cNvPr id="120841" name="AutoShape 9"/>
          <p:cNvSpPr>
            <a:spLocks noChangeArrowheads="1"/>
          </p:cNvSpPr>
          <p:nvPr/>
        </p:nvSpPr>
        <p:spPr bwMode="auto">
          <a:xfrm>
            <a:off x="384175" y="2360613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not a match:</a:t>
            </a:r>
          </a:p>
        </p:txBody>
      </p:sp>
      <p:sp>
        <p:nvSpPr>
          <p:cNvPr id="120845" name="AutoShape 13"/>
          <p:cNvSpPr>
            <a:spLocks noChangeArrowheads="1"/>
          </p:cNvSpPr>
          <p:nvPr/>
        </p:nvSpPr>
        <p:spPr bwMode="auto">
          <a:xfrm>
            <a:off x="1031875" y="3073400"/>
            <a:ext cx="76581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value to delete &lt;=  node,  assign to left child the result of deleting node from left subtree</a:t>
            </a:r>
          </a:p>
        </p:txBody>
      </p:sp>
      <p:sp>
        <p:nvSpPr>
          <p:cNvPr id="120846" name="AutoShape 14"/>
          <p:cNvSpPr>
            <a:spLocks noChangeArrowheads="1"/>
          </p:cNvSpPr>
          <p:nvPr/>
        </p:nvSpPr>
        <p:spPr bwMode="auto">
          <a:xfrm>
            <a:off x="1028700" y="4259263"/>
            <a:ext cx="76581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assign to right child the result of deleting node from right subtree</a:t>
            </a:r>
          </a:p>
        </p:txBody>
      </p:sp>
      <p:sp>
        <p:nvSpPr>
          <p:cNvPr id="120847" name="AutoShape 15"/>
          <p:cNvSpPr>
            <a:spLocks noChangeArrowheads="1"/>
          </p:cNvSpPr>
          <p:nvPr/>
        </p:nvSpPr>
        <p:spPr bwMode="auto">
          <a:xfrm>
            <a:off x="1028700" y="5445125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Return self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/>
      <p:bldP spid="120841" grpId="0" animBg="1"/>
      <p:bldP spid="120845" grpId="0" animBg="1"/>
      <p:bldP spid="120846" grpId="0" animBg="1"/>
      <p:bldP spid="1208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Deleting a Node</a:t>
            </a:r>
            <a:br>
              <a:rPr lang="en-US" sz="3600"/>
            </a:br>
            <a:r>
              <a:rPr lang="en-US" sz="3600"/>
              <a:t>Recursive Solution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>
            <a:off x="304800" y="1524000"/>
            <a:ext cx="3505200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Found node to delete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762000" y="2270125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leaf, return null (removes parent’s link)</a:t>
            </a:r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762000" y="3016250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If parent of 1 child, return child (moves child up)</a:t>
            </a:r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762000" y="3763963"/>
            <a:ext cx="76120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Otherwise, parent of 2 children</a:t>
            </a:r>
          </a:p>
        </p:txBody>
      </p:sp>
      <p:sp>
        <p:nvSpPr>
          <p:cNvPr id="121864" name="AutoShape 8"/>
          <p:cNvSpPr>
            <a:spLocks noChangeArrowheads="1"/>
          </p:cNvSpPr>
          <p:nvPr/>
        </p:nvSpPr>
        <p:spPr bwMode="auto">
          <a:xfrm>
            <a:off x="1357313" y="4510088"/>
            <a:ext cx="7381875" cy="50641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Find smallest node in right subtree (or biggest in left)</a:t>
            </a:r>
          </a:p>
        </p:txBody>
      </p:sp>
      <p:sp>
        <p:nvSpPr>
          <p:cNvPr id="121865" name="AutoShape 9"/>
          <p:cNvSpPr>
            <a:spLocks noChangeArrowheads="1"/>
          </p:cNvSpPr>
          <p:nvPr/>
        </p:nvSpPr>
        <p:spPr bwMode="auto">
          <a:xfrm>
            <a:off x="1357313" y="5187950"/>
            <a:ext cx="7381875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Replace deleted node’s value with this value</a:t>
            </a:r>
          </a:p>
        </p:txBody>
      </p:sp>
      <p:sp>
        <p:nvSpPr>
          <p:cNvPr id="121866" name="AutoShape 10"/>
          <p:cNvSpPr>
            <a:spLocks noChangeArrowheads="1"/>
          </p:cNvSpPr>
          <p:nvPr/>
        </p:nvSpPr>
        <p:spPr bwMode="auto">
          <a:xfrm>
            <a:off x="1357313" y="5867400"/>
            <a:ext cx="7399337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Delete descendant node (parent of 1 child max)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/>
      <p:bldP spid="121861" grpId="0" animBg="1"/>
      <p:bldP spid="121862" grpId="0" animBg="1"/>
      <p:bldP spid="121863" grpId="0" animBg="1"/>
      <p:bldP spid="121864" grpId="0" animBg="1"/>
      <p:bldP spid="121865" grpId="0" animBg="1"/>
      <p:bldP spid="1218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Biological Tree Terms</a:t>
            </a:r>
          </a:p>
        </p:txBody>
      </p:sp>
      <p:grpSp>
        <p:nvGrpSpPr>
          <p:cNvPr id="62520" name="Group 56"/>
          <p:cNvGrpSpPr>
            <a:grpSpLocks/>
          </p:cNvGrpSpPr>
          <p:nvPr/>
        </p:nvGrpSpPr>
        <p:grpSpPr bwMode="auto">
          <a:xfrm>
            <a:off x="1852613" y="3900488"/>
            <a:ext cx="1524000" cy="1295400"/>
            <a:chOff x="816" y="2496"/>
            <a:chExt cx="960" cy="816"/>
          </a:xfrm>
        </p:grpSpPr>
        <p:sp>
          <p:nvSpPr>
            <p:cNvPr id="62505" name="Text Box 41"/>
            <p:cNvSpPr txBox="1">
              <a:spLocks noChangeArrowheads="1"/>
            </p:cNvSpPr>
            <p:nvPr/>
          </p:nvSpPr>
          <p:spPr bwMode="auto">
            <a:xfrm>
              <a:off x="816" y="249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edges</a:t>
              </a:r>
            </a:p>
          </p:txBody>
        </p:sp>
        <p:sp>
          <p:nvSpPr>
            <p:cNvPr id="62506" name="Line 42"/>
            <p:cNvSpPr>
              <a:spLocks noChangeShapeType="1"/>
            </p:cNvSpPr>
            <p:nvPr/>
          </p:nvSpPr>
          <p:spPr bwMode="auto">
            <a:xfrm>
              <a:off x="1104" y="2736"/>
              <a:ext cx="240" cy="576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Line 45"/>
            <p:cNvSpPr>
              <a:spLocks noChangeShapeType="1"/>
            </p:cNvSpPr>
            <p:nvPr/>
          </p:nvSpPr>
          <p:spPr bwMode="auto">
            <a:xfrm>
              <a:off x="1248" y="2736"/>
              <a:ext cx="528" cy="96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523" name="Group 59"/>
          <p:cNvGrpSpPr>
            <a:grpSpLocks/>
          </p:cNvGrpSpPr>
          <p:nvPr/>
        </p:nvGrpSpPr>
        <p:grpSpPr bwMode="auto">
          <a:xfrm>
            <a:off x="2043113" y="3505200"/>
            <a:ext cx="5119687" cy="2605088"/>
            <a:chOff x="533" y="325"/>
            <a:chExt cx="3225" cy="1641"/>
          </a:xfrm>
        </p:grpSpPr>
        <p:sp>
          <p:nvSpPr>
            <p:cNvPr id="62524" name="Oval 60"/>
            <p:cNvSpPr>
              <a:spLocks noChangeArrowheads="1"/>
            </p:cNvSpPr>
            <p:nvPr/>
          </p:nvSpPr>
          <p:spPr bwMode="auto">
            <a:xfrm>
              <a:off x="1973" y="325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62525" name="Group 61"/>
            <p:cNvGrpSpPr>
              <a:grpSpLocks/>
            </p:cNvGrpSpPr>
            <p:nvPr/>
          </p:nvGrpSpPr>
          <p:grpSpPr bwMode="auto">
            <a:xfrm>
              <a:off x="2453" y="1621"/>
              <a:ext cx="1305" cy="345"/>
              <a:chOff x="4080" y="2796"/>
              <a:chExt cx="1305" cy="345"/>
            </a:xfrm>
          </p:grpSpPr>
          <p:sp>
            <p:nvSpPr>
              <p:cNvPr id="62526" name="Oval 62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62527" name="Oval 63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grpSp>
          <p:nvGrpSpPr>
            <p:cNvPr id="62528" name="Group 64"/>
            <p:cNvGrpSpPr>
              <a:grpSpLocks/>
            </p:cNvGrpSpPr>
            <p:nvPr/>
          </p:nvGrpSpPr>
          <p:grpSpPr bwMode="auto">
            <a:xfrm>
              <a:off x="1013" y="1045"/>
              <a:ext cx="2265" cy="345"/>
              <a:chOff x="2640" y="2160"/>
              <a:chExt cx="2265" cy="345"/>
            </a:xfrm>
          </p:grpSpPr>
          <p:sp>
            <p:nvSpPr>
              <p:cNvPr id="62529" name="Oval 65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62530" name="Oval 66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62531" name="Oval 67"/>
            <p:cNvSpPr>
              <a:spLocks noChangeArrowheads="1"/>
            </p:cNvSpPr>
            <p:nvPr/>
          </p:nvSpPr>
          <p:spPr bwMode="auto">
            <a:xfrm>
              <a:off x="533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W</a:t>
              </a:r>
            </a:p>
          </p:txBody>
        </p:sp>
        <p:sp>
          <p:nvSpPr>
            <p:cNvPr id="62532" name="Oval 68"/>
            <p:cNvSpPr>
              <a:spLocks noChangeArrowheads="1"/>
            </p:cNvSpPr>
            <p:nvPr/>
          </p:nvSpPr>
          <p:spPr bwMode="auto">
            <a:xfrm>
              <a:off x="2942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S</a:t>
              </a:r>
            </a:p>
          </p:txBody>
        </p:sp>
        <p:cxnSp>
          <p:nvCxnSpPr>
            <p:cNvPr id="62533" name="AutoShape 69"/>
            <p:cNvCxnSpPr>
              <a:cxnSpLocks noChangeShapeType="1"/>
              <a:stCxn id="62524" idx="3"/>
              <a:endCxn id="62530" idx="7"/>
            </p:cNvCxnSpPr>
            <p:nvPr/>
          </p:nvCxnSpPr>
          <p:spPr bwMode="auto">
            <a:xfrm flipH="1">
              <a:off x="130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534" name="AutoShape 70"/>
            <p:cNvCxnSpPr>
              <a:cxnSpLocks noChangeShapeType="1"/>
              <a:stCxn id="62524" idx="5"/>
              <a:endCxn id="62529" idx="1"/>
            </p:cNvCxnSpPr>
            <p:nvPr/>
          </p:nvCxnSpPr>
          <p:spPr bwMode="auto">
            <a:xfrm>
              <a:off x="226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535" name="AutoShape 71"/>
            <p:cNvCxnSpPr>
              <a:cxnSpLocks noChangeShapeType="1"/>
              <a:stCxn id="62530" idx="3"/>
              <a:endCxn id="62531" idx="7"/>
            </p:cNvCxnSpPr>
            <p:nvPr/>
          </p:nvCxnSpPr>
          <p:spPr bwMode="auto">
            <a:xfrm flipH="1">
              <a:off x="8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536" name="AutoShape 72"/>
            <p:cNvCxnSpPr>
              <a:cxnSpLocks noChangeShapeType="1"/>
              <a:stCxn id="62529" idx="3"/>
              <a:endCxn id="62526" idx="7"/>
            </p:cNvCxnSpPr>
            <p:nvPr/>
          </p:nvCxnSpPr>
          <p:spPr bwMode="auto">
            <a:xfrm flipH="1">
              <a:off x="274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537" name="AutoShape 73"/>
            <p:cNvCxnSpPr>
              <a:cxnSpLocks noChangeShapeType="1"/>
              <a:stCxn id="62529" idx="5"/>
              <a:endCxn id="62527" idx="1"/>
            </p:cNvCxnSpPr>
            <p:nvPr/>
          </p:nvCxnSpPr>
          <p:spPr bwMode="auto">
            <a:xfrm>
              <a:off x="32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538" name="AutoShape 74"/>
            <p:cNvCxnSpPr>
              <a:cxnSpLocks noChangeShapeType="1"/>
              <a:stCxn id="62529" idx="4"/>
              <a:endCxn id="62532" idx="0"/>
            </p:cNvCxnSpPr>
            <p:nvPr/>
          </p:nvCxnSpPr>
          <p:spPr bwMode="auto">
            <a:xfrm>
              <a:off x="3106" y="1396"/>
              <a:ext cx="9" cy="21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2539" name="Group 75"/>
            <p:cNvGrpSpPr>
              <a:grpSpLocks/>
            </p:cNvGrpSpPr>
            <p:nvPr/>
          </p:nvGrpSpPr>
          <p:grpSpPr bwMode="auto">
            <a:xfrm>
              <a:off x="1724" y="1045"/>
              <a:ext cx="825" cy="345"/>
              <a:chOff x="2880" y="3348"/>
              <a:chExt cx="825" cy="345"/>
            </a:xfrm>
          </p:grpSpPr>
          <p:sp>
            <p:nvSpPr>
              <p:cNvPr id="62540" name="Oval 76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2541" name="Oval 77"/>
              <p:cNvSpPr>
                <a:spLocks noChangeArrowheads="1"/>
              </p:cNvSpPr>
              <p:nvPr/>
            </p:nvSpPr>
            <p:spPr bwMode="auto">
              <a:xfrm>
                <a:off x="28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62542" name="AutoShape 78"/>
            <p:cNvCxnSpPr>
              <a:cxnSpLocks noChangeShapeType="1"/>
              <a:stCxn id="62524" idx="4"/>
              <a:endCxn id="62541" idx="0"/>
            </p:cNvCxnSpPr>
            <p:nvPr/>
          </p:nvCxnSpPr>
          <p:spPr bwMode="auto">
            <a:xfrm flipH="1">
              <a:off x="1897" y="676"/>
              <a:ext cx="249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543" name="AutoShape 79"/>
            <p:cNvCxnSpPr>
              <a:cxnSpLocks noChangeShapeType="1"/>
              <a:stCxn id="62524" idx="4"/>
              <a:endCxn id="62540" idx="0"/>
            </p:cNvCxnSpPr>
            <p:nvPr/>
          </p:nvCxnSpPr>
          <p:spPr bwMode="auto">
            <a:xfrm>
              <a:off x="2146" y="676"/>
              <a:ext cx="231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544" name="Group 80"/>
          <p:cNvGrpSpPr>
            <a:grpSpLocks/>
          </p:cNvGrpSpPr>
          <p:nvPr/>
        </p:nvGrpSpPr>
        <p:grpSpPr bwMode="auto">
          <a:xfrm>
            <a:off x="1852613" y="4419600"/>
            <a:ext cx="5438775" cy="2133600"/>
            <a:chOff x="1167" y="2784"/>
            <a:chExt cx="3426" cy="1344"/>
          </a:xfrm>
        </p:grpSpPr>
        <p:sp>
          <p:nvSpPr>
            <p:cNvPr id="62516" name="Oval 52"/>
            <p:cNvSpPr>
              <a:spLocks noChangeArrowheads="1"/>
            </p:cNvSpPr>
            <p:nvPr/>
          </p:nvSpPr>
          <p:spPr bwMode="auto">
            <a:xfrm>
              <a:off x="3120" y="2832"/>
              <a:ext cx="1473" cy="1296"/>
            </a:xfrm>
            <a:prstGeom prst="ellips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7" name="Oval 53"/>
            <p:cNvSpPr>
              <a:spLocks noChangeArrowheads="1"/>
            </p:cNvSpPr>
            <p:nvPr/>
          </p:nvSpPr>
          <p:spPr bwMode="auto">
            <a:xfrm>
              <a:off x="1167" y="2784"/>
              <a:ext cx="1137" cy="1296"/>
            </a:xfrm>
            <a:prstGeom prst="ellips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8" name="Text Box 54"/>
            <p:cNvSpPr txBox="1">
              <a:spLocks noChangeArrowheads="1"/>
            </p:cNvSpPr>
            <p:nvPr/>
          </p:nvSpPr>
          <p:spPr bwMode="auto">
            <a:xfrm>
              <a:off x="2223" y="374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err="1">
                  <a:solidFill>
                    <a:srgbClr val="CC00FF"/>
                  </a:solidFill>
                </a:rPr>
                <a:t>subtrees</a:t>
              </a:r>
              <a:endParaRPr lang="en-US" sz="2400" dirty="0">
                <a:solidFill>
                  <a:srgbClr val="CC00FF"/>
                </a:solidFill>
              </a:endParaRPr>
            </a:p>
          </p:txBody>
        </p:sp>
        <p:sp>
          <p:nvSpPr>
            <p:cNvPr id="62519" name="Line 55"/>
            <p:cNvSpPr>
              <a:spLocks noChangeShapeType="1"/>
            </p:cNvSpPr>
            <p:nvPr/>
          </p:nvSpPr>
          <p:spPr bwMode="auto">
            <a:xfrm flipV="1">
              <a:off x="2751" y="3696"/>
              <a:ext cx="384" cy="144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 flipH="1" flipV="1">
              <a:off x="2223" y="3648"/>
              <a:ext cx="336" cy="192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545" name="Rectangle 81"/>
          <p:cNvSpPr>
            <a:spLocks noChangeArrowheads="1"/>
          </p:cNvSpPr>
          <p:nvPr/>
        </p:nvSpPr>
        <p:spPr bwMode="auto">
          <a:xfrm>
            <a:off x="-17463" y="1216025"/>
            <a:ext cx="6713538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CC00FF"/>
                </a:solidFill>
              </a:rPr>
              <a:t>Edge </a:t>
            </a:r>
            <a:r>
              <a:rPr lang="en-US" sz="2800" dirty="0">
                <a:solidFill>
                  <a:srgbClr val="000066"/>
                </a:solidFill>
              </a:rPr>
              <a:t>or </a:t>
            </a:r>
            <a:r>
              <a:rPr lang="en-US" sz="2800" dirty="0">
                <a:solidFill>
                  <a:srgbClr val="CC00FF"/>
                </a:solidFill>
              </a:rPr>
              <a:t>Branch </a:t>
            </a:r>
            <a:r>
              <a:rPr lang="en-US" sz="2800" dirty="0">
                <a:solidFill>
                  <a:srgbClr val="000066"/>
                </a:solidFill>
              </a:rPr>
              <a:t>– path connecting a node to its successor</a:t>
            </a:r>
          </a:p>
        </p:txBody>
      </p:sp>
      <p:sp>
        <p:nvSpPr>
          <p:cNvPr id="62546" name="Rectangle 82"/>
          <p:cNvSpPr>
            <a:spLocks noChangeArrowheads="1"/>
          </p:cNvSpPr>
          <p:nvPr/>
        </p:nvSpPr>
        <p:spPr bwMode="auto">
          <a:xfrm>
            <a:off x="1581150" y="2362200"/>
            <a:ext cx="7562850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 err="1">
                <a:solidFill>
                  <a:srgbClr val="CC00FF"/>
                </a:solidFill>
              </a:rPr>
              <a:t>Subtree</a:t>
            </a:r>
            <a:r>
              <a:rPr lang="en-US" sz="2800" dirty="0">
                <a:solidFill>
                  <a:srgbClr val="CC00FF"/>
                </a:solidFill>
              </a:rPr>
              <a:t> </a:t>
            </a:r>
            <a:r>
              <a:rPr lang="en-US" sz="2800" dirty="0">
                <a:solidFill>
                  <a:srgbClr val="000066"/>
                </a:solidFill>
              </a:rPr>
              <a:t>– tree formed by any node and its descendants (recursive tree definition)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45" grpId="0" animBg="1"/>
      <p:bldP spid="625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Genealogical Tree Terms</a:t>
            </a:r>
          </a:p>
        </p:txBody>
      </p:sp>
      <p:grpSp>
        <p:nvGrpSpPr>
          <p:cNvPr id="16475" name="Group 91"/>
          <p:cNvGrpSpPr>
            <a:grpSpLocks/>
          </p:cNvGrpSpPr>
          <p:nvPr/>
        </p:nvGrpSpPr>
        <p:grpSpPr bwMode="auto">
          <a:xfrm>
            <a:off x="2559050" y="5105400"/>
            <a:ext cx="1784350" cy="1066800"/>
            <a:chOff x="1612" y="3216"/>
            <a:chExt cx="1124" cy="672"/>
          </a:xfrm>
        </p:grpSpPr>
        <p:sp>
          <p:nvSpPr>
            <p:cNvPr id="16428" name="Text Box 44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children</a:t>
              </a:r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H="1" flipV="1">
              <a:off x="1945" y="3225"/>
              <a:ext cx="192" cy="432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400" y="3216"/>
              <a:ext cx="96" cy="432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H="1" flipV="1">
              <a:off x="1612" y="3648"/>
              <a:ext cx="384" cy="144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73" name="Group 89"/>
          <p:cNvGrpSpPr>
            <a:grpSpLocks/>
          </p:cNvGrpSpPr>
          <p:nvPr/>
        </p:nvGrpSpPr>
        <p:grpSpPr bwMode="auto">
          <a:xfrm>
            <a:off x="3321050" y="3124200"/>
            <a:ext cx="3827463" cy="1600200"/>
            <a:chOff x="2092" y="1968"/>
            <a:chExt cx="2411" cy="1008"/>
          </a:xfrm>
        </p:grpSpPr>
        <p:sp>
          <p:nvSpPr>
            <p:cNvPr id="16425" name="Text Box 41"/>
            <p:cNvSpPr txBox="1">
              <a:spLocks noChangeArrowheads="1"/>
            </p:cNvSpPr>
            <p:nvPr/>
          </p:nvSpPr>
          <p:spPr bwMode="auto">
            <a:xfrm>
              <a:off x="3351" y="196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parents</a:t>
              </a:r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H="1">
              <a:off x="3063" y="2160"/>
              <a:ext cx="576" cy="192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flipH="1">
              <a:off x="2092" y="2208"/>
              <a:ext cx="1643" cy="768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3792" y="2232"/>
              <a:ext cx="48" cy="633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</p:grpSp>
      <p:grpSp>
        <p:nvGrpSpPr>
          <p:cNvPr id="16474" name="Group 90"/>
          <p:cNvGrpSpPr>
            <a:grpSpLocks/>
          </p:cNvGrpSpPr>
          <p:nvPr/>
        </p:nvGrpSpPr>
        <p:grpSpPr bwMode="auto">
          <a:xfrm>
            <a:off x="2286000" y="4191000"/>
            <a:ext cx="6324600" cy="2012950"/>
            <a:chOff x="1440" y="2640"/>
            <a:chExt cx="3984" cy="1268"/>
          </a:xfrm>
        </p:grpSpPr>
        <p:sp>
          <p:nvSpPr>
            <p:cNvPr id="16439" name="Oval 55"/>
            <p:cNvSpPr>
              <a:spLocks noChangeArrowheads="1"/>
            </p:cNvSpPr>
            <p:nvPr/>
          </p:nvSpPr>
          <p:spPr bwMode="auto">
            <a:xfrm>
              <a:off x="3024" y="3332"/>
              <a:ext cx="1584" cy="576"/>
            </a:xfrm>
            <a:prstGeom prst="ellips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6440" name="Oval 56"/>
            <p:cNvSpPr>
              <a:spLocks noChangeArrowheads="1"/>
            </p:cNvSpPr>
            <p:nvPr/>
          </p:nvSpPr>
          <p:spPr bwMode="auto">
            <a:xfrm>
              <a:off x="1440" y="2736"/>
              <a:ext cx="2784" cy="576"/>
            </a:xfrm>
            <a:prstGeom prst="ellips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6441" name="Text Box 57"/>
            <p:cNvSpPr txBox="1">
              <a:spLocks noChangeArrowheads="1"/>
            </p:cNvSpPr>
            <p:nvPr/>
          </p:nvSpPr>
          <p:spPr bwMode="auto">
            <a:xfrm>
              <a:off x="4416" y="264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CC00FF"/>
                  </a:solidFill>
                </a:rPr>
                <a:t>siblings</a:t>
              </a:r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flipH="1">
              <a:off x="4287" y="2871"/>
              <a:ext cx="432" cy="480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flipH="1">
              <a:off x="4128" y="2760"/>
              <a:ext cx="480" cy="144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</p:grpSp>
      <p:grpSp>
        <p:nvGrpSpPr>
          <p:cNvPr id="16452" name="Group 68"/>
          <p:cNvGrpSpPr>
            <a:grpSpLocks/>
          </p:cNvGrpSpPr>
          <p:nvPr/>
        </p:nvGrpSpPr>
        <p:grpSpPr bwMode="auto">
          <a:xfrm>
            <a:off x="2011363" y="3414713"/>
            <a:ext cx="5119687" cy="2605087"/>
            <a:chOff x="533" y="325"/>
            <a:chExt cx="3225" cy="1641"/>
          </a:xfrm>
        </p:grpSpPr>
        <p:sp>
          <p:nvSpPr>
            <p:cNvPr id="16453" name="Oval 69"/>
            <p:cNvSpPr>
              <a:spLocks noChangeArrowheads="1"/>
            </p:cNvSpPr>
            <p:nvPr/>
          </p:nvSpPr>
          <p:spPr bwMode="auto">
            <a:xfrm>
              <a:off x="1973" y="325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16454" name="Group 70"/>
            <p:cNvGrpSpPr>
              <a:grpSpLocks/>
            </p:cNvGrpSpPr>
            <p:nvPr/>
          </p:nvGrpSpPr>
          <p:grpSpPr bwMode="auto">
            <a:xfrm>
              <a:off x="2453" y="1621"/>
              <a:ext cx="1305" cy="345"/>
              <a:chOff x="4080" y="2796"/>
              <a:chExt cx="1305" cy="345"/>
            </a:xfrm>
          </p:grpSpPr>
          <p:sp>
            <p:nvSpPr>
              <p:cNvPr id="16455" name="Oval 71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16456" name="Oval 72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grpSp>
          <p:nvGrpSpPr>
            <p:cNvPr id="16457" name="Group 73"/>
            <p:cNvGrpSpPr>
              <a:grpSpLocks/>
            </p:cNvGrpSpPr>
            <p:nvPr/>
          </p:nvGrpSpPr>
          <p:grpSpPr bwMode="auto">
            <a:xfrm>
              <a:off x="1013" y="1045"/>
              <a:ext cx="2265" cy="345"/>
              <a:chOff x="2640" y="2160"/>
              <a:chExt cx="2265" cy="345"/>
            </a:xfrm>
          </p:grpSpPr>
          <p:sp>
            <p:nvSpPr>
              <p:cNvPr id="16458" name="Oval 74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16459" name="Oval 75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16460" name="Oval 76"/>
            <p:cNvSpPr>
              <a:spLocks noChangeArrowheads="1"/>
            </p:cNvSpPr>
            <p:nvPr/>
          </p:nvSpPr>
          <p:spPr bwMode="auto">
            <a:xfrm>
              <a:off x="533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W</a:t>
              </a:r>
            </a:p>
          </p:txBody>
        </p:sp>
        <p:sp>
          <p:nvSpPr>
            <p:cNvPr id="16461" name="Oval 77"/>
            <p:cNvSpPr>
              <a:spLocks noChangeArrowheads="1"/>
            </p:cNvSpPr>
            <p:nvPr/>
          </p:nvSpPr>
          <p:spPr bwMode="auto">
            <a:xfrm>
              <a:off x="2942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S</a:t>
              </a:r>
            </a:p>
          </p:txBody>
        </p:sp>
        <p:cxnSp>
          <p:nvCxnSpPr>
            <p:cNvPr id="16462" name="AutoShape 78"/>
            <p:cNvCxnSpPr>
              <a:cxnSpLocks noChangeShapeType="1"/>
              <a:stCxn id="16453" idx="3"/>
              <a:endCxn id="16459" idx="7"/>
            </p:cNvCxnSpPr>
            <p:nvPr/>
          </p:nvCxnSpPr>
          <p:spPr bwMode="auto">
            <a:xfrm flipH="1">
              <a:off x="130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63" name="AutoShape 79"/>
            <p:cNvCxnSpPr>
              <a:cxnSpLocks noChangeShapeType="1"/>
              <a:stCxn id="16453" idx="5"/>
              <a:endCxn id="16458" idx="1"/>
            </p:cNvCxnSpPr>
            <p:nvPr/>
          </p:nvCxnSpPr>
          <p:spPr bwMode="auto">
            <a:xfrm>
              <a:off x="226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64" name="AutoShape 80"/>
            <p:cNvCxnSpPr>
              <a:cxnSpLocks noChangeShapeType="1"/>
              <a:stCxn id="16459" idx="3"/>
              <a:endCxn id="16460" idx="7"/>
            </p:cNvCxnSpPr>
            <p:nvPr/>
          </p:nvCxnSpPr>
          <p:spPr bwMode="auto">
            <a:xfrm flipH="1">
              <a:off x="8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65" name="AutoShape 81"/>
            <p:cNvCxnSpPr>
              <a:cxnSpLocks noChangeShapeType="1"/>
              <a:stCxn id="16458" idx="3"/>
              <a:endCxn id="16455" idx="7"/>
            </p:cNvCxnSpPr>
            <p:nvPr/>
          </p:nvCxnSpPr>
          <p:spPr bwMode="auto">
            <a:xfrm flipH="1">
              <a:off x="274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66" name="AutoShape 82"/>
            <p:cNvCxnSpPr>
              <a:cxnSpLocks noChangeShapeType="1"/>
              <a:stCxn id="16458" idx="5"/>
              <a:endCxn id="16456" idx="1"/>
            </p:cNvCxnSpPr>
            <p:nvPr/>
          </p:nvCxnSpPr>
          <p:spPr bwMode="auto">
            <a:xfrm>
              <a:off x="32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67" name="AutoShape 83"/>
            <p:cNvCxnSpPr>
              <a:cxnSpLocks noChangeShapeType="1"/>
              <a:stCxn id="16458" idx="4"/>
              <a:endCxn id="16461" idx="0"/>
            </p:cNvCxnSpPr>
            <p:nvPr/>
          </p:nvCxnSpPr>
          <p:spPr bwMode="auto">
            <a:xfrm>
              <a:off x="3106" y="1396"/>
              <a:ext cx="9" cy="21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468" name="Group 84"/>
            <p:cNvGrpSpPr>
              <a:grpSpLocks/>
            </p:cNvGrpSpPr>
            <p:nvPr/>
          </p:nvGrpSpPr>
          <p:grpSpPr bwMode="auto">
            <a:xfrm>
              <a:off x="1724" y="1045"/>
              <a:ext cx="825" cy="345"/>
              <a:chOff x="2880" y="3348"/>
              <a:chExt cx="825" cy="345"/>
            </a:xfrm>
          </p:grpSpPr>
          <p:sp>
            <p:nvSpPr>
              <p:cNvPr id="16469" name="Oval 85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16470" name="Oval 86"/>
              <p:cNvSpPr>
                <a:spLocks noChangeArrowheads="1"/>
              </p:cNvSpPr>
              <p:nvPr/>
            </p:nvSpPr>
            <p:spPr bwMode="auto">
              <a:xfrm>
                <a:off x="28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16471" name="AutoShape 87"/>
            <p:cNvCxnSpPr>
              <a:cxnSpLocks noChangeShapeType="1"/>
              <a:stCxn id="16453" idx="4"/>
              <a:endCxn id="16470" idx="0"/>
            </p:cNvCxnSpPr>
            <p:nvPr/>
          </p:nvCxnSpPr>
          <p:spPr bwMode="auto">
            <a:xfrm flipH="1">
              <a:off x="1897" y="676"/>
              <a:ext cx="249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72" name="AutoShape 88"/>
            <p:cNvCxnSpPr>
              <a:cxnSpLocks noChangeShapeType="1"/>
              <a:stCxn id="16453" idx="4"/>
              <a:endCxn id="16469" idx="0"/>
            </p:cNvCxnSpPr>
            <p:nvPr/>
          </p:nvCxnSpPr>
          <p:spPr bwMode="auto">
            <a:xfrm>
              <a:off x="2146" y="676"/>
              <a:ext cx="231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476" name="Rectangle 92"/>
          <p:cNvSpPr>
            <a:spLocks noChangeArrowheads="1"/>
          </p:cNvSpPr>
          <p:nvPr/>
        </p:nvSpPr>
        <p:spPr bwMode="auto">
          <a:xfrm>
            <a:off x="463550" y="1263198"/>
            <a:ext cx="4100513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C00FF"/>
                </a:solidFill>
              </a:rPr>
              <a:t>Child </a:t>
            </a:r>
            <a:r>
              <a:rPr lang="en-US" sz="2800" dirty="0">
                <a:solidFill>
                  <a:srgbClr val="000066"/>
                </a:solidFill>
              </a:rPr>
              <a:t>– successor of a node</a:t>
            </a:r>
          </a:p>
        </p:txBody>
      </p:sp>
      <p:sp>
        <p:nvSpPr>
          <p:cNvPr id="16477" name="Rectangle 93"/>
          <p:cNvSpPr>
            <a:spLocks noChangeArrowheads="1"/>
          </p:cNvSpPr>
          <p:nvPr/>
        </p:nvSpPr>
        <p:spPr bwMode="auto">
          <a:xfrm>
            <a:off x="1633538" y="1941061"/>
            <a:ext cx="4723088" cy="52322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C00FF"/>
                </a:solidFill>
              </a:rPr>
              <a:t>Parent </a:t>
            </a:r>
            <a:r>
              <a:rPr lang="en-US" sz="2800" dirty="0">
                <a:solidFill>
                  <a:srgbClr val="000066"/>
                </a:solidFill>
              </a:rPr>
              <a:t>– predecessor of a node</a:t>
            </a:r>
          </a:p>
        </p:txBody>
      </p:sp>
      <p:sp>
        <p:nvSpPr>
          <p:cNvPr id="16478" name="Rectangle 94"/>
          <p:cNvSpPr>
            <a:spLocks noChangeArrowheads="1"/>
          </p:cNvSpPr>
          <p:nvPr/>
        </p:nvSpPr>
        <p:spPr bwMode="auto">
          <a:xfrm>
            <a:off x="2854325" y="2620511"/>
            <a:ext cx="5832475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CC00FF"/>
                </a:solidFill>
              </a:rPr>
              <a:t>Siblings </a:t>
            </a:r>
            <a:r>
              <a:rPr lang="en-US" sz="2800" dirty="0">
                <a:solidFill>
                  <a:srgbClr val="000066"/>
                </a:solidFill>
              </a:rPr>
              <a:t>– children of a common parent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6" grpId="0" animBg="1"/>
      <p:bldP spid="16477" grpId="0" animBg="1"/>
      <p:bldP spid="164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67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Genealogical Tree Terms</a:t>
            </a:r>
          </a:p>
        </p:txBody>
      </p:sp>
      <p:grpSp>
        <p:nvGrpSpPr>
          <p:cNvPr id="63710" name="Group 222"/>
          <p:cNvGrpSpPr>
            <a:grpSpLocks/>
          </p:cNvGrpSpPr>
          <p:nvPr/>
        </p:nvGrpSpPr>
        <p:grpSpPr bwMode="auto">
          <a:xfrm>
            <a:off x="5935663" y="3351213"/>
            <a:ext cx="3132137" cy="3201987"/>
            <a:chOff x="3739" y="2111"/>
            <a:chExt cx="1973" cy="2017"/>
          </a:xfrm>
        </p:grpSpPr>
        <p:sp>
          <p:nvSpPr>
            <p:cNvPr id="63605" name="Text Box 117"/>
            <p:cNvSpPr txBox="1">
              <a:spLocks noChangeArrowheads="1"/>
            </p:cNvSpPr>
            <p:nvPr/>
          </p:nvSpPr>
          <p:spPr bwMode="auto">
            <a:xfrm>
              <a:off x="4512" y="2111"/>
              <a:ext cx="115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Descendants</a:t>
              </a:r>
              <a:r>
                <a:rPr lang="en-US" sz="2400" dirty="0">
                  <a:solidFill>
                    <a:srgbClr val="33CC33"/>
                  </a:solidFill>
                </a:rPr>
                <a:t> </a:t>
              </a:r>
              <a:r>
                <a:rPr lang="en-US" sz="2400" dirty="0">
                  <a:solidFill>
                    <a:srgbClr val="CC00FF"/>
                  </a:solidFill>
                </a:rPr>
                <a:t>of A</a:t>
              </a:r>
            </a:p>
          </p:txBody>
        </p:sp>
        <p:sp>
          <p:nvSpPr>
            <p:cNvPr id="63606" name="Oval 118"/>
            <p:cNvSpPr>
              <a:spLocks noChangeArrowheads="1"/>
            </p:cNvSpPr>
            <p:nvPr/>
          </p:nvSpPr>
          <p:spPr bwMode="auto">
            <a:xfrm>
              <a:off x="3739" y="2903"/>
              <a:ext cx="1973" cy="1225"/>
            </a:xfrm>
            <a:prstGeom prst="ellips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07" name="Line 119"/>
            <p:cNvSpPr>
              <a:spLocks noChangeShapeType="1"/>
            </p:cNvSpPr>
            <p:nvPr/>
          </p:nvSpPr>
          <p:spPr bwMode="auto">
            <a:xfrm flipH="1">
              <a:off x="4573" y="2496"/>
              <a:ext cx="275" cy="407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709" name="Group 221"/>
          <p:cNvGrpSpPr>
            <a:grpSpLocks/>
          </p:cNvGrpSpPr>
          <p:nvPr/>
        </p:nvGrpSpPr>
        <p:grpSpPr bwMode="auto">
          <a:xfrm>
            <a:off x="1219200" y="3762375"/>
            <a:ext cx="6324600" cy="1638300"/>
            <a:chOff x="768" y="2370"/>
            <a:chExt cx="3984" cy="1032"/>
          </a:xfrm>
        </p:grpSpPr>
        <p:sp>
          <p:nvSpPr>
            <p:cNvPr id="63682" name="Text Box 194"/>
            <p:cNvSpPr txBox="1">
              <a:spLocks noChangeArrowheads="1"/>
            </p:cNvSpPr>
            <p:nvPr/>
          </p:nvSpPr>
          <p:spPr bwMode="auto">
            <a:xfrm>
              <a:off x="768" y="3114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Ancestors of E</a:t>
              </a:r>
            </a:p>
          </p:txBody>
        </p:sp>
        <p:sp>
          <p:nvSpPr>
            <p:cNvPr id="63684" name="Line 196"/>
            <p:cNvSpPr>
              <a:spLocks noChangeShapeType="1"/>
            </p:cNvSpPr>
            <p:nvPr/>
          </p:nvSpPr>
          <p:spPr bwMode="auto">
            <a:xfrm flipV="1">
              <a:off x="1947" y="2805"/>
              <a:ext cx="1008" cy="336"/>
            </a:xfrm>
            <a:prstGeom prst="line">
              <a:avLst/>
            </a:prstGeom>
            <a:noFill/>
            <a:ln w="25400">
              <a:solidFill>
                <a:srgbClr val="CC00FF"/>
              </a:solidFill>
              <a:prstDash val="sys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5" name="Oval 197"/>
            <p:cNvSpPr>
              <a:spLocks noChangeArrowheads="1"/>
            </p:cNvSpPr>
            <p:nvPr/>
          </p:nvSpPr>
          <p:spPr bwMode="auto">
            <a:xfrm rot="-2335256">
              <a:off x="2451" y="2370"/>
              <a:ext cx="2301" cy="654"/>
            </a:xfrm>
            <a:prstGeom prst="ellips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708" name="Group 220"/>
          <p:cNvGrpSpPr>
            <a:grpSpLocks/>
          </p:cNvGrpSpPr>
          <p:nvPr/>
        </p:nvGrpSpPr>
        <p:grpSpPr bwMode="auto">
          <a:xfrm>
            <a:off x="4333875" y="3200400"/>
            <a:ext cx="4429125" cy="3043238"/>
            <a:chOff x="711" y="1850"/>
            <a:chExt cx="2790" cy="1917"/>
          </a:xfrm>
        </p:grpSpPr>
        <p:sp>
          <p:nvSpPr>
            <p:cNvPr id="63688" name="Oval 200"/>
            <p:cNvSpPr>
              <a:spLocks noChangeArrowheads="1"/>
            </p:cNvSpPr>
            <p:nvPr/>
          </p:nvSpPr>
          <p:spPr bwMode="auto">
            <a:xfrm>
              <a:off x="2023" y="1850"/>
              <a:ext cx="345" cy="2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63689" name="Group 201"/>
            <p:cNvGrpSpPr>
              <a:grpSpLocks/>
            </p:cNvGrpSpPr>
            <p:nvPr/>
          </p:nvGrpSpPr>
          <p:grpSpPr bwMode="auto">
            <a:xfrm>
              <a:off x="2196" y="2937"/>
              <a:ext cx="1305" cy="299"/>
              <a:chOff x="4080" y="2796"/>
              <a:chExt cx="1305" cy="345"/>
            </a:xfrm>
          </p:grpSpPr>
          <p:sp>
            <p:nvSpPr>
              <p:cNvPr id="63690" name="Oval 202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63691" name="Oval 203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W</a:t>
                </a:r>
              </a:p>
            </p:txBody>
          </p:sp>
        </p:grpSp>
        <p:grpSp>
          <p:nvGrpSpPr>
            <p:cNvPr id="63692" name="Group 204"/>
            <p:cNvGrpSpPr>
              <a:grpSpLocks/>
            </p:cNvGrpSpPr>
            <p:nvPr/>
          </p:nvGrpSpPr>
          <p:grpSpPr bwMode="auto">
            <a:xfrm>
              <a:off x="1248" y="2438"/>
              <a:ext cx="1773" cy="299"/>
              <a:chOff x="2640" y="2160"/>
              <a:chExt cx="2265" cy="345"/>
            </a:xfrm>
          </p:grpSpPr>
          <p:sp>
            <p:nvSpPr>
              <p:cNvPr id="63693" name="Oval 205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63694" name="Oval 206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63695" name="Oval 207"/>
            <p:cNvSpPr>
              <a:spLocks noChangeArrowheads="1"/>
            </p:cNvSpPr>
            <p:nvPr/>
          </p:nvSpPr>
          <p:spPr bwMode="auto">
            <a:xfrm>
              <a:off x="711" y="2937"/>
              <a:ext cx="345" cy="2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N</a:t>
              </a:r>
            </a:p>
          </p:txBody>
        </p:sp>
        <p:grpSp>
          <p:nvGrpSpPr>
            <p:cNvPr id="63696" name="Group 208"/>
            <p:cNvGrpSpPr>
              <a:grpSpLocks/>
            </p:cNvGrpSpPr>
            <p:nvPr/>
          </p:nvGrpSpPr>
          <p:grpSpPr bwMode="auto">
            <a:xfrm>
              <a:off x="1956" y="3468"/>
              <a:ext cx="825" cy="299"/>
              <a:chOff x="3840" y="3348"/>
              <a:chExt cx="825" cy="345"/>
            </a:xfrm>
          </p:grpSpPr>
          <p:sp>
            <p:nvSpPr>
              <p:cNvPr id="63697" name="Oval 209"/>
              <p:cNvSpPr>
                <a:spLocks noChangeArrowheads="1"/>
              </p:cNvSpPr>
              <p:nvPr/>
            </p:nvSpPr>
            <p:spPr bwMode="auto">
              <a:xfrm>
                <a:off x="384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S</a:t>
                </a:r>
              </a:p>
            </p:txBody>
          </p:sp>
          <p:sp>
            <p:nvSpPr>
              <p:cNvPr id="63698" name="Oval 210"/>
              <p:cNvSpPr>
                <a:spLocks noChangeArrowheads="1"/>
              </p:cNvSpPr>
              <p:nvPr/>
            </p:nvSpPr>
            <p:spPr bwMode="auto">
              <a:xfrm>
                <a:off x="432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sp>
          <p:nvSpPr>
            <p:cNvPr id="63699" name="Oval 211"/>
            <p:cNvSpPr>
              <a:spLocks noChangeArrowheads="1"/>
            </p:cNvSpPr>
            <p:nvPr/>
          </p:nvSpPr>
          <p:spPr bwMode="auto">
            <a:xfrm>
              <a:off x="951" y="3468"/>
              <a:ext cx="345" cy="2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E</a:t>
              </a:r>
            </a:p>
          </p:txBody>
        </p:sp>
        <p:cxnSp>
          <p:nvCxnSpPr>
            <p:cNvPr id="63700" name="AutoShape 212"/>
            <p:cNvCxnSpPr>
              <a:cxnSpLocks noChangeShapeType="1"/>
              <a:stCxn id="63688" idx="3"/>
              <a:endCxn id="63694" idx="7"/>
            </p:cNvCxnSpPr>
            <p:nvPr/>
          </p:nvCxnSpPr>
          <p:spPr bwMode="auto">
            <a:xfrm flipH="1">
              <a:off x="1478" y="2111"/>
              <a:ext cx="596" cy="3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701" name="AutoShape 213"/>
            <p:cNvCxnSpPr>
              <a:cxnSpLocks noChangeShapeType="1"/>
              <a:stCxn id="63688" idx="5"/>
              <a:endCxn id="63693" idx="1"/>
            </p:cNvCxnSpPr>
            <p:nvPr/>
          </p:nvCxnSpPr>
          <p:spPr bwMode="auto">
            <a:xfrm>
              <a:off x="2317" y="2111"/>
              <a:ext cx="474" cy="3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702" name="AutoShape 214"/>
            <p:cNvCxnSpPr>
              <a:cxnSpLocks noChangeShapeType="1"/>
              <a:stCxn id="63694" idx="3"/>
              <a:endCxn id="63695" idx="7"/>
            </p:cNvCxnSpPr>
            <p:nvPr/>
          </p:nvCxnSpPr>
          <p:spPr bwMode="auto">
            <a:xfrm flipH="1">
              <a:off x="1005" y="2699"/>
              <a:ext cx="283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703" name="AutoShape 215"/>
            <p:cNvCxnSpPr>
              <a:cxnSpLocks noChangeShapeType="1"/>
              <a:stCxn id="63693" idx="3"/>
              <a:endCxn id="63690" idx="7"/>
            </p:cNvCxnSpPr>
            <p:nvPr/>
          </p:nvCxnSpPr>
          <p:spPr bwMode="auto">
            <a:xfrm flipH="1">
              <a:off x="2490" y="2699"/>
              <a:ext cx="301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704" name="AutoShape 216"/>
            <p:cNvCxnSpPr>
              <a:cxnSpLocks noChangeShapeType="1"/>
              <a:stCxn id="63693" idx="5"/>
              <a:endCxn id="63691" idx="1"/>
            </p:cNvCxnSpPr>
            <p:nvPr/>
          </p:nvCxnSpPr>
          <p:spPr bwMode="auto">
            <a:xfrm>
              <a:off x="2981" y="2699"/>
              <a:ext cx="226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705" name="AutoShape 217"/>
            <p:cNvCxnSpPr>
              <a:cxnSpLocks noChangeShapeType="1"/>
              <a:stCxn id="63695" idx="5"/>
              <a:endCxn id="63699" idx="0"/>
            </p:cNvCxnSpPr>
            <p:nvPr/>
          </p:nvCxnSpPr>
          <p:spPr bwMode="auto">
            <a:xfrm>
              <a:off x="1005" y="3198"/>
              <a:ext cx="119" cy="2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706" name="AutoShape 218"/>
            <p:cNvCxnSpPr>
              <a:cxnSpLocks noChangeShapeType="1"/>
              <a:stCxn id="63690" idx="3"/>
              <a:endCxn id="63697" idx="0"/>
            </p:cNvCxnSpPr>
            <p:nvPr/>
          </p:nvCxnSpPr>
          <p:spPr bwMode="auto">
            <a:xfrm flipH="1">
              <a:off x="2129" y="3197"/>
              <a:ext cx="118" cy="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707" name="AutoShape 219"/>
            <p:cNvCxnSpPr>
              <a:cxnSpLocks noChangeShapeType="1"/>
              <a:stCxn id="63690" idx="5"/>
              <a:endCxn id="63698" idx="0"/>
            </p:cNvCxnSpPr>
            <p:nvPr/>
          </p:nvCxnSpPr>
          <p:spPr bwMode="auto">
            <a:xfrm>
              <a:off x="2490" y="3197"/>
              <a:ext cx="119" cy="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711" name="Rectangle 223"/>
          <p:cNvSpPr>
            <a:spLocks noChangeArrowheads="1"/>
          </p:cNvSpPr>
          <p:nvPr/>
        </p:nvSpPr>
        <p:spPr bwMode="auto">
          <a:xfrm>
            <a:off x="0" y="1292225"/>
            <a:ext cx="6883400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CC00FF"/>
                </a:solidFill>
              </a:rPr>
              <a:t>Descendant </a:t>
            </a:r>
            <a:r>
              <a:rPr lang="en-US" sz="2800" dirty="0">
                <a:solidFill>
                  <a:srgbClr val="000066"/>
                </a:solidFill>
              </a:rPr>
              <a:t>– all nodes that succeed a node (children, children’s children, etc.)</a:t>
            </a:r>
          </a:p>
        </p:txBody>
      </p:sp>
      <p:sp>
        <p:nvSpPr>
          <p:cNvPr id="63712" name="Rectangle 224"/>
          <p:cNvSpPr>
            <a:spLocks noChangeArrowheads="1"/>
          </p:cNvSpPr>
          <p:nvPr/>
        </p:nvSpPr>
        <p:spPr bwMode="auto">
          <a:xfrm>
            <a:off x="0" y="2514600"/>
            <a:ext cx="5859463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CC00FF"/>
                </a:solidFill>
              </a:rPr>
              <a:t>Ancestor </a:t>
            </a:r>
            <a:r>
              <a:rPr lang="en-US" sz="2800" dirty="0">
                <a:solidFill>
                  <a:srgbClr val="000066"/>
                </a:solidFill>
              </a:rPr>
              <a:t>– all nodes that </a:t>
            </a:r>
            <a:r>
              <a:rPr lang="en-US" sz="2800" dirty="0" err="1">
                <a:solidFill>
                  <a:srgbClr val="000066"/>
                </a:solidFill>
              </a:rPr>
              <a:t>preceed</a:t>
            </a:r>
            <a:r>
              <a:rPr lang="en-US" sz="2800" dirty="0">
                <a:solidFill>
                  <a:srgbClr val="000066"/>
                </a:solidFill>
              </a:rPr>
              <a:t> a node (parent, parent’s parent, etc.)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11" grpId="0" animBg="1"/>
      <p:bldP spid="63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Tree Terms</a:t>
            </a:r>
          </a:p>
        </p:txBody>
      </p: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4705350" y="3505200"/>
            <a:ext cx="3967163" cy="641350"/>
            <a:chOff x="2964" y="2208"/>
            <a:chExt cx="2499" cy="404"/>
          </a:xfrm>
        </p:grpSpPr>
        <p:sp>
          <p:nvSpPr>
            <p:cNvPr id="17449" name="AutoShape 41"/>
            <p:cNvSpPr>
              <a:spLocks/>
            </p:cNvSpPr>
            <p:nvPr/>
          </p:nvSpPr>
          <p:spPr bwMode="auto">
            <a:xfrm rot="-24391811">
              <a:off x="3618" y="1718"/>
              <a:ext cx="240" cy="1548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508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3878" y="2208"/>
              <a:ext cx="1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Path from P to W</a:t>
              </a:r>
            </a:p>
          </p:txBody>
        </p:sp>
      </p:grp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457200" y="3429000"/>
            <a:ext cx="3735388" cy="2701925"/>
            <a:chOff x="288" y="2160"/>
            <a:chExt cx="2353" cy="1702"/>
          </a:xfrm>
        </p:grpSpPr>
        <p:sp>
          <p:nvSpPr>
            <p:cNvPr id="17453" name="Freeform 45"/>
            <p:cNvSpPr>
              <a:spLocks/>
            </p:cNvSpPr>
            <p:nvPr/>
          </p:nvSpPr>
          <p:spPr bwMode="auto">
            <a:xfrm>
              <a:off x="1008" y="2160"/>
              <a:ext cx="1633" cy="1702"/>
            </a:xfrm>
            <a:custGeom>
              <a:avLst/>
              <a:gdLst>
                <a:gd name="T0" fmla="*/ 1016 w 1016"/>
                <a:gd name="T1" fmla="*/ 0 h 1784"/>
                <a:gd name="T2" fmla="*/ 344 w 1016"/>
                <a:gd name="T3" fmla="*/ 432 h 1784"/>
                <a:gd name="T4" fmla="*/ 8 w 1016"/>
                <a:gd name="T5" fmla="*/ 1104 h 1784"/>
                <a:gd name="T6" fmla="*/ 296 w 1016"/>
                <a:gd name="T7" fmla="*/ 1680 h 1784"/>
                <a:gd name="T8" fmla="*/ 344 w 1016"/>
                <a:gd name="T9" fmla="*/ 1728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6" h="1784">
                  <a:moveTo>
                    <a:pt x="1016" y="0"/>
                  </a:moveTo>
                  <a:cubicBezTo>
                    <a:pt x="764" y="124"/>
                    <a:pt x="512" y="248"/>
                    <a:pt x="344" y="432"/>
                  </a:cubicBezTo>
                  <a:cubicBezTo>
                    <a:pt x="176" y="616"/>
                    <a:pt x="16" y="896"/>
                    <a:pt x="8" y="1104"/>
                  </a:cubicBezTo>
                  <a:cubicBezTo>
                    <a:pt x="0" y="1312"/>
                    <a:pt x="240" y="1576"/>
                    <a:pt x="296" y="1680"/>
                  </a:cubicBezTo>
                  <a:cubicBezTo>
                    <a:pt x="352" y="1784"/>
                    <a:pt x="348" y="1756"/>
                    <a:pt x="344" y="1728"/>
                  </a:cubicBezTo>
                </a:path>
              </a:pathLst>
            </a:custGeom>
            <a:noFill/>
            <a:ln w="63500">
              <a:solidFill>
                <a:srgbClr val="CC00FF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Text Box 46"/>
            <p:cNvSpPr txBox="1">
              <a:spLocks noChangeArrowheads="1"/>
            </p:cNvSpPr>
            <p:nvPr/>
          </p:nvSpPr>
          <p:spPr bwMode="auto">
            <a:xfrm>
              <a:off x="288" y="2208"/>
              <a:ext cx="134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CC00FF"/>
                  </a:solidFill>
                </a:rPr>
                <a:t>Path length of 3 from P to E</a:t>
              </a:r>
            </a:p>
          </p:txBody>
        </p:sp>
      </p:grpSp>
      <p:grpSp>
        <p:nvGrpSpPr>
          <p:cNvPr id="17456" name="Group 48"/>
          <p:cNvGrpSpPr>
            <a:grpSpLocks/>
          </p:cNvGrpSpPr>
          <p:nvPr/>
        </p:nvGrpSpPr>
        <p:grpSpPr bwMode="auto">
          <a:xfrm>
            <a:off x="2133600" y="3217863"/>
            <a:ext cx="4740714" cy="3043237"/>
            <a:chOff x="711" y="1850"/>
            <a:chExt cx="2790" cy="1917"/>
          </a:xfrm>
        </p:grpSpPr>
        <p:sp>
          <p:nvSpPr>
            <p:cNvPr id="17457" name="Oval 49"/>
            <p:cNvSpPr>
              <a:spLocks noChangeArrowheads="1"/>
            </p:cNvSpPr>
            <p:nvPr/>
          </p:nvSpPr>
          <p:spPr bwMode="auto">
            <a:xfrm>
              <a:off x="2023" y="1850"/>
              <a:ext cx="345" cy="2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17458" name="Group 50"/>
            <p:cNvGrpSpPr>
              <a:grpSpLocks/>
            </p:cNvGrpSpPr>
            <p:nvPr/>
          </p:nvGrpSpPr>
          <p:grpSpPr bwMode="auto">
            <a:xfrm>
              <a:off x="2196" y="2937"/>
              <a:ext cx="1305" cy="299"/>
              <a:chOff x="4080" y="2796"/>
              <a:chExt cx="1305" cy="345"/>
            </a:xfrm>
          </p:grpSpPr>
          <p:sp>
            <p:nvSpPr>
              <p:cNvPr id="17459" name="Oval 51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17460" name="Oval 52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W</a:t>
                </a:r>
              </a:p>
            </p:txBody>
          </p:sp>
        </p:grpSp>
        <p:grpSp>
          <p:nvGrpSpPr>
            <p:cNvPr id="17461" name="Group 53"/>
            <p:cNvGrpSpPr>
              <a:grpSpLocks/>
            </p:cNvGrpSpPr>
            <p:nvPr/>
          </p:nvGrpSpPr>
          <p:grpSpPr bwMode="auto">
            <a:xfrm>
              <a:off x="1248" y="2438"/>
              <a:ext cx="1774" cy="299"/>
              <a:chOff x="2639" y="2160"/>
              <a:chExt cx="2266" cy="345"/>
            </a:xfrm>
          </p:grpSpPr>
          <p:sp>
            <p:nvSpPr>
              <p:cNvPr id="17462" name="Oval 54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17463" name="Oval 55"/>
              <p:cNvSpPr>
                <a:spLocks noChangeArrowheads="1"/>
              </p:cNvSpPr>
              <p:nvPr/>
            </p:nvSpPr>
            <p:spPr bwMode="auto">
              <a:xfrm>
                <a:off x="2639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17464" name="Oval 56"/>
            <p:cNvSpPr>
              <a:spLocks noChangeArrowheads="1"/>
            </p:cNvSpPr>
            <p:nvPr/>
          </p:nvSpPr>
          <p:spPr bwMode="auto">
            <a:xfrm>
              <a:off x="711" y="2937"/>
              <a:ext cx="345" cy="2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N</a:t>
              </a:r>
            </a:p>
          </p:txBody>
        </p:sp>
        <p:grpSp>
          <p:nvGrpSpPr>
            <p:cNvPr id="17465" name="Group 57"/>
            <p:cNvGrpSpPr>
              <a:grpSpLocks/>
            </p:cNvGrpSpPr>
            <p:nvPr/>
          </p:nvGrpSpPr>
          <p:grpSpPr bwMode="auto">
            <a:xfrm>
              <a:off x="1956" y="3468"/>
              <a:ext cx="825" cy="299"/>
              <a:chOff x="3840" y="3348"/>
              <a:chExt cx="825" cy="345"/>
            </a:xfrm>
          </p:grpSpPr>
          <p:sp>
            <p:nvSpPr>
              <p:cNvPr id="17466" name="Oval 58"/>
              <p:cNvSpPr>
                <a:spLocks noChangeArrowheads="1"/>
              </p:cNvSpPr>
              <p:nvPr/>
            </p:nvSpPr>
            <p:spPr bwMode="auto">
              <a:xfrm>
                <a:off x="384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S</a:t>
                </a:r>
              </a:p>
            </p:txBody>
          </p:sp>
          <p:sp>
            <p:nvSpPr>
              <p:cNvPr id="17467" name="Oval 59"/>
              <p:cNvSpPr>
                <a:spLocks noChangeArrowheads="1"/>
              </p:cNvSpPr>
              <p:nvPr/>
            </p:nvSpPr>
            <p:spPr bwMode="auto">
              <a:xfrm>
                <a:off x="432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sp>
          <p:nvSpPr>
            <p:cNvPr id="17468" name="Oval 60"/>
            <p:cNvSpPr>
              <a:spLocks noChangeArrowheads="1"/>
            </p:cNvSpPr>
            <p:nvPr/>
          </p:nvSpPr>
          <p:spPr bwMode="auto">
            <a:xfrm>
              <a:off x="951" y="3468"/>
              <a:ext cx="345" cy="2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E</a:t>
              </a:r>
            </a:p>
          </p:txBody>
        </p:sp>
        <p:cxnSp>
          <p:nvCxnSpPr>
            <p:cNvPr id="17469" name="AutoShape 61"/>
            <p:cNvCxnSpPr>
              <a:cxnSpLocks noChangeShapeType="1"/>
              <a:stCxn id="17457" idx="3"/>
              <a:endCxn id="17463" idx="7"/>
            </p:cNvCxnSpPr>
            <p:nvPr/>
          </p:nvCxnSpPr>
          <p:spPr bwMode="auto">
            <a:xfrm flipH="1">
              <a:off x="1478" y="2111"/>
              <a:ext cx="596" cy="3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0" name="AutoShape 62"/>
            <p:cNvCxnSpPr>
              <a:cxnSpLocks noChangeShapeType="1"/>
              <a:stCxn id="17457" idx="5"/>
              <a:endCxn id="17462" idx="1"/>
            </p:cNvCxnSpPr>
            <p:nvPr/>
          </p:nvCxnSpPr>
          <p:spPr bwMode="auto">
            <a:xfrm>
              <a:off x="2317" y="2111"/>
              <a:ext cx="474" cy="3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1" name="AutoShape 63"/>
            <p:cNvCxnSpPr>
              <a:cxnSpLocks noChangeShapeType="1"/>
              <a:stCxn id="17463" idx="3"/>
              <a:endCxn id="17464" idx="7"/>
            </p:cNvCxnSpPr>
            <p:nvPr/>
          </p:nvCxnSpPr>
          <p:spPr bwMode="auto">
            <a:xfrm flipH="1">
              <a:off x="1005" y="2699"/>
              <a:ext cx="283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2" name="AutoShape 64"/>
            <p:cNvCxnSpPr>
              <a:cxnSpLocks noChangeShapeType="1"/>
              <a:stCxn id="17462" idx="3"/>
              <a:endCxn id="17459" idx="7"/>
            </p:cNvCxnSpPr>
            <p:nvPr/>
          </p:nvCxnSpPr>
          <p:spPr bwMode="auto">
            <a:xfrm flipH="1">
              <a:off x="2490" y="2699"/>
              <a:ext cx="301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3" name="AutoShape 65"/>
            <p:cNvCxnSpPr>
              <a:cxnSpLocks noChangeShapeType="1"/>
              <a:stCxn id="17462" idx="5"/>
              <a:endCxn id="17460" idx="1"/>
            </p:cNvCxnSpPr>
            <p:nvPr/>
          </p:nvCxnSpPr>
          <p:spPr bwMode="auto">
            <a:xfrm>
              <a:off x="2981" y="2699"/>
              <a:ext cx="226" cy="2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4" name="AutoShape 66"/>
            <p:cNvCxnSpPr>
              <a:cxnSpLocks noChangeShapeType="1"/>
              <a:stCxn id="17464" idx="5"/>
              <a:endCxn id="17468" idx="0"/>
            </p:cNvCxnSpPr>
            <p:nvPr/>
          </p:nvCxnSpPr>
          <p:spPr bwMode="auto">
            <a:xfrm>
              <a:off x="1005" y="3198"/>
              <a:ext cx="119" cy="2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5" name="AutoShape 67"/>
            <p:cNvCxnSpPr>
              <a:cxnSpLocks noChangeShapeType="1"/>
              <a:stCxn id="17459" idx="3"/>
              <a:endCxn id="17466" idx="0"/>
            </p:cNvCxnSpPr>
            <p:nvPr/>
          </p:nvCxnSpPr>
          <p:spPr bwMode="auto">
            <a:xfrm flipH="1">
              <a:off x="2129" y="3197"/>
              <a:ext cx="118" cy="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6" name="AutoShape 68"/>
            <p:cNvCxnSpPr>
              <a:cxnSpLocks noChangeShapeType="1"/>
              <a:stCxn id="17459" idx="5"/>
              <a:endCxn id="17467" idx="0"/>
            </p:cNvCxnSpPr>
            <p:nvPr/>
          </p:nvCxnSpPr>
          <p:spPr bwMode="auto">
            <a:xfrm>
              <a:off x="2490" y="3197"/>
              <a:ext cx="119" cy="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479" name="Rectangle 71"/>
          <p:cNvSpPr>
            <a:spLocks noChangeArrowheads="1"/>
          </p:cNvSpPr>
          <p:nvPr/>
        </p:nvSpPr>
        <p:spPr bwMode="auto">
          <a:xfrm>
            <a:off x="0" y="1292225"/>
            <a:ext cx="7162800" cy="9461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CC00FF"/>
                </a:solidFill>
              </a:rPr>
              <a:t>Path </a:t>
            </a:r>
            <a:r>
              <a:rPr lang="en-US" sz="2800" dirty="0">
                <a:solidFill>
                  <a:srgbClr val="000066"/>
                </a:solidFill>
              </a:rPr>
              <a:t>– sequence of edges that connect a node and one of its descendants</a:t>
            </a:r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2682875" y="2452688"/>
            <a:ext cx="6430963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srgbClr val="CC00FF"/>
                </a:solidFill>
              </a:rPr>
              <a:t>Path length </a:t>
            </a:r>
            <a:r>
              <a:rPr lang="en-US" sz="2800" dirty="0">
                <a:solidFill>
                  <a:srgbClr val="000066"/>
                </a:solidFill>
              </a:rPr>
              <a:t>– number of edges in a 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9" grpId="0" animBg="1"/>
      <p:bldP spid="174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Tree Terms</a:t>
            </a:r>
          </a:p>
        </p:txBody>
      </p:sp>
      <p:grpSp>
        <p:nvGrpSpPr>
          <p:cNvPr id="64587" name="Group 75"/>
          <p:cNvGrpSpPr>
            <a:grpSpLocks/>
          </p:cNvGrpSpPr>
          <p:nvPr/>
        </p:nvGrpSpPr>
        <p:grpSpPr bwMode="auto">
          <a:xfrm>
            <a:off x="685800" y="3962400"/>
            <a:ext cx="3429000" cy="2514600"/>
            <a:chOff x="432" y="2496"/>
            <a:chExt cx="2160" cy="1584"/>
          </a:xfrm>
        </p:grpSpPr>
        <p:sp>
          <p:nvSpPr>
            <p:cNvPr id="64552" name="Text Box 40"/>
            <p:cNvSpPr txBox="1">
              <a:spLocks noChangeArrowheads="1"/>
            </p:cNvSpPr>
            <p:nvPr/>
          </p:nvSpPr>
          <p:spPr bwMode="auto">
            <a:xfrm>
              <a:off x="1632" y="24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Level 0</a:t>
              </a:r>
            </a:p>
          </p:txBody>
        </p:sp>
        <p:sp>
          <p:nvSpPr>
            <p:cNvPr id="64556" name="Text Box 44"/>
            <p:cNvSpPr txBox="1">
              <a:spLocks noChangeArrowheads="1"/>
            </p:cNvSpPr>
            <p:nvPr/>
          </p:nvSpPr>
          <p:spPr bwMode="auto">
            <a:xfrm>
              <a:off x="912" y="321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CC00FF"/>
                  </a:solidFill>
                </a:rPr>
                <a:t>Level 1</a:t>
              </a:r>
            </a:p>
          </p:txBody>
        </p:sp>
        <p:sp>
          <p:nvSpPr>
            <p:cNvPr id="64559" name="Text Box 47"/>
            <p:cNvSpPr txBox="1">
              <a:spLocks noChangeArrowheads="1"/>
            </p:cNvSpPr>
            <p:nvPr/>
          </p:nvSpPr>
          <p:spPr bwMode="auto">
            <a:xfrm>
              <a:off x="432" y="379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CC00FF"/>
                  </a:solidFill>
                </a:rPr>
                <a:t>Level 2</a:t>
              </a:r>
            </a:p>
          </p:txBody>
        </p:sp>
      </p:grpSp>
      <p:grpSp>
        <p:nvGrpSpPr>
          <p:cNvPr id="64586" name="Group 74"/>
          <p:cNvGrpSpPr>
            <a:grpSpLocks/>
          </p:cNvGrpSpPr>
          <p:nvPr/>
        </p:nvGrpSpPr>
        <p:grpSpPr bwMode="auto">
          <a:xfrm>
            <a:off x="4733925" y="4319588"/>
            <a:ext cx="3657600" cy="762000"/>
            <a:chOff x="2976" y="2544"/>
            <a:chExt cx="2304" cy="480"/>
          </a:xfrm>
        </p:grpSpPr>
        <p:sp>
          <p:nvSpPr>
            <p:cNvPr id="64562" name="AutoShape 50"/>
            <p:cNvSpPr>
              <a:spLocks/>
            </p:cNvSpPr>
            <p:nvPr/>
          </p:nvSpPr>
          <p:spPr bwMode="auto">
            <a:xfrm rot="-24572959">
              <a:off x="3780" y="1980"/>
              <a:ext cx="240" cy="1848"/>
            </a:xfrm>
            <a:prstGeom prst="rightBrace">
              <a:avLst>
                <a:gd name="adj1" fmla="val 64167"/>
                <a:gd name="adj2" fmla="val 50000"/>
              </a:avLst>
            </a:prstGeom>
            <a:noFill/>
            <a:ln w="508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Text Box 51"/>
            <p:cNvSpPr txBox="1">
              <a:spLocks noChangeArrowheads="1"/>
            </p:cNvSpPr>
            <p:nvPr/>
          </p:nvSpPr>
          <p:spPr bwMode="auto">
            <a:xfrm>
              <a:off x="4032" y="2544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FF"/>
                  </a:solidFill>
                </a:rPr>
                <a:t>Height of 2</a:t>
              </a:r>
            </a:p>
          </p:txBody>
        </p:sp>
      </p:grpSp>
      <p:grpSp>
        <p:nvGrpSpPr>
          <p:cNvPr id="64565" name="Group 53"/>
          <p:cNvGrpSpPr>
            <a:grpSpLocks/>
          </p:cNvGrpSpPr>
          <p:nvPr/>
        </p:nvGrpSpPr>
        <p:grpSpPr bwMode="auto">
          <a:xfrm>
            <a:off x="1981200" y="3948113"/>
            <a:ext cx="5119688" cy="2605087"/>
            <a:chOff x="533" y="325"/>
            <a:chExt cx="3225" cy="1641"/>
          </a:xfrm>
        </p:grpSpPr>
        <p:sp>
          <p:nvSpPr>
            <p:cNvPr id="64566" name="Oval 54"/>
            <p:cNvSpPr>
              <a:spLocks noChangeArrowheads="1"/>
            </p:cNvSpPr>
            <p:nvPr/>
          </p:nvSpPr>
          <p:spPr bwMode="auto">
            <a:xfrm>
              <a:off x="1973" y="325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P</a:t>
              </a:r>
            </a:p>
          </p:txBody>
        </p:sp>
        <p:grpSp>
          <p:nvGrpSpPr>
            <p:cNvPr id="64567" name="Group 55"/>
            <p:cNvGrpSpPr>
              <a:grpSpLocks/>
            </p:cNvGrpSpPr>
            <p:nvPr/>
          </p:nvGrpSpPr>
          <p:grpSpPr bwMode="auto">
            <a:xfrm>
              <a:off x="2453" y="1621"/>
              <a:ext cx="1305" cy="345"/>
              <a:chOff x="4080" y="2796"/>
              <a:chExt cx="1305" cy="345"/>
            </a:xfrm>
          </p:grpSpPr>
          <p:sp>
            <p:nvSpPr>
              <p:cNvPr id="64568" name="Oval 56"/>
              <p:cNvSpPr>
                <a:spLocks noChangeArrowheads="1"/>
              </p:cNvSpPr>
              <p:nvPr/>
            </p:nvSpPr>
            <p:spPr bwMode="auto">
              <a:xfrm>
                <a:off x="408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64569" name="Oval 57"/>
              <p:cNvSpPr>
                <a:spLocks noChangeArrowheads="1"/>
              </p:cNvSpPr>
              <p:nvPr/>
            </p:nvSpPr>
            <p:spPr bwMode="auto">
              <a:xfrm>
                <a:off x="5040" y="2796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T</a:t>
                </a:r>
              </a:p>
            </p:txBody>
          </p:sp>
        </p:grpSp>
        <p:grpSp>
          <p:nvGrpSpPr>
            <p:cNvPr id="64570" name="Group 58"/>
            <p:cNvGrpSpPr>
              <a:grpSpLocks/>
            </p:cNvGrpSpPr>
            <p:nvPr/>
          </p:nvGrpSpPr>
          <p:grpSpPr bwMode="auto">
            <a:xfrm>
              <a:off x="1013" y="1045"/>
              <a:ext cx="2265" cy="345"/>
              <a:chOff x="2640" y="2160"/>
              <a:chExt cx="2265" cy="345"/>
            </a:xfrm>
          </p:grpSpPr>
          <p:sp>
            <p:nvSpPr>
              <p:cNvPr id="64571" name="Oval 59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64572" name="Oval 60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L</a:t>
                </a:r>
              </a:p>
            </p:txBody>
          </p:sp>
        </p:grpSp>
        <p:sp>
          <p:nvSpPr>
            <p:cNvPr id="64573" name="Oval 61"/>
            <p:cNvSpPr>
              <a:spLocks noChangeArrowheads="1"/>
            </p:cNvSpPr>
            <p:nvPr/>
          </p:nvSpPr>
          <p:spPr bwMode="auto">
            <a:xfrm>
              <a:off x="533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W</a:t>
              </a:r>
            </a:p>
          </p:txBody>
        </p:sp>
        <p:sp>
          <p:nvSpPr>
            <p:cNvPr id="64574" name="Oval 62"/>
            <p:cNvSpPr>
              <a:spLocks noChangeArrowheads="1"/>
            </p:cNvSpPr>
            <p:nvPr/>
          </p:nvSpPr>
          <p:spPr bwMode="auto">
            <a:xfrm>
              <a:off x="2942" y="1621"/>
              <a:ext cx="345" cy="3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/>
              <a:r>
                <a:rPr lang="en-US" sz="2000">
                  <a:solidFill>
                    <a:srgbClr val="000099"/>
                  </a:solidFill>
                  <a:latin typeface="Verdana" pitchFamily="34" charset="0"/>
                </a:rPr>
                <a:t>S</a:t>
              </a:r>
            </a:p>
          </p:txBody>
        </p:sp>
        <p:cxnSp>
          <p:nvCxnSpPr>
            <p:cNvPr id="64575" name="AutoShape 63"/>
            <p:cNvCxnSpPr>
              <a:cxnSpLocks noChangeShapeType="1"/>
              <a:stCxn id="64566" idx="3"/>
              <a:endCxn id="64572" idx="7"/>
            </p:cNvCxnSpPr>
            <p:nvPr/>
          </p:nvCxnSpPr>
          <p:spPr bwMode="auto">
            <a:xfrm flipH="1">
              <a:off x="130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6" name="AutoShape 64"/>
            <p:cNvCxnSpPr>
              <a:cxnSpLocks noChangeShapeType="1"/>
              <a:stCxn id="64566" idx="5"/>
              <a:endCxn id="64571" idx="1"/>
            </p:cNvCxnSpPr>
            <p:nvPr/>
          </p:nvCxnSpPr>
          <p:spPr bwMode="auto">
            <a:xfrm>
              <a:off x="2267" y="625"/>
              <a:ext cx="717" cy="4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7" name="AutoShape 65"/>
            <p:cNvCxnSpPr>
              <a:cxnSpLocks noChangeShapeType="1"/>
              <a:stCxn id="64572" idx="3"/>
              <a:endCxn id="64573" idx="7"/>
            </p:cNvCxnSpPr>
            <p:nvPr/>
          </p:nvCxnSpPr>
          <p:spPr bwMode="auto">
            <a:xfrm flipH="1">
              <a:off x="8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8" name="AutoShape 66"/>
            <p:cNvCxnSpPr>
              <a:cxnSpLocks noChangeShapeType="1"/>
              <a:stCxn id="64571" idx="3"/>
              <a:endCxn id="64568" idx="7"/>
            </p:cNvCxnSpPr>
            <p:nvPr/>
          </p:nvCxnSpPr>
          <p:spPr bwMode="auto">
            <a:xfrm flipH="1">
              <a:off x="274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9" name="AutoShape 67"/>
            <p:cNvCxnSpPr>
              <a:cxnSpLocks noChangeShapeType="1"/>
              <a:stCxn id="64571" idx="5"/>
              <a:endCxn id="64569" idx="1"/>
            </p:cNvCxnSpPr>
            <p:nvPr/>
          </p:nvCxnSpPr>
          <p:spPr bwMode="auto">
            <a:xfrm>
              <a:off x="3227" y="1345"/>
              <a:ext cx="237" cy="3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0" name="AutoShape 68"/>
            <p:cNvCxnSpPr>
              <a:cxnSpLocks noChangeShapeType="1"/>
              <a:stCxn id="64571" idx="4"/>
              <a:endCxn id="64574" idx="0"/>
            </p:cNvCxnSpPr>
            <p:nvPr/>
          </p:nvCxnSpPr>
          <p:spPr bwMode="auto">
            <a:xfrm>
              <a:off x="3106" y="1396"/>
              <a:ext cx="9" cy="21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4581" name="Group 69"/>
            <p:cNvGrpSpPr>
              <a:grpSpLocks/>
            </p:cNvGrpSpPr>
            <p:nvPr/>
          </p:nvGrpSpPr>
          <p:grpSpPr bwMode="auto">
            <a:xfrm>
              <a:off x="1724" y="1045"/>
              <a:ext cx="825" cy="345"/>
              <a:chOff x="2880" y="3348"/>
              <a:chExt cx="825" cy="345"/>
            </a:xfrm>
          </p:grpSpPr>
          <p:sp>
            <p:nvSpPr>
              <p:cNvPr id="64582" name="Oval 70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4583" name="Oval 71"/>
              <p:cNvSpPr>
                <a:spLocks noChangeArrowheads="1"/>
              </p:cNvSpPr>
              <p:nvPr/>
            </p:nvSpPr>
            <p:spPr bwMode="auto">
              <a:xfrm>
                <a:off x="2880" y="3348"/>
                <a:ext cx="345" cy="3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ctr"/>
                <a:r>
                  <a:rPr lang="en-US" sz="2000">
                    <a:solidFill>
                      <a:srgbClr val="000099"/>
                    </a:solidFill>
                    <a:latin typeface="Verdana" pitchFamily="34" charset="0"/>
                  </a:rPr>
                  <a:t>A</a:t>
                </a:r>
              </a:p>
            </p:txBody>
          </p:sp>
        </p:grpSp>
        <p:cxnSp>
          <p:nvCxnSpPr>
            <p:cNvPr id="64584" name="AutoShape 72"/>
            <p:cNvCxnSpPr>
              <a:cxnSpLocks noChangeShapeType="1"/>
              <a:stCxn id="64566" idx="4"/>
              <a:endCxn id="64583" idx="0"/>
            </p:cNvCxnSpPr>
            <p:nvPr/>
          </p:nvCxnSpPr>
          <p:spPr bwMode="auto">
            <a:xfrm flipH="1">
              <a:off x="1897" y="676"/>
              <a:ext cx="249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5" name="AutoShape 73"/>
            <p:cNvCxnSpPr>
              <a:cxnSpLocks noChangeShapeType="1"/>
              <a:stCxn id="64566" idx="4"/>
              <a:endCxn id="64582" idx="0"/>
            </p:cNvCxnSpPr>
            <p:nvPr/>
          </p:nvCxnSpPr>
          <p:spPr bwMode="auto">
            <a:xfrm>
              <a:off x="2146" y="676"/>
              <a:ext cx="231" cy="3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588" name="Rectangle 76"/>
          <p:cNvSpPr>
            <a:spLocks noChangeArrowheads="1"/>
          </p:cNvSpPr>
          <p:nvPr/>
        </p:nvSpPr>
        <p:spPr bwMode="auto">
          <a:xfrm>
            <a:off x="0" y="1112838"/>
            <a:ext cx="2971800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CC00FF"/>
                </a:solidFill>
              </a:rPr>
              <a:t>Level </a:t>
            </a:r>
            <a:r>
              <a:rPr lang="en-US" sz="2800" dirty="0">
                <a:solidFill>
                  <a:srgbClr val="000066"/>
                </a:solidFill>
              </a:rPr>
              <a:t>or </a:t>
            </a:r>
            <a:r>
              <a:rPr lang="en-US" sz="2800" dirty="0">
                <a:solidFill>
                  <a:srgbClr val="CC00FF"/>
                </a:solidFill>
              </a:rPr>
              <a:t>depth</a:t>
            </a:r>
          </a:p>
        </p:txBody>
      </p:sp>
      <p:sp>
        <p:nvSpPr>
          <p:cNvPr id="64589" name="Rectangle 77"/>
          <p:cNvSpPr>
            <a:spLocks noChangeArrowheads="1"/>
          </p:cNvSpPr>
          <p:nvPr/>
        </p:nvSpPr>
        <p:spPr bwMode="auto">
          <a:xfrm>
            <a:off x="1028700" y="1778000"/>
            <a:ext cx="697230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Length of path connecting a node to the root</a:t>
            </a:r>
          </a:p>
        </p:txBody>
      </p:sp>
      <p:sp>
        <p:nvSpPr>
          <p:cNvPr id="64590" name="Rectangle 78"/>
          <p:cNvSpPr>
            <a:spLocks noChangeArrowheads="1"/>
          </p:cNvSpPr>
          <p:nvPr/>
        </p:nvSpPr>
        <p:spPr bwMode="auto">
          <a:xfrm>
            <a:off x="1019175" y="2452688"/>
            <a:ext cx="6981825" cy="5191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>
                <a:solidFill>
                  <a:srgbClr val="000066"/>
                </a:solidFill>
              </a:rPr>
              <a:t>Root is level 0, its children are level 1, etc.</a:t>
            </a:r>
          </a:p>
        </p:txBody>
      </p:sp>
      <p:sp>
        <p:nvSpPr>
          <p:cNvPr id="64591" name="Rectangle 79"/>
          <p:cNvSpPr>
            <a:spLocks noChangeArrowheads="1"/>
          </p:cNvSpPr>
          <p:nvPr/>
        </p:nvSpPr>
        <p:spPr bwMode="auto">
          <a:xfrm>
            <a:off x="0" y="3124200"/>
            <a:ext cx="8391525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800" dirty="0">
                <a:solidFill>
                  <a:srgbClr val="CC00FF"/>
                </a:solidFill>
              </a:rPr>
              <a:t>Height </a:t>
            </a:r>
            <a:r>
              <a:rPr lang="en-US" sz="2800" dirty="0">
                <a:solidFill>
                  <a:srgbClr val="000066"/>
                </a:solidFill>
              </a:rPr>
              <a:t>– length of the longest path (maximum level)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88" grpId="0" animBg="1"/>
      <p:bldP spid="64589" grpId="0" animBg="1"/>
      <p:bldP spid="64590" grpId="0" animBg="1"/>
      <p:bldP spid="645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7257</TotalTime>
  <Words>2038</Words>
  <Application>Microsoft Office PowerPoint</Application>
  <PresentationFormat>On-screen Show (4:3)</PresentationFormat>
  <Paragraphs>435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Verdana</vt:lpstr>
      <vt:lpstr>Wingdings</vt:lpstr>
      <vt:lpstr>Office Theme</vt:lpstr>
      <vt:lpstr>Binary Trees</vt:lpstr>
      <vt:lpstr>Tree</vt:lpstr>
      <vt:lpstr>Binary Tree</vt:lpstr>
      <vt:lpstr>Biological Tree Terms</vt:lpstr>
      <vt:lpstr>Biological Tree Terms</vt:lpstr>
      <vt:lpstr>Genealogical Tree Terms</vt:lpstr>
      <vt:lpstr>Genealogical Tree Terms</vt:lpstr>
      <vt:lpstr>Geometric Tree Terms</vt:lpstr>
      <vt:lpstr>Geometric Tree Terms</vt:lpstr>
      <vt:lpstr>Complete Binary Tree</vt:lpstr>
      <vt:lpstr>Complete Binary Tree?</vt:lpstr>
      <vt:lpstr>Complete Binary Tree?</vt:lpstr>
      <vt:lpstr>Complete Binary Tree?</vt:lpstr>
      <vt:lpstr>Complete Binary Tree?</vt:lpstr>
      <vt:lpstr>Full Binary Tree</vt:lpstr>
      <vt:lpstr>Full Binary Tree?</vt:lpstr>
      <vt:lpstr>Full Binary Tree?</vt:lpstr>
      <vt:lpstr>Full Binary Tree?</vt:lpstr>
      <vt:lpstr>Heap</vt:lpstr>
      <vt:lpstr>Expression Tree</vt:lpstr>
      <vt:lpstr>Binary Search Trees</vt:lpstr>
      <vt:lpstr>In-order Traversals</vt:lpstr>
      <vt:lpstr>Pre-order Traversals</vt:lpstr>
      <vt:lpstr>Post-order Traversals</vt:lpstr>
      <vt:lpstr>Perform All 3 Traversals</vt:lpstr>
      <vt:lpstr>Perform All 3 Traversals</vt:lpstr>
      <vt:lpstr>Creating Binary Search Trees</vt:lpstr>
      <vt:lpstr>Creating Binary Search Trees</vt:lpstr>
      <vt:lpstr>Creating Binary Search Trees</vt:lpstr>
      <vt:lpstr>TreeNode Class</vt:lpstr>
      <vt:lpstr>TreeNode Class</vt:lpstr>
      <vt:lpstr>Open All Unit Source Code Files</vt:lpstr>
      <vt:lpstr>Inserting Into a BST</vt:lpstr>
      <vt:lpstr>Insert - Iterative Solution</vt:lpstr>
      <vt:lpstr>In-order Traversal (Recursive)</vt:lpstr>
      <vt:lpstr>Pre-order Traversal (Recursive)</vt:lpstr>
      <vt:lpstr>Post-order Traversal (Recursive)</vt:lpstr>
      <vt:lpstr>Insert - Recursive Solution</vt:lpstr>
      <vt:lpstr>Count the Nodes (Recursive)</vt:lpstr>
      <vt:lpstr>Searching a BST</vt:lpstr>
      <vt:lpstr>Searching a BST</vt:lpstr>
      <vt:lpstr>Search - Recursive Solution</vt:lpstr>
      <vt:lpstr>Search - Iterative Solution</vt:lpstr>
      <vt:lpstr>Removing a Node</vt:lpstr>
      <vt:lpstr>Deleting From a BST</vt:lpstr>
      <vt:lpstr>Deleting a Node Recursive Solution</vt:lpstr>
      <vt:lpstr>Deleting a Node Recursive Solution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18A</dc:title>
  <dc:creator>Plano ISD</dc:creator>
  <cp:lastModifiedBy>Robin Bailey</cp:lastModifiedBy>
  <cp:revision>159</cp:revision>
  <cp:lastPrinted>2019-02-21T14:54:27Z</cp:lastPrinted>
  <dcterms:created xsi:type="dcterms:W3CDTF">2006-01-31T14:10:15Z</dcterms:created>
  <dcterms:modified xsi:type="dcterms:W3CDTF">2023-02-22T16:50:18Z</dcterms:modified>
</cp:coreProperties>
</file>