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handoutMasterIdLst>
    <p:handoutMasterId r:id="rId61"/>
  </p:handoutMasterIdLst>
  <p:sldIdLst>
    <p:sldId id="256" r:id="rId2"/>
    <p:sldId id="314" r:id="rId3"/>
    <p:sldId id="315" r:id="rId4"/>
    <p:sldId id="317" r:id="rId5"/>
    <p:sldId id="318" r:id="rId6"/>
    <p:sldId id="316" r:id="rId7"/>
    <p:sldId id="319" r:id="rId8"/>
    <p:sldId id="327" r:id="rId9"/>
    <p:sldId id="329" r:id="rId10"/>
    <p:sldId id="328" r:id="rId11"/>
    <p:sldId id="333" r:id="rId12"/>
    <p:sldId id="331" r:id="rId13"/>
    <p:sldId id="334" r:id="rId14"/>
    <p:sldId id="332" r:id="rId15"/>
    <p:sldId id="335" r:id="rId16"/>
    <p:sldId id="336" r:id="rId17"/>
    <p:sldId id="366" r:id="rId18"/>
    <p:sldId id="364" r:id="rId19"/>
    <p:sldId id="365" r:id="rId20"/>
    <p:sldId id="330" r:id="rId21"/>
    <p:sldId id="352" r:id="rId22"/>
    <p:sldId id="338" r:id="rId23"/>
    <p:sldId id="320" r:id="rId24"/>
    <p:sldId id="341" r:id="rId25"/>
    <p:sldId id="337" r:id="rId26"/>
    <p:sldId id="322" r:id="rId27"/>
    <p:sldId id="367" r:id="rId28"/>
    <p:sldId id="339" r:id="rId29"/>
    <p:sldId id="321" r:id="rId30"/>
    <p:sldId id="340" r:id="rId31"/>
    <p:sldId id="323" r:id="rId32"/>
    <p:sldId id="368" r:id="rId33"/>
    <p:sldId id="324" r:id="rId34"/>
    <p:sldId id="371" r:id="rId35"/>
    <p:sldId id="325" r:id="rId36"/>
    <p:sldId id="353" r:id="rId37"/>
    <p:sldId id="354" r:id="rId38"/>
    <p:sldId id="356" r:id="rId39"/>
    <p:sldId id="355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70" r:id="rId48"/>
    <p:sldId id="372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73" r:id="rId6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CCCC"/>
    <a:srgbClr val="00CC00"/>
    <a:srgbClr val="CC00FF"/>
    <a:srgbClr val="66FFFF"/>
    <a:srgbClr val="E6D8EC"/>
    <a:srgbClr val="F2EBF5"/>
    <a:srgbClr val="000099"/>
    <a:srgbClr val="FFFF66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192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B59346F1-E071-4FE5-B5B9-22FADED54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1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GazC3A4OQTE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ySN5Wnu88n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1289" y="1524000"/>
            <a:ext cx="8520289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List of all edges as a pair of vertices</a:t>
            </a:r>
          </a:p>
          <a:p>
            <a:r>
              <a:rPr lang="en-US" sz="2400" dirty="0"/>
              <a:t>Efficiency:  easy to code, not very efficient to look up info</a:t>
            </a:r>
          </a:p>
        </p:txBody>
      </p:sp>
      <p:sp>
        <p:nvSpPr>
          <p:cNvPr id="5" name="Rectangle 4"/>
          <p:cNvSpPr/>
          <p:nvPr/>
        </p:nvSpPr>
        <p:spPr>
          <a:xfrm>
            <a:off x="660400" y="2362200"/>
            <a:ext cx="7848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Scanner scan = new Scanner(new File("graph.txt"));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ArrayList</a:t>
            </a:r>
            <a:r>
              <a:rPr lang="en-US" dirty="0"/>
              <a:t>&lt;Edge&gt; edge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while (</a:t>
            </a:r>
            <a:r>
              <a:rPr lang="en-US" dirty="0" err="1"/>
              <a:t>scan.hasNext</a:t>
            </a:r>
            <a:r>
              <a:rPr lang="en-US" dirty="0"/>
              <a:t>())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String </a:t>
            </a:r>
            <a:r>
              <a:rPr lang="en-US" dirty="0" err="1"/>
              <a:t>cityA</a:t>
            </a:r>
            <a:r>
              <a:rPr lang="en-US" dirty="0"/>
              <a:t> = </a:t>
            </a:r>
            <a:r>
              <a:rPr lang="en-US" dirty="0" err="1"/>
              <a:t>scan.next</a:t>
            </a:r>
            <a:r>
              <a:rPr lang="en-US" dirty="0"/>
              <a:t>();</a:t>
            </a:r>
          </a:p>
          <a:p>
            <a:r>
              <a:rPr lang="en-US" dirty="0"/>
              <a:t>   String </a:t>
            </a:r>
            <a:r>
              <a:rPr lang="en-US" dirty="0" err="1"/>
              <a:t>cityB</a:t>
            </a:r>
            <a:r>
              <a:rPr lang="en-US" dirty="0"/>
              <a:t> = </a:t>
            </a:r>
            <a:r>
              <a:rPr lang="en-US" dirty="0" err="1"/>
              <a:t>scan.next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distance = </a:t>
            </a:r>
            <a:r>
              <a:rPr lang="en-US" dirty="0" err="1"/>
              <a:t>scan.nextInt</a:t>
            </a:r>
            <a:r>
              <a:rPr lang="en-US" dirty="0"/>
              <a:t>();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</a:t>
            </a:r>
            <a:r>
              <a:rPr lang="en-US" dirty="0" err="1"/>
              <a:t>edge.add</a:t>
            </a:r>
            <a:r>
              <a:rPr lang="en-US" dirty="0"/>
              <a:t>(new Edge(</a:t>
            </a:r>
            <a:r>
              <a:rPr lang="en-US" dirty="0" err="1"/>
              <a:t>cityA</a:t>
            </a:r>
            <a:r>
              <a:rPr lang="en-US" dirty="0"/>
              <a:t>, </a:t>
            </a:r>
            <a:r>
              <a:rPr lang="en-US" dirty="0" err="1"/>
              <a:t>cityB</a:t>
            </a:r>
            <a:r>
              <a:rPr lang="en-US" dirty="0"/>
              <a:t>, distance));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scan.close</a:t>
            </a:r>
            <a:r>
              <a:rPr lang="en-US" dirty="0"/>
              <a:t>();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for (Edge e : edge)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(e);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429000"/>
            <a:ext cx="4191000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Create the Edge class to store a source, destination, and distance</a:t>
            </a:r>
          </a:p>
        </p:txBody>
      </p:sp>
    </p:spTree>
    <p:extLst>
      <p:ext uri="{BB962C8B-B14F-4D97-AF65-F5344CB8AC3E}">
        <p14:creationId xmlns:p14="http://schemas.microsoft.com/office/powerpoint/2010/main" val="262679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530"/>
            <a:ext cx="3124200" cy="967740"/>
          </a:xfrm>
        </p:spPr>
        <p:txBody>
          <a:bodyPr/>
          <a:lstStyle/>
          <a:p>
            <a:r>
              <a:rPr lang="en-US" dirty="0"/>
              <a:t>Edge List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16820" y="156073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StLouis</a:t>
            </a:r>
            <a:r>
              <a:rPr lang="en-US" dirty="0"/>
              <a:t> --&gt; Dallas : 628</a:t>
            </a:r>
          </a:p>
          <a:p>
            <a:r>
              <a:rPr lang="en-US" dirty="0"/>
              <a:t>Memphis --&gt; Dallas : 452</a:t>
            </a:r>
          </a:p>
          <a:p>
            <a:r>
              <a:rPr lang="en-US" dirty="0" err="1"/>
              <a:t>LittleRock</a:t>
            </a:r>
            <a:r>
              <a:rPr lang="en-US" dirty="0"/>
              <a:t> --&gt; Dallas : 316</a:t>
            </a:r>
          </a:p>
          <a:p>
            <a:r>
              <a:rPr lang="en-US" dirty="0"/>
              <a:t>Atlanta --&gt; Dallas : 783</a:t>
            </a:r>
          </a:p>
          <a:p>
            <a:r>
              <a:rPr lang="en-US" dirty="0" err="1"/>
              <a:t>BatonRouge</a:t>
            </a:r>
            <a:r>
              <a:rPr lang="en-US" dirty="0"/>
              <a:t> --&gt; </a:t>
            </a:r>
            <a:r>
              <a:rPr lang="en-US" dirty="0" err="1"/>
              <a:t>SanAntonio</a:t>
            </a:r>
            <a:r>
              <a:rPr lang="en-US" dirty="0"/>
              <a:t> : 463</a:t>
            </a:r>
          </a:p>
          <a:p>
            <a:r>
              <a:rPr lang="en-US" dirty="0" err="1"/>
              <a:t>BatonRouge</a:t>
            </a:r>
            <a:r>
              <a:rPr lang="en-US" dirty="0"/>
              <a:t> --&gt; Houston : 270</a:t>
            </a:r>
          </a:p>
          <a:p>
            <a:r>
              <a:rPr lang="en-US" dirty="0" err="1"/>
              <a:t>NewOrleans</a:t>
            </a:r>
            <a:r>
              <a:rPr lang="en-US" dirty="0"/>
              <a:t> --&gt; </a:t>
            </a:r>
            <a:r>
              <a:rPr lang="en-US" dirty="0" err="1"/>
              <a:t>SanAntonio</a:t>
            </a:r>
            <a:r>
              <a:rPr lang="en-US" dirty="0"/>
              <a:t> : 541</a:t>
            </a:r>
          </a:p>
          <a:p>
            <a:r>
              <a:rPr lang="en-US" dirty="0" err="1"/>
              <a:t>NewOrleans</a:t>
            </a:r>
            <a:r>
              <a:rPr lang="en-US" dirty="0"/>
              <a:t> --&gt; Houston : 349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397064"/>
            <a:ext cx="6019800" cy="46166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rtlCol="0">
            <a:spAutoFit/>
          </a:bodyPr>
          <a:lstStyle/>
          <a:p>
            <a:pPr algn="ctr"/>
            <a:r>
              <a:rPr lang="en-US" sz="2400" dirty="0"/>
              <a:t>Can we get from </a:t>
            </a:r>
            <a:r>
              <a:rPr lang="en-US" sz="2400" dirty="0" err="1"/>
              <a:t>BatonRouge</a:t>
            </a:r>
            <a:r>
              <a:rPr lang="en-US" sz="2400" dirty="0"/>
              <a:t> to Memphis?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Edge list:</a:t>
            </a:r>
          </a:p>
          <a:p>
            <a:r>
              <a:rPr lang="en-US" dirty="0"/>
              <a:t>Dallas --&gt; Austin : 196</a:t>
            </a:r>
          </a:p>
          <a:p>
            <a:r>
              <a:rPr lang="en-US" dirty="0"/>
              <a:t>Dallas --&gt; </a:t>
            </a:r>
            <a:r>
              <a:rPr lang="en-US" dirty="0" err="1"/>
              <a:t>SanAntonio</a:t>
            </a:r>
            <a:r>
              <a:rPr lang="en-US" dirty="0"/>
              <a:t> : 274</a:t>
            </a:r>
          </a:p>
          <a:p>
            <a:r>
              <a:rPr lang="en-US" dirty="0"/>
              <a:t>Dallas --&gt; Houston : 239</a:t>
            </a:r>
          </a:p>
          <a:p>
            <a:r>
              <a:rPr lang="en-US" dirty="0"/>
              <a:t>Dallas --&gt; </a:t>
            </a:r>
            <a:r>
              <a:rPr lang="en-US" dirty="0" err="1"/>
              <a:t>StLouis</a:t>
            </a:r>
            <a:r>
              <a:rPr lang="en-US" dirty="0"/>
              <a:t> : 628</a:t>
            </a:r>
          </a:p>
          <a:p>
            <a:r>
              <a:rPr lang="en-US" dirty="0"/>
              <a:t>Dallas --&gt; Memphis : 452</a:t>
            </a:r>
          </a:p>
          <a:p>
            <a:r>
              <a:rPr lang="en-US" dirty="0"/>
              <a:t>Dallas --&gt; </a:t>
            </a:r>
            <a:r>
              <a:rPr lang="en-US" dirty="0" err="1"/>
              <a:t>LittleRock</a:t>
            </a:r>
            <a:r>
              <a:rPr lang="en-US" dirty="0"/>
              <a:t> : 316</a:t>
            </a:r>
          </a:p>
          <a:p>
            <a:r>
              <a:rPr lang="en-US" dirty="0"/>
              <a:t>Dallas --&gt; Atlanta : 783</a:t>
            </a:r>
          </a:p>
          <a:p>
            <a:r>
              <a:rPr lang="en-US" dirty="0"/>
              <a:t>Austin --&gt; Dallas : 196</a:t>
            </a:r>
          </a:p>
          <a:p>
            <a:r>
              <a:rPr lang="en-US" dirty="0"/>
              <a:t>Austin --&gt; </a:t>
            </a:r>
            <a:r>
              <a:rPr lang="en-US" dirty="0" err="1"/>
              <a:t>SanAntonio</a:t>
            </a:r>
            <a:r>
              <a:rPr lang="en-US" dirty="0"/>
              <a:t> : 79</a:t>
            </a:r>
          </a:p>
          <a:p>
            <a:r>
              <a:rPr lang="en-US" dirty="0"/>
              <a:t>Austin --&gt; Houston : 167</a:t>
            </a:r>
          </a:p>
          <a:p>
            <a:r>
              <a:rPr lang="en-US" dirty="0" err="1"/>
              <a:t>SanAntonio</a:t>
            </a:r>
            <a:r>
              <a:rPr lang="en-US" dirty="0"/>
              <a:t> --&gt; Dallas : 274</a:t>
            </a:r>
          </a:p>
          <a:p>
            <a:r>
              <a:rPr lang="en-US" dirty="0" err="1"/>
              <a:t>SanAntonio</a:t>
            </a:r>
            <a:r>
              <a:rPr lang="en-US" dirty="0"/>
              <a:t> --&gt; Austin : 196</a:t>
            </a:r>
          </a:p>
          <a:p>
            <a:r>
              <a:rPr lang="en-US" dirty="0" err="1"/>
              <a:t>SanAntonio</a:t>
            </a:r>
            <a:r>
              <a:rPr lang="en-US" dirty="0"/>
              <a:t> --&gt; Houston : 197</a:t>
            </a:r>
          </a:p>
          <a:p>
            <a:r>
              <a:rPr lang="en-US" dirty="0" err="1"/>
              <a:t>SanAntonio</a:t>
            </a:r>
            <a:r>
              <a:rPr lang="en-US" dirty="0"/>
              <a:t> --&gt; </a:t>
            </a:r>
            <a:r>
              <a:rPr lang="en-US" dirty="0" err="1"/>
              <a:t>BatonRouge</a:t>
            </a:r>
            <a:r>
              <a:rPr lang="en-US" dirty="0"/>
              <a:t> : 463</a:t>
            </a:r>
          </a:p>
          <a:p>
            <a:r>
              <a:rPr lang="en-US" dirty="0" err="1"/>
              <a:t>SanAntonio</a:t>
            </a:r>
            <a:r>
              <a:rPr lang="en-US" dirty="0"/>
              <a:t> --&gt; </a:t>
            </a:r>
            <a:r>
              <a:rPr lang="en-US" dirty="0" err="1"/>
              <a:t>NewOrleans</a:t>
            </a:r>
            <a:r>
              <a:rPr lang="en-US" dirty="0"/>
              <a:t> : 541</a:t>
            </a:r>
          </a:p>
          <a:p>
            <a:r>
              <a:rPr lang="en-US" dirty="0"/>
              <a:t>Houston --&gt; Dallas : 239</a:t>
            </a:r>
          </a:p>
          <a:p>
            <a:r>
              <a:rPr lang="en-US" dirty="0"/>
              <a:t>Houston --&gt; Austin : 167</a:t>
            </a:r>
          </a:p>
          <a:p>
            <a:r>
              <a:rPr lang="en-US" dirty="0"/>
              <a:t>Houston --&gt; </a:t>
            </a:r>
            <a:r>
              <a:rPr lang="en-US" dirty="0" err="1"/>
              <a:t>SanAntonio</a:t>
            </a:r>
            <a:r>
              <a:rPr lang="en-US" dirty="0"/>
              <a:t> : 197</a:t>
            </a:r>
          </a:p>
          <a:p>
            <a:r>
              <a:rPr lang="en-US" dirty="0"/>
              <a:t>Houston --&gt; </a:t>
            </a:r>
            <a:r>
              <a:rPr lang="en-US" dirty="0" err="1"/>
              <a:t>BatonRouge</a:t>
            </a:r>
            <a:r>
              <a:rPr lang="en-US" dirty="0"/>
              <a:t> : 270</a:t>
            </a:r>
          </a:p>
          <a:p>
            <a:r>
              <a:rPr lang="en-US" dirty="0"/>
              <a:t>Houston --&gt; </a:t>
            </a:r>
            <a:r>
              <a:rPr lang="en-US" dirty="0" err="1"/>
              <a:t>NewOrleans</a:t>
            </a:r>
            <a:r>
              <a:rPr lang="en-US" dirty="0"/>
              <a:t> : 349</a:t>
            </a:r>
          </a:p>
        </p:txBody>
      </p:sp>
    </p:spTree>
    <p:extLst>
      <p:ext uri="{BB962C8B-B14F-4D97-AF65-F5344CB8AC3E}">
        <p14:creationId xmlns:p14="http://schemas.microsoft.com/office/powerpoint/2010/main" val="376972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1289" y="1066800"/>
            <a:ext cx="8520289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N x N array (N = # vertices), where &gt;=1 edge exists, 0 = none</a:t>
            </a:r>
          </a:p>
          <a:p>
            <a:r>
              <a:rPr lang="en-US" sz="2400" dirty="0"/>
              <a:t>Efficiency:  easy to code, slow to find all connections, but fast to determine if adjacency exists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60400" y="2362200"/>
            <a:ext cx="7848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Scanner scan = new Scanner(new File("graph.txt"));</a:t>
            </a:r>
          </a:p>
          <a:p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adjMatrix</a:t>
            </a:r>
            <a:r>
              <a:rPr lang="en-US" dirty="0"/>
              <a:t>;</a:t>
            </a:r>
          </a:p>
          <a:p>
            <a:r>
              <a:rPr lang="en-US" dirty="0" err="1"/>
              <a:t>adjMatrix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en-US" dirty="0" err="1"/>
              <a:t>CITIES.length</a:t>
            </a:r>
            <a:r>
              <a:rPr lang="en-US" dirty="0"/>
              <a:t>][</a:t>
            </a:r>
            <a:r>
              <a:rPr lang="en-US" dirty="0" err="1"/>
              <a:t>CITIES.length</a:t>
            </a:r>
            <a:r>
              <a:rPr lang="en-US" dirty="0"/>
              <a:t>];</a:t>
            </a:r>
          </a:p>
          <a:p>
            <a:r>
              <a:rPr lang="en-US" dirty="0"/>
              <a:t>while (</a:t>
            </a:r>
            <a:r>
              <a:rPr lang="en-US" dirty="0" err="1"/>
              <a:t>scan.hasNext</a:t>
            </a:r>
            <a:r>
              <a:rPr lang="en-US" dirty="0"/>
              <a:t>())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String </a:t>
            </a:r>
            <a:r>
              <a:rPr lang="en-US" dirty="0" err="1"/>
              <a:t>cityA</a:t>
            </a:r>
            <a:r>
              <a:rPr lang="en-US" dirty="0"/>
              <a:t> = </a:t>
            </a:r>
            <a:r>
              <a:rPr lang="en-US" dirty="0" err="1"/>
              <a:t>scan.next</a:t>
            </a:r>
            <a:r>
              <a:rPr lang="en-US" dirty="0"/>
              <a:t>();</a:t>
            </a:r>
          </a:p>
          <a:p>
            <a:r>
              <a:rPr lang="en-US" dirty="0"/>
              <a:t>   String </a:t>
            </a:r>
            <a:r>
              <a:rPr lang="en-US" dirty="0" err="1"/>
              <a:t>cityB</a:t>
            </a:r>
            <a:r>
              <a:rPr lang="en-US" dirty="0"/>
              <a:t> = </a:t>
            </a:r>
            <a:r>
              <a:rPr lang="en-US" dirty="0" err="1"/>
              <a:t>scan.next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distance = </a:t>
            </a:r>
            <a:r>
              <a:rPr lang="en-US" dirty="0" err="1"/>
              <a:t>scan.nextInt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aIndex</a:t>
            </a:r>
            <a:r>
              <a:rPr lang="en-US" dirty="0"/>
              <a:t> = </a:t>
            </a:r>
            <a:r>
              <a:rPr lang="en-US" dirty="0" err="1"/>
              <a:t>getCityIndex</a:t>
            </a:r>
            <a:r>
              <a:rPr lang="en-US" dirty="0"/>
              <a:t>(</a:t>
            </a:r>
            <a:r>
              <a:rPr lang="en-US" dirty="0" err="1"/>
              <a:t>cityA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bIndex</a:t>
            </a:r>
            <a:r>
              <a:rPr lang="en-US" dirty="0"/>
              <a:t> = </a:t>
            </a:r>
            <a:r>
              <a:rPr lang="en-US" dirty="0" err="1"/>
              <a:t>getCityIndex</a:t>
            </a:r>
            <a:r>
              <a:rPr lang="en-US" dirty="0"/>
              <a:t>(</a:t>
            </a:r>
            <a:r>
              <a:rPr lang="en-US" dirty="0" err="1"/>
              <a:t>cityB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dirty="0" err="1"/>
              <a:t>adjMatrix</a:t>
            </a:r>
            <a:r>
              <a:rPr lang="en-US" dirty="0"/>
              <a:t>[</a:t>
            </a:r>
            <a:r>
              <a:rPr lang="en-US" dirty="0" err="1"/>
              <a:t>aIndex</a:t>
            </a:r>
            <a:r>
              <a:rPr lang="en-US" dirty="0"/>
              <a:t>][</a:t>
            </a:r>
            <a:r>
              <a:rPr lang="en-US" dirty="0" err="1"/>
              <a:t>bIndex</a:t>
            </a:r>
            <a:r>
              <a:rPr lang="en-US" dirty="0"/>
              <a:t>] = distance;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scan.close</a:t>
            </a:r>
            <a:r>
              <a:rPr lang="en-US" dirty="0"/>
              <a:t>();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i</a:t>
            </a:r>
            <a:r>
              <a:rPr lang="en-US" dirty="0"/>
              <a:t> : </a:t>
            </a:r>
            <a:r>
              <a:rPr lang="en-US" dirty="0" err="1"/>
              <a:t>adjMatrix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Arrays.toString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3505200"/>
            <a:ext cx="48006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If not weighted, just store 0 or 1</a:t>
            </a:r>
          </a:p>
        </p:txBody>
      </p:sp>
    </p:spTree>
    <p:extLst>
      <p:ext uri="{BB962C8B-B14F-4D97-AF65-F5344CB8AC3E}">
        <p14:creationId xmlns:p14="http://schemas.microsoft.com/office/powerpoint/2010/main" val="278178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/>
              <a:t>Adjacency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22417"/>
              </p:ext>
            </p:extLst>
          </p:nvPr>
        </p:nvGraphicFramePr>
        <p:xfrm>
          <a:off x="304802" y="1295400"/>
          <a:ext cx="8534399" cy="55626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1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2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2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22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22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274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sym typeface="Wingdings"/>
                        </a:rPr>
                        <a:t>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sym typeface="Wingdings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sym typeface="Wingdings"/>
                        </a:rPr>
                        <a:t>Source 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Dallas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Austin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SanAntonio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Houston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NewOrleans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BatonRoug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Atlanta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LittleRock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Memphis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St.Louis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Austin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SanAntonio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5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Houston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5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NewOrleans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5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BatonRouge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5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Atlanta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5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LittleRock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5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Memphis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5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St.Louis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6477000" cy="46166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Can we get from </a:t>
            </a:r>
            <a:r>
              <a:rPr lang="en-US" sz="2400" dirty="0" err="1"/>
              <a:t>BatonRouge</a:t>
            </a:r>
            <a:r>
              <a:rPr lang="en-US" sz="2400" dirty="0"/>
              <a:t> to Memphis?</a:t>
            </a:r>
          </a:p>
        </p:txBody>
      </p:sp>
      <p:sp>
        <p:nvSpPr>
          <p:cNvPr id="6" name="Oval 5"/>
          <p:cNvSpPr/>
          <p:nvPr/>
        </p:nvSpPr>
        <p:spPr>
          <a:xfrm>
            <a:off x="1813560" y="3515062"/>
            <a:ext cx="685800" cy="457200"/>
          </a:xfrm>
          <a:prstGeom prst="ellipse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36245" y="4764742"/>
            <a:ext cx="685800" cy="457200"/>
          </a:xfrm>
          <a:prstGeom prst="ellipse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52360" y="2710031"/>
            <a:ext cx="685800" cy="457200"/>
          </a:xfrm>
          <a:prstGeom prst="ellipse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2353" y="4764742"/>
            <a:ext cx="685800" cy="457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21613" y="3941782"/>
            <a:ext cx="685800" cy="457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84720" y="2654449"/>
            <a:ext cx="990600" cy="57643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0"/>
            <a:ext cx="8229600" cy="1600200"/>
          </a:xfrm>
        </p:spPr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47978" y="757535"/>
            <a:ext cx="8520289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Map a vertex to a list of its adjacent vertices with the weight</a:t>
            </a:r>
          </a:p>
          <a:p>
            <a:r>
              <a:rPr lang="en-US" sz="2400" dirty="0"/>
              <a:t>Can be more difficult to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752600"/>
            <a:ext cx="8915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Scanner scan = new Scanner(new File("graph.txt"));</a:t>
            </a:r>
          </a:p>
          <a:p>
            <a:r>
              <a:rPr lang="en-US" dirty="0" err="1"/>
              <a:t>HashMap</a:t>
            </a:r>
            <a:r>
              <a:rPr lang="en-US" dirty="0"/>
              <a:t>&lt;String, </a:t>
            </a:r>
            <a:r>
              <a:rPr lang="en-US" dirty="0" err="1"/>
              <a:t>ArrayList</a:t>
            </a:r>
            <a:r>
              <a:rPr lang="en-US" dirty="0"/>
              <a:t>&lt;Vertex&gt;&gt; </a:t>
            </a:r>
            <a:r>
              <a:rPr lang="en-US" dirty="0" err="1"/>
              <a:t>cityList</a:t>
            </a:r>
            <a:r>
              <a:rPr lang="en-US" dirty="0"/>
              <a:t> = new </a:t>
            </a:r>
            <a:r>
              <a:rPr lang="en-US" dirty="0" err="1"/>
              <a:t>HashMap</a:t>
            </a:r>
            <a:r>
              <a:rPr lang="en-US" dirty="0"/>
              <a:t>&lt;&gt;();</a:t>
            </a:r>
          </a:p>
          <a:p>
            <a:r>
              <a:rPr lang="en-US" dirty="0"/>
              <a:t>while (</a:t>
            </a:r>
            <a:r>
              <a:rPr lang="en-US" dirty="0" err="1"/>
              <a:t>scan.hasNext</a:t>
            </a:r>
            <a:r>
              <a:rPr lang="en-US" dirty="0"/>
              <a:t>())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String </a:t>
            </a:r>
            <a:r>
              <a:rPr lang="en-US" dirty="0" err="1"/>
              <a:t>cityA</a:t>
            </a:r>
            <a:r>
              <a:rPr lang="en-US" dirty="0"/>
              <a:t> = </a:t>
            </a:r>
            <a:r>
              <a:rPr lang="en-US" dirty="0" err="1"/>
              <a:t>scan.next</a:t>
            </a:r>
            <a:r>
              <a:rPr lang="en-US" dirty="0"/>
              <a:t>();</a:t>
            </a:r>
          </a:p>
          <a:p>
            <a:r>
              <a:rPr lang="en-US" dirty="0"/>
              <a:t>    String </a:t>
            </a:r>
            <a:r>
              <a:rPr lang="en-US" dirty="0" err="1"/>
              <a:t>cityB</a:t>
            </a:r>
            <a:r>
              <a:rPr lang="en-US" dirty="0"/>
              <a:t> = </a:t>
            </a:r>
            <a:r>
              <a:rPr lang="en-US" dirty="0" err="1"/>
              <a:t>scan.next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distance = </a:t>
            </a:r>
            <a:r>
              <a:rPr lang="en-US" dirty="0" err="1"/>
              <a:t>scan.nextInt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ArrayList</a:t>
            </a:r>
            <a:r>
              <a:rPr lang="en-US" dirty="0"/>
              <a:t>&lt;Vertex&gt; neighbors = </a:t>
            </a:r>
            <a:r>
              <a:rPr lang="en-US" dirty="0" err="1"/>
              <a:t>cityList.get</a:t>
            </a:r>
            <a:r>
              <a:rPr lang="en-US" dirty="0"/>
              <a:t>(</a:t>
            </a:r>
            <a:r>
              <a:rPr lang="en-US" dirty="0" err="1"/>
              <a:t>cityA</a:t>
            </a:r>
            <a:r>
              <a:rPr lang="en-US" dirty="0"/>
              <a:t>);</a:t>
            </a:r>
          </a:p>
          <a:p>
            <a:r>
              <a:rPr lang="en-US" dirty="0"/>
              <a:t>    if (neighbors == null)</a:t>
            </a:r>
          </a:p>
          <a:p>
            <a:r>
              <a:rPr lang="en-US" dirty="0"/>
              <a:t>       neighbors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</a:t>
            </a:r>
            <a:r>
              <a:rPr lang="en-US" dirty="0" err="1"/>
              <a:t>neighbors.add</a:t>
            </a:r>
            <a:r>
              <a:rPr lang="en-US" dirty="0"/>
              <a:t>(new Vertex(</a:t>
            </a:r>
            <a:r>
              <a:rPr lang="en-US" dirty="0" err="1"/>
              <a:t>cityB</a:t>
            </a:r>
            <a:r>
              <a:rPr lang="en-US" dirty="0"/>
              <a:t>, distance));</a:t>
            </a:r>
          </a:p>
          <a:p>
            <a:r>
              <a:rPr lang="en-US" dirty="0"/>
              <a:t>    </a:t>
            </a:r>
            <a:r>
              <a:rPr lang="en-US" dirty="0" err="1"/>
              <a:t>cityList.put</a:t>
            </a:r>
            <a:r>
              <a:rPr lang="en-US" dirty="0"/>
              <a:t>(</a:t>
            </a:r>
            <a:r>
              <a:rPr lang="en-US" dirty="0" err="1"/>
              <a:t>cityA</a:t>
            </a:r>
            <a:r>
              <a:rPr lang="en-US" dirty="0"/>
              <a:t>, neighbors);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scan.close</a:t>
            </a:r>
            <a:r>
              <a:rPr lang="en-US" dirty="0"/>
              <a:t>();</a:t>
            </a:r>
          </a:p>
          <a:p>
            <a:r>
              <a:rPr lang="en-US" dirty="0"/>
              <a:t>for (String city : </a:t>
            </a:r>
            <a:r>
              <a:rPr lang="en-US" dirty="0" err="1"/>
              <a:t>cityList.keySet</a:t>
            </a:r>
            <a:r>
              <a:rPr lang="en-US" dirty="0"/>
              <a:t>())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(city + " --&gt; " + </a:t>
            </a:r>
            <a:r>
              <a:rPr lang="en-US" dirty="0" err="1"/>
              <a:t>cityList.get</a:t>
            </a:r>
            <a:r>
              <a:rPr lang="en-US" dirty="0"/>
              <a:t>(city));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4689" y="2438400"/>
            <a:ext cx="4800600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Easy to find all adjacent vertices</a:t>
            </a:r>
          </a:p>
          <a:p>
            <a:r>
              <a:rPr lang="en-US" sz="2400" dirty="0"/>
              <a:t>Harder to check connection exists between 2 vertices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4689" y="5265003"/>
            <a:ext cx="4789311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Create the Vertex class to store destination and weight</a:t>
            </a:r>
          </a:p>
        </p:txBody>
      </p:sp>
    </p:spTree>
    <p:extLst>
      <p:ext uri="{BB962C8B-B14F-4D97-AF65-F5344CB8AC3E}">
        <p14:creationId xmlns:p14="http://schemas.microsoft.com/office/powerpoint/2010/main" val="263156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4384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Adjacency list (</a:t>
            </a:r>
            <a:r>
              <a:rPr lang="en-US" dirty="0">
                <a:solidFill>
                  <a:srgbClr val="C00000"/>
                </a:solidFill>
              </a:rPr>
              <a:t>source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[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list of weighted destinations</a:t>
            </a:r>
            <a:r>
              <a:rPr lang="en-US" dirty="0">
                <a:sym typeface="Wingdings" pitchFamily="2" charset="2"/>
              </a:rPr>
              <a:t>])</a:t>
            </a:r>
          </a:p>
          <a:p>
            <a:r>
              <a:rPr lang="en-US" dirty="0"/>
              <a:t> </a:t>
            </a:r>
            <a:r>
              <a:rPr lang="en-US" dirty="0" err="1"/>
              <a:t>LittleRock</a:t>
            </a:r>
            <a:r>
              <a:rPr lang="en-US" dirty="0"/>
              <a:t> --&gt; [Dallas 316]</a:t>
            </a:r>
          </a:p>
          <a:p>
            <a:r>
              <a:rPr lang="en-US" dirty="0" err="1"/>
              <a:t>StLouis</a:t>
            </a:r>
            <a:r>
              <a:rPr lang="en-US" dirty="0"/>
              <a:t> --&gt; [Dallas 628]</a:t>
            </a:r>
          </a:p>
          <a:p>
            <a:r>
              <a:rPr lang="en-US" dirty="0" err="1"/>
              <a:t>SanAntonio</a:t>
            </a:r>
            <a:r>
              <a:rPr lang="en-US" dirty="0"/>
              <a:t> --&gt; [Dallas 274, Austin 196, Houston 197, </a:t>
            </a:r>
            <a:r>
              <a:rPr lang="en-US" dirty="0" err="1"/>
              <a:t>BatonRouge</a:t>
            </a:r>
            <a:r>
              <a:rPr lang="en-US" dirty="0"/>
              <a:t> 463,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NewOrleans</a:t>
            </a:r>
            <a:r>
              <a:rPr lang="en-US" dirty="0"/>
              <a:t> 541]</a:t>
            </a:r>
          </a:p>
          <a:p>
            <a:r>
              <a:rPr lang="en-US" dirty="0" err="1"/>
              <a:t>BatonRouge</a:t>
            </a:r>
            <a:r>
              <a:rPr lang="en-US" dirty="0"/>
              <a:t> --&gt; [</a:t>
            </a:r>
            <a:r>
              <a:rPr lang="en-US" dirty="0" err="1"/>
              <a:t>SanAntonio</a:t>
            </a:r>
            <a:r>
              <a:rPr lang="en-US" dirty="0"/>
              <a:t> 463, Houston 270]</a:t>
            </a:r>
          </a:p>
          <a:p>
            <a:r>
              <a:rPr lang="en-US" dirty="0"/>
              <a:t>Atlanta --&gt; [Dallas 783]</a:t>
            </a:r>
          </a:p>
          <a:p>
            <a:r>
              <a:rPr lang="en-US" dirty="0" err="1"/>
              <a:t>NewOrleans</a:t>
            </a:r>
            <a:r>
              <a:rPr lang="en-US" dirty="0"/>
              <a:t> --&gt; [</a:t>
            </a:r>
            <a:r>
              <a:rPr lang="en-US" dirty="0" err="1"/>
              <a:t>SanAntonio</a:t>
            </a:r>
            <a:r>
              <a:rPr lang="en-US" dirty="0"/>
              <a:t> 541, Houston 349]</a:t>
            </a:r>
          </a:p>
          <a:p>
            <a:r>
              <a:rPr lang="en-US" dirty="0"/>
              <a:t>Memphis --&gt; [Dallas 452]</a:t>
            </a:r>
          </a:p>
          <a:p>
            <a:r>
              <a:rPr lang="en-US" dirty="0"/>
              <a:t>Austin --&gt; [Dallas 196, </a:t>
            </a:r>
            <a:r>
              <a:rPr lang="en-US" dirty="0" err="1"/>
              <a:t>SanAntonio</a:t>
            </a:r>
            <a:r>
              <a:rPr lang="en-US" dirty="0"/>
              <a:t> 79, Houston 167]</a:t>
            </a:r>
          </a:p>
          <a:p>
            <a:r>
              <a:rPr lang="en-US" dirty="0"/>
              <a:t>Dallas --&gt; [Austin 196, </a:t>
            </a:r>
            <a:r>
              <a:rPr lang="en-US" dirty="0" err="1"/>
              <a:t>SanAntonio</a:t>
            </a:r>
            <a:r>
              <a:rPr lang="en-US" dirty="0"/>
              <a:t> 274, Houston 239, </a:t>
            </a:r>
            <a:r>
              <a:rPr lang="en-US" dirty="0" err="1"/>
              <a:t>StLouis</a:t>
            </a:r>
            <a:r>
              <a:rPr lang="en-US" dirty="0"/>
              <a:t> 628,</a:t>
            </a:r>
          </a:p>
          <a:p>
            <a:r>
              <a:rPr lang="en-US" dirty="0"/>
              <a:t>                 Memphis 452, </a:t>
            </a:r>
            <a:r>
              <a:rPr lang="en-US" dirty="0" err="1"/>
              <a:t>LittleRock</a:t>
            </a:r>
            <a:r>
              <a:rPr lang="en-US" dirty="0"/>
              <a:t> 316, Atlanta 783]</a:t>
            </a:r>
          </a:p>
          <a:p>
            <a:r>
              <a:rPr lang="en-US" dirty="0"/>
              <a:t>Houston --&gt; [Dallas 239, Austin 167, </a:t>
            </a:r>
            <a:r>
              <a:rPr lang="en-US" dirty="0" err="1"/>
              <a:t>SanAntonio</a:t>
            </a:r>
            <a:r>
              <a:rPr lang="en-US" dirty="0"/>
              <a:t> 197, </a:t>
            </a:r>
            <a:r>
              <a:rPr lang="en-US" dirty="0" err="1"/>
              <a:t>BatonRouge</a:t>
            </a:r>
            <a:r>
              <a:rPr lang="en-US" dirty="0"/>
              <a:t> 270,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NewOrleans</a:t>
            </a:r>
            <a:r>
              <a:rPr lang="en-US" dirty="0"/>
              <a:t> 349]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750367"/>
            <a:ext cx="6477000" cy="46166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Can we get from </a:t>
            </a:r>
            <a:r>
              <a:rPr lang="en-US" sz="2400" dirty="0" err="1"/>
              <a:t>BatonRouge</a:t>
            </a:r>
            <a:r>
              <a:rPr lang="en-US" sz="2400" dirty="0"/>
              <a:t> to Memphis?</a:t>
            </a:r>
          </a:p>
        </p:txBody>
      </p:sp>
    </p:spTree>
    <p:extLst>
      <p:ext uri="{BB962C8B-B14F-4D97-AF65-F5344CB8AC3E}">
        <p14:creationId xmlns:p14="http://schemas.microsoft.com/office/powerpoint/2010/main" val="9418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Efficiency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80590"/>
              </p:ext>
            </p:extLst>
          </p:nvPr>
        </p:nvGraphicFramePr>
        <p:xfrm>
          <a:off x="304800" y="1956148"/>
          <a:ext cx="8595360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Edge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Adjacency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Adjacency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x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x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Adjacency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</a:t>
                      </a:r>
                      <a:r>
                        <a:rPr lang="en-US" sz="2400" baseline="-25000" dirty="0" err="1"/>
                        <a:t>max</a:t>
                      </a:r>
                      <a:endParaRPr lang="en-US" sz="24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List of </a:t>
                      </a:r>
                      <a:r>
                        <a:rPr lang="en-US" sz="2400" dirty="0" err="1"/>
                        <a:t>Adj</a:t>
                      </a:r>
                      <a:r>
                        <a:rPr lang="en-US" sz="2400" dirty="0"/>
                        <a:t> Vertices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</a:t>
                      </a:r>
                      <a:r>
                        <a:rPr lang="en-US" sz="2400" baseline="-25000" dirty="0" err="1"/>
                        <a:t>max</a:t>
                      </a:r>
                      <a:endParaRPr lang="en-US" sz="24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Delete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 x </a:t>
                      </a:r>
                      <a:r>
                        <a:rPr lang="en-US" sz="2400" dirty="0" err="1"/>
                        <a:t>d</a:t>
                      </a:r>
                      <a:r>
                        <a:rPr lang="en-US" sz="2400" baseline="-25000" dirty="0" err="1"/>
                        <a:t>max</a:t>
                      </a:r>
                      <a:endParaRPr lang="en-US" sz="24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5486400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 = # vertices, M = # edges </a:t>
            </a:r>
          </a:p>
          <a:p>
            <a:r>
              <a:rPr lang="en-US" sz="2000" dirty="0" err="1"/>
              <a:t>d</a:t>
            </a:r>
            <a:r>
              <a:rPr lang="en-US" sz="2000" baseline="-25000" dirty="0" err="1"/>
              <a:t>max</a:t>
            </a:r>
            <a:r>
              <a:rPr lang="en-US" sz="2000" dirty="0"/>
              <a:t> = maximum degree of a node </a:t>
            </a:r>
            <a:br>
              <a:rPr lang="en-US" sz="2000" dirty="0"/>
            </a:br>
            <a:r>
              <a:rPr lang="en-US" sz="2000" dirty="0"/>
              <a:t>          (# of edges coming from a node) </a:t>
            </a:r>
          </a:p>
        </p:txBody>
      </p:sp>
    </p:spTree>
    <p:extLst>
      <p:ext uri="{BB962C8B-B14F-4D97-AF65-F5344CB8AC3E}">
        <p14:creationId xmlns:p14="http://schemas.microsoft.com/office/powerpoint/2010/main" val="3516546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433" y="1600200"/>
            <a:ext cx="833433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Vocabulary </a:t>
            </a:r>
          </a:p>
          <a:p>
            <a:pPr algn="ctr"/>
            <a:r>
              <a:rPr lang="en-US" sz="96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126199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4343400" y="199901"/>
            <a:ext cx="4216700" cy="2716686"/>
            <a:chOff x="914400" y="2090542"/>
            <a:chExt cx="5270874" cy="3395858"/>
          </a:xfrm>
        </p:grpSpPr>
        <p:sp>
          <p:nvSpPr>
            <p:cNvPr id="10" name="Oval 9"/>
            <p:cNvSpPr/>
            <p:nvPr/>
          </p:nvSpPr>
          <p:spPr>
            <a:xfrm>
              <a:off x="1828800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650482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486400" y="3668979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770685" y="487680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14" name="Straight Connector 13"/>
            <p:cNvCxnSpPr>
              <a:stCxn id="13" idx="0"/>
              <a:endCxn id="11" idx="4"/>
            </p:cNvCxnSpPr>
            <p:nvPr/>
          </p:nvCxnSpPr>
          <p:spPr>
            <a:xfrm flipH="1" flipV="1">
              <a:off x="3955282" y="2700142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6"/>
              <a:endCxn id="11" idx="2"/>
            </p:cNvCxnSpPr>
            <p:nvPr/>
          </p:nvCxnSpPr>
          <p:spPr>
            <a:xfrm>
              <a:off x="2438400" y="2395342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11" idx="5"/>
            </p:cNvCxnSpPr>
            <p:nvPr/>
          </p:nvCxnSpPr>
          <p:spPr>
            <a:xfrm flipH="1" flipV="1">
              <a:off x="4170808" y="2610868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13" idx="7"/>
            </p:cNvCxnSpPr>
            <p:nvPr/>
          </p:nvCxnSpPr>
          <p:spPr>
            <a:xfrm flipH="1">
              <a:off x="4291011" y="4189305"/>
              <a:ext cx="1284663" cy="776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2667000" y="3579705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4400" y="405186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575674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31" name="Straight Connector 30"/>
            <p:cNvCxnSpPr>
              <a:stCxn id="10" idx="3"/>
              <a:endCxn id="29" idx="0"/>
            </p:cNvCxnSpPr>
            <p:nvPr/>
          </p:nvCxnSpPr>
          <p:spPr>
            <a:xfrm flipH="1">
              <a:off x="1219200" y="2610868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28" idx="1"/>
            </p:cNvCxnSpPr>
            <p:nvPr/>
          </p:nvCxnSpPr>
          <p:spPr>
            <a:xfrm>
              <a:off x="2209800" y="2715103"/>
              <a:ext cx="546474" cy="95387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7"/>
              <a:endCxn id="11" idx="3"/>
            </p:cNvCxnSpPr>
            <p:nvPr/>
          </p:nvCxnSpPr>
          <p:spPr>
            <a:xfrm flipV="1">
              <a:off x="3187326" y="2610868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0" idx="4"/>
              <a:endCxn id="12" idx="0"/>
            </p:cNvCxnSpPr>
            <p:nvPr/>
          </p:nvCxnSpPr>
          <p:spPr>
            <a:xfrm flipH="1">
              <a:off x="5791200" y="2700142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9" idx="5"/>
              <a:endCxn id="13" idx="2"/>
            </p:cNvCxnSpPr>
            <p:nvPr/>
          </p:nvCxnSpPr>
          <p:spPr>
            <a:xfrm>
              <a:off x="1434726" y="4572192"/>
              <a:ext cx="2335959" cy="60940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304800" y="3979291"/>
            <a:ext cx="596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this graph directed or undirected?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4800" y="1735896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Identify the vertices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799" y="2748441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Identify the edges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4800" y="4605825"/>
            <a:ext cx="596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vertices are adjacent to V?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4799" y="5247687"/>
            <a:ext cx="64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Identify a path of length 3 from O to E</a:t>
            </a:r>
          </a:p>
        </p:txBody>
      </p:sp>
    </p:spTree>
    <p:extLst>
      <p:ext uri="{BB962C8B-B14F-4D97-AF65-F5344CB8AC3E}">
        <p14:creationId xmlns:p14="http://schemas.microsoft.com/office/powerpoint/2010/main" val="3295500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4343400" y="199901"/>
            <a:ext cx="4216700" cy="2716686"/>
            <a:chOff x="914400" y="2090542"/>
            <a:chExt cx="5270874" cy="3395858"/>
          </a:xfrm>
        </p:grpSpPr>
        <p:sp>
          <p:nvSpPr>
            <p:cNvPr id="10" name="Oval 9"/>
            <p:cNvSpPr/>
            <p:nvPr/>
          </p:nvSpPr>
          <p:spPr>
            <a:xfrm>
              <a:off x="1828800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650482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486400" y="3668979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770685" y="487680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14" name="Straight Connector 13"/>
            <p:cNvCxnSpPr>
              <a:stCxn id="13" idx="0"/>
              <a:endCxn id="11" idx="4"/>
            </p:cNvCxnSpPr>
            <p:nvPr/>
          </p:nvCxnSpPr>
          <p:spPr>
            <a:xfrm flipH="1" flipV="1">
              <a:off x="3955282" y="2700142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6"/>
              <a:endCxn id="11" idx="2"/>
            </p:cNvCxnSpPr>
            <p:nvPr/>
          </p:nvCxnSpPr>
          <p:spPr>
            <a:xfrm>
              <a:off x="2438400" y="2395342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11" idx="5"/>
            </p:cNvCxnSpPr>
            <p:nvPr/>
          </p:nvCxnSpPr>
          <p:spPr>
            <a:xfrm flipH="1" flipV="1">
              <a:off x="4170808" y="2610868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13" idx="7"/>
            </p:cNvCxnSpPr>
            <p:nvPr/>
          </p:nvCxnSpPr>
          <p:spPr>
            <a:xfrm flipH="1">
              <a:off x="4291011" y="4189305"/>
              <a:ext cx="1284663" cy="776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2667000" y="3579705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4400" y="405186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575674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31" name="Straight Connector 30"/>
            <p:cNvCxnSpPr>
              <a:stCxn id="10" idx="3"/>
              <a:endCxn id="29" idx="0"/>
            </p:cNvCxnSpPr>
            <p:nvPr/>
          </p:nvCxnSpPr>
          <p:spPr>
            <a:xfrm flipH="1">
              <a:off x="1219200" y="2610868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28" idx="1"/>
            </p:cNvCxnSpPr>
            <p:nvPr/>
          </p:nvCxnSpPr>
          <p:spPr>
            <a:xfrm>
              <a:off x="2209800" y="2715103"/>
              <a:ext cx="546474" cy="95387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7"/>
              <a:endCxn id="11" idx="3"/>
            </p:cNvCxnSpPr>
            <p:nvPr/>
          </p:nvCxnSpPr>
          <p:spPr>
            <a:xfrm flipV="1">
              <a:off x="3187326" y="2610868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0" idx="4"/>
              <a:endCxn id="12" idx="0"/>
            </p:cNvCxnSpPr>
            <p:nvPr/>
          </p:nvCxnSpPr>
          <p:spPr>
            <a:xfrm flipH="1">
              <a:off x="5791200" y="2700142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9" idx="5"/>
              <a:endCxn id="13" idx="2"/>
            </p:cNvCxnSpPr>
            <p:nvPr/>
          </p:nvCxnSpPr>
          <p:spPr>
            <a:xfrm>
              <a:off x="1434726" y="4572192"/>
              <a:ext cx="2335959" cy="60940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14795" y="3762894"/>
            <a:ext cx="596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this graph directed or undirected?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4795" y="1532460"/>
            <a:ext cx="364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Identify the edges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4330" y="3127290"/>
            <a:ext cx="596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vertices are adjacent to V?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4795" y="4398498"/>
            <a:ext cx="64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Identify a path of length 3 from O to 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2120" y="5028313"/>
            <a:ext cx="732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this a connected graph?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59726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84908"/>
            <a:ext cx="79248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A group of nodes and connections between those nodes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066" y="2754956"/>
            <a:ext cx="48768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>
                <a:solidFill>
                  <a:srgbClr val="FFFF66"/>
                </a:solidFill>
              </a:rPr>
              <a:t>Vertices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– the nodes (A, B, C, 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066" y="3577921"/>
            <a:ext cx="4876800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>
                <a:solidFill>
                  <a:srgbClr val="FFFF66"/>
                </a:solidFill>
              </a:rPr>
              <a:t>Edges </a:t>
            </a:r>
            <a:r>
              <a:rPr lang="en-US" sz="2400" dirty="0"/>
              <a:t>– the connections</a:t>
            </a:r>
            <a:br>
              <a:rPr lang="en-US" sz="2400" dirty="0"/>
            </a:br>
            <a:r>
              <a:rPr lang="en-US" sz="2400" dirty="0"/>
              <a:t>      (A, B), (B, C), (B, D), (C, D)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658478" y="2590800"/>
            <a:ext cx="2431282" cy="2067316"/>
            <a:chOff x="5658478" y="3124200"/>
            <a:chExt cx="2431282" cy="2067316"/>
          </a:xfrm>
        </p:grpSpPr>
        <p:sp>
          <p:nvSpPr>
            <p:cNvPr id="9" name="Oval 8"/>
            <p:cNvSpPr/>
            <p:nvPr/>
          </p:nvSpPr>
          <p:spPr>
            <a:xfrm>
              <a:off x="5658478" y="312420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480160" y="312420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480160" y="458191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658478" y="458191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Calibri" pitchFamily="34" charset="0"/>
                </a:rPr>
                <a:t>D</a:t>
              </a:r>
            </a:p>
          </p:txBody>
        </p:sp>
        <p:cxnSp>
          <p:nvCxnSpPr>
            <p:cNvPr id="15" name="Straight Connector 14"/>
            <p:cNvCxnSpPr>
              <a:stCxn id="12" idx="7"/>
              <a:endCxn id="10" idx="3"/>
            </p:cNvCxnSpPr>
            <p:nvPr/>
          </p:nvCxnSpPr>
          <p:spPr>
            <a:xfrm flipV="1">
              <a:off x="6178804" y="3644526"/>
              <a:ext cx="1390630" cy="10266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6"/>
              <a:endCxn id="10" idx="2"/>
            </p:cNvCxnSpPr>
            <p:nvPr/>
          </p:nvCxnSpPr>
          <p:spPr>
            <a:xfrm>
              <a:off x="6268078" y="3429000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0"/>
              <a:endCxn id="10" idx="4"/>
            </p:cNvCxnSpPr>
            <p:nvPr/>
          </p:nvCxnSpPr>
          <p:spPr>
            <a:xfrm flipV="1">
              <a:off x="7784960" y="3733800"/>
              <a:ext cx="0" cy="8481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  <a:endCxn id="12" idx="6"/>
            </p:cNvCxnSpPr>
            <p:nvPr/>
          </p:nvCxnSpPr>
          <p:spPr>
            <a:xfrm flipH="1">
              <a:off x="6268078" y="4886716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96066" y="4953000"/>
            <a:ext cx="79248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>
                <a:solidFill>
                  <a:srgbClr val="FFFF66"/>
                </a:solidFill>
              </a:rPr>
              <a:t>Undirected Graph </a:t>
            </a:r>
            <a:r>
              <a:rPr lang="en-US" sz="2400" dirty="0"/>
              <a:t>– 2-way connections </a:t>
            </a:r>
          </a:p>
        </p:txBody>
      </p:sp>
    </p:spTree>
    <p:extLst>
      <p:ext uri="{BB962C8B-B14F-4D97-AF65-F5344CB8AC3E}">
        <p14:creationId xmlns:p14="http://schemas.microsoft.com/office/powerpoint/2010/main" val="356979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8430" y="1295400"/>
            <a:ext cx="777328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Common</a:t>
            </a:r>
          </a:p>
          <a:p>
            <a:pPr algn="ctr"/>
            <a:r>
              <a:rPr lang="en-US" sz="96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281075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and Searching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905000"/>
            <a:ext cx="8194369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Can visit all nodes to examine the potential connections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521" y="2787134"/>
            <a:ext cx="7467600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>
                <a:solidFill>
                  <a:srgbClr val="66FFFF"/>
                </a:solidFill>
              </a:rPr>
              <a:t>Breadth-First Search (BFS) </a:t>
            </a:r>
            <a:r>
              <a:rPr lang="en-US" sz="2400" dirty="0"/>
              <a:t>– uses queue to perform a traversal like a tree’s level-order traversal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521" y="4038600"/>
            <a:ext cx="7467600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>
                <a:solidFill>
                  <a:srgbClr val="66FFFF"/>
                </a:solidFill>
              </a:rPr>
              <a:t>Depth-First Search (DFS) </a:t>
            </a:r>
            <a:r>
              <a:rPr lang="en-US" sz="2400" dirty="0"/>
              <a:t>– uses stack or recursion to perform a traversal like a tree pre-order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414210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pic>
        <p:nvPicPr>
          <p:cNvPr id="3" name="Picture 2" descr="C:\Documents and Settings\jzhang\My Documents\rec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24332"/>
            <a:ext cx="5549107" cy="484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063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834726"/>
            <a:ext cx="543437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274320" rtlCol="0">
            <a:spAutoFit/>
          </a:bodyPr>
          <a:lstStyle/>
          <a:p>
            <a:r>
              <a:rPr lang="en-US" sz="2400" dirty="0"/>
              <a:t>Uses a queue to manage the traversal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6245" y="3102738"/>
            <a:ext cx="656655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starting vertex and mark it “visited”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027" y="3719292"/>
            <a:ext cx="654528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While queue isn’t empty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799" y="4335846"/>
            <a:ext cx="746759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first vertex and add to result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5029200"/>
            <a:ext cx="746759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For each of the vertex’s neighbors (adjacent vertexes)</a:t>
            </a:r>
          </a:p>
          <a:p>
            <a:r>
              <a:rPr lang="en-US" sz="2400" dirty="0"/>
              <a:t>	If neighbor hasn’t been visited,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Enqueue</a:t>
            </a:r>
            <a:r>
              <a:rPr lang="en-US" sz="2400" dirty="0"/>
              <a:t> and mark it visited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491" y="2486184"/>
            <a:ext cx="654173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Instantiate a traversal queue and a result list</a:t>
            </a:r>
          </a:p>
        </p:txBody>
      </p:sp>
    </p:spTree>
    <p:extLst>
      <p:ext uri="{BB962C8B-B14F-4D97-AF65-F5344CB8AC3E}">
        <p14:creationId xmlns:p14="http://schemas.microsoft.com/office/powerpoint/2010/main" val="262728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457200" y="1554036"/>
            <a:ext cx="8327460" cy="3202221"/>
            <a:chOff x="457200" y="1554036"/>
            <a:chExt cx="8327460" cy="3202221"/>
          </a:xfrm>
        </p:grpSpPr>
        <p:sp>
          <p:nvSpPr>
            <p:cNvPr id="6" name="Oval 5"/>
            <p:cNvSpPr/>
            <p:nvPr/>
          </p:nvSpPr>
          <p:spPr>
            <a:xfrm>
              <a:off x="2068207" y="2535690"/>
              <a:ext cx="1046365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Dallas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280407" y="3010442"/>
              <a:ext cx="1858482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San Antonio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85803" y="1554036"/>
              <a:ext cx="1094604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Austin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413060" y="2997995"/>
              <a:ext cx="1371600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Houston</a:t>
              </a:r>
            </a:p>
          </p:txBody>
        </p:sp>
        <p:cxnSp>
          <p:nvCxnSpPr>
            <p:cNvPr id="10" name="Curved Connector 9"/>
            <p:cNvCxnSpPr>
              <a:stCxn id="8" idx="4"/>
              <a:endCxn id="6" idx="0"/>
            </p:cNvCxnSpPr>
            <p:nvPr/>
          </p:nvCxnSpPr>
          <p:spPr>
            <a:xfrm rot="5400000">
              <a:off x="3431097" y="1233681"/>
              <a:ext cx="462303" cy="2141715"/>
            </a:xfrm>
            <a:prstGeom prst="curvedConnector3">
              <a:avLst>
                <a:gd name="adj1" fmla="val 50000"/>
              </a:avLst>
            </a:prstGeom>
            <a:ln w="28575"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7" idx="0"/>
              <a:endCxn id="8" idx="4"/>
            </p:cNvCxnSpPr>
            <p:nvPr/>
          </p:nvCxnSpPr>
          <p:spPr>
            <a:xfrm rot="16200000" flipV="1">
              <a:off x="5002850" y="1803643"/>
              <a:ext cx="937055" cy="1476543"/>
            </a:xfrm>
            <a:prstGeom prst="curvedConnector3">
              <a:avLst>
                <a:gd name="adj1" fmla="val 30484"/>
              </a:avLst>
            </a:prstGeom>
            <a:ln w="28575">
              <a:headEnd type="triangle" w="lg" len="lg"/>
              <a:tailEnd type="non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884627" y="4236906"/>
              <a:ext cx="1676400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Little Rock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644319" y="4236904"/>
              <a:ext cx="1934763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Baton Rouge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6733645" y="4236906"/>
              <a:ext cx="1953155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New Orleans</a:t>
              </a:r>
            </a:p>
          </p:txBody>
        </p:sp>
        <p:cxnSp>
          <p:nvCxnSpPr>
            <p:cNvPr id="20" name="Curved Connector 19"/>
            <p:cNvCxnSpPr>
              <a:stCxn id="7" idx="4"/>
              <a:endCxn id="14" idx="0"/>
            </p:cNvCxnSpPr>
            <p:nvPr/>
          </p:nvCxnSpPr>
          <p:spPr>
            <a:xfrm rot="16200000" flipH="1">
              <a:off x="6606379" y="3133061"/>
              <a:ext cx="707113" cy="1500575"/>
            </a:xfrm>
            <a:prstGeom prst="curvedConnector3">
              <a:avLst>
                <a:gd name="adj1" fmla="val 50000"/>
              </a:avLst>
            </a:prstGeom>
            <a:ln w="28575"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7" idx="4"/>
              <a:endCxn id="13" idx="0"/>
            </p:cNvCxnSpPr>
            <p:nvPr/>
          </p:nvCxnSpPr>
          <p:spPr>
            <a:xfrm rot="5400000">
              <a:off x="5557120" y="3584375"/>
              <a:ext cx="707111" cy="597947"/>
            </a:xfrm>
            <a:prstGeom prst="curvedConnector3">
              <a:avLst>
                <a:gd name="adj1" fmla="val 50000"/>
              </a:avLst>
            </a:prstGeom>
            <a:ln w="28575"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6" idx="4"/>
              <a:endCxn id="12" idx="0"/>
            </p:cNvCxnSpPr>
            <p:nvPr/>
          </p:nvCxnSpPr>
          <p:spPr>
            <a:xfrm rot="16200000" flipH="1">
              <a:off x="2566176" y="3080254"/>
              <a:ext cx="1181865" cy="1131437"/>
            </a:xfrm>
            <a:prstGeom prst="curvedConnector3">
              <a:avLst>
                <a:gd name="adj1" fmla="val 50000"/>
              </a:avLst>
            </a:prstGeom>
            <a:ln w="28575"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57200" y="3623671"/>
              <a:ext cx="1271779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St Louis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1210850" y="4236906"/>
              <a:ext cx="1501699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Memphis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3635499"/>
              <a:ext cx="1204785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Atlanta</a:t>
              </a:r>
            </a:p>
          </p:txBody>
        </p:sp>
        <p:cxnSp>
          <p:nvCxnSpPr>
            <p:cNvPr id="26" name="Curved Connector 25"/>
            <p:cNvCxnSpPr>
              <a:stCxn id="6" idx="5"/>
              <a:endCxn id="25" idx="0"/>
            </p:cNvCxnSpPr>
            <p:nvPr/>
          </p:nvCxnSpPr>
          <p:spPr>
            <a:xfrm rot="16200000" flipH="1">
              <a:off x="3396707" y="2543612"/>
              <a:ext cx="656515" cy="1527258"/>
            </a:xfrm>
            <a:prstGeom prst="curvedConnector3">
              <a:avLst>
                <a:gd name="adj1" fmla="val 50000"/>
              </a:avLst>
            </a:prstGeom>
            <a:ln w="28575"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6" idx="3"/>
              <a:endCxn id="23" idx="0"/>
            </p:cNvCxnSpPr>
            <p:nvPr/>
          </p:nvCxnSpPr>
          <p:spPr>
            <a:xfrm rot="5400000">
              <a:off x="1334924" y="2737150"/>
              <a:ext cx="644687" cy="1128354"/>
            </a:xfrm>
            <a:prstGeom prst="curvedConnector3">
              <a:avLst>
                <a:gd name="adj1" fmla="val 50000"/>
              </a:avLst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6" idx="4"/>
              <a:endCxn id="24" idx="0"/>
            </p:cNvCxnSpPr>
            <p:nvPr/>
          </p:nvCxnSpPr>
          <p:spPr>
            <a:xfrm rot="5400000">
              <a:off x="1685613" y="3331128"/>
              <a:ext cx="1181865" cy="629690"/>
            </a:xfrm>
            <a:prstGeom prst="curvedConnector3">
              <a:avLst>
                <a:gd name="adj1" fmla="val 50000"/>
              </a:avLst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8" idx="4"/>
              <a:endCxn id="9" idx="0"/>
            </p:cNvCxnSpPr>
            <p:nvPr/>
          </p:nvCxnSpPr>
          <p:spPr>
            <a:xfrm rot="16200000" flipH="1">
              <a:off x="5953678" y="852813"/>
              <a:ext cx="924608" cy="3365755"/>
            </a:xfrm>
            <a:prstGeom prst="curvedConnector3">
              <a:avLst>
                <a:gd name="adj1" fmla="val 50000"/>
              </a:avLst>
            </a:prstGeom>
            <a:ln w="28575"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701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0"/>
            <a:ext cx="8229600" cy="1600200"/>
          </a:xfrm>
        </p:spPr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453887" y="717792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public static void </a:t>
            </a:r>
            <a:r>
              <a:rPr lang="en-US" dirty="0" err="1">
                <a:solidFill>
                  <a:srgbClr val="000099"/>
                </a:solidFill>
              </a:rPr>
              <a:t>breadthFirstSearch</a:t>
            </a:r>
            <a:r>
              <a:rPr lang="en-US" dirty="0">
                <a:solidFill>
                  <a:srgbClr val="000099"/>
                </a:solidFill>
              </a:rPr>
              <a:t>(</a:t>
            </a:r>
            <a:r>
              <a:rPr lang="en-US" dirty="0" err="1">
                <a:solidFill>
                  <a:srgbClr val="000099"/>
                </a:solidFill>
              </a:rPr>
              <a:t>HashMap</a:t>
            </a:r>
            <a:r>
              <a:rPr lang="en-US" dirty="0">
                <a:solidFill>
                  <a:srgbClr val="000099"/>
                </a:solidFill>
              </a:rPr>
              <a:t>&lt;String, </a:t>
            </a:r>
          </a:p>
          <a:p>
            <a:r>
              <a:rPr lang="en-US" dirty="0">
                <a:solidFill>
                  <a:srgbClr val="000099"/>
                </a:solidFill>
              </a:rPr>
              <a:t>			</a:t>
            </a:r>
            <a:r>
              <a:rPr lang="en-US" dirty="0" err="1">
                <a:solidFill>
                  <a:srgbClr val="000099"/>
                </a:solidFill>
              </a:rPr>
              <a:t>ArrayList</a:t>
            </a:r>
            <a:r>
              <a:rPr lang="en-US" dirty="0">
                <a:solidFill>
                  <a:srgbClr val="000099"/>
                </a:solidFill>
              </a:rPr>
              <a:t>&lt;String&gt;&gt; graph, String source) </a:t>
            </a:r>
          </a:p>
          <a:p>
            <a:r>
              <a:rPr lang="en-US" dirty="0">
                <a:solidFill>
                  <a:srgbClr val="000099"/>
                </a:solidFill>
              </a:rPr>
              <a:t>{</a:t>
            </a:r>
          </a:p>
          <a:p>
            <a:r>
              <a:rPr lang="en-US" dirty="0">
                <a:solidFill>
                  <a:srgbClr val="000099"/>
                </a:solidFill>
              </a:rPr>
              <a:t>   Queue&lt;String&gt; queue = new </a:t>
            </a:r>
            <a:r>
              <a:rPr lang="en-US" dirty="0" err="1">
                <a:solidFill>
                  <a:srgbClr val="000099"/>
                </a:solidFill>
              </a:rPr>
              <a:t>LinkedList</a:t>
            </a:r>
            <a:r>
              <a:rPr lang="en-US" dirty="0">
                <a:solidFill>
                  <a:srgbClr val="000099"/>
                </a:solidFill>
              </a:rPr>
              <a:t>&lt;&gt;();</a:t>
            </a:r>
          </a:p>
          <a:p>
            <a:r>
              <a:rPr lang="en-US" dirty="0">
                <a:solidFill>
                  <a:srgbClr val="000099"/>
                </a:solidFill>
              </a:rPr>
              <a:t>   </a:t>
            </a:r>
            <a:r>
              <a:rPr lang="en-US" dirty="0" err="1">
                <a:solidFill>
                  <a:srgbClr val="000099"/>
                </a:solidFill>
              </a:rPr>
              <a:t>HashSet</a:t>
            </a:r>
            <a:r>
              <a:rPr lang="en-US" dirty="0">
                <a:solidFill>
                  <a:srgbClr val="000099"/>
                </a:solidFill>
              </a:rPr>
              <a:t>&lt;String&gt; visited = new </a:t>
            </a:r>
            <a:r>
              <a:rPr lang="en-US" dirty="0" err="1">
                <a:solidFill>
                  <a:srgbClr val="000099"/>
                </a:solidFill>
              </a:rPr>
              <a:t>HashSet</a:t>
            </a:r>
            <a:r>
              <a:rPr lang="en-US" dirty="0">
                <a:solidFill>
                  <a:srgbClr val="000099"/>
                </a:solidFill>
              </a:rPr>
              <a:t>&lt;&gt;();</a:t>
            </a:r>
          </a:p>
          <a:p>
            <a:r>
              <a:rPr lang="en-US" dirty="0">
                <a:solidFill>
                  <a:srgbClr val="000099"/>
                </a:solidFill>
              </a:rPr>
              <a:t>   </a:t>
            </a:r>
            <a:r>
              <a:rPr lang="en-US" dirty="0" err="1">
                <a:solidFill>
                  <a:srgbClr val="000099"/>
                </a:solidFill>
              </a:rPr>
              <a:t>queue.add</a:t>
            </a:r>
            <a:r>
              <a:rPr lang="en-US" dirty="0">
                <a:solidFill>
                  <a:srgbClr val="000099"/>
                </a:solidFill>
              </a:rPr>
              <a:t>(source);</a:t>
            </a:r>
          </a:p>
          <a:p>
            <a:r>
              <a:rPr lang="en-US" dirty="0">
                <a:solidFill>
                  <a:srgbClr val="000099"/>
                </a:solidFill>
              </a:rPr>
              <a:t>   </a:t>
            </a:r>
            <a:r>
              <a:rPr lang="en-US" dirty="0" err="1">
                <a:solidFill>
                  <a:srgbClr val="000099"/>
                </a:solidFill>
              </a:rPr>
              <a:t>visited.add</a:t>
            </a:r>
            <a:r>
              <a:rPr lang="en-US" dirty="0">
                <a:solidFill>
                  <a:srgbClr val="000099"/>
                </a:solidFill>
              </a:rPr>
              <a:t>(source);</a:t>
            </a:r>
          </a:p>
          <a:p>
            <a:r>
              <a:rPr lang="en-US" dirty="0">
                <a:solidFill>
                  <a:srgbClr val="000099"/>
                </a:solidFill>
              </a:rPr>
              <a:t>   while (!</a:t>
            </a:r>
            <a:r>
              <a:rPr lang="en-US" dirty="0" err="1">
                <a:solidFill>
                  <a:srgbClr val="000099"/>
                </a:solidFill>
              </a:rPr>
              <a:t>queue.isEmpty</a:t>
            </a:r>
            <a:r>
              <a:rPr lang="en-US" dirty="0">
                <a:solidFill>
                  <a:srgbClr val="000099"/>
                </a:solidFill>
              </a:rPr>
              <a:t>()) </a:t>
            </a:r>
          </a:p>
          <a:p>
            <a:r>
              <a:rPr lang="en-US" dirty="0">
                <a:solidFill>
                  <a:srgbClr val="000099"/>
                </a:solidFill>
              </a:rPr>
              <a:t>   {</a:t>
            </a:r>
          </a:p>
          <a:p>
            <a:r>
              <a:rPr lang="en-US" dirty="0">
                <a:solidFill>
                  <a:srgbClr val="000099"/>
                </a:solidFill>
              </a:rPr>
              <a:t>      String city = </a:t>
            </a:r>
            <a:r>
              <a:rPr lang="en-US" dirty="0" err="1">
                <a:solidFill>
                  <a:srgbClr val="000099"/>
                </a:solidFill>
              </a:rPr>
              <a:t>queue.poll</a:t>
            </a:r>
            <a:r>
              <a:rPr lang="en-US" dirty="0">
                <a:solidFill>
                  <a:srgbClr val="000099"/>
                </a:solidFill>
              </a:rPr>
              <a:t>();</a:t>
            </a:r>
          </a:p>
          <a:p>
            <a:r>
              <a:rPr lang="en-US" dirty="0">
                <a:solidFill>
                  <a:srgbClr val="000099"/>
                </a:solidFill>
              </a:rPr>
              <a:t>      </a:t>
            </a:r>
            <a:r>
              <a:rPr lang="en-US" dirty="0" err="1">
                <a:solidFill>
                  <a:srgbClr val="000099"/>
                </a:solidFill>
              </a:rPr>
              <a:t>System.out.println</a:t>
            </a:r>
            <a:r>
              <a:rPr lang="en-US" dirty="0">
                <a:solidFill>
                  <a:srgbClr val="000099"/>
                </a:solidFill>
              </a:rPr>
              <a:t>(city);</a:t>
            </a:r>
          </a:p>
          <a:p>
            <a:r>
              <a:rPr lang="en-US" dirty="0">
                <a:solidFill>
                  <a:srgbClr val="000099"/>
                </a:solidFill>
              </a:rPr>
              <a:t>      for (String neighbor : </a:t>
            </a:r>
            <a:r>
              <a:rPr lang="en-US" dirty="0" err="1">
                <a:solidFill>
                  <a:srgbClr val="000099"/>
                </a:solidFill>
              </a:rPr>
              <a:t>graph.get</a:t>
            </a:r>
            <a:r>
              <a:rPr lang="en-US" dirty="0">
                <a:solidFill>
                  <a:srgbClr val="000099"/>
                </a:solidFill>
              </a:rPr>
              <a:t>(city)) </a:t>
            </a:r>
          </a:p>
          <a:p>
            <a:r>
              <a:rPr lang="en-US" dirty="0">
                <a:solidFill>
                  <a:srgbClr val="000099"/>
                </a:solidFill>
              </a:rPr>
              <a:t>      {</a:t>
            </a:r>
          </a:p>
          <a:p>
            <a:r>
              <a:rPr lang="en-US" dirty="0">
                <a:solidFill>
                  <a:srgbClr val="000099"/>
                </a:solidFill>
              </a:rPr>
              <a:t>         if (!</a:t>
            </a:r>
            <a:r>
              <a:rPr lang="en-US" dirty="0" err="1">
                <a:solidFill>
                  <a:srgbClr val="000099"/>
                </a:solidFill>
              </a:rPr>
              <a:t>visited.contains</a:t>
            </a:r>
            <a:r>
              <a:rPr lang="en-US" dirty="0">
                <a:solidFill>
                  <a:srgbClr val="000099"/>
                </a:solidFill>
              </a:rPr>
              <a:t>(neighbor)) </a:t>
            </a:r>
          </a:p>
          <a:p>
            <a:r>
              <a:rPr lang="en-US" dirty="0">
                <a:solidFill>
                  <a:srgbClr val="000099"/>
                </a:solidFill>
              </a:rPr>
              <a:t>         {</a:t>
            </a:r>
          </a:p>
          <a:p>
            <a:r>
              <a:rPr lang="en-US" dirty="0">
                <a:solidFill>
                  <a:srgbClr val="000099"/>
                </a:solidFill>
              </a:rPr>
              <a:t>            </a:t>
            </a:r>
            <a:r>
              <a:rPr lang="en-US" dirty="0" err="1">
                <a:solidFill>
                  <a:srgbClr val="000099"/>
                </a:solidFill>
              </a:rPr>
              <a:t>visited.add</a:t>
            </a:r>
            <a:r>
              <a:rPr lang="en-US" dirty="0">
                <a:solidFill>
                  <a:srgbClr val="000099"/>
                </a:solidFill>
              </a:rPr>
              <a:t>(neighbor);</a:t>
            </a:r>
          </a:p>
          <a:p>
            <a:r>
              <a:rPr lang="en-US" dirty="0">
                <a:solidFill>
                  <a:srgbClr val="000099"/>
                </a:solidFill>
              </a:rPr>
              <a:t>            </a:t>
            </a:r>
            <a:r>
              <a:rPr lang="en-US" dirty="0" err="1">
                <a:solidFill>
                  <a:srgbClr val="000099"/>
                </a:solidFill>
              </a:rPr>
              <a:t>queue.add</a:t>
            </a:r>
            <a:r>
              <a:rPr lang="en-US" dirty="0">
                <a:solidFill>
                  <a:srgbClr val="000099"/>
                </a:solidFill>
              </a:rPr>
              <a:t>(neighbor);</a:t>
            </a:r>
          </a:p>
          <a:p>
            <a:r>
              <a:rPr lang="en-US" dirty="0">
                <a:solidFill>
                  <a:srgbClr val="000099"/>
                </a:solidFill>
              </a:rPr>
              <a:t>         }</a:t>
            </a:r>
          </a:p>
          <a:p>
            <a:r>
              <a:rPr lang="en-US" dirty="0">
                <a:solidFill>
                  <a:srgbClr val="000099"/>
                </a:solidFill>
              </a:rPr>
              <a:t>      }</a:t>
            </a:r>
          </a:p>
          <a:p>
            <a:r>
              <a:rPr lang="en-US" dirty="0">
                <a:solidFill>
                  <a:srgbClr val="000099"/>
                </a:solidFill>
              </a:rPr>
              <a:t>   }</a:t>
            </a:r>
          </a:p>
          <a:p>
            <a:r>
              <a:rPr lang="en-US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4556" y="2209800"/>
            <a:ext cx="4837043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Add the source city to our queue and set of places visited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3277" y="4648200"/>
            <a:ext cx="4628322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Get the next neighbor’s neighbors and queue them up</a:t>
            </a:r>
          </a:p>
        </p:txBody>
      </p:sp>
    </p:spTree>
    <p:extLst>
      <p:ext uri="{BB962C8B-B14F-4D97-AF65-F5344CB8AC3E}">
        <p14:creationId xmlns:p14="http://schemas.microsoft.com/office/powerpoint/2010/main" val="20184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415926" y="2975248"/>
            <a:ext cx="5270874" cy="3395858"/>
            <a:chOff x="914400" y="2090542"/>
            <a:chExt cx="5270874" cy="3395858"/>
          </a:xfrm>
        </p:grpSpPr>
        <p:sp>
          <p:nvSpPr>
            <p:cNvPr id="10" name="Oval 9"/>
            <p:cNvSpPr/>
            <p:nvPr/>
          </p:nvSpPr>
          <p:spPr>
            <a:xfrm>
              <a:off x="1828800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650482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486400" y="3668979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770685" y="487680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14" name="Straight Connector 13"/>
            <p:cNvCxnSpPr>
              <a:stCxn id="13" idx="0"/>
              <a:endCxn id="11" idx="4"/>
            </p:cNvCxnSpPr>
            <p:nvPr/>
          </p:nvCxnSpPr>
          <p:spPr>
            <a:xfrm flipH="1" flipV="1">
              <a:off x="3955282" y="2700142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6"/>
              <a:endCxn id="11" idx="2"/>
            </p:cNvCxnSpPr>
            <p:nvPr/>
          </p:nvCxnSpPr>
          <p:spPr>
            <a:xfrm>
              <a:off x="2438400" y="2395342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11" idx="5"/>
            </p:cNvCxnSpPr>
            <p:nvPr/>
          </p:nvCxnSpPr>
          <p:spPr>
            <a:xfrm flipH="1" flipV="1">
              <a:off x="4170808" y="2610868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13" idx="7"/>
            </p:cNvCxnSpPr>
            <p:nvPr/>
          </p:nvCxnSpPr>
          <p:spPr>
            <a:xfrm flipH="1">
              <a:off x="4291011" y="4189305"/>
              <a:ext cx="1284663" cy="776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2667000" y="3579705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914400" y="405186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575674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31" name="Straight Connector 30"/>
            <p:cNvCxnSpPr>
              <a:stCxn id="10" idx="3"/>
              <a:endCxn id="29" idx="0"/>
            </p:cNvCxnSpPr>
            <p:nvPr/>
          </p:nvCxnSpPr>
          <p:spPr>
            <a:xfrm flipH="1">
              <a:off x="1219200" y="2610868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28" idx="1"/>
            </p:cNvCxnSpPr>
            <p:nvPr/>
          </p:nvCxnSpPr>
          <p:spPr>
            <a:xfrm>
              <a:off x="2209800" y="2715103"/>
              <a:ext cx="546474" cy="95387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7"/>
              <a:endCxn id="11" idx="3"/>
            </p:cNvCxnSpPr>
            <p:nvPr/>
          </p:nvCxnSpPr>
          <p:spPr>
            <a:xfrm flipV="1">
              <a:off x="3187326" y="2610868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0" idx="4"/>
              <a:endCxn id="12" idx="0"/>
            </p:cNvCxnSpPr>
            <p:nvPr/>
          </p:nvCxnSpPr>
          <p:spPr>
            <a:xfrm flipH="1">
              <a:off x="5791200" y="2700142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9" idx="5"/>
              <a:endCxn id="13" idx="2"/>
            </p:cNvCxnSpPr>
            <p:nvPr/>
          </p:nvCxnSpPr>
          <p:spPr>
            <a:xfrm>
              <a:off x="1434726" y="4572192"/>
              <a:ext cx="2335959" cy="60940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457200" y="1701052"/>
            <a:ext cx="469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Traversal starting at 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09800"/>
            <a:ext cx="167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Queue: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Visited: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728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742686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646" y="47266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7825" y="26728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58450" y="26728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09075" y="26728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59700" y="26728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0325" y="26728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60949" y="266114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96243" y="37424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35286" y="37424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74329" y="37424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13372" y="37424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52415" y="37424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1457" y="3733800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5781" y="47266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50916" y="47266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86051" y="47266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21186" y="47266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56321" y="47266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91457" y="47266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5769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23" grpId="0"/>
      <p:bldP spid="24" grpId="0"/>
      <p:bldP spid="26" grpId="0"/>
      <p:bldP spid="26" grpId="1"/>
      <p:bldP spid="27" grpId="0"/>
      <p:bldP spid="27" grpId="1"/>
      <p:bldP spid="32" grpId="0"/>
      <p:bldP spid="32" grpId="1"/>
      <p:bldP spid="33" grpId="0"/>
      <p:bldP spid="33" grpId="1"/>
      <p:bldP spid="35" grpId="0"/>
      <p:bldP spid="35" grpId="1"/>
      <p:bldP spid="36" grpId="0"/>
      <p:bldP spid="36" grpId="1"/>
      <p:bldP spid="37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1" grpId="0"/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4331943" y="2134897"/>
            <a:ext cx="3920827" cy="2776309"/>
            <a:chOff x="1828800" y="2090542"/>
            <a:chExt cx="4356474" cy="3084788"/>
          </a:xfrm>
        </p:grpSpPr>
        <p:sp>
          <p:nvSpPr>
            <p:cNvPr id="10" name="Oval 9"/>
            <p:cNvSpPr/>
            <p:nvPr/>
          </p:nvSpPr>
          <p:spPr>
            <a:xfrm>
              <a:off x="1828800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650482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486400" y="3668979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757259" y="456573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14" name="Straight Connector 13"/>
            <p:cNvCxnSpPr>
              <a:stCxn id="13" idx="0"/>
              <a:endCxn id="11" idx="4"/>
            </p:cNvCxnSpPr>
            <p:nvPr/>
          </p:nvCxnSpPr>
          <p:spPr>
            <a:xfrm flipH="1" flipV="1">
              <a:off x="3955282" y="2700142"/>
              <a:ext cx="106777" cy="186558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6"/>
              <a:endCxn id="11" idx="2"/>
            </p:cNvCxnSpPr>
            <p:nvPr/>
          </p:nvCxnSpPr>
          <p:spPr>
            <a:xfrm>
              <a:off x="2438400" y="2395342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11" idx="5"/>
            </p:cNvCxnSpPr>
            <p:nvPr/>
          </p:nvCxnSpPr>
          <p:spPr>
            <a:xfrm flipH="1" flipV="1">
              <a:off x="4170808" y="2610868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13" idx="7"/>
            </p:cNvCxnSpPr>
            <p:nvPr/>
          </p:nvCxnSpPr>
          <p:spPr>
            <a:xfrm flipH="1">
              <a:off x="4277585" y="4189305"/>
              <a:ext cx="1298088" cy="4656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2273907" y="364228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575674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cxnSp>
          <p:nvCxnSpPr>
            <p:cNvPr id="34" name="Straight Connector 33"/>
            <p:cNvCxnSpPr>
              <a:stCxn id="10" idx="4"/>
              <a:endCxn id="28" idx="1"/>
            </p:cNvCxnSpPr>
            <p:nvPr/>
          </p:nvCxnSpPr>
          <p:spPr>
            <a:xfrm>
              <a:off x="2133600" y="2700142"/>
              <a:ext cx="229580" cy="1031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7"/>
              <a:endCxn id="11" idx="3"/>
            </p:cNvCxnSpPr>
            <p:nvPr/>
          </p:nvCxnSpPr>
          <p:spPr>
            <a:xfrm flipV="1">
              <a:off x="2794233" y="2610869"/>
              <a:ext cx="945522" cy="112068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0" idx="4"/>
              <a:endCxn id="12" idx="0"/>
            </p:cNvCxnSpPr>
            <p:nvPr/>
          </p:nvCxnSpPr>
          <p:spPr>
            <a:xfrm flipH="1">
              <a:off x="5791200" y="2700142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457200" y="1701052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Perform a Breadth-First Traversal from Vertex 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09800"/>
            <a:ext cx="167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Queue: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Visited: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728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742686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646" y="47266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V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7825" y="26728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58450" y="26728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09075" y="26728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59700" y="26728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0325" y="26728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96243" y="37424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35286" y="37424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74329" y="37424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13372" y="37424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52415" y="37424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5781" y="47266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50916" y="47266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86051" y="47266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21186" y="47266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56321" y="47266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5290838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possible outcomes:</a:t>
            </a:r>
          </a:p>
          <a:p>
            <a:r>
              <a:rPr lang="en-US" sz="2400" dirty="0">
                <a:solidFill>
                  <a:srgbClr val="6666FF"/>
                </a:solidFill>
              </a:rPr>
              <a:t>V O E L W S</a:t>
            </a:r>
            <a:r>
              <a:rPr lang="en-US" sz="2400" dirty="0">
                <a:solidFill>
                  <a:srgbClr val="CC00FF"/>
                </a:solidFill>
              </a:rPr>
              <a:t>	</a:t>
            </a:r>
            <a:r>
              <a:rPr lang="en-US" sz="2400" dirty="0">
                <a:solidFill>
                  <a:srgbClr val="FF0066"/>
                </a:solidFill>
              </a:rPr>
              <a:t>V E O S W L</a:t>
            </a:r>
            <a:r>
              <a:rPr lang="en-US" sz="2400" dirty="0">
                <a:solidFill>
                  <a:srgbClr val="CC00FF"/>
                </a:solidFill>
              </a:rPr>
              <a:t>	</a:t>
            </a:r>
            <a:r>
              <a:rPr lang="en-US" sz="2400" dirty="0">
                <a:solidFill>
                  <a:srgbClr val="00CC00"/>
                </a:solidFill>
              </a:rPr>
              <a:t>V E O S L W</a:t>
            </a:r>
          </a:p>
        </p:txBody>
      </p:sp>
    </p:spTree>
    <p:extLst>
      <p:ext uri="{BB962C8B-B14F-4D97-AF65-F5344CB8AC3E}">
        <p14:creationId xmlns:p14="http://schemas.microsoft.com/office/powerpoint/2010/main" val="256492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23" grpId="0"/>
      <p:bldP spid="24" grpId="0"/>
      <p:bldP spid="26" grpId="0"/>
      <p:bldP spid="26" grpId="1"/>
      <p:bldP spid="27" grpId="0"/>
      <p:bldP spid="27" grpId="1"/>
      <p:bldP spid="32" grpId="0"/>
      <p:bldP spid="32" grpId="1"/>
      <p:bldP spid="33" grpId="0"/>
      <p:bldP spid="33" grpId="1"/>
      <p:bldP spid="35" grpId="0"/>
      <p:bldP spid="35" grpId="1"/>
      <p:bldP spid="37" grpId="0"/>
      <p:bldP spid="39" grpId="0"/>
      <p:bldP spid="40" grpId="0"/>
      <p:bldP spid="42" grpId="0"/>
      <p:bldP spid="43" grpId="0"/>
      <p:bldP spid="45" grpId="0"/>
      <p:bldP spid="46" grpId="0"/>
      <p:bldP spid="47" grpId="0"/>
      <p:bldP spid="48" grpId="0"/>
      <p:bldP spid="51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</a:t>
            </a:r>
          </a:p>
        </p:txBody>
      </p:sp>
      <p:pic>
        <p:nvPicPr>
          <p:cNvPr id="3" name="Picture 2" descr="C:\Documents and Settings\jzhang\My Documents\rec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475287" cy="48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63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834726"/>
            <a:ext cx="8201156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274320" rtlCol="0">
            <a:spAutoFit/>
          </a:bodyPr>
          <a:lstStyle/>
          <a:p>
            <a:r>
              <a:rPr lang="en-US" sz="2400" dirty="0"/>
              <a:t>Uses a stack to manage the traversal - simulates recursion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6245" y="3102738"/>
            <a:ext cx="656655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Push starting vertex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027" y="3719292"/>
            <a:ext cx="654528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While stack isn’t empty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799" y="4335846"/>
            <a:ext cx="7467599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Pop top vertex, if not visited…</a:t>
            </a:r>
          </a:p>
          <a:p>
            <a:r>
              <a:rPr lang="en-US" sz="2400" dirty="0"/>
              <a:t>	add to result list and mark “visited”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798" y="5334000"/>
            <a:ext cx="746759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For each of the vertex’s neighbors (adjacent vertexes)</a:t>
            </a:r>
          </a:p>
          <a:p>
            <a:r>
              <a:rPr lang="en-US" sz="2400" dirty="0"/>
              <a:t>	If neighbor hasn’t been visited,</a:t>
            </a:r>
          </a:p>
          <a:p>
            <a:r>
              <a:rPr lang="en-US" sz="2400" dirty="0"/>
              <a:t>		Push onto 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491" y="2486184"/>
            <a:ext cx="654173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Instantiate a traversal stack and a result list</a:t>
            </a:r>
          </a:p>
        </p:txBody>
      </p:sp>
    </p:spTree>
    <p:extLst>
      <p:ext uri="{BB962C8B-B14F-4D97-AF65-F5344CB8AC3E}">
        <p14:creationId xmlns:p14="http://schemas.microsoft.com/office/powerpoint/2010/main" val="29499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84908"/>
            <a:ext cx="7848600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800" dirty="0"/>
              <a:t>Vertices are </a:t>
            </a:r>
            <a:r>
              <a:rPr lang="en-US" sz="2800" dirty="0">
                <a:solidFill>
                  <a:srgbClr val="FFFF66"/>
                </a:solidFill>
              </a:rPr>
              <a:t>adjacent </a:t>
            </a:r>
            <a:r>
              <a:rPr lang="en-US" sz="2800" dirty="0"/>
              <a:t>if an edge connects them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497" y="2698522"/>
            <a:ext cx="4502338" cy="9541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800" dirty="0">
                <a:solidFill>
                  <a:srgbClr val="FFFF66"/>
                </a:solidFill>
              </a:rPr>
              <a:t>Sling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FFFF66"/>
                </a:solidFill>
              </a:rPr>
              <a:t>self-loop</a:t>
            </a:r>
            <a:r>
              <a:rPr lang="en-US" sz="2800" dirty="0"/>
              <a:t> – vertex connects to self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962400"/>
            <a:ext cx="4522435" cy="13849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800" dirty="0">
                <a:solidFill>
                  <a:srgbClr val="FFFF66"/>
                </a:solidFill>
              </a:rPr>
              <a:t>Complete </a:t>
            </a:r>
            <a:r>
              <a:rPr lang="en-US" sz="2800" dirty="0"/>
              <a:t>– graph has maximum number of edges connecting vertices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658478" y="3124200"/>
            <a:ext cx="2431282" cy="2067316"/>
            <a:chOff x="5658478" y="3124200"/>
            <a:chExt cx="2431282" cy="2067316"/>
          </a:xfrm>
        </p:grpSpPr>
        <p:sp>
          <p:nvSpPr>
            <p:cNvPr id="9" name="Oval 8"/>
            <p:cNvSpPr/>
            <p:nvPr/>
          </p:nvSpPr>
          <p:spPr>
            <a:xfrm>
              <a:off x="5658478" y="312420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480160" y="312420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480160" y="458191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658478" y="458191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12" idx="7"/>
              <a:endCxn id="10" idx="3"/>
            </p:cNvCxnSpPr>
            <p:nvPr/>
          </p:nvCxnSpPr>
          <p:spPr>
            <a:xfrm flipV="1">
              <a:off x="6178804" y="3644526"/>
              <a:ext cx="1390630" cy="10266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6"/>
              <a:endCxn id="10" idx="2"/>
            </p:cNvCxnSpPr>
            <p:nvPr/>
          </p:nvCxnSpPr>
          <p:spPr>
            <a:xfrm>
              <a:off x="6268078" y="3429000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0"/>
              <a:endCxn id="10" idx="4"/>
            </p:cNvCxnSpPr>
            <p:nvPr/>
          </p:nvCxnSpPr>
          <p:spPr>
            <a:xfrm flipV="1">
              <a:off x="7784960" y="3733800"/>
              <a:ext cx="0" cy="8481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  <a:endCxn id="12" idx="6"/>
            </p:cNvCxnSpPr>
            <p:nvPr/>
          </p:nvCxnSpPr>
          <p:spPr>
            <a:xfrm flipH="1">
              <a:off x="6268078" y="4886716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004308" y="2590800"/>
            <a:ext cx="27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and D are adjacent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2358" y="5269468"/>
            <a:ext cx="332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and D are NOT adjacent</a:t>
            </a:r>
          </a:p>
        </p:txBody>
      </p:sp>
      <p:cxnSp>
        <p:nvCxnSpPr>
          <p:cNvPr id="17" name="Curved Connector 16"/>
          <p:cNvCxnSpPr>
            <a:stCxn id="10" idx="1"/>
            <a:endCxn id="10" idx="6"/>
          </p:cNvCxnSpPr>
          <p:nvPr/>
        </p:nvCxnSpPr>
        <p:spPr>
          <a:xfrm rot="16200000" flipH="1">
            <a:off x="7721834" y="3061074"/>
            <a:ext cx="215526" cy="520326"/>
          </a:xfrm>
          <a:prstGeom prst="curvedConnector4">
            <a:avLst>
              <a:gd name="adj1" fmla="val -147488"/>
              <a:gd name="adj2" fmla="val 125676"/>
            </a:avLst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510265" y="594491"/>
                <a:ext cx="3200400" cy="99777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Max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n is # of vertices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265" y="594491"/>
                <a:ext cx="3200400" cy="997774"/>
              </a:xfrm>
              <a:prstGeom prst="rect">
                <a:avLst/>
              </a:prstGeom>
              <a:blipFill rotWithShape="1">
                <a:blip r:embed="rId2"/>
                <a:stretch>
                  <a:fillRect l="-132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91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/>
      <p:bldP spid="20" grpId="0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524000"/>
            <a:ext cx="8610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public static void </a:t>
            </a:r>
            <a:r>
              <a:rPr lang="en-US" dirty="0" err="1">
                <a:solidFill>
                  <a:srgbClr val="000099"/>
                </a:solidFill>
              </a:rPr>
              <a:t>depthFirstSearch</a:t>
            </a:r>
            <a:r>
              <a:rPr lang="en-US" dirty="0">
                <a:solidFill>
                  <a:srgbClr val="000099"/>
                </a:solidFill>
              </a:rPr>
              <a:t>(</a:t>
            </a:r>
            <a:r>
              <a:rPr lang="en-US" dirty="0" err="1">
                <a:solidFill>
                  <a:srgbClr val="000099"/>
                </a:solidFill>
              </a:rPr>
              <a:t>HashMap</a:t>
            </a:r>
            <a:r>
              <a:rPr lang="en-US" dirty="0">
                <a:solidFill>
                  <a:srgbClr val="000099"/>
                </a:solidFill>
              </a:rPr>
              <a:t>&lt;String, </a:t>
            </a:r>
          </a:p>
          <a:p>
            <a:r>
              <a:rPr lang="en-US" dirty="0">
                <a:solidFill>
                  <a:srgbClr val="000099"/>
                </a:solidFill>
              </a:rPr>
              <a:t>			          </a:t>
            </a:r>
            <a:r>
              <a:rPr lang="en-US" dirty="0" err="1">
                <a:solidFill>
                  <a:srgbClr val="000099"/>
                </a:solidFill>
              </a:rPr>
              <a:t>ArrayList</a:t>
            </a:r>
            <a:r>
              <a:rPr lang="en-US" dirty="0">
                <a:solidFill>
                  <a:srgbClr val="000099"/>
                </a:solidFill>
              </a:rPr>
              <a:t>&lt;String&gt;&gt; graph, String source) </a:t>
            </a:r>
          </a:p>
          <a:p>
            <a:r>
              <a:rPr lang="en-US" dirty="0">
                <a:solidFill>
                  <a:srgbClr val="000099"/>
                </a:solidFill>
              </a:rPr>
              <a:t>{</a:t>
            </a:r>
          </a:p>
          <a:p>
            <a:r>
              <a:rPr lang="en-US" dirty="0">
                <a:solidFill>
                  <a:srgbClr val="000099"/>
                </a:solidFill>
              </a:rPr>
              <a:t>   Stack&lt;String&gt; stack = new Stack&lt;&gt;();</a:t>
            </a:r>
          </a:p>
          <a:p>
            <a:r>
              <a:rPr lang="en-US" dirty="0">
                <a:solidFill>
                  <a:srgbClr val="000099"/>
                </a:solidFill>
              </a:rPr>
              <a:t>   </a:t>
            </a:r>
            <a:r>
              <a:rPr lang="en-US" dirty="0" err="1">
                <a:solidFill>
                  <a:srgbClr val="000099"/>
                </a:solidFill>
              </a:rPr>
              <a:t>HashSet</a:t>
            </a:r>
            <a:r>
              <a:rPr lang="en-US" dirty="0">
                <a:solidFill>
                  <a:srgbClr val="000099"/>
                </a:solidFill>
              </a:rPr>
              <a:t>&lt;String&gt; visited = new </a:t>
            </a:r>
            <a:r>
              <a:rPr lang="en-US" dirty="0" err="1">
                <a:solidFill>
                  <a:srgbClr val="000099"/>
                </a:solidFill>
              </a:rPr>
              <a:t>HashSet</a:t>
            </a:r>
            <a:r>
              <a:rPr lang="en-US" dirty="0">
                <a:solidFill>
                  <a:srgbClr val="000099"/>
                </a:solidFill>
              </a:rPr>
              <a:t>&lt;&gt;();</a:t>
            </a:r>
          </a:p>
          <a:p>
            <a:r>
              <a:rPr lang="en-US" dirty="0">
                <a:solidFill>
                  <a:srgbClr val="000099"/>
                </a:solidFill>
              </a:rPr>
              <a:t>   </a:t>
            </a:r>
            <a:r>
              <a:rPr lang="en-US" dirty="0" err="1">
                <a:solidFill>
                  <a:srgbClr val="000099"/>
                </a:solidFill>
              </a:rPr>
              <a:t>stack.push</a:t>
            </a:r>
            <a:r>
              <a:rPr lang="en-US" dirty="0">
                <a:solidFill>
                  <a:srgbClr val="000099"/>
                </a:solidFill>
              </a:rPr>
              <a:t>(source);</a:t>
            </a:r>
          </a:p>
          <a:p>
            <a:r>
              <a:rPr lang="en-US" dirty="0">
                <a:solidFill>
                  <a:srgbClr val="000099"/>
                </a:solidFill>
              </a:rPr>
              <a:t>   while (!</a:t>
            </a:r>
            <a:r>
              <a:rPr lang="en-US" dirty="0" err="1">
                <a:solidFill>
                  <a:srgbClr val="000099"/>
                </a:solidFill>
              </a:rPr>
              <a:t>stack.isEmpty</a:t>
            </a:r>
            <a:r>
              <a:rPr lang="en-US" dirty="0">
                <a:solidFill>
                  <a:srgbClr val="000099"/>
                </a:solidFill>
              </a:rPr>
              <a:t>()) </a:t>
            </a:r>
          </a:p>
          <a:p>
            <a:r>
              <a:rPr lang="en-US" dirty="0">
                <a:solidFill>
                  <a:srgbClr val="000099"/>
                </a:solidFill>
              </a:rPr>
              <a:t>   {</a:t>
            </a:r>
          </a:p>
          <a:p>
            <a:r>
              <a:rPr lang="en-US" dirty="0">
                <a:solidFill>
                  <a:srgbClr val="000099"/>
                </a:solidFill>
              </a:rPr>
              <a:t>      String city = </a:t>
            </a:r>
            <a:r>
              <a:rPr lang="en-US" dirty="0" err="1">
                <a:solidFill>
                  <a:srgbClr val="000099"/>
                </a:solidFill>
              </a:rPr>
              <a:t>stack.pop</a:t>
            </a:r>
            <a:r>
              <a:rPr lang="en-US" dirty="0">
                <a:solidFill>
                  <a:srgbClr val="000099"/>
                </a:solidFill>
              </a:rPr>
              <a:t>();</a:t>
            </a:r>
          </a:p>
          <a:p>
            <a:r>
              <a:rPr lang="en-US" dirty="0">
                <a:solidFill>
                  <a:srgbClr val="000099"/>
                </a:solidFill>
              </a:rPr>
              <a:t>      if (!</a:t>
            </a:r>
            <a:r>
              <a:rPr lang="en-US" dirty="0" err="1">
                <a:solidFill>
                  <a:srgbClr val="000099"/>
                </a:solidFill>
              </a:rPr>
              <a:t>visited.contains</a:t>
            </a:r>
            <a:r>
              <a:rPr lang="en-US" dirty="0">
                <a:solidFill>
                  <a:srgbClr val="000099"/>
                </a:solidFill>
              </a:rPr>
              <a:t>(city)) </a:t>
            </a:r>
          </a:p>
          <a:p>
            <a:r>
              <a:rPr lang="en-US" dirty="0">
                <a:solidFill>
                  <a:srgbClr val="000099"/>
                </a:solidFill>
              </a:rPr>
              <a:t>      {</a:t>
            </a:r>
          </a:p>
          <a:p>
            <a:r>
              <a:rPr lang="en-US" dirty="0">
                <a:solidFill>
                  <a:srgbClr val="000099"/>
                </a:solidFill>
              </a:rPr>
              <a:t>         </a:t>
            </a:r>
            <a:r>
              <a:rPr lang="en-US" dirty="0" err="1">
                <a:solidFill>
                  <a:srgbClr val="000099"/>
                </a:solidFill>
              </a:rPr>
              <a:t>visited.add</a:t>
            </a:r>
            <a:r>
              <a:rPr lang="en-US" dirty="0">
                <a:solidFill>
                  <a:srgbClr val="000099"/>
                </a:solidFill>
              </a:rPr>
              <a:t>(city);</a:t>
            </a:r>
          </a:p>
          <a:p>
            <a:r>
              <a:rPr lang="en-US" dirty="0">
                <a:solidFill>
                  <a:srgbClr val="000099"/>
                </a:solidFill>
              </a:rPr>
              <a:t>         </a:t>
            </a:r>
            <a:r>
              <a:rPr lang="en-US" dirty="0" err="1">
                <a:solidFill>
                  <a:srgbClr val="000099"/>
                </a:solidFill>
              </a:rPr>
              <a:t>System.out.println</a:t>
            </a:r>
            <a:r>
              <a:rPr lang="en-US" dirty="0">
                <a:solidFill>
                  <a:srgbClr val="000099"/>
                </a:solidFill>
              </a:rPr>
              <a:t>(city);</a:t>
            </a:r>
          </a:p>
          <a:p>
            <a:r>
              <a:rPr lang="en-US" dirty="0">
                <a:solidFill>
                  <a:srgbClr val="000099"/>
                </a:solidFill>
              </a:rPr>
              <a:t>         for (String neighbor : </a:t>
            </a:r>
            <a:r>
              <a:rPr lang="en-US" dirty="0" err="1">
                <a:solidFill>
                  <a:srgbClr val="000099"/>
                </a:solidFill>
              </a:rPr>
              <a:t>graph.get</a:t>
            </a:r>
            <a:r>
              <a:rPr lang="en-US" dirty="0">
                <a:solidFill>
                  <a:srgbClr val="000099"/>
                </a:solidFill>
              </a:rPr>
              <a:t>(city))</a:t>
            </a:r>
          </a:p>
          <a:p>
            <a:r>
              <a:rPr lang="en-US" dirty="0">
                <a:solidFill>
                  <a:srgbClr val="000099"/>
                </a:solidFill>
              </a:rPr>
              <a:t>            if (!</a:t>
            </a:r>
            <a:r>
              <a:rPr lang="en-US" dirty="0" err="1">
                <a:solidFill>
                  <a:srgbClr val="000099"/>
                </a:solidFill>
              </a:rPr>
              <a:t>visited.contains</a:t>
            </a:r>
            <a:r>
              <a:rPr lang="en-US" dirty="0">
                <a:solidFill>
                  <a:srgbClr val="000099"/>
                </a:solidFill>
              </a:rPr>
              <a:t>(neighbor))</a:t>
            </a:r>
          </a:p>
          <a:p>
            <a:r>
              <a:rPr lang="en-US" dirty="0">
                <a:solidFill>
                  <a:srgbClr val="000099"/>
                </a:solidFill>
              </a:rPr>
              <a:t>               </a:t>
            </a:r>
            <a:r>
              <a:rPr lang="en-US" dirty="0" err="1">
                <a:solidFill>
                  <a:srgbClr val="000099"/>
                </a:solidFill>
              </a:rPr>
              <a:t>stack.push</a:t>
            </a:r>
            <a:r>
              <a:rPr lang="en-US" dirty="0">
                <a:solidFill>
                  <a:srgbClr val="000099"/>
                </a:solidFill>
              </a:rPr>
              <a:t>(neighbor);</a:t>
            </a:r>
          </a:p>
          <a:p>
            <a:r>
              <a:rPr lang="en-US" dirty="0">
                <a:solidFill>
                  <a:srgbClr val="000099"/>
                </a:solidFill>
              </a:rPr>
              <a:t>      }</a:t>
            </a:r>
          </a:p>
          <a:p>
            <a:r>
              <a:rPr lang="en-US" dirty="0">
                <a:solidFill>
                  <a:srgbClr val="000099"/>
                </a:solidFill>
              </a:rPr>
              <a:t>   }</a:t>
            </a:r>
          </a:p>
          <a:p>
            <a:r>
              <a:rPr lang="en-US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2969567"/>
            <a:ext cx="483704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Add the source city to our 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0098" y="3581400"/>
            <a:ext cx="4529077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Get the next city</a:t>
            </a:r>
          </a:p>
          <a:p>
            <a:r>
              <a:rPr lang="en-US" sz="2400" dirty="0"/>
              <a:t>   If we haven’t visited it, then</a:t>
            </a:r>
          </a:p>
          <a:p>
            <a:r>
              <a:rPr lang="en-US" sz="2400" dirty="0"/>
              <a:t>      mark it visited and add its</a:t>
            </a:r>
          </a:p>
          <a:p>
            <a:r>
              <a:rPr lang="en-US" sz="2400" dirty="0"/>
              <a:t>      neighbors to the stack</a:t>
            </a:r>
          </a:p>
        </p:txBody>
      </p:sp>
    </p:spTree>
    <p:extLst>
      <p:ext uri="{BB962C8B-B14F-4D97-AF65-F5344CB8AC3E}">
        <p14:creationId xmlns:p14="http://schemas.microsoft.com/office/powerpoint/2010/main" val="14107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7200" y="1701052"/>
            <a:ext cx="3197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Traversal starting at W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350374" y="2975248"/>
            <a:ext cx="5270874" cy="3395858"/>
            <a:chOff x="914400" y="2090542"/>
            <a:chExt cx="5270874" cy="3395858"/>
          </a:xfrm>
        </p:grpSpPr>
        <p:sp>
          <p:nvSpPr>
            <p:cNvPr id="29" name="Oval 28"/>
            <p:cNvSpPr/>
            <p:nvPr/>
          </p:nvSpPr>
          <p:spPr>
            <a:xfrm>
              <a:off x="1828800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650482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486400" y="3668979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770685" y="487680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38" name="Straight Connector 37"/>
            <p:cNvCxnSpPr>
              <a:stCxn id="34" idx="0"/>
              <a:endCxn id="30" idx="4"/>
            </p:cNvCxnSpPr>
            <p:nvPr/>
          </p:nvCxnSpPr>
          <p:spPr>
            <a:xfrm flipH="1" flipV="1">
              <a:off x="3955282" y="2700142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9" idx="6"/>
              <a:endCxn id="30" idx="2"/>
            </p:cNvCxnSpPr>
            <p:nvPr/>
          </p:nvCxnSpPr>
          <p:spPr>
            <a:xfrm>
              <a:off x="2438400" y="2395342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1" idx="1"/>
              <a:endCxn id="30" idx="5"/>
            </p:cNvCxnSpPr>
            <p:nvPr/>
          </p:nvCxnSpPr>
          <p:spPr>
            <a:xfrm flipH="1" flipV="1">
              <a:off x="4170808" y="2610868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1" idx="3"/>
              <a:endCxn id="34" idx="7"/>
            </p:cNvCxnSpPr>
            <p:nvPr/>
          </p:nvCxnSpPr>
          <p:spPr>
            <a:xfrm flipH="1">
              <a:off x="4291011" y="4189305"/>
              <a:ext cx="1284663" cy="776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2667000" y="3579705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914400" y="405186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575674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50" name="Straight Connector 49"/>
            <p:cNvCxnSpPr>
              <a:stCxn id="29" idx="3"/>
              <a:endCxn id="48" idx="0"/>
            </p:cNvCxnSpPr>
            <p:nvPr/>
          </p:nvCxnSpPr>
          <p:spPr>
            <a:xfrm flipH="1">
              <a:off x="1219200" y="2610868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47" idx="1"/>
            </p:cNvCxnSpPr>
            <p:nvPr/>
          </p:nvCxnSpPr>
          <p:spPr>
            <a:xfrm>
              <a:off x="2209800" y="2715103"/>
              <a:ext cx="546474" cy="95387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7" idx="7"/>
              <a:endCxn id="30" idx="3"/>
            </p:cNvCxnSpPr>
            <p:nvPr/>
          </p:nvCxnSpPr>
          <p:spPr>
            <a:xfrm flipV="1">
              <a:off x="3187326" y="2610868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9" idx="4"/>
              <a:endCxn id="31" idx="0"/>
            </p:cNvCxnSpPr>
            <p:nvPr/>
          </p:nvCxnSpPr>
          <p:spPr>
            <a:xfrm flipH="1">
              <a:off x="5791200" y="2700142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8" idx="5"/>
              <a:endCxn id="34" idx="2"/>
            </p:cNvCxnSpPr>
            <p:nvPr/>
          </p:nvCxnSpPr>
          <p:spPr>
            <a:xfrm>
              <a:off x="1434726" y="4572192"/>
              <a:ext cx="2335959" cy="60940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57200" y="2133600"/>
            <a:ext cx="167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Stack: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Visited: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25966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666486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646" y="46504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2582" y="25966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27964" y="25966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63346" y="25966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98728" y="25966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34110" y="25966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69492" y="258494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6243" y="36662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35286" y="36662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4329" y="36662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13372" y="36662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52415" y="36662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91457" y="3657600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5781" y="46504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50916" y="46504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6051" y="46504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21186" y="46504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56321" y="46504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91457" y="46504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L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04874" y="258494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40256" y="2584940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75638" y="2584940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6726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2" grpId="1"/>
      <p:bldP spid="23" grpId="0"/>
      <p:bldP spid="24" grpId="0"/>
      <p:bldP spid="25" grpId="0"/>
      <p:bldP spid="25" grpId="1"/>
      <p:bldP spid="26" grpId="0"/>
      <p:bldP spid="26" grpId="1"/>
      <p:bldP spid="27" grpId="0"/>
      <p:bldP spid="27" grpId="1"/>
      <p:bldP spid="32" grpId="0"/>
      <p:bldP spid="32" grpId="1"/>
      <p:bldP spid="33" grpId="0"/>
      <p:bldP spid="33" grpId="1"/>
      <p:bldP spid="35" grpId="0"/>
      <p:bldP spid="35" grpId="1"/>
      <p:bldP spid="36" grpId="0"/>
      <p:bldP spid="37" grpId="0"/>
      <p:bldP spid="39" grpId="0"/>
      <p:bldP spid="40" grpId="0"/>
      <p:bldP spid="42" grpId="0"/>
      <p:bldP spid="43" grpId="0"/>
      <p:bldP spid="44" grpId="0"/>
      <p:bldP spid="56" grpId="0"/>
      <p:bldP spid="57" grpId="0"/>
      <p:bldP spid="58" grpId="0"/>
      <p:bldP spid="59" grpId="0"/>
      <p:bldP spid="60" grpId="0"/>
      <p:bldP spid="61" grpId="0"/>
      <p:bldP spid="61" grpId="1"/>
      <p:bldP spid="62" grpId="0"/>
      <p:bldP spid="62" grpId="1"/>
      <p:bldP spid="63" grpId="0"/>
      <p:bldP spid="6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7199" y="1701052"/>
            <a:ext cx="760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Perform a Depth-First Traversal from Vertex V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2133600"/>
            <a:ext cx="167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Stack: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Visited: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25966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666486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646" y="46504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V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3514" y="25966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49828" y="25966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6142" y="25966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42456" y="25966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8770" y="2596664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35084" y="258494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6243" y="36662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35286" y="36662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4329" y="36662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13372" y="36662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52415" y="3666299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5781" y="46504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50916" y="46504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6051" y="46504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21186" y="46504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56321" y="465041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W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81400" y="2584943"/>
            <a:ext cx="50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</a:t>
            </a:r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>
          <a:xfrm>
            <a:off x="4765973" y="2408938"/>
            <a:ext cx="3920827" cy="2776309"/>
            <a:chOff x="1828800" y="2090542"/>
            <a:chExt cx="4356474" cy="3084788"/>
          </a:xfrm>
        </p:grpSpPr>
        <p:sp>
          <p:nvSpPr>
            <p:cNvPr id="81" name="Oval 80"/>
            <p:cNvSpPr/>
            <p:nvPr/>
          </p:nvSpPr>
          <p:spPr>
            <a:xfrm>
              <a:off x="1828800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3650482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5486400" y="3668979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3757259" y="456573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5" name="Straight Connector 84"/>
            <p:cNvCxnSpPr>
              <a:stCxn id="84" idx="0"/>
              <a:endCxn id="82" idx="4"/>
            </p:cNvCxnSpPr>
            <p:nvPr/>
          </p:nvCxnSpPr>
          <p:spPr>
            <a:xfrm flipH="1" flipV="1">
              <a:off x="3955282" y="2700142"/>
              <a:ext cx="106777" cy="186558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81" idx="6"/>
              <a:endCxn id="82" idx="2"/>
            </p:cNvCxnSpPr>
            <p:nvPr/>
          </p:nvCxnSpPr>
          <p:spPr>
            <a:xfrm>
              <a:off x="2438400" y="2395342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3" idx="1"/>
              <a:endCxn id="82" idx="5"/>
            </p:cNvCxnSpPr>
            <p:nvPr/>
          </p:nvCxnSpPr>
          <p:spPr>
            <a:xfrm flipH="1" flipV="1">
              <a:off x="4170808" y="2610868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3" idx="3"/>
              <a:endCxn id="84" idx="7"/>
            </p:cNvCxnSpPr>
            <p:nvPr/>
          </p:nvCxnSpPr>
          <p:spPr>
            <a:xfrm flipH="1">
              <a:off x="4277585" y="4189305"/>
              <a:ext cx="1298088" cy="4656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2273907" y="364228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5575674" y="209054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cxnSp>
          <p:nvCxnSpPr>
            <p:cNvPr id="91" name="Straight Connector 90"/>
            <p:cNvCxnSpPr>
              <a:stCxn id="81" idx="4"/>
              <a:endCxn id="89" idx="1"/>
            </p:cNvCxnSpPr>
            <p:nvPr/>
          </p:nvCxnSpPr>
          <p:spPr>
            <a:xfrm>
              <a:off x="2133600" y="2700142"/>
              <a:ext cx="229580" cy="1031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9" idx="7"/>
              <a:endCxn id="82" idx="3"/>
            </p:cNvCxnSpPr>
            <p:nvPr/>
          </p:nvCxnSpPr>
          <p:spPr>
            <a:xfrm flipV="1">
              <a:off x="2794233" y="2610869"/>
              <a:ext cx="945522" cy="112068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0" idx="4"/>
              <a:endCxn id="83" idx="0"/>
            </p:cNvCxnSpPr>
            <p:nvPr/>
          </p:nvCxnSpPr>
          <p:spPr>
            <a:xfrm flipH="1">
              <a:off x="5791200" y="2700142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457200" y="5290838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possible outcomes:</a:t>
            </a:r>
          </a:p>
          <a:p>
            <a:r>
              <a:rPr lang="en-US" sz="2400" dirty="0">
                <a:solidFill>
                  <a:srgbClr val="6666FF"/>
                </a:solidFill>
              </a:rPr>
              <a:t>V E S O W L</a:t>
            </a:r>
            <a:r>
              <a:rPr lang="en-US" sz="2400" dirty="0">
                <a:solidFill>
                  <a:srgbClr val="CC00FF"/>
                </a:solidFill>
              </a:rPr>
              <a:t>	</a:t>
            </a:r>
            <a:r>
              <a:rPr lang="en-US" sz="2400" dirty="0">
                <a:solidFill>
                  <a:srgbClr val="FF6600"/>
                </a:solidFill>
              </a:rPr>
              <a:t>V O W L E S</a:t>
            </a:r>
            <a:r>
              <a:rPr lang="en-US" sz="2400" dirty="0">
                <a:solidFill>
                  <a:srgbClr val="CC00FF"/>
                </a:solidFill>
              </a:rPr>
              <a:t>	</a:t>
            </a:r>
            <a:r>
              <a:rPr lang="en-US" sz="2400" dirty="0">
                <a:solidFill>
                  <a:srgbClr val="00CC00"/>
                </a:solidFill>
              </a:rPr>
              <a:t>V O E S L W</a:t>
            </a:r>
          </a:p>
          <a:p>
            <a:r>
              <a:rPr lang="en-US" sz="2400" dirty="0">
                <a:solidFill>
                  <a:srgbClr val="FF0066"/>
                </a:solidFill>
              </a:rPr>
              <a:t>V E O L W S </a:t>
            </a:r>
            <a:r>
              <a:rPr lang="en-US" sz="2400" dirty="0">
                <a:solidFill>
                  <a:srgbClr val="CC00FF"/>
                </a:solidFill>
              </a:rPr>
              <a:t>	</a:t>
            </a:r>
            <a:r>
              <a:rPr lang="en-US" sz="2400" dirty="0">
                <a:solidFill>
                  <a:srgbClr val="FF6600"/>
                </a:solidFill>
              </a:rPr>
              <a:t>V O L W E S</a:t>
            </a:r>
            <a:r>
              <a:rPr lang="en-US" sz="2400" dirty="0">
                <a:solidFill>
                  <a:srgbClr val="CC00FF"/>
                </a:solidFill>
              </a:rPr>
              <a:t>	</a:t>
            </a:r>
            <a:r>
              <a:rPr lang="en-US" sz="2400" dirty="0">
                <a:solidFill>
                  <a:srgbClr val="00CC00"/>
                </a:solidFill>
              </a:rPr>
              <a:t>V O E S W L</a:t>
            </a:r>
          </a:p>
          <a:p>
            <a:r>
              <a:rPr lang="en-US" sz="2400" dirty="0">
                <a:solidFill>
                  <a:srgbClr val="FF0066"/>
                </a:solidFill>
              </a:rPr>
              <a:t>V E O W L S	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2" grpId="1"/>
      <p:bldP spid="23" grpId="0"/>
      <p:bldP spid="24" grpId="0"/>
      <p:bldP spid="25" grpId="0"/>
      <p:bldP spid="25" grpId="1"/>
      <p:bldP spid="26" grpId="0"/>
      <p:bldP spid="26" grpId="1"/>
      <p:bldP spid="27" grpId="0"/>
      <p:bldP spid="27" grpId="1"/>
      <p:bldP spid="32" grpId="0"/>
      <p:bldP spid="32" grpId="1"/>
      <p:bldP spid="33" grpId="0"/>
      <p:bldP spid="33" grpId="1"/>
      <p:bldP spid="35" grpId="0"/>
      <p:bldP spid="35" grpId="1"/>
      <p:bldP spid="36" grpId="0"/>
      <p:bldP spid="37" grpId="0"/>
      <p:bldP spid="39" grpId="0"/>
      <p:bldP spid="40" grpId="0"/>
      <p:bldP spid="42" grpId="0"/>
      <p:bldP spid="44" grpId="0"/>
      <p:bldP spid="56" grpId="0"/>
      <p:bldP spid="57" grpId="0"/>
      <p:bldP spid="58" grpId="0"/>
      <p:bldP spid="59" grpId="0"/>
      <p:bldP spid="61" grpId="0"/>
      <p:bldP spid="61" grpId="1"/>
      <p:bldP spid="9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Connectivity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834726"/>
            <a:ext cx="81534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Graph is connected if and only if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491" y="2743200"/>
            <a:ext cx="654173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number of vertices in breadth-first traversal match number of vertices in graph regardless of starting vertex</a:t>
            </a:r>
          </a:p>
        </p:txBody>
      </p:sp>
    </p:spTree>
    <p:extLst>
      <p:ext uri="{BB962C8B-B14F-4D97-AF65-F5344CB8AC3E}">
        <p14:creationId xmlns:p14="http://schemas.microsoft.com/office/powerpoint/2010/main" val="21632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“Cheapest” Cost of Connecting All Nodes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" y="1834726"/>
            <a:ext cx="8686801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Suppose all of the edges in this graph represent muddy, unpaved roads. The weights are the cost of paving each road.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50374" y="2975248"/>
            <a:ext cx="5641226" cy="3395858"/>
            <a:chOff x="3350374" y="2975248"/>
            <a:chExt cx="5641226" cy="3395858"/>
          </a:xfrm>
        </p:grpSpPr>
        <p:sp>
          <p:nvSpPr>
            <p:cNvPr id="4" name="Oval 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" name="Straight Connector 7"/>
            <p:cNvCxnSpPr>
              <a:stCxn id="7" idx="0"/>
              <a:endCxn id="5" idx="4"/>
            </p:cNvCxnSpPr>
            <p:nvPr/>
          </p:nvCxnSpPr>
          <p:spPr>
            <a:xfrm flipH="1" flipV="1">
              <a:off x="6391256" y="3584848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4874374" y="3280048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5" name="Straight Connector 14"/>
            <p:cNvCxnSpPr>
              <a:stCxn id="4" idx="3"/>
              <a:endCxn id="13" idx="0"/>
            </p:cNvCxnSpPr>
            <p:nvPr/>
          </p:nvCxnSpPr>
          <p:spPr>
            <a:xfrm flipH="1">
              <a:off x="3655174" y="3495574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4"/>
              <a:endCxn id="1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5" idx="3"/>
            </p:cNvCxnSpPr>
            <p:nvPr/>
          </p:nvCxnSpPr>
          <p:spPr>
            <a:xfrm flipV="1">
              <a:off x="5623300" y="3495574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6" idx="0"/>
            </p:cNvCxnSpPr>
            <p:nvPr/>
          </p:nvCxnSpPr>
          <p:spPr>
            <a:xfrm flipH="1">
              <a:off x="8227174" y="3584848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2248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2730" y="3737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5174" y="384674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1357" y="42887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333" y="3921914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29" name="Straight Connector 28"/>
            <p:cNvCxnSpPr>
              <a:stCxn id="13" idx="6"/>
              <a:endCxn id="12" idx="2"/>
            </p:cNvCxnSpPr>
            <p:nvPr/>
          </p:nvCxnSpPr>
          <p:spPr>
            <a:xfrm flipV="1">
              <a:off x="3959974" y="4769211"/>
              <a:ext cx="1143000" cy="4721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1"/>
              <a:endCxn id="1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14800" y="47519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" name="Straight Connector 40"/>
            <p:cNvCxnSpPr>
              <a:stCxn id="5" idx="6"/>
              <a:endCxn id="1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08280" y="2975248"/>
            <a:ext cx="2389652" cy="26776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Which roads should be paved such that all nodes are connected for the cheapest cost?</a:t>
            </a:r>
          </a:p>
        </p:txBody>
      </p:sp>
    </p:spTree>
    <p:extLst>
      <p:ext uri="{BB962C8B-B14F-4D97-AF65-F5344CB8AC3E}">
        <p14:creationId xmlns:p14="http://schemas.microsoft.com/office/powerpoint/2010/main" val="424097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834726"/>
            <a:ext cx="8001000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Spanning tree </a:t>
            </a:r>
            <a:r>
              <a:rPr lang="en-US" sz="2400" dirty="0"/>
              <a:t>– a graph with no cycles that connects all vertices with the fewest number of edges, so some edges are eliminated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3447871"/>
            <a:ext cx="8153400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Minimum spanning tree </a:t>
            </a:r>
            <a:r>
              <a:rPr lang="en-US" sz="2400" dirty="0"/>
              <a:t>– spanning tree whose sum of weights of edges &lt;= sum of weights for any other spanning tree of same graph</a:t>
            </a:r>
          </a:p>
        </p:txBody>
      </p:sp>
    </p:spTree>
    <p:extLst>
      <p:ext uri="{BB962C8B-B14F-4D97-AF65-F5344CB8AC3E}">
        <p14:creationId xmlns:p14="http://schemas.microsoft.com/office/powerpoint/2010/main" val="172793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Minimum Spanning Tree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1" y="1834726"/>
            <a:ext cx="8621249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Given a graph, how do we find a minimum spanning tree?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50374" y="2975248"/>
            <a:ext cx="5641226" cy="3395858"/>
            <a:chOff x="3350374" y="2975248"/>
            <a:chExt cx="5641226" cy="3395858"/>
          </a:xfrm>
        </p:grpSpPr>
        <p:sp>
          <p:nvSpPr>
            <p:cNvPr id="4" name="Oval 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" name="Straight Connector 7"/>
            <p:cNvCxnSpPr>
              <a:stCxn id="7" idx="0"/>
              <a:endCxn id="5" idx="4"/>
            </p:cNvCxnSpPr>
            <p:nvPr/>
          </p:nvCxnSpPr>
          <p:spPr>
            <a:xfrm flipH="1" flipV="1">
              <a:off x="6391256" y="3584848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4874374" y="3280048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5" name="Straight Connector 14"/>
            <p:cNvCxnSpPr>
              <a:stCxn id="4" idx="3"/>
              <a:endCxn id="13" idx="0"/>
            </p:cNvCxnSpPr>
            <p:nvPr/>
          </p:nvCxnSpPr>
          <p:spPr>
            <a:xfrm flipH="1">
              <a:off x="3655174" y="3495574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4"/>
              <a:endCxn id="1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5" idx="3"/>
            </p:cNvCxnSpPr>
            <p:nvPr/>
          </p:nvCxnSpPr>
          <p:spPr>
            <a:xfrm flipV="1">
              <a:off x="5623300" y="3495574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6" idx="0"/>
            </p:cNvCxnSpPr>
            <p:nvPr/>
          </p:nvCxnSpPr>
          <p:spPr>
            <a:xfrm flipH="1">
              <a:off x="8227174" y="3584848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2248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2730" y="3737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5174" y="384674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1357" y="42887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333" y="3921914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29" name="Straight Connector 28"/>
            <p:cNvCxnSpPr>
              <a:stCxn id="13" idx="6"/>
              <a:endCxn id="12" idx="2"/>
            </p:cNvCxnSpPr>
            <p:nvPr/>
          </p:nvCxnSpPr>
          <p:spPr>
            <a:xfrm flipV="1">
              <a:off x="3959974" y="4769211"/>
              <a:ext cx="1143000" cy="4721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1"/>
              <a:endCxn id="1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14800" y="47519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" name="Straight Connector 40"/>
            <p:cNvCxnSpPr>
              <a:stCxn id="5" idx="6"/>
              <a:endCxn id="1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4127" y="3291916"/>
            <a:ext cx="2389652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Prim’s Algorithm!</a:t>
            </a:r>
          </a:p>
        </p:txBody>
      </p:sp>
    </p:spTree>
    <p:extLst>
      <p:ext uri="{BB962C8B-B14F-4D97-AF65-F5344CB8AC3E}">
        <p14:creationId xmlns:p14="http://schemas.microsoft.com/office/powerpoint/2010/main" val="313265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1752600"/>
            <a:ext cx="733274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Developed separately by </a:t>
            </a:r>
            <a:r>
              <a:rPr lang="en-US" sz="2400" dirty="0" err="1"/>
              <a:t>Jarník</a:t>
            </a:r>
            <a:r>
              <a:rPr lang="en-US" sz="2400" dirty="0"/>
              <a:t>, Prim, and </a:t>
            </a:r>
            <a:r>
              <a:rPr lang="en-US" sz="2400" dirty="0" err="1"/>
              <a:t>Dijkstra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389384" y="3344580"/>
            <a:ext cx="5641226" cy="3395858"/>
            <a:chOff x="3350374" y="2975248"/>
            <a:chExt cx="5641226" cy="3395858"/>
          </a:xfrm>
        </p:grpSpPr>
        <p:sp>
          <p:nvSpPr>
            <p:cNvPr id="4" name="Oval 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" name="Straight Connector 7"/>
            <p:cNvCxnSpPr>
              <a:stCxn id="7" idx="0"/>
              <a:endCxn id="5" idx="4"/>
            </p:cNvCxnSpPr>
            <p:nvPr/>
          </p:nvCxnSpPr>
          <p:spPr>
            <a:xfrm flipH="1" flipV="1">
              <a:off x="6391256" y="3584848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4874374" y="3280048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5" name="Straight Connector 14"/>
            <p:cNvCxnSpPr>
              <a:stCxn id="4" idx="3"/>
              <a:endCxn id="13" idx="0"/>
            </p:cNvCxnSpPr>
            <p:nvPr/>
          </p:nvCxnSpPr>
          <p:spPr>
            <a:xfrm flipH="1">
              <a:off x="3655174" y="3495574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4"/>
              <a:endCxn id="1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5" idx="3"/>
            </p:cNvCxnSpPr>
            <p:nvPr/>
          </p:nvCxnSpPr>
          <p:spPr>
            <a:xfrm flipV="1">
              <a:off x="5623300" y="3495574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6" idx="0"/>
            </p:cNvCxnSpPr>
            <p:nvPr/>
          </p:nvCxnSpPr>
          <p:spPr>
            <a:xfrm flipH="1">
              <a:off x="8227174" y="3584848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2248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2730" y="3737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5174" y="384674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1357" y="42887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333" y="3921914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29" name="Straight Connector 28"/>
            <p:cNvCxnSpPr>
              <a:stCxn id="13" idx="6"/>
              <a:endCxn id="12" idx="2"/>
            </p:cNvCxnSpPr>
            <p:nvPr/>
          </p:nvCxnSpPr>
          <p:spPr>
            <a:xfrm flipV="1">
              <a:off x="3959974" y="4769211"/>
              <a:ext cx="1143000" cy="4721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1"/>
              <a:endCxn id="1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14800" y="47519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" name="Straight Connector 40"/>
            <p:cNvCxnSpPr>
              <a:stCxn id="5" idx="6"/>
              <a:endCxn id="1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2460887"/>
            <a:ext cx="3694184" cy="23083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Start at any vertex and grow a tree by adding the minimum weight edge connecting a known vertex to an unknown vertex</a:t>
            </a:r>
          </a:p>
        </p:txBody>
      </p:sp>
    </p:spTree>
    <p:extLst>
      <p:ext uri="{BB962C8B-B14F-4D97-AF65-F5344CB8AC3E}">
        <p14:creationId xmlns:p14="http://schemas.microsoft.com/office/powerpoint/2010/main" val="113284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1676400"/>
            <a:ext cx="86868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Begin with starting vertex, add to “known”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02774" y="2975248"/>
            <a:ext cx="5641226" cy="3395858"/>
            <a:chOff x="3350374" y="2975248"/>
            <a:chExt cx="5641226" cy="3395858"/>
          </a:xfrm>
        </p:grpSpPr>
        <p:sp>
          <p:nvSpPr>
            <p:cNvPr id="4" name="Oval 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" name="Straight Connector 7"/>
            <p:cNvCxnSpPr>
              <a:stCxn id="7" idx="0"/>
              <a:endCxn id="5" idx="4"/>
            </p:cNvCxnSpPr>
            <p:nvPr/>
          </p:nvCxnSpPr>
          <p:spPr>
            <a:xfrm flipH="1" flipV="1">
              <a:off x="6391256" y="3584848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4874374" y="3280048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5" name="Straight Connector 14"/>
            <p:cNvCxnSpPr>
              <a:stCxn id="4" idx="3"/>
              <a:endCxn id="13" idx="0"/>
            </p:cNvCxnSpPr>
            <p:nvPr/>
          </p:nvCxnSpPr>
          <p:spPr>
            <a:xfrm flipH="1">
              <a:off x="3655174" y="3495574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4"/>
              <a:endCxn id="1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5" idx="3"/>
            </p:cNvCxnSpPr>
            <p:nvPr/>
          </p:nvCxnSpPr>
          <p:spPr>
            <a:xfrm flipV="1">
              <a:off x="5623300" y="3495574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6" idx="0"/>
            </p:cNvCxnSpPr>
            <p:nvPr/>
          </p:nvCxnSpPr>
          <p:spPr>
            <a:xfrm flipH="1">
              <a:off x="8227174" y="3584848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2248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2730" y="3737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5174" y="384674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1357" y="42887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333" y="3921914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29" name="Straight Connector 28"/>
            <p:cNvCxnSpPr>
              <a:stCxn id="13" idx="6"/>
              <a:endCxn id="12" idx="2"/>
            </p:cNvCxnSpPr>
            <p:nvPr/>
          </p:nvCxnSpPr>
          <p:spPr>
            <a:xfrm flipV="1">
              <a:off x="3959974" y="4769211"/>
              <a:ext cx="1143000" cy="4721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1"/>
              <a:endCxn id="1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14800" y="47519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" name="Straight Connector 40"/>
            <p:cNvCxnSpPr>
              <a:stCxn id="5" idx="6"/>
              <a:endCxn id="1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2418" y="2362200"/>
            <a:ext cx="8580582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Then, examine edges connecting known &amp; unknown nodes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061084"/>
            <a:ext cx="3352800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Add the minimum weight edge to the tree, and its node to the “known” set</a:t>
            </a:r>
          </a:p>
        </p:txBody>
      </p:sp>
    </p:spTree>
    <p:extLst>
      <p:ext uri="{BB962C8B-B14F-4D97-AF65-F5344CB8AC3E}">
        <p14:creationId xmlns:p14="http://schemas.microsoft.com/office/powerpoint/2010/main" val="197912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" grpId="0" animBg="1"/>
      <p:bldP spid="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52800" y="2667000"/>
            <a:ext cx="5641226" cy="3395858"/>
            <a:chOff x="3350374" y="2975248"/>
            <a:chExt cx="5641226" cy="3395858"/>
          </a:xfrm>
        </p:grpSpPr>
        <p:sp>
          <p:nvSpPr>
            <p:cNvPr id="4" name="Oval 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" name="Straight Connector 7"/>
            <p:cNvCxnSpPr>
              <a:stCxn id="7" idx="0"/>
              <a:endCxn id="5" idx="4"/>
            </p:cNvCxnSpPr>
            <p:nvPr/>
          </p:nvCxnSpPr>
          <p:spPr>
            <a:xfrm flipH="1" flipV="1">
              <a:off x="6391256" y="3584848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4874374" y="3280048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5" name="Straight Connector 14"/>
            <p:cNvCxnSpPr>
              <a:stCxn id="4" idx="3"/>
              <a:endCxn id="13" idx="0"/>
            </p:cNvCxnSpPr>
            <p:nvPr/>
          </p:nvCxnSpPr>
          <p:spPr>
            <a:xfrm flipH="1">
              <a:off x="3655174" y="3495574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4"/>
              <a:endCxn id="1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5" idx="3"/>
            </p:cNvCxnSpPr>
            <p:nvPr/>
          </p:nvCxnSpPr>
          <p:spPr>
            <a:xfrm flipV="1">
              <a:off x="5623300" y="3495574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6" idx="0"/>
            </p:cNvCxnSpPr>
            <p:nvPr/>
          </p:nvCxnSpPr>
          <p:spPr>
            <a:xfrm flipH="1">
              <a:off x="8227174" y="3584848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2248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2730" y="3737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5174" y="384674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1357" y="42887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333" y="3921914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29" name="Straight Connector 28"/>
            <p:cNvCxnSpPr>
              <a:stCxn id="13" idx="6"/>
              <a:endCxn id="12" idx="2"/>
            </p:cNvCxnSpPr>
            <p:nvPr/>
          </p:nvCxnSpPr>
          <p:spPr>
            <a:xfrm flipV="1">
              <a:off x="3959974" y="4769211"/>
              <a:ext cx="1143000" cy="4721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1"/>
              <a:endCxn id="1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14800" y="47519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" name="Straight Connector 40"/>
            <p:cNvCxnSpPr>
              <a:stCxn id="5" idx="6"/>
              <a:endCxn id="1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2057400"/>
            <a:ext cx="3173858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Known:</a:t>
            </a:r>
          </a:p>
          <a:p>
            <a:r>
              <a:rPr lang="en-US" sz="2400" dirty="0"/>
              <a:t>{O}</a:t>
            </a:r>
          </a:p>
          <a:p>
            <a:r>
              <a:rPr lang="en-US" sz="2400" dirty="0"/>
              <a:t>Unknown:</a:t>
            </a:r>
          </a:p>
          <a:p>
            <a:r>
              <a:rPr lang="en-US" sz="2400" dirty="0"/>
              <a:t>{W, L, V, E, S, T}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200" y="214635"/>
            <a:ext cx="906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What are the edges connecting known &amp; unknown nodes?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3657600" y="3187326"/>
            <a:ext cx="698874" cy="1440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962400" y="4460963"/>
            <a:ext cx="1143000" cy="4721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73126" y="5148650"/>
            <a:ext cx="2335959" cy="6094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76464" y="5148458"/>
            <a:ext cx="2335959" cy="609408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05274" y="1447800"/>
            <a:ext cx="5283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4"/>
                </a:solidFill>
              </a:rPr>
              <a:t>Add this edge to the tree, and its unknown node to the known set!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600" y="762000"/>
            <a:ext cx="7940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Which has the smallest weight?</a:t>
            </a:r>
          </a:p>
        </p:txBody>
      </p:sp>
    </p:spTree>
    <p:extLst>
      <p:ext uri="{BB962C8B-B14F-4D97-AF65-F5344CB8AC3E}">
        <p14:creationId xmlns:p14="http://schemas.microsoft.com/office/powerpoint/2010/main" val="267658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84908"/>
            <a:ext cx="7848600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800" dirty="0">
                <a:solidFill>
                  <a:srgbClr val="FFFF66"/>
                </a:solidFill>
              </a:rPr>
              <a:t>Path</a:t>
            </a:r>
            <a:r>
              <a:rPr lang="en-US" sz="2800" dirty="0">
                <a:solidFill>
                  <a:srgbClr val="00FFCC"/>
                </a:solidFill>
              </a:rPr>
              <a:t> </a:t>
            </a:r>
            <a:r>
              <a:rPr lang="en-US" sz="2800" dirty="0"/>
              <a:t>– sequence of edges connecting 2 vertices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497" y="2698522"/>
            <a:ext cx="4502338" cy="9541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800" dirty="0">
                <a:solidFill>
                  <a:srgbClr val="FFFF66"/>
                </a:solidFill>
              </a:rPr>
              <a:t>Length</a:t>
            </a:r>
            <a:r>
              <a:rPr lang="en-US" sz="2800" dirty="0">
                <a:solidFill>
                  <a:srgbClr val="00FFCC"/>
                </a:solidFill>
              </a:rPr>
              <a:t> </a:t>
            </a:r>
            <a:r>
              <a:rPr lang="en-US" sz="2800" dirty="0"/>
              <a:t>of path is # of edges along path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962400"/>
            <a:ext cx="4522435" cy="9541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800" dirty="0">
                <a:solidFill>
                  <a:srgbClr val="FFFF66"/>
                </a:solidFill>
              </a:rPr>
              <a:t>Connected</a:t>
            </a:r>
            <a:r>
              <a:rPr lang="en-US" sz="2800" dirty="0">
                <a:solidFill>
                  <a:srgbClr val="00FFCC"/>
                </a:solidFill>
              </a:rPr>
              <a:t> </a:t>
            </a:r>
            <a:r>
              <a:rPr lang="en-US" sz="2800" dirty="0"/>
              <a:t>– for any 2 vertices, graph has a path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658478" y="3124200"/>
            <a:ext cx="2431282" cy="2067316"/>
            <a:chOff x="5658478" y="3124200"/>
            <a:chExt cx="2431282" cy="2067316"/>
          </a:xfrm>
        </p:grpSpPr>
        <p:sp>
          <p:nvSpPr>
            <p:cNvPr id="9" name="Oval 8"/>
            <p:cNvSpPr/>
            <p:nvPr/>
          </p:nvSpPr>
          <p:spPr>
            <a:xfrm>
              <a:off x="5658478" y="312420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480160" y="312420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480160" y="458191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658478" y="458191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12" idx="7"/>
              <a:endCxn id="10" idx="3"/>
            </p:cNvCxnSpPr>
            <p:nvPr/>
          </p:nvCxnSpPr>
          <p:spPr>
            <a:xfrm flipV="1">
              <a:off x="6178804" y="3644526"/>
              <a:ext cx="1390630" cy="10266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6"/>
              <a:endCxn id="10" idx="2"/>
            </p:cNvCxnSpPr>
            <p:nvPr/>
          </p:nvCxnSpPr>
          <p:spPr>
            <a:xfrm>
              <a:off x="6268078" y="3429000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0"/>
              <a:endCxn id="10" idx="4"/>
            </p:cNvCxnSpPr>
            <p:nvPr/>
          </p:nvCxnSpPr>
          <p:spPr>
            <a:xfrm flipV="1">
              <a:off x="7784960" y="3733800"/>
              <a:ext cx="0" cy="8481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  <a:endCxn id="12" idx="6"/>
            </p:cNvCxnSpPr>
            <p:nvPr/>
          </p:nvCxnSpPr>
          <p:spPr>
            <a:xfrm flipH="1">
              <a:off x="6268078" y="4886716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358" y="2513856"/>
            <a:ext cx="332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A, B, D is path from A 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2358" y="5269468"/>
            <a:ext cx="332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D, B, A is path from D to A</a:t>
            </a:r>
          </a:p>
          <a:p>
            <a:r>
              <a:rPr lang="en-US" dirty="0"/>
              <a:t>Path has length of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4400" y="5098702"/>
            <a:ext cx="332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Removing (A, B) makes this graph not connected</a:t>
            </a:r>
          </a:p>
        </p:txBody>
      </p:sp>
      <p:sp>
        <p:nvSpPr>
          <p:cNvPr id="3" name="Multiply 2"/>
          <p:cNvSpPr/>
          <p:nvPr/>
        </p:nvSpPr>
        <p:spPr>
          <a:xfrm>
            <a:off x="6553200" y="3149887"/>
            <a:ext cx="622578" cy="558225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/>
      <p:bldP spid="20" grpId="0"/>
      <p:bldP spid="23" grpId="0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52800" y="2667000"/>
            <a:ext cx="5641226" cy="3395858"/>
            <a:chOff x="3350374" y="2975248"/>
            <a:chExt cx="5641226" cy="3395858"/>
          </a:xfrm>
        </p:grpSpPr>
        <p:sp>
          <p:nvSpPr>
            <p:cNvPr id="4" name="Oval 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" name="Straight Connector 7"/>
            <p:cNvCxnSpPr>
              <a:stCxn id="7" idx="0"/>
              <a:endCxn id="5" idx="4"/>
            </p:cNvCxnSpPr>
            <p:nvPr/>
          </p:nvCxnSpPr>
          <p:spPr>
            <a:xfrm flipH="1" flipV="1">
              <a:off x="6391256" y="3584848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4874374" y="3280048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5" name="Straight Connector 14"/>
            <p:cNvCxnSpPr>
              <a:stCxn id="4" idx="3"/>
              <a:endCxn id="13" idx="0"/>
            </p:cNvCxnSpPr>
            <p:nvPr/>
          </p:nvCxnSpPr>
          <p:spPr>
            <a:xfrm flipH="1">
              <a:off x="3655174" y="3495574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4"/>
              <a:endCxn id="1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5" idx="3"/>
            </p:cNvCxnSpPr>
            <p:nvPr/>
          </p:nvCxnSpPr>
          <p:spPr>
            <a:xfrm flipV="1">
              <a:off x="5623300" y="3495574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6" idx="0"/>
            </p:cNvCxnSpPr>
            <p:nvPr/>
          </p:nvCxnSpPr>
          <p:spPr>
            <a:xfrm flipH="1">
              <a:off x="8227174" y="3584848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2248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2730" y="3737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5174" y="384674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1357" y="42887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333" y="3921914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29" name="Straight Connector 28"/>
            <p:cNvCxnSpPr>
              <a:stCxn id="13" idx="6"/>
              <a:endCxn id="12" idx="2"/>
            </p:cNvCxnSpPr>
            <p:nvPr/>
          </p:nvCxnSpPr>
          <p:spPr>
            <a:xfrm flipV="1">
              <a:off x="3959974" y="4769211"/>
              <a:ext cx="1143000" cy="4721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1"/>
              <a:endCxn id="1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14800" y="47519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" name="Straight Connector 40"/>
            <p:cNvCxnSpPr>
              <a:stCxn id="5" idx="6"/>
              <a:endCxn id="1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2057400"/>
            <a:ext cx="3173858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Known:</a:t>
            </a:r>
          </a:p>
          <a:p>
            <a:r>
              <a:rPr lang="en-US" sz="2400" dirty="0"/>
              <a:t>{O, V}</a:t>
            </a:r>
          </a:p>
          <a:p>
            <a:r>
              <a:rPr lang="en-US" sz="2400" dirty="0"/>
              <a:t>Unknown:</a:t>
            </a:r>
          </a:p>
          <a:p>
            <a:r>
              <a:rPr lang="en-US" sz="2400" dirty="0"/>
              <a:t>{W, L, E, S, T}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200" y="214635"/>
            <a:ext cx="906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What are the edges connecting known &amp; unknown nodes?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3657600" y="3187326"/>
            <a:ext cx="698874" cy="1440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962400" y="4460963"/>
            <a:ext cx="1143000" cy="4721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626959" y="4678167"/>
            <a:ext cx="672633" cy="8660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6387186" y="3276862"/>
            <a:ext cx="120203" cy="21766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24087" y="4760265"/>
            <a:ext cx="1284663" cy="776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600" y="762000"/>
            <a:ext cx="7940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Which has the smallest weight?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05274" y="1295400"/>
            <a:ext cx="5283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4"/>
                </a:solidFill>
              </a:rPr>
              <a:t>We have a tie! Pick one, and add it to the tree. Then add its unknown node to the known set.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5626959" y="4668209"/>
            <a:ext cx="672633" cy="8660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724087" y="4760265"/>
            <a:ext cx="1284663" cy="77676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626959" y="4670991"/>
            <a:ext cx="672633" cy="866043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7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4" grpId="0"/>
      <p:bldP spid="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52800" y="2667000"/>
            <a:ext cx="5641226" cy="3395858"/>
            <a:chOff x="3350374" y="2975248"/>
            <a:chExt cx="5641226" cy="3395858"/>
          </a:xfrm>
        </p:grpSpPr>
        <p:sp>
          <p:nvSpPr>
            <p:cNvPr id="4" name="Oval 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" name="Straight Connector 7"/>
            <p:cNvCxnSpPr>
              <a:stCxn id="7" idx="0"/>
              <a:endCxn id="5" idx="4"/>
            </p:cNvCxnSpPr>
            <p:nvPr/>
          </p:nvCxnSpPr>
          <p:spPr>
            <a:xfrm flipH="1" flipV="1">
              <a:off x="6391256" y="3584848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4874374" y="3280048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5" name="Straight Connector 14"/>
            <p:cNvCxnSpPr>
              <a:stCxn id="4" idx="3"/>
              <a:endCxn id="13" idx="0"/>
            </p:cNvCxnSpPr>
            <p:nvPr/>
          </p:nvCxnSpPr>
          <p:spPr>
            <a:xfrm flipH="1">
              <a:off x="3655174" y="3495574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4"/>
              <a:endCxn id="1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5" idx="3"/>
            </p:cNvCxnSpPr>
            <p:nvPr/>
          </p:nvCxnSpPr>
          <p:spPr>
            <a:xfrm flipV="1">
              <a:off x="5623300" y="3495574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6" idx="0"/>
            </p:cNvCxnSpPr>
            <p:nvPr/>
          </p:nvCxnSpPr>
          <p:spPr>
            <a:xfrm flipH="1">
              <a:off x="8227174" y="3584848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2248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2730" y="3737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5174" y="384674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1357" y="42887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333" y="3921914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29" name="Straight Connector 28"/>
            <p:cNvCxnSpPr>
              <a:stCxn id="13" idx="6"/>
              <a:endCxn id="12" idx="2"/>
            </p:cNvCxnSpPr>
            <p:nvPr/>
          </p:nvCxnSpPr>
          <p:spPr>
            <a:xfrm flipV="1">
              <a:off x="3959974" y="4769211"/>
              <a:ext cx="1143000" cy="4721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1"/>
              <a:endCxn id="1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14800" y="47519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" name="Straight Connector 40"/>
            <p:cNvCxnSpPr>
              <a:stCxn id="5" idx="6"/>
              <a:endCxn id="1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2057400"/>
            <a:ext cx="3173858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Known:</a:t>
            </a:r>
          </a:p>
          <a:p>
            <a:r>
              <a:rPr lang="en-US" sz="2400" dirty="0"/>
              <a:t>{O, V, L}</a:t>
            </a:r>
          </a:p>
          <a:p>
            <a:r>
              <a:rPr lang="en-US" sz="2400" dirty="0"/>
              <a:t>Unknown:</a:t>
            </a:r>
          </a:p>
          <a:p>
            <a:r>
              <a:rPr lang="en-US" sz="2400" dirty="0"/>
              <a:t>{W, E, S, T}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200" y="214635"/>
            <a:ext cx="906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What are the edges connecting known &amp; unknown nodes?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3657600" y="3187326"/>
            <a:ext cx="698874" cy="1440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6387186" y="3276862"/>
            <a:ext cx="120203" cy="21766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24087" y="4760265"/>
            <a:ext cx="1284663" cy="776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600" y="762000"/>
            <a:ext cx="7940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Which has the smallest weight?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586930" y="3291447"/>
            <a:ext cx="622674" cy="968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616828" y="3187326"/>
            <a:ext cx="552430" cy="10581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727416" y="4763845"/>
            <a:ext cx="1284663" cy="776769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05274" y="1295400"/>
            <a:ext cx="5283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4"/>
                </a:solidFill>
              </a:rPr>
              <a:t>Continue adding edges to the tree until all nodes are in the known set!</a:t>
            </a:r>
          </a:p>
        </p:txBody>
      </p:sp>
    </p:spTree>
    <p:extLst>
      <p:ext uri="{BB962C8B-B14F-4D97-AF65-F5344CB8AC3E}">
        <p14:creationId xmlns:p14="http://schemas.microsoft.com/office/powerpoint/2010/main" val="377978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4" grpId="0"/>
      <p:bldP spid="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05000" y="2630149"/>
            <a:ext cx="5641226" cy="3395858"/>
            <a:chOff x="3350374" y="2975248"/>
            <a:chExt cx="5641226" cy="3395858"/>
          </a:xfrm>
        </p:grpSpPr>
        <p:sp>
          <p:nvSpPr>
            <p:cNvPr id="4" name="Oval 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" name="Straight Connector 7"/>
            <p:cNvCxnSpPr>
              <a:stCxn id="7" idx="0"/>
              <a:endCxn id="5" idx="4"/>
            </p:cNvCxnSpPr>
            <p:nvPr/>
          </p:nvCxnSpPr>
          <p:spPr>
            <a:xfrm flipH="1" flipV="1">
              <a:off x="6391256" y="3584848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4874374" y="3280048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5" name="Straight Connector 14"/>
            <p:cNvCxnSpPr>
              <a:stCxn id="4" idx="3"/>
              <a:endCxn id="13" idx="0"/>
            </p:cNvCxnSpPr>
            <p:nvPr/>
          </p:nvCxnSpPr>
          <p:spPr>
            <a:xfrm flipH="1">
              <a:off x="3655174" y="3495574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4"/>
              <a:endCxn id="1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5" idx="3"/>
            </p:cNvCxnSpPr>
            <p:nvPr/>
          </p:nvCxnSpPr>
          <p:spPr>
            <a:xfrm flipV="1">
              <a:off x="5623300" y="3495574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6" idx="0"/>
            </p:cNvCxnSpPr>
            <p:nvPr/>
          </p:nvCxnSpPr>
          <p:spPr>
            <a:xfrm flipH="1">
              <a:off x="8227174" y="3584848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2248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2730" y="3737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5174" y="384674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1357" y="42887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333" y="3921914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29" name="Straight Connector 28"/>
            <p:cNvCxnSpPr>
              <a:stCxn id="13" idx="6"/>
              <a:endCxn id="12" idx="2"/>
            </p:cNvCxnSpPr>
            <p:nvPr/>
          </p:nvCxnSpPr>
          <p:spPr>
            <a:xfrm flipV="1">
              <a:off x="3959974" y="4769211"/>
              <a:ext cx="1143000" cy="4721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1"/>
              <a:endCxn id="1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14800" y="47519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" name="Straight Connector 40"/>
            <p:cNvCxnSpPr>
              <a:stCxn id="5" idx="6"/>
              <a:endCxn id="1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87740"/>
            <a:ext cx="3173858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Known:</a:t>
            </a:r>
          </a:p>
          <a:p>
            <a:r>
              <a:rPr lang="en-US" sz="2400" dirty="0"/>
              <a:t>{O, V, L, S}</a:t>
            </a:r>
          </a:p>
          <a:p>
            <a:r>
              <a:rPr lang="en-US" sz="2400" dirty="0"/>
              <a:t>Unknown:</a:t>
            </a:r>
          </a:p>
          <a:p>
            <a:r>
              <a:rPr lang="en-US" sz="2400" dirty="0"/>
              <a:t>{W, E, T}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2192339" y="3187326"/>
            <a:ext cx="698874" cy="1440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4945882" y="3254596"/>
            <a:ext cx="120203" cy="21766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34951" y="3254596"/>
            <a:ext cx="622674" cy="968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175575" y="3169181"/>
            <a:ext cx="552430" cy="10581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165035" y="3150475"/>
            <a:ext cx="1404866" cy="1147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772365" y="3254595"/>
            <a:ext cx="89274" cy="968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154745" y="3150475"/>
            <a:ext cx="1404866" cy="1147385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58345" y="727404"/>
            <a:ext cx="3470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Add (S, E) to our tree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46881" y="1292352"/>
            <a:ext cx="3754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Add E to our known set </a:t>
            </a:r>
          </a:p>
        </p:txBody>
      </p:sp>
    </p:spTree>
    <p:extLst>
      <p:ext uri="{BB962C8B-B14F-4D97-AF65-F5344CB8AC3E}">
        <p14:creationId xmlns:p14="http://schemas.microsoft.com/office/powerpoint/2010/main" val="1652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05000" y="2630149"/>
            <a:ext cx="5641226" cy="3395858"/>
            <a:chOff x="3350374" y="2975248"/>
            <a:chExt cx="5641226" cy="3395858"/>
          </a:xfrm>
        </p:grpSpPr>
        <p:sp>
          <p:nvSpPr>
            <p:cNvPr id="4" name="Oval 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" name="Straight Connector 7"/>
            <p:cNvCxnSpPr>
              <a:stCxn id="7" idx="0"/>
              <a:endCxn id="5" idx="4"/>
            </p:cNvCxnSpPr>
            <p:nvPr/>
          </p:nvCxnSpPr>
          <p:spPr>
            <a:xfrm flipH="1" flipV="1">
              <a:off x="6391256" y="3584848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4874374" y="3280048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5" name="Straight Connector 14"/>
            <p:cNvCxnSpPr>
              <a:stCxn id="4" idx="3"/>
              <a:endCxn id="13" idx="0"/>
            </p:cNvCxnSpPr>
            <p:nvPr/>
          </p:nvCxnSpPr>
          <p:spPr>
            <a:xfrm flipH="1">
              <a:off x="3655174" y="3495574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4"/>
              <a:endCxn id="1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5" idx="3"/>
            </p:cNvCxnSpPr>
            <p:nvPr/>
          </p:nvCxnSpPr>
          <p:spPr>
            <a:xfrm flipV="1">
              <a:off x="5623300" y="3495574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6" idx="0"/>
            </p:cNvCxnSpPr>
            <p:nvPr/>
          </p:nvCxnSpPr>
          <p:spPr>
            <a:xfrm flipH="1">
              <a:off x="8227174" y="3584848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2248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2730" y="3737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5174" y="384674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1357" y="42887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333" y="3921914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29" name="Straight Connector 28"/>
            <p:cNvCxnSpPr>
              <a:stCxn id="13" idx="6"/>
              <a:endCxn id="12" idx="2"/>
            </p:cNvCxnSpPr>
            <p:nvPr/>
          </p:nvCxnSpPr>
          <p:spPr>
            <a:xfrm flipV="1">
              <a:off x="3959974" y="4769211"/>
              <a:ext cx="1143000" cy="4721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1"/>
              <a:endCxn id="1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14800" y="47519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" name="Straight Connector 40"/>
            <p:cNvCxnSpPr>
              <a:stCxn id="5" idx="6"/>
              <a:endCxn id="1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87740"/>
            <a:ext cx="3173858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Known:</a:t>
            </a:r>
          </a:p>
          <a:p>
            <a:r>
              <a:rPr lang="en-US" sz="2400" dirty="0"/>
              <a:t>{O, V, L, S, E}</a:t>
            </a:r>
          </a:p>
          <a:p>
            <a:r>
              <a:rPr lang="en-US" sz="2400" dirty="0"/>
              <a:t>Unknown:</a:t>
            </a:r>
          </a:p>
          <a:p>
            <a:r>
              <a:rPr lang="en-US" sz="2400" dirty="0"/>
              <a:t>{W, T}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2192339" y="3187326"/>
            <a:ext cx="698874" cy="1440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34951" y="3254596"/>
            <a:ext cx="622674" cy="968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772365" y="3254595"/>
            <a:ext cx="89274" cy="968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30011" y="2934949"/>
            <a:ext cx="12120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51474" y="2934949"/>
            <a:ext cx="1315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37144" y="3254596"/>
            <a:ext cx="622674" cy="96883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251474" y="2934949"/>
            <a:ext cx="131559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127958" y="3254596"/>
            <a:ext cx="622674" cy="968837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58345" y="727404"/>
            <a:ext cx="3470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Add (L, W) to our tree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46881" y="1292352"/>
            <a:ext cx="3754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Add W to our known set </a:t>
            </a:r>
          </a:p>
        </p:txBody>
      </p:sp>
    </p:spTree>
    <p:extLst>
      <p:ext uri="{BB962C8B-B14F-4D97-AF65-F5344CB8AC3E}">
        <p14:creationId xmlns:p14="http://schemas.microsoft.com/office/powerpoint/2010/main" val="267707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05000" y="2630149"/>
            <a:ext cx="5641226" cy="3395858"/>
            <a:chOff x="3350374" y="2975248"/>
            <a:chExt cx="5641226" cy="3395858"/>
          </a:xfrm>
        </p:grpSpPr>
        <p:sp>
          <p:nvSpPr>
            <p:cNvPr id="4" name="Oval 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" name="Straight Connector 7"/>
            <p:cNvCxnSpPr>
              <a:stCxn id="7" idx="0"/>
              <a:endCxn id="5" idx="4"/>
            </p:cNvCxnSpPr>
            <p:nvPr/>
          </p:nvCxnSpPr>
          <p:spPr>
            <a:xfrm flipH="1" flipV="1">
              <a:off x="6391256" y="3584848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4874374" y="3280048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5" name="Straight Connector 14"/>
            <p:cNvCxnSpPr>
              <a:stCxn id="4" idx="3"/>
              <a:endCxn id="13" idx="0"/>
            </p:cNvCxnSpPr>
            <p:nvPr/>
          </p:nvCxnSpPr>
          <p:spPr>
            <a:xfrm flipH="1">
              <a:off x="3655174" y="3495574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4"/>
              <a:endCxn id="1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5" idx="3"/>
            </p:cNvCxnSpPr>
            <p:nvPr/>
          </p:nvCxnSpPr>
          <p:spPr>
            <a:xfrm flipV="1">
              <a:off x="5623300" y="3495574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6" idx="0"/>
            </p:cNvCxnSpPr>
            <p:nvPr/>
          </p:nvCxnSpPr>
          <p:spPr>
            <a:xfrm flipH="1">
              <a:off x="8227174" y="3584848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2248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2730" y="3737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5174" y="384674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1357" y="42887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333" y="3921914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29" name="Straight Connector 28"/>
            <p:cNvCxnSpPr>
              <a:stCxn id="13" idx="6"/>
              <a:endCxn id="12" idx="2"/>
            </p:cNvCxnSpPr>
            <p:nvPr/>
          </p:nvCxnSpPr>
          <p:spPr>
            <a:xfrm flipV="1">
              <a:off x="3959974" y="4769211"/>
              <a:ext cx="1143000" cy="4721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1"/>
              <a:endCxn id="1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14800" y="47519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" name="Straight Connector 40"/>
            <p:cNvCxnSpPr>
              <a:stCxn id="5" idx="6"/>
              <a:endCxn id="1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87740"/>
            <a:ext cx="3173858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Known:</a:t>
            </a:r>
          </a:p>
          <a:p>
            <a:r>
              <a:rPr lang="en-US" sz="2400" dirty="0"/>
              <a:t>{O, V, L, S, E, W}</a:t>
            </a:r>
          </a:p>
          <a:p>
            <a:r>
              <a:rPr lang="en-US" sz="2400" dirty="0"/>
              <a:t>Unknown:</a:t>
            </a:r>
          </a:p>
          <a:p>
            <a:r>
              <a:rPr lang="en-US" sz="2400" dirty="0"/>
              <a:t>{T}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6772365" y="3254595"/>
            <a:ext cx="89274" cy="968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51474" y="2934949"/>
            <a:ext cx="1315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51474" y="2934949"/>
            <a:ext cx="1315592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58345" y="727404"/>
            <a:ext cx="3470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Add (E, T) to our tree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46881" y="1292352"/>
            <a:ext cx="3754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Add T to our known set </a:t>
            </a:r>
          </a:p>
        </p:txBody>
      </p:sp>
    </p:spTree>
    <p:extLst>
      <p:ext uri="{BB962C8B-B14F-4D97-AF65-F5344CB8AC3E}">
        <p14:creationId xmlns:p14="http://schemas.microsoft.com/office/powerpoint/2010/main" val="28615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05000" y="2893544"/>
            <a:ext cx="5641226" cy="3395858"/>
            <a:chOff x="3350374" y="2975248"/>
            <a:chExt cx="5641226" cy="3395858"/>
          </a:xfrm>
        </p:grpSpPr>
        <p:sp>
          <p:nvSpPr>
            <p:cNvPr id="4" name="Oval 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" name="Straight Connector 7"/>
            <p:cNvCxnSpPr>
              <a:stCxn id="7" idx="0"/>
              <a:endCxn id="5" idx="4"/>
            </p:cNvCxnSpPr>
            <p:nvPr/>
          </p:nvCxnSpPr>
          <p:spPr>
            <a:xfrm flipH="1" flipV="1">
              <a:off x="6391256" y="3584848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4874374" y="3280048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5" name="Straight Connector 14"/>
            <p:cNvCxnSpPr>
              <a:stCxn id="4" idx="3"/>
              <a:endCxn id="13" idx="0"/>
            </p:cNvCxnSpPr>
            <p:nvPr/>
          </p:nvCxnSpPr>
          <p:spPr>
            <a:xfrm flipH="1">
              <a:off x="3655174" y="3495574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4"/>
              <a:endCxn id="1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5" idx="3"/>
            </p:cNvCxnSpPr>
            <p:nvPr/>
          </p:nvCxnSpPr>
          <p:spPr>
            <a:xfrm flipV="1">
              <a:off x="5623300" y="3495574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6" idx="0"/>
            </p:cNvCxnSpPr>
            <p:nvPr/>
          </p:nvCxnSpPr>
          <p:spPr>
            <a:xfrm flipH="1">
              <a:off x="8227174" y="3584848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2248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2730" y="3737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5174" y="384674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1357" y="42887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333" y="3921914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29" name="Straight Connector 28"/>
            <p:cNvCxnSpPr>
              <a:stCxn id="13" idx="6"/>
              <a:endCxn id="12" idx="2"/>
            </p:cNvCxnSpPr>
            <p:nvPr/>
          </p:nvCxnSpPr>
          <p:spPr>
            <a:xfrm flipV="1">
              <a:off x="3959974" y="4769211"/>
              <a:ext cx="1143000" cy="4721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1"/>
              <a:endCxn id="1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14800" y="47519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" name="Straight Connector 40"/>
            <p:cNvCxnSpPr>
              <a:stCxn id="5" idx="6"/>
              <a:endCxn id="1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87740"/>
            <a:ext cx="3173858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Known:</a:t>
            </a:r>
          </a:p>
          <a:p>
            <a:r>
              <a:rPr lang="en-US" sz="2400" dirty="0"/>
              <a:t>{O, V, L, S, E, W, T}</a:t>
            </a:r>
          </a:p>
          <a:p>
            <a:r>
              <a:rPr lang="en-US" sz="2400" dirty="0"/>
              <a:t>Unknown:</a:t>
            </a:r>
          </a:p>
          <a:p>
            <a:r>
              <a:rPr lang="en-US" sz="2400" dirty="0"/>
              <a:t>{}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21933" y="475462"/>
            <a:ext cx="3470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All of our vertices are now connected!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48377" y="1479220"/>
            <a:ext cx="5057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Removing all other edges will give us our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82567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05000" y="2893544"/>
            <a:ext cx="5270874" cy="3395858"/>
            <a:chOff x="3350374" y="2975248"/>
            <a:chExt cx="5270874" cy="3395858"/>
          </a:xfrm>
        </p:grpSpPr>
        <p:sp>
          <p:nvSpPr>
            <p:cNvPr id="4" name="Oval 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6" name="Straight Connector 15"/>
            <p:cNvCxnSpPr>
              <a:stCxn id="4" idx="4"/>
              <a:endCxn id="1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2" name="Straight Connector 31"/>
            <p:cNvCxnSpPr>
              <a:stCxn id="7" idx="1"/>
              <a:endCxn id="1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" name="Straight Connector 40"/>
            <p:cNvCxnSpPr>
              <a:stCxn id="5" idx="6"/>
              <a:endCxn id="1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-1" y="487740"/>
            <a:ext cx="3581401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Total weight: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2 + 2 + 2 + 1 + 1 + 1 =  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21933" y="475462"/>
            <a:ext cx="3470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All of our vertices are now connected!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48377" y="1479220"/>
            <a:ext cx="5057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FF"/>
                </a:solidFill>
              </a:rPr>
              <a:t>Removing all other edges will give us our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925823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Practice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426" y="1851622"/>
            <a:ext cx="86868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Will you get the same MST from vertex E?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015033" y="2766482"/>
            <a:ext cx="5641226" cy="3395858"/>
            <a:chOff x="3350374" y="2975248"/>
            <a:chExt cx="5641226" cy="3395858"/>
          </a:xfrm>
        </p:grpSpPr>
        <p:sp>
          <p:nvSpPr>
            <p:cNvPr id="44" name="Oval 4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48" name="Straight Connector 47"/>
            <p:cNvCxnSpPr>
              <a:stCxn id="47" idx="0"/>
              <a:endCxn id="45" idx="4"/>
            </p:cNvCxnSpPr>
            <p:nvPr/>
          </p:nvCxnSpPr>
          <p:spPr>
            <a:xfrm flipH="1" flipV="1">
              <a:off x="6391256" y="3584848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4" idx="6"/>
              <a:endCxn id="45" idx="2"/>
            </p:cNvCxnSpPr>
            <p:nvPr/>
          </p:nvCxnSpPr>
          <p:spPr>
            <a:xfrm>
              <a:off x="4874374" y="3280048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1"/>
              <a:endCxn id="4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3"/>
              <a:endCxn id="4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55" name="Straight Connector 54"/>
            <p:cNvCxnSpPr>
              <a:stCxn id="44" idx="3"/>
              <a:endCxn id="53" idx="0"/>
            </p:cNvCxnSpPr>
            <p:nvPr/>
          </p:nvCxnSpPr>
          <p:spPr>
            <a:xfrm flipH="1">
              <a:off x="3655174" y="3495574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4" idx="4"/>
              <a:endCxn id="5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2" idx="7"/>
              <a:endCxn id="45" idx="3"/>
            </p:cNvCxnSpPr>
            <p:nvPr/>
          </p:nvCxnSpPr>
          <p:spPr>
            <a:xfrm flipV="1">
              <a:off x="5623300" y="3495574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4" idx="4"/>
              <a:endCxn id="46" idx="0"/>
            </p:cNvCxnSpPr>
            <p:nvPr/>
          </p:nvCxnSpPr>
          <p:spPr>
            <a:xfrm flipH="1">
              <a:off x="8227174" y="3584848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3" idx="5"/>
              <a:endCxn id="4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192248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502730" y="3737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5174" y="384674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51357" y="42887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84333" y="3921914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69" name="Straight Connector 68"/>
            <p:cNvCxnSpPr>
              <a:stCxn id="53" idx="6"/>
              <a:endCxn id="52" idx="2"/>
            </p:cNvCxnSpPr>
            <p:nvPr/>
          </p:nvCxnSpPr>
          <p:spPr>
            <a:xfrm flipV="1">
              <a:off x="3959974" y="4769211"/>
              <a:ext cx="1143000" cy="4721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47" idx="1"/>
              <a:endCxn id="5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114800" y="47519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3" name="Straight Connector 72"/>
            <p:cNvCxnSpPr>
              <a:stCxn id="45" idx="6"/>
              <a:endCxn id="5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07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zC3A4OQT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0066" y="914400"/>
            <a:ext cx="8923867" cy="50196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685800"/>
            <a:ext cx="8229600" cy="1600200"/>
          </a:xfrm>
        </p:spPr>
        <p:txBody>
          <a:bodyPr/>
          <a:lstStyle/>
          <a:p>
            <a:r>
              <a:rPr lang="en-US" dirty="0"/>
              <a:t>Finding 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246413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Shortest Path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1834726"/>
            <a:ext cx="8153400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How do we find the shortest path (least expensive) from Vertex O to Vertex T?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50374" y="2975248"/>
            <a:ext cx="5641226" cy="3395858"/>
            <a:chOff x="3350374" y="2975248"/>
            <a:chExt cx="5641226" cy="3395858"/>
          </a:xfrm>
        </p:grpSpPr>
        <p:sp>
          <p:nvSpPr>
            <p:cNvPr id="4" name="Oval 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" name="Straight Connector 7"/>
            <p:cNvCxnSpPr>
              <a:stCxn id="7" idx="0"/>
              <a:endCxn id="5" idx="4"/>
            </p:cNvCxnSpPr>
            <p:nvPr/>
          </p:nvCxnSpPr>
          <p:spPr>
            <a:xfrm flipH="1" flipV="1">
              <a:off x="6391256" y="3584848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4874374" y="3280048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5" name="Straight Connector 14"/>
            <p:cNvCxnSpPr>
              <a:stCxn id="4" idx="3"/>
              <a:endCxn id="13" idx="0"/>
            </p:cNvCxnSpPr>
            <p:nvPr/>
          </p:nvCxnSpPr>
          <p:spPr>
            <a:xfrm flipH="1">
              <a:off x="3655174" y="3495574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4"/>
              <a:endCxn id="1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5" idx="3"/>
            </p:cNvCxnSpPr>
            <p:nvPr/>
          </p:nvCxnSpPr>
          <p:spPr>
            <a:xfrm flipV="1">
              <a:off x="5623300" y="3495574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6" idx="0"/>
            </p:cNvCxnSpPr>
            <p:nvPr/>
          </p:nvCxnSpPr>
          <p:spPr>
            <a:xfrm flipH="1">
              <a:off x="8227174" y="3584848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2248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2730" y="3737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5174" y="384674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1357" y="42887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333" y="3921914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29" name="Straight Connector 28"/>
            <p:cNvCxnSpPr>
              <a:stCxn id="13" idx="6"/>
              <a:endCxn id="12" idx="2"/>
            </p:cNvCxnSpPr>
            <p:nvPr/>
          </p:nvCxnSpPr>
          <p:spPr>
            <a:xfrm flipV="1">
              <a:off x="3959974" y="4769211"/>
              <a:ext cx="1143000" cy="4721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1"/>
              <a:endCxn id="1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14800" y="47519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" name="Straight Connector 40"/>
            <p:cNvCxnSpPr>
              <a:stCxn id="5" idx="6"/>
              <a:endCxn id="1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4127" y="3291916"/>
            <a:ext cx="2389652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 err="1"/>
              <a:t>Dijkstra’s</a:t>
            </a:r>
            <a:r>
              <a:rPr lang="en-US" sz="2400" dirty="0"/>
              <a:t> Algorithm!</a:t>
            </a:r>
          </a:p>
        </p:txBody>
      </p:sp>
    </p:spTree>
    <p:extLst>
      <p:ext uri="{BB962C8B-B14F-4D97-AF65-F5344CB8AC3E}">
        <p14:creationId xmlns:p14="http://schemas.microsoft.com/office/powerpoint/2010/main" val="28280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84908"/>
            <a:ext cx="7848600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800" dirty="0">
                <a:solidFill>
                  <a:srgbClr val="FFFF66"/>
                </a:solidFill>
              </a:rPr>
              <a:t>Cycle</a:t>
            </a:r>
            <a:r>
              <a:rPr lang="en-US" sz="2800" dirty="0">
                <a:solidFill>
                  <a:srgbClr val="00FFCC"/>
                </a:solidFill>
              </a:rPr>
              <a:t> </a:t>
            </a:r>
            <a:r>
              <a:rPr lang="en-US" sz="2800" dirty="0"/>
              <a:t>– path with same first and last vertices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31" y="2698522"/>
            <a:ext cx="5311670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800" dirty="0">
                <a:solidFill>
                  <a:srgbClr val="FFFF66"/>
                </a:solidFill>
              </a:rPr>
              <a:t>Acyclic</a:t>
            </a:r>
            <a:r>
              <a:rPr lang="en-US" sz="2800" dirty="0">
                <a:solidFill>
                  <a:srgbClr val="00FFCC"/>
                </a:solidFill>
              </a:rPr>
              <a:t> </a:t>
            </a:r>
            <a:r>
              <a:rPr lang="en-US" sz="2800" dirty="0"/>
              <a:t>– graph with no cycles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962400"/>
            <a:ext cx="5334001" cy="13849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800" dirty="0">
                <a:solidFill>
                  <a:srgbClr val="FFFF66"/>
                </a:solidFill>
              </a:rPr>
              <a:t>Undirected tree is a connected, acyclic, undirected graph with one vertex as the root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658478" y="3124200"/>
            <a:ext cx="2431282" cy="2067316"/>
            <a:chOff x="5658478" y="3124200"/>
            <a:chExt cx="2431282" cy="2067316"/>
          </a:xfrm>
        </p:grpSpPr>
        <p:sp>
          <p:nvSpPr>
            <p:cNvPr id="9" name="Oval 8"/>
            <p:cNvSpPr/>
            <p:nvPr/>
          </p:nvSpPr>
          <p:spPr>
            <a:xfrm>
              <a:off x="5658478" y="312420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480160" y="312420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480160" y="458191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658478" y="458191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12" idx="7"/>
              <a:endCxn id="10" idx="3"/>
            </p:cNvCxnSpPr>
            <p:nvPr/>
          </p:nvCxnSpPr>
          <p:spPr>
            <a:xfrm flipV="1">
              <a:off x="6178804" y="3644526"/>
              <a:ext cx="1390630" cy="10266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6"/>
              <a:endCxn id="10" idx="2"/>
            </p:cNvCxnSpPr>
            <p:nvPr/>
          </p:nvCxnSpPr>
          <p:spPr>
            <a:xfrm>
              <a:off x="6268078" y="3429000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0"/>
              <a:endCxn id="10" idx="4"/>
            </p:cNvCxnSpPr>
            <p:nvPr/>
          </p:nvCxnSpPr>
          <p:spPr>
            <a:xfrm flipV="1">
              <a:off x="7784960" y="3733800"/>
              <a:ext cx="0" cy="8481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  <a:endCxn id="12" idx="6"/>
            </p:cNvCxnSpPr>
            <p:nvPr/>
          </p:nvCxnSpPr>
          <p:spPr>
            <a:xfrm flipH="1">
              <a:off x="6268078" y="4886716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658478" y="2498268"/>
            <a:ext cx="279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B, C, D, B is a cycle</a:t>
            </a:r>
          </a:p>
        </p:txBody>
      </p:sp>
    </p:spTree>
    <p:extLst>
      <p:ext uri="{BB962C8B-B14F-4D97-AF65-F5344CB8AC3E}">
        <p14:creationId xmlns:p14="http://schemas.microsoft.com/office/powerpoint/2010/main" val="377770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1752600"/>
            <a:ext cx="446843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Invented by </a:t>
            </a:r>
            <a:r>
              <a:rPr lang="en-US" sz="2400" dirty="0" err="1"/>
              <a:t>Edsger</a:t>
            </a:r>
            <a:r>
              <a:rPr lang="en-US" sz="2400" dirty="0"/>
              <a:t> </a:t>
            </a:r>
            <a:r>
              <a:rPr lang="en-US" sz="2400" dirty="0" err="1"/>
              <a:t>Dijkstra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389384" y="3344580"/>
            <a:ext cx="5641226" cy="3395858"/>
            <a:chOff x="3350374" y="2975248"/>
            <a:chExt cx="5641226" cy="3395858"/>
          </a:xfrm>
        </p:grpSpPr>
        <p:sp>
          <p:nvSpPr>
            <p:cNvPr id="4" name="Oval 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" name="Straight Connector 7"/>
            <p:cNvCxnSpPr>
              <a:stCxn id="7" idx="0"/>
              <a:endCxn id="5" idx="4"/>
            </p:cNvCxnSpPr>
            <p:nvPr/>
          </p:nvCxnSpPr>
          <p:spPr>
            <a:xfrm flipH="1" flipV="1">
              <a:off x="6391256" y="3584848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4874374" y="3280048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5" name="Straight Connector 14"/>
            <p:cNvCxnSpPr>
              <a:stCxn id="4" idx="3"/>
              <a:endCxn id="13" idx="0"/>
            </p:cNvCxnSpPr>
            <p:nvPr/>
          </p:nvCxnSpPr>
          <p:spPr>
            <a:xfrm flipH="1">
              <a:off x="3655174" y="3495574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4"/>
              <a:endCxn id="1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5" idx="3"/>
            </p:cNvCxnSpPr>
            <p:nvPr/>
          </p:nvCxnSpPr>
          <p:spPr>
            <a:xfrm flipV="1">
              <a:off x="5623300" y="3495574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6" idx="0"/>
            </p:cNvCxnSpPr>
            <p:nvPr/>
          </p:nvCxnSpPr>
          <p:spPr>
            <a:xfrm flipH="1">
              <a:off x="8227174" y="3584848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2248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2730" y="3737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5174" y="384674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1357" y="42887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333" y="3921914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29" name="Straight Connector 28"/>
            <p:cNvCxnSpPr>
              <a:stCxn id="13" idx="6"/>
              <a:endCxn id="12" idx="2"/>
            </p:cNvCxnSpPr>
            <p:nvPr/>
          </p:nvCxnSpPr>
          <p:spPr>
            <a:xfrm flipV="1">
              <a:off x="3959974" y="4769211"/>
              <a:ext cx="1143000" cy="4721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1"/>
              <a:endCxn id="1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14800" y="47519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" name="Straight Connector 40"/>
            <p:cNvCxnSpPr>
              <a:stCxn id="5" idx="6"/>
              <a:endCxn id="1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930081" y="2045388"/>
            <a:ext cx="2865583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Similar to BFS but handles weights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2460887"/>
            <a:ext cx="3694184" cy="23083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Grow a set of nodes whose smallest costs are known, maintaining set or priority queue of other nodes with </a:t>
            </a:r>
            <a:br>
              <a:rPr lang="en-US" sz="2400" dirty="0"/>
            </a:br>
            <a:r>
              <a:rPr lang="en-US" sz="2400" dirty="0"/>
              <a:t>“cheapest cost so far” </a:t>
            </a:r>
          </a:p>
        </p:txBody>
      </p:sp>
    </p:spTree>
    <p:extLst>
      <p:ext uri="{BB962C8B-B14F-4D97-AF65-F5344CB8AC3E}">
        <p14:creationId xmlns:p14="http://schemas.microsoft.com/office/powerpoint/2010/main" val="49232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" grpId="0" animBg="1"/>
      <p:bldP spid="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1676400"/>
            <a:ext cx="86868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Begin with starting vertex, a known cost of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50374" y="2975248"/>
            <a:ext cx="5641226" cy="3395858"/>
            <a:chOff x="3350374" y="2975248"/>
            <a:chExt cx="5641226" cy="3395858"/>
          </a:xfrm>
        </p:grpSpPr>
        <p:sp>
          <p:nvSpPr>
            <p:cNvPr id="4" name="Oval 3"/>
            <p:cNvSpPr/>
            <p:nvPr/>
          </p:nvSpPr>
          <p:spPr>
            <a:xfrm>
              <a:off x="4264774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086456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922374" y="4553685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06659" y="576150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8" name="Straight Connector 7"/>
            <p:cNvCxnSpPr>
              <a:stCxn id="7" idx="0"/>
              <a:endCxn id="5" idx="4"/>
            </p:cNvCxnSpPr>
            <p:nvPr/>
          </p:nvCxnSpPr>
          <p:spPr>
            <a:xfrm flipH="1" flipV="1">
              <a:off x="6391256" y="3584848"/>
              <a:ext cx="120203" cy="217665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4874374" y="3280048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1"/>
              <a:endCxn id="5" idx="5"/>
            </p:cNvCxnSpPr>
            <p:nvPr/>
          </p:nvCxnSpPr>
          <p:spPr>
            <a:xfrm flipH="1" flipV="1">
              <a:off x="6606782" y="3495574"/>
              <a:ext cx="1404866" cy="114738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6726985" y="5074011"/>
              <a:ext cx="1284663" cy="776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102974" y="4464411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50374" y="4936572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011648" y="2975248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5" name="Straight Connector 14"/>
            <p:cNvCxnSpPr>
              <a:stCxn id="4" idx="3"/>
              <a:endCxn id="13" idx="0"/>
            </p:cNvCxnSpPr>
            <p:nvPr/>
          </p:nvCxnSpPr>
          <p:spPr>
            <a:xfrm flipH="1">
              <a:off x="3655174" y="3495574"/>
              <a:ext cx="698874" cy="144099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4"/>
              <a:endCxn id="12" idx="1"/>
            </p:cNvCxnSpPr>
            <p:nvPr/>
          </p:nvCxnSpPr>
          <p:spPr>
            <a:xfrm>
              <a:off x="4569574" y="3584848"/>
              <a:ext cx="6226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5" idx="3"/>
            </p:cNvCxnSpPr>
            <p:nvPr/>
          </p:nvCxnSpPr>
          <p:spPr>
            <a:xfrm flipV="1">
              <a:off x="5623300" y="3495574"/>
              <a:ext cx="552430" cy="105811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6" idx="0"/>
            </p:cNvCxnSpPr>
            <p:nvPr/>
          </p:nvCxnSpPr>
          <p:spPr>
            <a:xfrm flipH="1">
              <a:off x="8227174" y="3584848"/>
              <a:ext cx="89274" cy="96883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7" idx="2"/>
            </p:cNvCxnSpPr>
            <p:nvPr/>
          </p:nvCxnSpPr>
          <p:spPr>
            <a:xfrm>
              <a:off x="3870700" y="5456898"/>
              <a:ext cx="2335959" cy="60940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2248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7533" y="37074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9600" y="389208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2730" y="3737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5174" y="3846741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50567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1357" y="4288715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93733" y="54218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333" y="3921914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29" name="Straight Connector 28"/>
            <p:cNvCxnSpPr>
              <a:stCxn id="13" idx="6"/>
              <a:endCxn id="12" idx="2"/>
            </p:cNvCxnSpPr>
            <p:nvPr/>
          </p:nvCxnSpPr>
          <p:spPr>
            <a:xfrm flipV="1">
              <a:off x="3959974" y="4769211"/>
              <a:ext cx="1143000" cy="4721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1"/>
              <a:endCxn id="12" idx="5"/>
            </p:cNvCxnSpPr>
            <p:nvPr/>
          </p:nvCxnSpPr>
          <p:spPr>
            <a:xfrm flipH="1" flipV="1">
              <a:off x="5623300" y="4984737"/>
              <a:ext cx="672633" cy="86604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114800" y="4751906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0" y="572666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1" name="Straight Connector 40"/>
            <p:cNvCxnSpPr>
              <a:stCxn id="5" idx="6"/>
              <a:endCxn id="14" idx="2"/>
            </p:cNvCxnSpPr>
            <p:nvPr/>
          </p:nvCxnSpPr>
          <p:spPr>
            <a:xfrm>
              <a:off x="6696056" y="3280048"/>
              <a:ext cx="131559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5682" y="2975248"/>
              <a:ext cx="70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2418" y="2362200"/>
            <a:ext cx="8504382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Then, pick the closest vertex and make its cost “known”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4141" y="3061084"/>
            <a:ext cx="3352800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Continue until cost to all nodes are known</a:t>
            </a:r>
          </a:p>
        </p:txBody>
      </p:sp>
    </p:spTree>
    <p:extLst>
      <p:ext uri="{BB962C8B-B14F-4D97-AF65-F5344CB8AC3E}">
        <p14:creationId xmlns:p14="http://schemas.microsoft.com/office/powerpoint/2010/main" val="411384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" grpId="0" animBg="1"/>
      <p:bldP spid="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953357" y="2944426"/>
            <a:ext cx="7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∞</a:t>
            </a:r>
            <a:endParaRPr lang="en-US" sz="2400" dirty="0">
              <a:solidFill>
                <a:srgbClr val="CC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53357" y="3399699"/>
            <a:ext cx="7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∞</a:t>
            </a:r>
            <a:endParaRPr lang="en-US" sz="2400" dirty="0">
              <a:solidFill>
                <a:srgbClr val="CC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53357" y="3854972"/>
            <a:ext cx="7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∞</a:t>
            </a:r>
            <a:endParaRPr lang="en-US" sz="2400" dirty="0">
              <a:solidFill>
                <a:srgbClr val="CC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53357" y="4310245"/>
            <a:ext cx="7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∞</a:t>
            </a:r>
            <a:endParaRPr lang="en-US" sz="2400" dirty="0">
              <a:solidFill>
                <a:srgbClr val="CC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53357" y="4765518"/>
            <a:ext cx="7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∞</a:t>
            </a:r>
            <a:endParaRPr lang="en-US" sz="2400" dirty="0">
              <a:solidFill>
                <a:srgbClr val="CC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53357" y="5220792"/>
            <a:ext cx="7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∞</a:t>
            </a:r>
            <a:endParaRPr lang="en-US" sz="2400" dirty="0">
              <a:solidFill>
                <a:srgbClr val="CC00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96368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" name="Oval 4"/>
          <p:cNvSpPr/>
          <p:nvPr/>
        </p:nvSpPr>
        <p:spPr>
          <a:xfrm>
            <a:off x="6319623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8056345" y="3988428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6433332" y="5098401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8" name="Straight Connector 7"/>
          <p:cNvCxnSpPr>
            <a:stCxn id="7" idx="0"/>
            <a:endCxn id="5" idx="4"/>
          </p:cNvCxnSpPr>
          <p:nvPr/>
        </p:nvCxnSpPr>
        <p:spPr>
          <a:xfrm flipH="1" flipV="1">
            <a:off x="6607955" y="3098079"/>
            <a:ext cx="113708" cy="200032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5173031" y="2817971"/>
            <a:ext cx="114659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5" idx="5"/>
          </p:cNvCxnSpPr>
          <p:nvPr/>
        </p:nvCxnSpPr>
        <p:spPr>
          <a:xfrm flipH="1" flipV="1">
            <a:off x="6811836" y="3016037"/>
            <a:ext cx="1328960" cy="105443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7"/>
          </p:cNvCxnSpPr>
          <p:nvPr/>
        </p:nvCxnSpPr>
        <p:spPr>
          <a:xfrm flipH="1">
            <a:off x="6925544" y="4466602"/>
            <a:ext cx="1215252" cy="71384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89280" y="3906387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Oval 12"/>
          <p:cNvSpPr/>
          <p:nvPr/>
        </p:nvSpPr>
        <p:spPr>
          <a:xfrm>
            <a:off x="3731374" y="4340297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4" name="Oval 13"/>
          <p:cNvSpPr/>
          <p:nvPr/>
        </p:nvSpPr>
        <p:spPr>
          <a:xfrm>
            <a:off x="8140796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5" name="Straight Connector 14"/>
          <p:cNvCxnSpPr>
            <a:stCxn id="4" idx="3"/>
            <a:endCxn id="13" idx="0"/>
          </p:cNvCxnSpPr>
          <p:nvPr/>
        </p:nvCxnSpPr>
        <p:spPr>
          <a:xfrm flipH="1">
            <a:off x="4019705" y="3016037"/>
            <a:ext cx="661113" cy="132426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1"/>
          </p:cNvCxnSpPr>
          <p:nvPr/>
        </p:nvCxnSpPr>
        <p:spPr>
          <a:xfrm>
            <a:off x="4884700" y="3098079"/>
            <a:ext cx="589030" cy="8903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7"/>
            <a:endCxn id="5" idx="3"/>
          </p:cNvCxnSpPr>
          <p:nvPr/>
        </p:nvCxnSpPr>
        <p:spPr>
          <a:xfrm flipV="1">
            <a:off x="5881492" y="3016037"/>
            <a:ext cx="522582" cy="97239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4"/>
            <a:endCxn id="6" idx="0"/>
          </p:cNvCxnSpPr>
          <p:nvPr/>
        </p:nvCxnSpPr>
        <p:spPr>
          <a:xfrm flipH="1">
            <a:off x="8344677" y="3098079"/>
            <a:ext cx="84450" cy="8903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2"/>
          </p:cNvCxnSpPr>
          <p:nvPr/>
        </p:nvCxnSpPr>
        <p:spPr>
          <a:xfrm>
            <a:off x="4223586" y="4818470"/>
            <a:ext cx="2209745" cy="56003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3730" y="253786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9587" y="3210717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2829" y="3380422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7436" y="3238133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9705" y="3338755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0320" y="445069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4808" y="374492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1670" y="478627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98747" y="340783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9" name="Straight Connector 28"/>
          <p:cNvCxnSpPr>
            <a:stCxn id="13" idx="6"/>
            <a:endCxn id="12" idx="2"/>
          </p:cNvCxnSpPr>
          <p:nvPr/>
        </p:nvCxnSpPr>
        <p:spPr>
          <a:xfrm flipV="1">
            <a:off x="4308037" y="4186494"/>
            <a:ext cx="1081243" cy="43391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1"/>
            <a:endCxn id="12" idx="5"/>
          </p:cNvCxnSpPr>
          <p:nvPr/>
        </p:nvCxnSpPr>
        <p:spPr>
          <a:xfrm flipH="1" flipV="1">
            <a:off x="5881492" y="4384560"/>
            <a:ext cx="636290" cy="7958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54497" y="4170591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86995" y="5066385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1" name="Straight Connector 40"/>
          <p:cNvCxnSpPr>
            <a:stCxn id="5" idx="6"/>
            <a:endCxn id="14" idx="2"/>
          </p:cNvCxnSpPr>
          <p:nvPr/>
        </p:nvCxnSpPr>
        <p:spPr>
          <a:xfrm>
            <a:off x="6896286" y="2817971"/>
            <a:ext cx="12445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8642" y="253786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81987"/>
              </p:ext>
            </p:extLst>
          </p:nvPr>
        </p:nvGraphicFramePr>
        <p:xfrm>
          <a:off x="76200" y="2113854"/>
          <a:ext cx="3547508" cy="3571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Known?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971786" y="2946440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2386" y="2942779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71786" y="3411766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62386" y="3408105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71786" y="3865025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62386" y="3861364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351" y="757535"/>
            <a:ext cx="794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What is the cost to go to each of O’s neighbors?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6351" y="1367135"/>
            <a:ext cx="652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Which potential cost is smallest?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71786" y="3869770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55431" y="3861364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200" y="76200"/>
            <a:ext cx="5712974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What is the shortest path from O to T?</a:t>
            </a:r>
          </a:p>
        </p:txBody>
      </p:sp>
    </p:spTree>
    <p:extLst>
      <p:ext uri="{BB962C8B-B14F-4D97-AF65-F5344CB8AC3E}">
        <p14:creationId xmlns:p14="http://schemas.microsoft.com/office/powerpoint/2010/main" val="6814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3" grpId="0"/>
      <p:bldP spid="54" grpId="0"/>
      <p:bldP spid="7" grpId="0" animBg="1"/>
      <p:bldP spid="13" grpId="0" animBg="1"/>
      <p:bldP spid="33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4" grpId="0"/>
      <p:bldP spid="48" grpId="0"/>
      <p:bldP spid="55" grpId="0" animBg="1"/>
      <p:bldP spid="56" grpId="0" animBg="1"/>
      <p:bldP spid="5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96368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" name="Oval 4"/>
          <p:cNvSpPr/>
          <p:nvPr/>
        </p:nvSpPr>
        <p:spPr>
          <a:xfrm>
            <a:off x="6319623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8056345" y="3988428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6433332" y="5098401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V</a:t>
            </a:r>
          </a:p>
        </p:txBody>
      </p:sp>
      <p:cxnSp>
        <p:nvCxnSpPr>
          <p:cNvPr id="8" name="Straight Connector 7"/>
          <p:cNvCxnSpPr>
            <a:stCxn id="7" idx="0"/>
            <a:endCxn id="5" idx="4"/>
          </p:cNvCxnSpPr>
          <p:nvPr/>
        </p:nvCxnSpPr>
        <p:spPr>
          <a:xfrm flipH="1" flipV="1">
            <a:off x="6607955" y="3098079"/>
            <a:ext cx="113708" cy="200032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5173031" y="2817971"/>
            <a:ext cx="114659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5" idx="5"/>
          </p:cNvCxnSpPr>
          <p:nvPr/>
        </p:nvCxnSpPr>
        <p:spPr>
          <a:xfrm flipH="1" flipV="1">
            <a:off x="6811836" y="3016037"/>
            <a:ext cx="1328960" cy="105443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7"/>
          </p:cNvCxnSpPr>
          <p:nvPr/>
        </p:nvCxnSpPr>
        <p:spPr>
          <a:xfrm flipH="1">
            <a:off x="6925544" y="4466602"/>
            <a:ext cx="1215252" cy="71384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89280" y="3906387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Oval 12"/>
          <p:cNvSpPr/>
          <p:nvPr/>
        </p:nvSpPr>
        <p:spPr>
          <a:xfrm>
            <a:off x="3731374" y="4340297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14" name="Oval 13"/>
          <p:cNvSpPr/>
          <p:nvPr/>
        </p:nvSpPr>
        <p:spPr>
          <a:xfrm>
            <a:off x="8140796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5" name="Straight Connector 14"/>
          <p:cNvCxnSpPr>
            <a:stCxn id="4" idx="3"/>
            <a:endCxn id="13" idx="0"/>
          </p:cNvCxnSpPr>
          <p:nvPr/>
        </p:nvCxnSpPr>
        <p:spPr>
          <a:xfrm flipH="1">
            <a:off x="4019705" y="3016037"/>
            <a:ext cx="661113" cy="132426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1"/>
          </p:cNvCxnSpPr>
          <p:nvPr/>
        </p:nvCxnSpPr>
        <p:spPr>
          <a:xfrm>
            <a:off x="4884700" y="3098079"/>
            <a:ext cx="589030" cy="8903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7"/>
            <a:endCxn id="5" idx="3"/>
          </p:cNvCxnSpPr>
          <p:nvPr/>
        </p:nvCxnSpPr>
        <p:spPr>
          <a:xfrm flipV="1">
            <a:off x="5881492" y="3016037"/>
            <a:ext cx="522582" cy="97239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4"/>
            <a:endCxn id="6" idx="0"/>
          </p:cNvCxnSpPr>
          <p:nvPr/>
        </p:nvCxnSpPr>
        <p:spPr>
          <a:xfrm flipH="1">
            <a:off x="8344677" y="3098079"/>
            <a:ext cx="84450" cy="8903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2"/>
          </p:cNvCxnSpPr>
          <p:nvPr/>
        </p:nvCxnSpPr>
        <p:spPr>
          <a:xfrm>
            <a:off x="4223586" y="4818470"/>
            <a:ext cx="2209745" cy="56003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3730" y="253786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9587" y="3210717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2829" y="3380422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7436" y="3238133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9705" y="3338755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0320" y="445069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4808" y="374492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1670" y="478627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98747" y="340783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9" name="Straight Connector 28"/>
          <p:cNvCxnSpPr>
            <a:stCxn id="13" idx="6"/>
            <a:endCxn id="12" idx="2"/>
          </p:cNvCxnSpPr>
          <p:nvPr/>
        </p:nvCxnSpPr>
        <p:spPr>
          <a:xfrm flipV="1">
            <a:off x="4308037" y="4186494"/>
            <a:ext cx="1081243" cy="43391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1"/>
            <a:endCxn id="12" idx="5"/>
          </p:cNvCxnSpPr>
          <p:nvPr/>
        </p:nvCxnSpPr>
        <p:spPr>
          <a:xfrm flipH="1" flipV="1">
            <a:off x="5881492" y="4384560"/>
            <a:ext cx="636290" cy="7958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54497" y="4170591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86995" y="5066385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1" name="Straight Connector 40"/>
          <p:cNvCxnSpPr>
            <a:stCxn id="5" idx="6"/>
            <a:endCxn id="14" idx="2"/>
          </p:cNvCxnSpPr>
          <p:nvPr/>
        </p:nvCxnSpPr>
        <p:spPr>
          <a:xfrm>
            <a:off x="6896286" y="2817971"/>
            <a:ext cx="12445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8642" y="253786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60816"/>
              </p:ext>
            </p:extLst>
          </p:nvPr>
        </p:nvGraphicFramePr>
        <p:xfrm>
          <a:off x="76200" y="2113854"/>
          <a:ext cx="3547508" cy="3571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Known?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940170" y="2934451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0770" y="2930790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40170" y="3399777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0770" y="3396116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40170" y="3387969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42493" y="3387969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V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351" y="152400"/>
            <a:ext cx="794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What is the cost to go to each of V’s neighbors?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7219" y="1223665"/>
            <a:ext cx="652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Which potential cost is smallest?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87062" y="3408098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35538" y="3399692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53357" y="4310245"/>
            <a:ext cx="7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∞</a:t>
            </a:r>
            <a:endParaRPr lang="en-US" sz="2400" dirty="0">
              <a:solidFill>
                <a:srgbClr val="CC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53357" y="4765518"/>
            <a:ext cx="7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∞</a:t>
            </a:r>
            <a:endParaRPr lang="en-US" sz="2400" dirty="0">
              <a:solidFill>
                <a:srgbClr val="CC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53357" y="5220792"/>
            <a:ext cx="7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∞</a:t>
            </a:r>
            <a:endParaRPr lang="en-US" sz="2400" dirty="0">
              <a:solidFill>
                <a:srgbClr val="CC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34308" y="4325815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36631" y="4325815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28447" y="4783015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30770" y="4783015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V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65118" y="1725543"/>
            <a:ext cx="533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Since both L and S have a cost of 3, pick either one – it won’t matter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7219" y="685800"/>
            <a:ext cx="498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We found a cheaper path to L!</a:t>
            </a:r>
          </a:p>
        </p:txBody>
      </p:sp>
    </p:spTree>
    <p:extLst>
      <p:ext uri="{BB962C8B-B14F-4D97-AF65-F5344CB8AC3E}">
        <p14:creationId xmlns:p14="http://schemas.microsoft.com/office/powerpoint/2010/main" val="24566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3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4" grpId="0"/>
      <p:bldP spid="48" grpId="0"/>
      <p:bldP spid="55" grpId="0" animBg="1"/>
      <p:bldP spid="56" grpId="0" animBg="1"/>
      <p:bldP spid="52" grpId="0"/>
      <p:bldP spid="53" grpId="0"/>
      <p:bldP spid="54" grpId="0"/>
      <p:bldP spid="57" grpId="0" animBg="1"/>
      <p:bldP spid="58" grpId="0" animBg="1"/>
      <p:bldP spid="59" grpId="0" animBg="1"/>
      <p:bldP spid="60" grpId="0" animBg="1"/>
      <p:bldP spid="61" grpId="0"/>
      <p:bldP spid="6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1951546" y="4759127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≤3</a:t>
            </a:r>
          </a:p>
        </p:txBody>
      </p:sp>
      <p:sp>
        <p:nvSpPr>
          <p:cNvPr id="4" name="Oval 3"/>
          <p:cNvSpPr/>
          <p:nvPr/>
        </p:nvSpPr>
        <p:spPr>
          <a:xfrm>
            <a:off x="4596368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" name="Oval 4"/>
          <p:cNvSpPr/>
          <p:nvPr/>
        </p:nvSpPr>
        <p:spPr>
          <a:xfrm>
            <a:off x="6319623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8056345" y="3988428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6433332" y="5098401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V</a:t>
            </a:r>
          </a:p>
        </p:txBody>
      </p:sp>
      <p:cxnSp>
        <p:nvCxnSpPr>
          <p:cNvPr id="8" name="Straight Connector 7"/>
          <p:cNvCxnSpPr>
            <a:stCxn id="7" idx="0"/>
            <a:endCxn id="5" idx="4"/>
          </p:cNvCxnSpPr>
          <p:nvPr/>
        </p:nvCxnSpPr>
        <p:spPr>
          <a:xfrm flipH="1" flipV="1">
            <a:off x="6607955" y="3098079"/>
            <a:ext cx="113708" cy="200032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5173031" y="2817971"/>
            <a:ext cx="114659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5" idx="5"/>
          </p:cNvCxnSpPr>
          <p:nvPr/>
        </p:nvCxnSpPr>
        <p:spPr>
          <a:xfrm flipH="1" flipV="1">
            <a:off x="6811836" y="3016037"/>
            <a:ext cx="1328960" cy="105443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7"/>
          </p:cNvCxnSpPr>
          <p:nvPr/>
        </p:nvCxnSpPr>
        <p:spPr>
          <a:xfrm flipH="1">
            <a:off x="6925544" y="4466602"/>
            <a:ext cx="1215252" cy="71384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89280" y="3906387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L</a:t>
            </a:r>
          </a:p>
        </p:txBody>
      </p:sp>
      <p:sp>
        <p:nvSpPr>
          <p:cNvPr id="13" name="Oval 12"/>
          <p:cNvSpPr/>
          <p:nvPr/>
        </p:nvSpPr>
        <p:spPr>
          <a:xfrm>
            <a:off x="3731374" y="4340297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14" name="Oval 13"/>
          <p:cNvSpPr/>
          <p:nvPr/>
        </p:nvSpPr>
        <p:spPr>
          <a:xfrm>
            <a:off x="8140796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5" name="Straight Connector 14"/>
          <p:cNvCxnSpPr>
            <a:stCxn id="4" idx="3"/>
            <a:endCxn id="13" idx="0"/>
          </p:cNvCxnSpPr>
          <p:nvPr/>
        </p:nvCxnSpPr>
        <p:spPr>
          <a:xfrm flipH="1">
            <a:off x="4019705" y="3016037"/>
            <a:ext cx="661113" cy="132426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1"/>
          </p:cNvCxnSpPr>
          <p:nvPr/>
        </p:nvCxnSpPr>
        <p:spPr>
          <a:xfrm>
            <a:off x="4884700" y="3098079"/>
            <a:ext cx="589030" cy="8903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7"/>
            <a:endCxn id="5" idx="3"/>
          </p:cNvCxnSpPr>
          <p:nvPr/>
        </p:nvCxnSpPr>
        <p:spPr>
          <a:xfrm flipV="1">
            <a:off x="5881492" y="3016037"/>
            <a:ext cx="522582" cy="97239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4"/>
            <a:endCxn id="6" idx="0"/>
          </p:cNvCxnSpPr>
          <p:nvPr/>
        </p:nvCxnSpPr>
        <p:spPr>
          <a:xfrm flipH="1">
            <a:off x="8344677" y="3098079"/>
            <a:ext cx="84450" cy="8903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2"/>
          </p:cNvCxnSpPr>
          <p:nvPr/>
        </p:nvCxnSpPr>
        <p:spPr>
          <a:xfrm>
            <a:off x="4223586" y="4818470"/>
            <a:ext cx="2209745" cy="56003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3730" y="253786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9587" y="3210717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2829" y="3380422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7436" y="3238133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9705" y="3338755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0320" y="445069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4808" y="374492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1670" y="478627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98747" y="340783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9" name="Straight Connector 28"/>
          <p:cNvCxnSpPr>
            <a:stCxn id="13" idx="6"/>
            <a:endCxn id="12" idx="2"/>
          </p:cNvCxnSpPr>
          <p:nvPr/>
        </p:nvCxnSpPr>
        <p:spPr>
          <a:xfrm flipV="1">
            <a:off x="4308037" y="4186494"/>
            <a:ext cx="1081243" cy="43391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1"/>
            <a:endCxn id="12" idx="5"/>
          </p:cNvCxnSpPr>
          <p:nvPr/>
        </p:nvCxnSpPr>
        <p:spPr>
          <a:xfrm flipH="1" flipV="1">
            <a:off x="5881492" y="4384560"/>
            <a:ext cx="636290" cy="7958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54497" y="4170591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86995" y="5066385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1" name="Straight Connector 40"/>
          <p:cNvCxnSpPr>
            <a:stCxn id="5" idx="6"/>
            <a:endCxn id="14" idx="2"/>
          </p:cNvCxnSpPr>
          <p:nvPr/>
        </p:nvCxnSpPr>
        <p:spPr>
          <a:xfrm>
            <a:off x="6896286" y="2817971"/>
            <a:ext cx="12445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8642" y="253786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26345"/>
              </p:ext>
            </p:extLst>
          </p:nvPr>
        </p:nvGraphicFramePr>
        <p:xfrm>
          <a:off x="76200" y="2113854"/>
          <a:ext cx="3547508" cy="3571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Known?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951546" y="2902468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48008" y="2898807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42492" y="2915635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1892" y="2907488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351" y="152400"/>
            <a:ext cx="794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What is the cost to go to each of L’s neighbors?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6351" y="1223665"/>
            <a:ext cx="652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Which potential cost is smallest?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98785" y="4760966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47261" y="4759127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53357" y="5220792"/>
            <a:ext cx="7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∞</a:t>
            </a:r>
            <a:endParaRPr lang="en-US" sz="2400" dirty="0">
              <a:solidFill>
                <a:srgbClr val="CC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51546" y="4314222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48008" y="4314222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48008" y="4759127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V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6350" y="685800"/>
            <a:ext cx="5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We found a cheaper path to W!</a:t>
            </a:r>
          </a:p>
        </p:txBody>
      </p:sp>
    </p:spTree>
    <p:extLst>
      <p:ext uri="{BB962C8B-B14F-4D97-AF65-F5344CB8AC3E}">
        <p14:creationId xmlns:p14="http://schemas.microsoft.com/office/powerpoint/2010/main" val="12974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" grpId="0" animBg="1"/>
      <p:bldP spid="33" grpId="0" animBg="1"/>
      <p:bldP spid="43" grpId="0" animBg="1"/>
      <p:bldP spid="45" grpId="0" animBg="1"/>
      <p:bldP spid="46" grpId="0" animBg="1"/>
      <p:bldP spid="34" grpId="0"/>
      <p:bldP spid="48" grpId="0"/>
      <p:bldP spid="55" grpId="0" animBg="1"/>
      <p:bldP spid="56" grpId="0" animBg="1"/>
      <p:bldP spid="54" grpId="0"/>
      <p:bldP spid="57" grpId="0" animBg="1"/>
      <p:bldP spid="58" grpId="0" animBg="1"/>
      <p:bldP spid="60" grpId="0" animBg="1"/>
      <p:bldP spid="6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96368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" name="Oval 4"/>
          <p:cNvSpPr/>
          <p:nvPr/>
        </p:nvSpPr>
        <p:spPr>
          <a:xfrm>
            <a:off x="6319623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8056345" y="3988428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6433332" y="5098401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V</a:t>
            </a:r>
          </a:p>
        </p:txBody>
      </p:sp>
      <p:cxnSp>
        <p:nvCxnSpPr>
          <p:cNvPr id="8" name="Straight Connector 7"/>
          <p:cNvCxnSpPr>
            <a:stCxn id="7" idx="0"/>
            <a:endCxn id="5" idx="4"/>
          </p:cNvCxnSpPr>
          <p:nvPr/>
        </p:nvCxnSpPr>
        <p:spPr>
          <a:xfrm flipH="1" flipV="1">
            <a:off x="6607955" y="3098079"/>
            <a:ext cx="113708" cy="200032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5173031" y="2817971"/>
            <a:ext cx="114659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5" idx="5"/>
          </p:cNvCxnSpPr>
          <p:nvPr/>
        </p:nvCxnSpPr>
        <p:spPr>
          <a:xfrm flipH="1" flipV="1">
            <a:off x="6811836" y="3016037"/>
            <a:ext cx="1328960" cy="105443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7"/>
          </p:cNvCxnSpPr>
          <p:nvPr/>
        </p:nvCxnSpPr>
        <p:spPr>
          <a:xfrm flipH="1">
            <a:off x="6925544" y="4466602"/>
            <a:ext cx="1215252" cy="71384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89280" y="3906387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L</a:t>
            </a:r>
          </a:p>
        </p:txBody>
      </p:sp>
      <p:sp>
        <p:nvSpPr>
          <p:cNvPr id="13" name="Oval 12"/>
          <p:cNvSpPr/>
          <p:nvPr/>
        </p:nvSpPr>
        <p:spPr>
          <a:xfrm>
            <a:off x="3731374" y="4340297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14" name="Oval 13"/>
          <p:cNvSpPr/>
          <p:nvPr/>
        </p:nvSpPr>
        <p:spPr>
          <a:xfrm>
            <a:off x="8140796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5" name="Straight Connector 14"/>
          <p:cNvCxnSpPr>
            <a:stCxn id="4" idx="3"/>
            <a:endCxn id="13" idx="0"/>
          </p:cNvCxnSpPr>
          <p:nvPr/>
        </p:nvCxnSpPr>
        <p:spPr>
          <a:xfrm flipH="1">
            <a:off x="4019705" y="3016037"/>
            <a:ext cx="661113" cy="132426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1"/>
          </p:cNvCxnSpPr>
          <p:nvPr/>
        </p:nvCxnSpPr>
        <p:spPr>
          <a:xfrm>
            <a:off x="4884700" y="3098079"/>
            <a:ext cx="589030" cy="8903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7"/>
            <a:endCxn id="5" idx="3"/>
          </p:cNvCxnSpPr>
          <p:nvPr/>
        </p:nvCxnSpPr>
        <p:spPr>
          <a:xfrm flipV="1">
            <a:off x="5881492" y="3016037"/>
            <a:ext cx="522582" cy="97239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4"/>
            <a:endCxn id="6" idx="0"/>
          </p:cNvCxnSpPr>
          <p:nvPr/>
        </p:nvCxnSpPr>
        <p:spPr>
          <a:xfrm flipH="1">
            <a:off x="8344677" y="3098079"/>
            <a:ext cx="84450" cy="8903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2"/>
          </p:cNvCxnSpPr>
          <p:nvPr/>
        </p:nvCxnSpPr>
        <p:spPr>
          <a:xfrm>
            <a:off x="4223586" y="4818470"/>
            <a:ext cx="2209745" cy="56003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3730" y="253786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9587" y="3210717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2829" y="3380422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7436" y="3238133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9705" y="3338755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0320" y="445069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4808" y="374492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1670" y="478627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98747" y="340783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9" name="Straight Connector 28"/>
          <p:cNvCxnSpPr>
            <a:stCxn id="13" idx="6"/>
            <a:endCxn id="12" idx="2"/>
          </p:cNvCxnSpPr>
          <p:nvPr/>
        </p:nvCxnSpPr>
        <p:spPr>
          <a:xfrm flipV="1">
            <a:off x="4308037" y="4186494"/>
            <a:ext cx="1081243" cy="43391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1"/>
            <a:endCxn id="12" idx="5"/>
          </p:cNvCxnSpPr>
          <p:nvPr/>
        </p:nvCxnSpPr>
        <p:spPr>
          <a:xfrm flipH="1" flipV="1">
            <a:off x="5881492" y="4384560"/>
            <a:ext cx="636290" cy="7958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54497" y="4170591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86995" y="5066385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1" name="Straight Connector 40"/>
          <p:cNvCxnSpPr>
            <a:stCxn id="5" idx="6"/>
            <a:endCxn id="14" idx="2"/>
          </p:cNvCxnSpPr>
          <p:nvPr/>
        </p:nvCxnSpPr>
        <p:spPr>
          <a:xfrm>
            <a:off x="6896286" y="2817971"/>
            <a:ext cx="12445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8642" y="253786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67301"/>
              </p:ext>
            </p:extLst>
          </p:nvPr>
        </p:nvGraphicFramePr>
        <p:xfrm>
          <a:off x="76200" y="2113854"/>
          <a:ext cx="3547508" cy="3571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Known?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951546" y="2902468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48008" y="2898807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351" y="152400"/>
            <a:ext cx="794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What is the cost to go to each of S’s neighbors?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0736" y="1239853"/>
            <a:ext cx="652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Which potential cost is smallest?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53357" y="5220792"/>
            <a:ext cx="7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Verdana" pitchFamily="34" charset="0"/>
                <a:cs typeface="Verdana" pitchFamily="34" charset="0"/>
              </a:rPr>
              <a:t>∞</a:t>
            </a:r>
            <a:endParaRPr lang="en-US" sz="2400" dirty="0">
              <a:solidFill>
                <a:srgbClr val="CC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51892" y="4317810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48354" y="4317810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40169" y="5194393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36631" y="5194393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0736" y="685800"/>
            <a:ext cx="652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Can also get to E with cost of 4 thru 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78970" y="4317809"/>
            <a:ext cx="72249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V,S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75339" y="4331677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1293" y="4331677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61305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  <p:bldP spid="43" grpId="0" animBg="1"/>
      <p:bldP spid="34" grpId="0"/>
      <p:bldP spid="48" grpId="0"/>
      <p:bldP spid="54" grpId="0"/>
      <p:bldP spid="57" grpId="0" animBg="1"/>
      <p:bldP spid="58" grpId="0" animBg="1"/>
      <p:bldP spid="59" grpId="0" animBg="1"/>
      <p:bldP spid="60" grpId="0" animBg="1"/>
      <p:bldP spid="49" grpId="0"/>
      <p:bldP spid="50" grpId="0" animBg="1"/>
      <p:bldP spid="55" grpId="0" animBg="1"/>
      <p:bldP spid="5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96368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" name="Oval 4"/>
          <p:cNvSpPr/>
          <p:nvPr/>
        </p:nvSpPr>
        <p:spPr>
          <a:xfrm>
            <a:off x="6319623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8056345" y="3988428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6433332" y="5098401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V</a:t>
            </a:r>
          </a:p>
        </p:txBody>
      </p:sp>
      <p:cxnSp>
        <p:nvCxnSpPr>
          <p:cNvPr id="8" name="Straight Connector 7"/>
          <p:cNvCxnSpPr>
            <a:stCxn id="7" idx="0"/>
            <a:endCxn id="5" idx="4"/>
          </p:cNvCxnSpPr>
          <p:nvPr/>
        </p:nvCxnSpPr>
        <p:spPr>
          <a:xfrm flipH="1" flipV="1">
            <a:off x="6607955" y="3098079"/>
            <a:ext cx="113708" cy="200032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5173031" y="2817971"/>
            <a:ext cx="114659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5" idx="5"/>
          </p:cNvCxnSpPr>
          <p:nvPr/>
        </p:nvCxnSpPr>
        <p:spPr>
          <a:xfrm flipH="1" flipV="1">
            <a:off x="6811836" y="3016037"/>
            <a:ext cx="1328960" cy="105443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7"/>
          </p:cNvCxnSpPr>
          <p:nvPr/>
        </p:nvCxnSpPr>
        <p:spPr>
          <a:xfrm flipH="1">
            <a:off x="6925544" y="4466602"/>
            <a:ext cx="1215252" cy="71384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89280" y="3906387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L</a:t>
            </a:r>
          </a:p>
        </p:txBody>
      </p:sp>
      <p:sp>
        <p:nvSpPr>
          <p:cNvPr id="13" name="Oval 12"/>
          <p:cNvSpPr/>
          <p:nvPr/>
        </p:nvSpPr>
        <p:spPr>
          <a:xfrm>
            <a:off x="3731374" y="4340297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14" name="Oval 13"/>
          <p:cNvSpPr/>
          <p:nvPr/>
        </p:nvSpPr>
        <p:spPr>
          <a:xfrm>
            <a:off x="8140796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5" name="Straight Connector 14"/>
          <p:cNvCxnSpPr>
            <a:stCxn id="4" idx="3"/>
            <a:endCxn id="13" idx="0"/>
          </p:cNvCxnSpPr>
          <p:nvPr/>
        </p:nvCxnSpPr>
        <p:spPr>
          <a:xfrm flipH="1">
            <a:off x="4019705" y="3016037"/>
            <a:ext cx="661113" cy="132426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1"/>
          </p:cNvCxnSpPr>
          <p:nvPr/>
        </p:nvCxnSpPr>
        <p:spPr>
          <a:xfrm>
            <a:off x="4884700" y="3098079"/>
            <a:ext cx="589030" cy="8903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7"/>
            <a:endCxn id="5" idx="3"/>
          </p:cNvCxnSpPr>
          <p:nvPr/>
        </p:nvCxnSpPr>
        <p:spPr>
          <a:xfrm flipV="1">
            <a:off x="5881492" y="3016037"/>
            <a:ext cx="522582" cy="97239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4"/>
            <a:endCxn id="6" idx="0"/>
          </p:cNvCxnSpPr>
          <p:nvPr/>
        </p:nvCxnSpPr>
        <p:spPr>
          <a:xfrm flipH="1">
            <a:off x="8344677" y="3098079"/>
            <a:ext cx="84450" cy="8903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2"/>
          </p:cNvCxnSpPr>
          <p:nvPr/>
        </p:nvCxnSpPr>
        <p:spPr>
          <a:xfrm>
            <a:off x="4223586" y="4818470"/>
            <a:ext cx="2209745" cy="56003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3730" y="253786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9587" y="3210717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2829" y="3380422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7436" y="3238133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9705" y="3338755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0320" y="445069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4808" y="374492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1670" y="478627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98747" y="340783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9" name="Straight Connector 28"/>
          <p:cNvCxnSpPr>
            <a:stCxn id="13" idx="6"/>
            <a:endCxn id="12" idx="2"/>
          </p:cNvCxnSpPr>
          <p:nvPr/>
        </p:nvCxnSpPr>
        <p:spPr>
          <a:xfrm flipV="1">
            <a:off x="4308037" y="4186494"/>
            <a:ext cx="1081243" cy="43391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1"/>
            <a:endCxn id="12" idx="5"/>
          </p:cNvCxnSpPr>
          <p:nvPr/>
        </p:nvCxnSpPr>
        <p:spPr>
          <a:xfrm flipH="1" flipV="1">
            <a:off x="5881492" y="4384560"/>
            <a:ext cx="636290" cy="7958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54497" y="4170591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86995" y="5066385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1" name="Straight Connector 40"/>
          <p:cNvCxnSpPr>
            <a:stCxn id="5" idx="6"/>
            <a:endCxn id="14" idx="2"/>
          </p:cNvCxnSpPr>
          <p:nvPr/>
        </p:nvCxnSpPr>
        <p:spPr>
          <a:xfrm>
            <a:off x="6896286" y="2817971"/>
            <a:ext cx="12445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8642" y="253786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00411"/>
              </p:ext>
            </p:extLst>
          </p:nvPr>
        </p:nvGraphicFramePr>
        <p:xfrm>
          <a:off x="76200" y="2113854"/>
          <a:ext cx="3547508" cy="3571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Known?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V,S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934307" y="2924942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0769" y="2924942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351" y="152400"/>
            <a:ext cx="794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What is the cost to go to each of E’s neighbors?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0129" y="1223665"/>
            <a:ext cx="652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Which potential cost is smallest?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17406" y="2946174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5882" y="2946174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34307" y="5209908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≤9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30769" y="5209908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34307" y="5198348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30769" y="5198348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0129" y="688033"/>
            <a:ext cx="5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We found a cheaper path to T!</a:t>
            </a:r>
          </a:p>
        </p:txBody>
      </p:sp>
    </p:spTree>
    <p:extLst>
      <p:ext uri="{BB962C8B-B14F-4D97-AF65-F5344CB8AC3E}">
        <p14:creationId xmlns:p14="http://schemas.microsoft.com/office/powerpoint/2010/main" val="274367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43" grpId="0" animBg="1"/>
      <p:bldP spid="34" grpId="0"/>
      <p:bldP spid="48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4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96368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W</a:t>
            </a:r>
          </a:p>
        </p:txBody>
      </p:sp>
      <p:sp>
        <p:nvSpPr>
          <p:cNvPr id="5" name="Oval 4"/>
          <p:cNvSpPr/>
          <p:nvPr/>
        </p:nvSpPr>
        <p:spPr>
          <a:xfrm>
            <a:off x="6319623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8056345" y="3988428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6433332" y="5098401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V</a:t>
            </a:r>
          </a:p>
        </p:txBody>
      </p:sp>
      <p:cxnSp>
        <p:nvCxnSpPr>
          <p:cNvPr id="8" name="Straight Connector 7"/>
          <p:cNvCxnSpPr>
            <a:stCxn id="7" idx="0"/>
            <a:endCxn id="5" idx="4"/>
          </p:cNvCxnSpPr>
          <p:nvPr/>
        </p:nvCxnSpPr>
        <p:spPr>
          <a:xfrm flipH="1" flipV="1">
            <a:off x="6607955" y="3098079"/>
            <a:ext cx="113708" cy="200032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5173031" y="2817971"/>
            <a:ext cx="114659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5" idx="5"/>
          </p:cNvCxnSpPr>
          <p:nvPr/>
        </p:nvCxnSpPr>
        <p:spPr>
          <a:xfrm flipH="1" flipV="1">
            <a:off x="6811836" y="3016037"/>
            <a:ext cx="1328960" cy="105443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7"/>
          </p:cNvCxnSpPr>
          <p:nvPr/>
        </p:nvCxnSpPr>
        <p:spPr>
          <a:xfrm flipH="1">
            <a:off x="6925544" y="4466602"/>
            <a:ext cx="1215252" cy="71384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89280" y="3906387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L</a:t>
            </a:r>
          </a:p>
        </p:txBody>
      </p:sp>
      <p:sp>
        <p:nvSpPr>
          <p:cNvPr id="13" name="Oval 12"/>
          <p:cNvSpPr/>
          <p:nvPr/>
        </p:nvSpPr>
        <p:spPr>
          <a:xfrm>
            <a:off x="3731374" y="4340297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14" name="Oval 13"/>
          <p:cNvSpPr/>
          <p:nvPr/>
        </p:nvSpPr>
        <p:spPr>
          <a:xfrm>
            <a:off x="8140796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5" name="Straight Connector 14"/>
          <p:cNvCxnSpPr>
            <a:stCxn id="4" idx="3"/>
            <a:endCxn id="13" idx="0"/>
          </p:cNvCxnSpPr>
          <p:nvPr/>
        </p:nvCxnSpPr>
        <p:spPr>
          <a:xfrm flipH="1">
            <a:off x="4019705" y="3016037"/>
            <a:ext cx="661113" cy="132426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1"/>
          </p:cNvCxnSpPr>
          <p:nvPr/>
        </p:nvCxnSpPr>
        <p:spPr>
          <a:xfrm>
            <a:off x="4884700" y="3098079"/>
            <a:ext cx="589030" cy="8903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7"/>
            <a:endCxn id="5" idx="3"/>
          </p:cNvCxnSpPr>
          <p:nvPr/>
        </p:nvCxnSpPr>
        <p:spPr>
          <a:xfrm flipV="1">
            <a:off x="5881492" y="3016037"/>
            <a:ext cx="522582" cy="97239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4"/>
            <a:endCxn id="6" idx="0"/>
          </p:cNvCxnSpPr>
          <p:nvPr/>
        </p:nvCxnSpPr>
        <p:spPr>
          <a:xfrm flipH="1">
            <a:off x="8344677" y="3098079"/>
            <a:ext cx="84450" cy="8903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2"/>
          </p:cNvCxnSpPr>
          <p:nvPr/>
        </p:nvCxnSpPr>
        <p:spPr>
          <a:xfrm>
            <a:off x="4223586" y="4818470"/>
            <a:ext cx="2209745" cy="56003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3730" y="253786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9587" y="3210717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2829" y="3380422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7436" y="3238133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9705" y="3338755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0320" y="445069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4808" y="374492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1670" y="478627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98747" y="340783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9" name="Straight Connector 28"/>
          <p:cNvCxnSpPr>
            <a:stCxn id="13" idx="6"/>
            <a:endCxn id="12" idx="2"/>
          </p:cNvCxnSpPr>
          <p:nvPr/>
        </p:nvCxnSpPr>
        <p:spPr>
          <a:xfrm flipV="1">
            <a:off x="4308037" y="4186494"/>
            <a:ext cx="1081243" cy="43391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1"/>
            <a:endCxn id="12" idx="5"/>
          </p:cNvCxnSpPr>
          <p:nvPr/>
        </p:nvCxnSpPr>
        <p:spPr>
          <a:xfrm flipH="1" flipV="1">
            <a:off x="5881492" y="4384560"/>
            <a:ext cx="636290" cy="7958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54497" y="4170591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86995" y="5066385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1" name="Straight Connector 40"/>
          <p:cNvCxnSpPr>
            <a:stCxn id="5" idx="6"/>
            <a:endCxn id="14" idx="2"/>
          </p:cNvCxnSpPr>
          <p:nvPr/>
        </p:nvCxnSpPr>
        <p:spPr>
          <a:xfrm>
            <a:off x="6896286" y="2817971"/>
            <a:ext cx="12445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8642" y="253786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97411"/>
              </p:ext>
            </p:extLst>
          </p:nvPr>
        </p:nvGraphicFramePr>
        <p:xfrm>
          <a:off x="76200" y="2113854"/>
          <a:ext cx="3547508" cy="3571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Known?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V,S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00351" y="152400"/>
            <a:ext cx="794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What is the cost to go to each of W’s neighbors?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6351" y="762000"/>
            <a:ext cx="7111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All of W’s neighbors are known…a dead end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34307" y="5209908"/>
            <a:ext cx="7561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≤6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30769" y="5209908"/>
            <a:ext cx="60373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00FF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9655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8" grpId="0"/>
      <p:bldP spid="57" grpId="0" animBg="1"/>
      <p:bldP spid="5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96368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W</a:t>
            </a:r>
          </a:p>
        </p:txBody>
      </p:sp>
      <p:sp>
        <p:nvSpPr>
          <p:cNvPr id="5" name="Oval 4"/>
          <p:cNvSpPr/>
          <p:nvPr/>
        </p:nvSpPr>
        <p:spPr>
          <a:xfrm>
            <a:off x="6319623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8056345" y="3988428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6433332" y="5098401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V</a:t>
            </a:r>
          </a:p>
        </p:txBody>
      </p:sp>
      <p:cxnSp>
        <p:nvCxnSpPr>
          <p:cNvPr id="8" name="Straight Connector 7"/>
          <p:cNvCxnSpPr>
            <a:stCxn id="7" idx="0"/>
            <a:endCxn id="5" idx="4"/>
          </p:cNvCxnSpPr>
          <p:nvPr/>
        </p:nvCxnSpPr>
        <p:spPr>
          <a:xfrm flipH="1" flipV="1">
            <a:off x="6607955" y="3098079"/>
            <a:ext cx="113708" cy="200032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5173031" y="2817971"/>
            <a:ext cx="114659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  <a:endCxn id="5" idx="5"/>
          </p:cNvCxnSpPr>
          <p:nvPr/>
        </p:nvCxnSpPr>
        <p:spPr>
          <a:xfrm flipH="1" flipV="1">
            <a:off x="6811836" y="3016037"/>
            <a:ext cx="1328960" cy="105443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7"/>
          </p:cNvCxnSpPr>
          <p:nvPr/>
        </p:nvCxnSpPr>
        <p:spPr>
          <a:xfrm flipH="1">
            <a:off x="6925544" y="4466602"/>
            <a:ext cx="1215252" cy="71384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89280" y="3906387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L</a:t>
            </a:r>
          </a:p>
        </p:txBody>
      </p:sp>
      <p:sp>
        <p:nvSpPr>
          <p:cNvPr id="13" name="Oval 12"/>
          <p:cNvSpPr/>
          <p:nvPr/>
        </p:nvSpPr>
        <p:spPr>
          <a:xfrm>
            <a:off x="3731374" y="4340297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O</a:t>
            </a:r>
          </a:p>
        </p:txBody>
      </p:sp>
      <p:sp>
        <p:nvSpPr>
          <p:cNvPr id="14" name="Oval 13"/>
          <p:cNvSpPr/>
          <p:nvPr/>
        </p:nvSpPr>
        <p:spPr>
          <a:xfrm>
            <a:off x="8140796" y="2537864"/>
            <a:ext cx="576663" cy="5602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FF"/>
                </a:solidFill>
              </a:rPr>
              <a:t>T</a:t>
            </a:r>
          </a:p>
        </p:txBody>
      </p:sp>
      <p:cxnSp>
        <p:nvCxnSpPr>
          <p:cNvPr id="15" name="Straight Connector 14"/>
          <p:cNvCxnSpPr>
            <a:stCxn id="4" idx="3"/>
            <a:endCxn id="13" idx="0"/>
          </p:cNvCxnSpPr>
          <p:nvPr/>
        </p:nvCxnSpPr>
        <p:spPr>
          <a:xfrm flipH="1">
            <a:off x="4019705" y="3016037"/>
            <a:ext cx="661113" cy="132426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1"/>
          </p:cNvCxnSpPr>
          <p:nvPr/>
        </p:nvCxnSpPr>
        <p:spPr>
          <a:xfrm>
            <a:off x="4884700" y="3098079"/>
            <a:ext cx="589030" cy="8903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7"/>
            <a:endCxn id="5" idx="3"/>
          </p:cNvCxnSpPr>
          <p:nvPr/>
        </p:nvCxnSpPr>
        <p:spPr>
          <a:xfrm flipV="1">
            <a:off x="5881492" y="3016037"/>
            <a:ext cx="522582" cy="97239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4"/>
            <a:endCxn id="6" idx="0"/>
          </p:cNvCxnSpPr>
          <p:nvPr/>
        </p:nvCxnSpPr>
        <p:spPr>
          <a:xfrm flipH="1">
            <a:off x="8344677" y="3098079"/>
            <a:ext cx="84450" cy="89034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2"/>
          </p:cNvCxnSpPr>
          <p:nvPr/>
        </p:nvCxnSpPr>
        <p:spPr>
          <a:xfrm>
            <a:off x="4223586" y="4818470"/>
            <a:ext cx="2209745" cy="56003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3730" y="253786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9587" y="3210717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2829" y="3380422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7436" y="3238133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9705" y="3338755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0320" y="445069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4808" y="374492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1670" y="478627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98747" y="3407838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9" name="Straight Connector 28"/>
          <p:cNvCxnSpPr>
            <a:stCxn id="13" idx="6"/>
            <a:endCxn id="12" idx="2"/>
          </p:cNvCxnSpPr>
          <p:nvPr/>
        </p:nvCxnSpPr>
        <p:spPr>
          <a:xfrm flipV="1">
            <a:off x="4308037" y="4186494"/>
            <a:ext cx="1081243" cy="43391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1"/>
            <a:endCxn id="12" idx="5"/>
          </p:cNvCxnSpPr>
          <p:nvPr/>
        </p:nvCxnSpPr>
        <p:spPr>
          <a:xfrm flipH="1" flipV="1">
            <a:off x="5881492" y="4384560"/>
            <a:ext cx="636290" cy="7958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54497" y="4170591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86995" y="5066385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1" name="Straight Connector 40"/>
          <p:cNvCxnSpPr>
            <a:stCxn id="5" idx="6"/>
            <a:endCxn id="14" idx="2"/>
          </p:cNvCxnSpPr>
          <p:nvPr/>
        </p:nvCxnSpPr>
        <p:spPr>
          <a:xfrm>
            <a:off x="6896286" y="2817971"/>
            <a:ext cx="12445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8642" y="2537864"/>
            <a:ext cx="669053" cy="3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18684"/>
              </p:ext>
            </p:extLst>
          </p:nvPr>
        </p:nvGraphicFramePr>
        <p:xfrm>
          <a:off x="76200" y="2113854"/>
          <a:ext cx="3547508" cy="3571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Known?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V,S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00351" y="152400"/>
            <a:ext cx="879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Now we know the cheapest way to get from O to T:  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6351" y="762000"/>
            <a:ext cx="7111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FF"/>
                </a:solidFill>
              </a:rPr>
              <a:t>2 Paths:  (working backwards from T)</a:t>
            </a:r>
          </a:p>
          <a:p>
            <a:r>
              <a:rPr lang="en-US" sz="2400" dirty="0">
                <a:solidFill>
                  <a:srgbClr val="CC00FF"/>
                </a:solidFill>
              </a:rPr>
              <a:t>	O, V, E, T     or    O, V, S, E, T</a:t>
            </a:r>
          </a:p>
        </p:txBody>
      </p:sp>
    </p:spTree>
    <p:extLst>
      <p:ext uri="{BB962C8B-B14F-4D97-AF65-F5344CB8AC3E}">
        <p14:creationId xmlns:p14="http://schemas.microsoft.com/office/powerpoint/2010/main" val="374003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685800"/>
            <a:ext cx="8229600" cy="1600200"/>
          </a:xfrm>
        </p:spPr>
        <p:txBody>
          <a:bodyPr/>
          <a:lstStyle/>
          <a:p>
            <a:r>
              <a:rPr lang="en-US" dirty="0"/>
              <a:t>A* Algorithm</a:t>
            </a:r>
          </a:p>
        </p:txBody>
      </p:sp>
      <p:pic>
        <p:nvPicPr>
          <p:cNvPr id="4" name="ySN5Wnu88n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" y="1038224"/>
            <a:ext cx="8991600" cy="505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84908"/>
            <a:ext cx="79248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A graph where edges form ordered pairs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724400"/>
            <a:ext cx="496491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(A, B, D) but no longer (D, B, A)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658478" y="3266684"/>
            <a:ext cx="2431282" cy="2067316"/>
            <a:chOff x="5658478" y="3124200"/>
            <a:chExt cx="2431282" cy="2067316"/>
          </a:xfrm>
        </p:grpSpPr>
        <p:sp>
          <p:nvSpPr>
            <p:cNvPr id="9" name="Oval 8"/>
            <p:cNvSpPr/>
            <p:nvPr/>
          </p:nvSpPr>
          <p:spPr>
            <a:xfrm>
              <a:off x="5658478" y="312420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480160" y="3124200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480160" y="458191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658478" y="4581916"/>
              <a:ext cx="609600" cy="609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Calibri" pitchFamily="34" charset="0"/>
                </a:rPr>
                <a:t>D</a:t>
              </a:r>
            </a:p>
          </p:txBody>
        </p:sp>
        <p:cxnSp>
          <p:nvCxnSpPr>
            <p:cNvPr id="14" name="Straight Connector 13"/>
            <p:cNvCxnSpPr>
              <a:stCxn id="9" idx="5"/>
              <a:endCxn id="11" idx="1"/>
            </p:cNvCxnSpPr>
            <p:nvPr/>
          </p:nvCxnSpPr>
          <p:spPr>
            <a:xfrm>
              <a:off x="6178804" y="3644526"/>
              <a:ext cx="1390630" cy="10266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2" idx="7"/>
              <a:endCxn id="10" idx="3"/>
            </p:cNvCxnSpPr>
            <p:nvPr/>
          </p:nvCxnSpPr>
          <p:spPr>
            <a:xfrm flipV="1">
              <a:off x="6178804" y="3644526"/>
              <a:ext cx="1390630" cy="10266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6"/>
              <a:endCxn id="10" idx="2"/>
            </p:cNvCxnSpPr>
            <p:nvPr/>
          </p:nvCxnSpPr>
          <p:spPr>
            <a:xfrm>
              <a:off x="6268078" y="3429000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0"/>
              <a:endCxn id="10" idx="4"/>
            </p:cNvCxnSpPr>
            <p:nvPr/>
          </p:nvCxnSpPr>
          <p:spPr>
            <a:xfrm flipV="1">
              <a:off x="7784960" y="3733800"/>
              <a:ext cx="0" cy="8481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  <a:endCxn id="12" idx="6"/>
            </p:cNvCxnSpPr>
            <p:nvPr/>
          </p:nvCxnSpPr>
          <p:spPr>
            <a:xfrm flipH="1">
              <a:off x="6268078" y="4886716"/>
              <a:ext cx="121208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57200" y="3579309"/>
            <a:ext cx="4973822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>
                <a:solidFill>
                  <a:srgbClr val="FFFF66"/>
                </a:solidFill>
              </a:rPr>
              <a:t>Path</a:t>
            </a:r>
            <a:r>
              <a:rPr lang="en-US" sz="2400" dirty="0">
                <a:solidFill>
                  <a:srgbClr val="00FFCC"/>
                </a:solidFill>
              </a:rPr>
              <a:t> </a:t>
            </a:r>
            <a:r>
              <a:rPr lang="en-US" sz="2400" dirty="0"/>
              <a:t>– sequence of </a:t>
            </a:r>
            <a:r>
              <a:rPr lang="en-US" sz="2400" i="1" dirty="0"/>
              <a:t>directed</a:t>
            </a:r>
            <a:r>
              <a:rPr lang="en-US" sz="2400" dirty="0"/>
              <a:t> edges connecting 2 vertices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423207"/>
            <a:ext cx="427911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(A, B) is different from (B, A)</a:t>
            </a:r>
          </a:p>
        </p:txBody>
      </p:sp>
    </p:spTree>
    <p:extLst>
      <p:ext uri="{BB962C8B-B14F-4D97-AF65-F5344CB8AC3E}">
        <p14:creationId xmlns:p14="http://schemas.microsoft.com/office/powerpoint/2010/main" val="258813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8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84908"/>
            <a:ext cx="808976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A graph with weights or costs associated with each 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7304" y="3624963"/>
            <a:ext cx="496491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Edges:</a:t>
            </a:r>
          </a:p>
          <a:p>
            <a:r>
              <a:rPr lang="en-US" sz="2400" dirty="0"/>
              <a:t>(A, B, 3.50)	(B, C, 14.75)</a:t>
            </a:r>
          </a:p>
          <a:p>
            <a:r>
              <a:rPr lang="en-US" sz="2400" dirty="0"/>
              <a:t>(B, D, 17.00)	(C, D, 1.25)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2590800"/>
            <a:ext cx="4973822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400" dirty="0"/>
              <a:t>Can be directed or undirected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58478" y="3065606"/>
            <a:ext cx="3043184" cy="2212511"/>
            <a:chOff x="5658478" y="3065606"/>
            <a:chExt cx="3043184" cy="2212511"/>
          </a:xfrm>
        </p:grpSpPr>
        <p:grpSp>
          <p:nvGrpSpPr>
            <p:cNvPr id="17" name="Group 16"/>
            <p:cNvGrpSpPr/>
            <p:nvPr/>
          </p:nvGrpSpPr>
          <p:grpSpPr>
            <a:xfrm>
              <a:off x="5658478" y="3124200"/>
              <a:ext cx="2431282" cy="2067316"/>
              <a:chOff x="5658478" y="3124200"/>
              <a:chExt cx="2431282" cy="206731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658478" y="3124200"/>
                <a:ext cx="609600" cy="6096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480160" y="3124200"/>
                <a:ext cx="609600" cy="6096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480160" y="4581916"/>
                <a:ext cx="609600" cy="6096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8478" y="4581916"/>
                <a:ext cx="609600" cy="6096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25" name="Straight Connector 24"/>
              <p:cNvCxnSpPr>
                <a:stCxn id="23" idx="7"/>
                <a:endCxn id="20" idx="3"/>
              </p:cNvCxnSpPr>
              <p:nvPr/>
            </p:nvCxnSpPr>
            <p:spPr>
              <a:xfrm flipV="1">
                <a:off x="6178804" y="3644526"/>
                <a:ext cx="1390630" cy="102666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9" idx="6"/>
                <a:endCxn id="20" idx="2"/>
              </p:cNvCxnSpPr>
              <p:nvPr/>
            </p:nvCxnSpPr>
            <p:spPr>
              <a:xfrm>
                <a:off x="6268078" y="3429000"/>
                <a:ext cx="1212082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2" idx="0"/>
                <a:endCxn id="20" idx="4"/>
              </p:cNvCxnSpPr>
              <p:nvPr/>
            </p:nvCxnSpPr>
            <p:spPr>
              <a:xfrm flipV="1">
                <a:off x="7784960" y="3733800"/>
                <a:ext cx="0" cy="84811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2" idx="2"/>
                <a:endCxn id="23" idx="6"/>
              </p:cNvCxnSpPr>
              <p:nvPr/>
            </p:nvCxnSpPr>
            <p:spPr>
              <a:xfrm flipH="1">
                <a:off x="6268078" y="4886716"/>
                <a:ext cx="1212082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6553200" y="30656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3.50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78804" y="3788526"/>
              <a:ext cx="907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17.00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0221" y="4908785"/>
              <a:ext cx="907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1.25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93866" y="3980026"/>
              <a:ext cx="907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14.75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4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Graphs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84908"/>
            <a:ext cx="7162800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800" dirty="0"/>
              <a:t>The are several ways to represent a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2664767"/>
            <a:ext cx="3505200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800" dirty="0"/>
              <a:t>Edge List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3465984"/>
            <a:ext cx="3505200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800" dirty="0"/>
              <a:t>Adjacency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4267200"/>
            <a:ext cx="3505200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274320" rtlCol="0">
            <a:spAutoFit/>
          </a:bodyPr>
          <a:lstStyle/>
          <a:p>
            <a:r>
              <a:rPr lang="en-US" sz="2800" dirty="0"/>
              <a:t>Adjacency List</a:t>
            </a:r>
          </a:p>
        </p:txBody>
      </p:sp>
    </p:spTree>
    <p:extLst>
      <p:ext uri="{BB962C8B-B14F-4D97-AF65-F5344CB8AC3E}">
        <p14:creationId xmlns:p14="http://schemas.microsoft.com/office/powerpoint/2010/main" val="29893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3400"/>
            <a:ext cx="9144000" cy="1600200"/>
          </a:xfrm>
        </p:spPr>
        <p:txBody>
          <a:bodyPr/>
          <a:lstStyle/>
          <a:p>
            <a:r>
              <a:rPr lang="en-US" dirty="0"/>
              <a:t>Graph Example: </a:t>
            </a:r>
            <a:r>
              <a:rPr lang="en-US" dirty="0" err="1"/>
              <a:t>MegaBus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58131" y="1066951"/>
            <a:ext cx="8933469" cy="5486249"/>
            <a:chOff x="242486" y="928449"/>
            <a:chExt cx="8933469" cy="5486249"/>
          </a:xfrm>
        </p:grpSpPr>
        <p:sp>
          <p:nvSpPr>
            <p:cNvPr id="5" name="Oval 4"/>
            <p:cNvSpPr/>
            <p:nvPr/>
          </p:nvSpPr>
          <p:spPr>
            <a:xfrm>
              <a:off x="1577785" y="2623961"/>
              <a:ext cx="1046365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Dallas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42486" y="5698493"/>
              <a:ext cx="1858482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San Antonio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332550" y="4332670"/>
              <a:ext cx="1094604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Austin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65943" y="4107305"/>
              <a:ext cx="1371600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Houston</a:t>
              </a:r>
            </a:p>
          </p:txBody>
        </p:sp>
        <p:cxnSp>
          <p:nvCxnSpPr>
            <p:cNvPr id="15" name="Curved Connector 14"/>
            <p:cNvCxnSpPr>
              <a:stCxn id="7" idx="1"/>
              <a:endCxn id="5" idx="3"/>
            </p:cNvCxnSpPr>
            <p:nvPr/>
          </p:nvCxnSpPr>
          <p:spPr>
            <a:xfrm rot="5400000" flipH="1" flipV="1">
              <a:off x="941200" y="3618906"/>
              <a:ext cx="1341472" cy="238171"/>
            </a:xfrm>
            <a:prstGeom prst="curvedConnector3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6" idx="0"/>
              <a:endCxn id="7" idx="2"/>
            </p:cNvCxnSpPr>
            <p:nvPr/>
          </p:nvCxnSpPr>
          <p:spPr>
            <a:xfrm rot="5400000" flipH="1" flipV="1">
              <a:off x="699065" y="5065009"/>
              <a:ext cx="1106147" cy="160823"/>
            </a:xfrm>
            <a:prstGeom prst="curvedConnector2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86243" y="2547904"/>
              <a:ext cx="1676400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Little Rock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706801" y="4876800"/>
              <a:ext cx="1934763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Baton Rouge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7222800" y="5438817"/>
              <a:ext cx="1953155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New Orleans</a:t>
              </a:r>
            </a:p>
          </p:txBody>
        </p:sp>
        <p:cxnSp>
          <p:nvCxnSpPr>
            <p:cNvPr id="27" name="Curved Connector 26"/>
            <p:cNvCxnSpPr>
              <a:stCxn id="8" idx="6"/>
              <a:endCxn id="25" idx="0"/>
            </p:cNvCxnSpPr>
            <p:nvPr/>
          </p:nvCxnSpPr>
          <p:spPr>
            <a:xfrm>
              <a:off x="5237543" y="4366981"/>
              <a:ext cx="2961835" cy="1071836"/>
            </a:xfrm>
            <a:prstGeom prst="curvedConnector2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8" idx="5"/>
              <a:endCxn id="24" idx="0"/>
            </p:cNvCxnSpPr>
            <p:nvPr/>
          </p:nvCxnSpPr>
          <p:spPr>
            <a:xfrm rot="16200000" flipH="1">
              <a:off x="5692330" y="3894946"/>
              <a:ext cx="326201" cy="1637506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8" idx="4"/>
              <a:endCxn id="6" idx="7"/>
            </p:cNvCxnSpPr>
            <p:nvPr/>
          </p:nvCxnSpPr>
          <p:spPr>
            <a:xfrm rot="5400000">
              <a:off x="2616325" y="3839132"/>
              <a:ext cx="1147894" cy="2722943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5" idx="4"/>
              <a:endCxn id="8" idx="1"/>
            </p:cNvCxnSpPr>
            <p:nvPr/>
          </p:nvCxnSpPr>
          <p:spPr>
            <a:xfrm rot="16200000" flipH="1">
              <a:off x="2563863" y="2680416"/>
              <a:ext cx="1040050" cy="1965841"/>
            </a:xfrm>
            <a:prstGeom prst="curvedConnector3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6" idx="1"/>
              <a:endCxn id="5" idx="2"/>
            </p:cNvCxnSpPr>
            <p:nvPr/>
          </p:nvCxnSpPr>
          <p:spPr>
            <a:xfrm rot="5400000" flipH="1" flipV="1">
              <a:off x="-399237" y="3797529"/>
              <a:ext cx="2890913" cy="1063131"/>
            </a:xfrm>
            <a:prstGeom prst="curvedConnector2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6" idx="5"/>
              <a:endCxn id="25" idx="3"/>
            </p:cNvCxnSpPr>
            <p:nvPr/>
          </p:nvCxnSpPr>
          <p:spPr>
            <a:xfrm rot="5400000" flipH="1" flipV="1">
              <a:off x="4538978" y="3171932"/>
              <a:ext cx="259676" cy="5680033"/>
            </a:xfrm>
            <a:prstGeom prst="curvedConnector3">
              <a:avLst>
                <a:gd name="adj1" fmla="val -117322"/>
              </a:avLst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6" idx="6"/>
              <a:endCxn id="24" idx="3"/>
            </p:cNvCxnSpPr>
            <p:nvPr/>
          </p:nvCxnSpPr>
          <p:spPr>
            <a:xfrm flipV="1">
              <a:off x="2100968" y="5320094"/>
              <a:ext cx="3889172" cy="638075"/>
            </a:xfrm>
            <a:prstGeom prst="curvedConnector2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5" idx="6"/>
              <a:endCxn id="23" idx="2"/>
            </p:cNvCxnSpPr>
            <p:nvPr/>
          </p:nvCxnSpPr>
          <p:spPr>
            <a:xfrm flipV="1">
              <a:off x="2624150" y="2807580"/>
              <a:ext cx="2162093" cy="76057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6087416" y="928449"/>
              <a:ext cx="1271779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St Louis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5624443" y="1686714"/>
              <a:ext cx="1501699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Memphis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7798561" y="2828801"/>
              <a:ext cx="1204785" cy="5193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Atlanta</a:t>
              </a:r>
            </a:p>
          </p:txBody>
        </p:sp>
        <p:cxnSp>
          <p:nvCxnSpPr>
            <p:cNvPr id="110" name="Curved Connector 109"/>
            <p:cNvCxnSpPr>
              <a:stCxn id="5" idx="5"/>
              <a:endCxn id="59" idx="4"/>
            </p:cNvCxnSpPr>
            <p:nvPr/>
          </p:nvCxnSpPr>
          <p:spPr>
            <a:xfrm rot="16200000" flipH="1">
              <a:off x="5295485" y="242682"/>
              <a:ext cx="280897" cy="5930041"/>
            </a:xfrm>
            <a:prstGeom prst="curvedConnector3">
              <a:avLst>
                <a:gd name="adj1" fmla="val 181382"/>
              </a:avLst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>
              <a:stCxn id="5" idx="0"/>
              <a:endCxn id="57" idx="2"/>
            </p:cNvCxnSpPr>
            <p:nvPr/>
          </p:nvCxnSpPr>
          <p:spPr>
            <a:xfrm rot="5400000" flipH="1" flipV="1">
              <a:off x="3376274" y="-87181"/>
              <a:ext cx="1435836" cy="3986448"/>
            </a:xfrm>
            <a:prstGeom prst="curvedConnector2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Curved Connector 117"/>
            <p:cNvCxnSpPr>
              <a:stCxn id="5" idx="7"/>
              <a:endCxn id="58" idx="2"/>
            </p:cNvCxnSpPr>
            <p:nvPr/>
          </p:nvCxnSpPr>
          <p:spPr>
            <a:xfrm rot="5400000" flipH="1" flipV="1">
              <a:off x="3670864" y="746439"/>
              <a:ext cx="753628" cy="3153530"/>
            </a:xfrm>
            <a:prstGeom prst="curvedConnector2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Curved Connector 134"/>
            <p:cNvCxnSpPr>
              <a:stCxn id="7" idx="6"/>
              <a:endCxn id="8" idx="2"/>
            </p:cNvCxnSpPr>
            <p:nvPr/>
          </p:nvCxnSpPr>
          <p:spPr>
            <a:xfrm flipV="1">
              <a:off x="2427154" y="4366981"/>
              <a:ext cx="1438789" cy="225365"/>
            </a:xfrm>
            <a:prstGeom prst="curvedConnector3">
              <a:avLst>
                <a:gd name="adj1" fmla="val 50000"/>
              </a:avLst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467496" y="3753519"/>
              <a:ext cx="1016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196 mi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57200" y="2895600"/>
              <a:ext cx="1016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274 mi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43815" y="2454684"/>
              <a:ext cx="1016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316 mi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75582" y="1686714"/>
              <a:ext cx="1016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452 mi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61487" y="1109246"/>
              <a:ext cx="1016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628 mi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77870" y="3217609"/>
              <a:ext cx="1016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783 mi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41096" y="3623846"/>
              <a:ext cx="1016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239 mi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71727" y="4926500"/>
              <a:ext cx="1016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79 mi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4600" y="4191000"/>
              <a:ext cx="1016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167 mi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98549" y="6076144"/>
              <a:ext cx="1016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541 mi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06801" y="4047560"/>
              <a:ext cx="1016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349 mi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29424" y="4919246"/>
              <a:ext cx="1016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197 mi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78559" y="5486400"/>
              <a:ext cx="1016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463 mi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973636" y="4648200"/>
              <a:ext cx="10165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270 mi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765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9143</TotalTime>
  <Words>3808</Words>
  <Application>Microsoft Office PowerPoint</Application>
  <PresentationFormat>On-screen Show (4:3)</PresentationFormat>
  <Paragraphs>1402</Paragraphs>
  <Slides>59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Cambria Math</vt:lpstr>
      <vt:lpstr>Century Gothic</vt:lpstr>
      <vt:lpstr>Courier New</vt:lpstr>
      <vt:lpstr>Palatino Linotype</vt:lpstr>
      <vt:lpstr>Verdana</vt:lpstr>
      <vt:lpstr>Wingdings</vt:lpstr>
      <vt:lpstr>Executive</vt:lpstr>
      <vt:lpstr>Graphs</vt:lpstr>
      <vt:lpstr>Graphs</vt:lpstr>
      <vt:lpstr>Undirected Graphs</vt:lpstr>
      <vt:lpstr>Undirected Graphs</vt:lpstr>
      <vt:lpstr>Undirected Graphs</vt:lpstr>
      <vt:lpstr>Directed Graphs</vt:lpstr>
      <vt:lpstr>Networks</vt:lpstr>
      <vt:lpstr>Implementing Graphs</vt:lpstr>
      <vt:lpstr>Graph Example: MegaBus</vt:lpstr>
      <vt:lpstr>Edge List</vt:lpstr>
      <vt:lpstr>Edge List</vt:lpstr>
      <vt:lpstr>Adjacency Matrix</vt:lpstr>
      <vt:lpstr>Adjacency Matrix</vt:lpstr>
      <vt:lpstr>Adjacency List</vt:lpstr>
      <vt:lpstr>Adjacency List</vt:lpstr>
      <vt:lpstr>Comparing Efficiency</vt:lpstr>
      <vt:lpstr>PowerPoint Presentation</vt:lpstr>
      <vt:lpstr>PowerPoint Presentation</vt:lpstr>
      <vt:lpstr>PowerPoint Presentation</vt:lpstr>
      <vt:lpstr>PowerPoint Presentation</vt:lpstr>
      <vt:lpstr>Traversing and Searching</vt:lpstr>
      <vt:lpstr>Breadth-First Search</vt:lpstr>
      <vt:lpstr>Breadth-First Traversal</vt:lpstr>
      <vt:lpstr>Breadth-First Search</vt:lpstr>
      <vt:lpstr>Breadth-First Search</vt:lpstr>
      <vt:lpstr>Breadth-First Traversal</vt:lpstr>
      <vt:lpstr>Breadth-First Traversal</vt:lpstr>
      <vt:lpstr>Depth-First Traversal</vt:lpstr>
      <vt:lpstr>Depth-First Traversal</vt:lpstr>
      <vt:lpstr>Depth-First Traversal</vt:lpstr>
      <vt:lpstr>Depth-First Traversal</vt:lpstr>
      <vt:lpstr>Depth-First Traversal</vt:lpstr>
      <vt:lpstr>Testing for Connectivity</vt:lpstr>
      <vt:lpstr>“Cheapest” Cost of Connecting All Nodes</vt:lpstr>
      <vt:lpstr>Minimum Spanning Tree</vt:lpstr>
      <vt:lpstr>Finding a Minimum Spanning Tree</vt:lpstr>
      <vt:lpstr>Prim’s Algorithm</vt:lpstr>
      <vt:lpstr>Prim’s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Prim’s Algorithm Practice</vt:lpstr>
      <vt:lpstr>Finding the Shortest Path</vt:lpstr>
      <vt:lpstr>Finding Shortest Path</vt:lpstr>
      <vt:lpstr>Dijkstra’s Algorithm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A* Algorithm</vt:lpstr>
    </vt:vector>
  </TitlesOfParts>
  <Company>Plano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18B</dc:title>
  <dc:creator>Plano ISD</dc:creator>
  <cp:lastModifiedBy>Robin Bailey</cp:lastModifiedBy>
  <cp:revision>262</cp:revision>
  <cp:lastPrinted>2015-04-16T15:24:23Z</cp:lastPrinted>
  <dcterms:created xsi:type="dcterms:W3CDTF">2006-02-21T14:15:35Z</dcterms:created>
  <dcterms:modified xsi:type="dcterms:W3CDTF">2023-04-11T14:57:11Z</dcterms:modified>
</cp:coreProperties>
</file>