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handoutMasterIdLst>
    <p:handoutMasterId r:id="rId28"/>
  </p:handout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9" r:id="rId9"/>
    <p:sldId id="308" r:id="rId10"/>
    <p:sldId id="311" r:id="rId11"/>
    <p:sldId id="310" r:id="rId12"/>
    <p:sldId id="312" r:id="rId13"/>
    <p:sldId id="324" r:id="rId14"/>
    <p:sldId id="325" r:id="rId15"/>
    <p:sldId id="313" r:id="rId16"/>
    <p:sldId id="314" r:id="rId17"/>
    <p:sldId id="315" r:id="rId18"/>
    <p:sldId id="317" r:id="rId19"/>
    <p:sldId id="316" r:id="rId20"/>
    <p:sldId id="318" r:id="rId21"/>
    <p:sldId id="319" r:id="rId22"/>
    <p:sldId id="320" r:id="rId23"/>
    <p:sldId id="321" r:id="rId24"/>
    <p:sldId id="322" r:id="rId25"/>
    <p:sldId id="323" r:id="rId26"/>
    <p:sldId id="327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66FF"/>
    <a:srgbClr val="000066"/>
    <a:srgbClr val="FF0000"/>
    <a:srgbClr val="00FFFF"/>
    <a:srgbClr val="FF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7160114-47D0-40B1-A09D-68ADDF2DC7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9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18F7-4876-4339-893B-0C72850FD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233F-7100-402B-8C07-C0F262994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4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3D0B-DCEC-468A-BF22-4C4D01A941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51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7C7B275-1F52-4B09-A7AF-ECAFA77E2C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DDA9-3E12-4947-827C-5E780F94E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B6D0-E62A-4FBD-9166-E6192CA6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4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EA67-F120-4DE5-8888-F95EEE7DE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63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2B32-B96A-4CF9-B44A-B8A643C9B7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9DD0-6311-45AC-8DE2-9838F0F21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9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0DA3-52CA-4C1F-9770-A6B63DA18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2D25-62B2-489F-9029-0A8AB850C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EFAD-0631-4E97-AE37-6DA46EEF0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D393-D769-46D7-AB2F-010F4D523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4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Engineering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Spiral Model</a:t>
            </a:r>
          </a:p>
        </p:txBody>
      </p:sp>
      <p:pic>
        <p:nvPicPr>
          <p:cNvPr id="747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5908"/>
            <a:ext cx="8229600" cy="4414546"/>
          </a:xfrm>
          <a:noFill/>
          <a:ln w="38100">
            <a:solidFill>
              <a:srgbClr val="666699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Spiral Model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Defined by Barry Boehm in an article appearing in IEEE in May 1988</a:t>
            </a:r>
          </a:p>
          <a:p>
            <a:pPr>
              <a:lnSpc>
                <a:spcPct val="90000"/>
              </a:lnSpc>
            </a:pPr>
            <a:r>
              <a:rPr lang="en-US"/>
              <a:t>Combines an iterative variation of the waterfall model with prototyping in stages</a:t>
            </a:r>
          </a:p>
          <a:p>
            <a:pPr lvl="1">
              <a:lnSpc>
                <a:spcPct val="90000"/>
              </a:lnSpc>
            </a:pPr>
            <a:r>
              <a:rPr lang="en-US"/>
              <a:t>In a short time span, work through SDLC to produce prototype</a:t>
            </a:r>
          </a:p>
          <a:p>
            <a:pPr lvl="1">
              <a:lnSpc>
                <a:spcPct val="90000"/>
              </a:lnSpc>
            </a:pPr>
            <a:r>
              <a:rPr lang="en-US"/>
              <a:t>Go back through the SDLC and apply lessons learned, risk analysis, and customer feedback to produce another prototype or final program</a:t>
            </a:r>
          </a:p>
          <a:p>
            <a:pPr lvl="1">
              <a:lnSpc>
                <a:spcPct val="90000"/>
              </a:lnSpc>
            </a:pPr>
            <a:r>
              <a:rPr lang="en-US"/>
              <a:t>Repeat until final program is produced</a:t>
            </a:r>
          </a:p>
          <a:p>
            <a:pPr>
              <a:lnSpc>
                <a:spcPct val="90000"/>
              </a:lnSpc>
            </a:pPr>
            <a:r>
              <a:rPr lang="en-US"/>
              <a:t> Better process, but time consuming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methodologies developed </a:t>
            </a:r>
            <a:r>
              <a:rPr lang="en-US" sz="2400" dirty="0" smtClean="0"/>
              <a:t>de-formalize </a:t>
            </a:r>
            <a:r>
              <a:rPr lang="en-US" sz="2400" dirty="0"/>
              <a:t>the process and produce a higher quality product in a shorter time span</a:t>
            </a:r>
          </a:p>
          <a:p>
            <a:endParaRPr lang="en-US" sz="2400" dirty="0"/>
          </a:p>
          <a:p>
            <a:r>
              <a:rPr lang="en-US" sz="2400" dirty="0"/>
              <a:t>Rational Unified Process </a:t>
            </a:r>
            <a:r>
              <a:rPr lang="en-US" sz="2400" dirty="0" smtClean="0"/>
              <a:t>–</a:t>
            </a:r>
          </a:p>
          <a:p>
            <a:pPr lvl="1"/>
            <a:r>
              <a:rPr lang="en-US" sz="2000" dirty="0" smtClean="0"/>
              <a:t>Phases </a:t>
            </a:r>
            <a:r>
              <a:rPr lang="en-US" sz="2000" dirty="0"/>
              <a:t>overlap, especially implementation and </a:t>
            </a:r>
            <a:r>
              <a:rPr lang="en-US" sz="2000" dirty="0" smtClean="0"/>
              <a:t>testing </a:t>
            </a:r>
          </a:p>
          <a:p>
            <a:pPr lvl="1"/>
            <a:r>
              <a:rPr lang="en-US" sz="2000" dirty="0" smtClean="0"/>
              <a:t>Predecessor to agile development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Extreme Programming</a:t>
            </a:r>
          </a:p>
          <a:p>
            <a:pPr lvl="1"/>
            <a:r>
              <a:rPr lang="en-US" sz="2000" dirty="0"/>
              <a:t>Cuts through formal, traditional processes</a:t>
            </a:r>
          </a:p>
          <a:p>
            <a:pPr lvl="1"/>
            <a:r>
              <a:rPr lang="en-US" sz="2000" dirty="0"/>
              <a:t>Focuses on best </a:t>
            </a:r>
            <a:r>
              <a:rPr lang="en-US" sz="2000" dirty="0" smtClean="0"/>
              <a:t>practices</a:t>
            </a:r>
          </a:p>
          <a:p>
            <a:pPr lvl="1"/>
            <a:r>
              <a:rPr lang="en-US" sz="2000" dirty="0" smtClean="0"/>
              <a:t>Type of agile development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" y="1219200"/>
            <a:ext cx="81724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2001 – the Manifesto for Agile Development</a:t>
            </a:r>
          </a:p>
          <a:p>
            <a:r>
              <a:rPr lang="en-US" dirty="0" smtClean="0"/>
              <a:t>Based on iterative, incremental development</a:t>
            </a:r>
          </a:p>
          <a:p>
            <a:r>
              <a:rPr lang="en-US" dirty="0" smtClean="0"/>
              <a:t>Requirements and solutions evolve through collaboration</a:t>
            </a:r>
          </a:p>
          <a:p>
            <a:r>
              <a:rPr lang="en-US" dirty="0" smtClean="0"/>
              <a:t>Responds quickly to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259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Design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the classes</a:t>
            </a:r>
          </a:p>
          <a:p>
            <a:endParaRPr lang="en-US"/>
          </a:p>
          <a:p>
            <a:r>
              <a:rPr lang="en-US"/>
              <a:t>Determine each class’ responsibilities</a:t>
            </a:r>
          </a:p>
          <a:p>
            <a:endParaRPr lang="en-US"/>
          </a:p>
          <a:p>
            <a:r>
              <a:rPr lang="en-US"/>
              <a:t>Describe the relationships between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68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the Classes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Examine the problem description</a:t>
            </a:r>
          </a:p>
          <a:p>
            <a:r>
              <a:rPr lang="en-US"/>
              <a:t>Identify potential </a:t>
            </a:r>
            <a:r>
              <a:rPr lang="en-US" i="1"/>
              <a:t>classes</a:t>
            </a:r>
            <a:r>
              <a:rPr lang="en-US"/>
              <a:t> by looking for the significant </a:t>
            </a:r>
            <a:r>
              <a:rPr lang="en-US" i="1"/>
              <a:t>nouns</a:t>
            </a:r>
          </a:p>
          <a:p>
            <a:pPr lvl="1"/>
            <a:r>
              <a:rPr lang="en-US"/>
              <a:t>Brainstorming is good!</a:t>
            </a:r>
          </a:p>
          <a:p>
            <a:pPr lvl="1"/>
            <a:r>
              <a:rPr lang="en-US"/>
              <a:t>You can always eliminate a class later</a:t>
            </a:r>
          </a:p>
          <a:p>
            <a:r>
              <a:rPr lang="en-US"/>
              <a:t>Separate potential classes from potential attributes</a:t>
            </a:r>
          </a:p>
          <a:p>
            <a:r>
              <a:rPr lang="en-US"/>
              <a:t>Define the </a:t>
            </a:r>
            <a:r>
              <a:rPr lang="en-US" i="1"/>
              <a:t>behavior</a:t>
            </a:r>
            <a:r>
              <a:rPr lang="en-US"/>
              <a:t> for each major class by looking for the significant </a:t>
            </a:r>
            <a:r>
              <a:rPr lang="en-US" i="1"/>
              <a:t>verbs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78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the Classes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Remember:</a:t>
            </a:r>
          </a:p>
          <a:p>
            <a:pPr lvl="1"/>
            <a:r>
              <a:rPr lang="en-US"/>
              <a:t>Classes represents multiple objects that exhibit the same behavior (like players, customers, accounts)</a:t>
            </a:r>
          </a:p>
          <a:p>
            <a:pPr lvl="1"/>
            <a:endParaRPr lang="en-US"/>
          </a:p>
          <a:p>
            <a:pPr lvl="1"/>
            <a:r>
              <a:rPr lang="en-US"/>
              <a:t>Don’t overly complicate the design</a:t>
            </a:r>
          </a:p>
          <a:p>
            <a:pPr lvl="2"/>
            <a:r>
              <a:rPr lang="en-US"/>
              <a:t>A primitive type may be sufficient</a:t>
            </a:r>
          </a:p>
          <a:p>
            <a:pPr lvl="2"/>
            <a:r>
              <a:rPr lang="en-US"/>
              <a:t>A Java library may provide the necessary class</a:t>
            </a:r>
          </a:p>
          <a:p>
            <a:pPr lvl="1"/>
            <a:endParaRPr lang="en-US"/>
          </a:p>
          <a:p>
            <a:pPr lvl="1"/>
            <a:r>
              <a:rPr lang="en-US"/>
              <a:t>Additional classes may be discovered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885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CRC Card</a:t>
            </a:r>
          </a:p>
        </p:txBody>
      </p:sp>
      <p:pic>
        <p:nvPicPr>
          <p:cNvPr id="80899" name="Picture 3" descr="01_1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5" y="1600200"/>
            <a:ext cx="7773029" cy="4525963"/>
          </a:xfr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Determine Class Responsibilities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CRC Cards are used to discover each </a:t>
            </a:r>
            <a:r>
              <a:rPr lang="en-US" i="1"/>
              <a:t>Class</a:t>
            </a:r>
            <a:r>
              <a:rPr lang="en-US"/>
              <a:t>, its </a:t>
            </a:r>
            <a:r>
              <a:rPr lang="en-US" i="1"/>
              <a:t>Responsibilities</a:t>
            </a:r>
            <a:r>
              <a:rPr lang="en-US"/>
              <a:t>, and its </a:t>
            </a:r>
            <a:r>
              <a:rPr lang="en-US" i="1"/>
              <a:t>Collaborators</a:t>
            </a:r>
          </a:p>
          <a:p>
            <a:pPr>
              <a:lnSpc>
                <a:spcPct val="90000"/>
              </a:lnSpc>
            </a:pPr>
            <a:r>
              <a:rPr lang="en-US"/>
              <a:t>Create an index card for each potential class</a:t>
            </a:r>
          </a:p>
          <a:p>
            <a:pPr>
              <a:lnSpc>
                <a:spcPct val="90000"/>
              </a:lnSpc>
            </a:pPr>
            <a:r>
              <a:rPr lang="en-US"/>
              <a:t>Identify tasks (methods) in the problem description</a:t>
            </a:r>
          </a:p>
          <a:p>
            <a:pPr lvl="1">
              <a:lnSpc>
                <a:spcPct val="90000"/>
              </a:lnSpc>
            </a:pPr>
            <a:r>
              <a:rPr lang="en-US"/>
              <a:t>Determine which class is responsible for the task (write it on its card)</a:t>
            </a:r>
          </a:p>
          <a:p>
            <a:pPr lvl="1">
              <a:lnSpc>
                <a:spcPct val="90000"/>
              </a:lnSpc>
            </a:pPr>
            <a:r>
              <a:rPr lang="en-US"/>
              <a:t>Determine any other classes needed to fulfill task (collaborators)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98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Software Development Life Cycle (SDLC)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28600" y="1752600"/>
            <a:ext cx="8305800" cy="180022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Process of developing a software system, encompassing activities from initial analysis phase through deployment, maintenance, and eventually, the demise of the system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2743200" y="3810000"/>
            <a:ext cx="60198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u="sng">
                <a:solidFill>
                  <a:schemeClr val="tx2"/>
                </a:solidFill>
              </a:rPr>
              <a:t>Typical Phases:</a:t>
            </a:r>
          </a:p>
          <a:p>
            <a:pPr lvl="1"/>
            <a:r>
              <a:rPr lang="en-US" sz="2800">
                <a:solidFill>
                  <a:schemeClr val="tx2"/>
                </a:solidFill>
              </a:rPr>
              <a:t>Analysis</a:t>
            </a:r>
          </a:p>
          <a:p>
            <a:pPr lvl="1"/>
            <a:r>
              <a:rPr lang="en-US" sz="2800">
                <a:solidFill>
                  <a:schemeClr val="tx2"/>
                </a:solidFill>
              </a:rPr>
              <a:t>Design</a:t>
            </a:r>
          </a:p>
          <a:p>
            <a:pPr lvl="1"/>
            <a:r>
              <a:rPr lang="en-US" sz="2800">
                <a:solidFill>
                  <a:schemeClr val="tx2"/>
                </a:solidFill>
              </a:rPr>
              <a:t>Implementation</a:t>
            </a:r>
          </a:p>
          <a:p>
            <a:pPr lvl="1"/>
            <a:r>
              <a:rPr lang="en-US" sz="2800">
                <a:solidFill>
                  <a:schemeClr val="tx2"/>
                </a:solidFill>
              </a:rPr>
              <a:t>Integration</a:t>
            </a:r>
          </a:p>
          <a:p>
            <a:pPr lvl="1"/>
            <a:r>
              <a:rPr lang="en-US" sz="2800">
                <a:solidFill>
                  <a:schemeClr val="tx2"/>
                </a:solidFill>
              </a:rPr>
              <a:t>Operations/Maintenance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  <p:bldP spid="655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Describe Relationships Between Classes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Inheritance</a:t>
            </a:r>
          </a:p>
          <a:p>
            <a:endParaRPr lang="en-US"/>
          </a:p>
          <a:p>
            <a:r>
              <a:rPr lang="en-US"/>
              <a:t>Aggregation</a:t>
            </a:r>
          </a:p>
          <a:p>
            <a:endParaRPr lang="en-US"/>
          </a:p>
          <a:p>
            <a:r>
              <a:rPr lang="en-US"/>
              <a:t>Dependency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819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Models “</a:t>
            </a:r>
            <a:r>
              <a:rPr lang="en-US" dirty="0">
                <a:solidFill>
                  <a:srgbClr val="FF00FF"/>
                </a:solidFill>
              </a:rPr>
              <a:t>is-a</a:t>
            </a:r>
            <a:r>
              <a:rPr lang="en-US" dirty="0"/>
              <a:t>” relationship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Rectangle2D </a:t>
            </a:r>
            <a:r>
              <a:rPr lang="en-US" dirty="0" smtClean="0"/>
              <a:t>is-a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RectangleShape</a:t>
            </a:r>
            <a:endParaRPr lang="en-US" dirty="0">
              <a:latin typeface="Lucida Console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HashSet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smtClean="0"/>
              <a:t>is-a</a:t>
            </a:r>
            <a:r>
              <a:rPr lang="en-US" dirty="0" smtClean="0">
                <a:latin typeface="Lucida Console" pitchFamily="49" charset="0"/>
              </a:rPr>
              <a:t> Set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Lucida Console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Useful when a group of objects exhibit the same behaviors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Use </a:t>
            </a:r>
            <a:r>
              <a:rPr lang="en-US" dirty="0">
                <a:solidFill>
                  <a:srgbClr val="FF00FF"/>
                </a:solidFill>
              </a:rPr>
              <a:t>inheritance</a:t>
            </a:r>
            <a:r>
              <a:rPr lang="en-US" dirty="0"/>
              <a:t> to group those objects that have some common attributes and implementations (superclass and subclasses)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Use </a:t>
            </a:r>
            <a:r>
              <a:rPr lang="en-US" dirty="0">
                <a:solidFill>
                  <a:srgbClr val="FF00FF"/>
                </a:solidFill>
              </a:rPr>
              <a:t>interfaces</a:t>
            </a:r>
            <a:r>
              <a:rPr lang="en-US" dirty="0"/>
              <a:t> to group those objects that have very different implementations (e.g., </a:t>
            </a:r>
            <a:r>
              <a:rPr lang="en-US" dirty="0" err="1" smtClean="0">
                <a:latin typeface="Lucida Console" pitchFamily="49" charset="0"/>
              </a:rPr>
              <a:t>HashSet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TreeSet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829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(Composition)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“</a:t>
            </a:r>
            <a:r>
              <a:rPr lang="en-US" dirty="0">
                <a:solidFill>
                  <a:srgbClr val="FF00FF"/>
                </a:solidFill>
              </a:rPr>
              <a:t>has-a</a:t>
            </a:r>
            <a:r>
              <a:rPr lang="en-US" dirty="0"/>
              <a:t>” relationship</a:t>
            </a:r>
          </a:p>
          <a:p>
            <a:pPr lvl="1"/>
            <a:r>
              <a:rPr lang="en-US" dirty="0"/>
              <a:t>A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Twitter </a:t>
            </a:r>
            <a:r>
              <a:rPr lang="en-US" dirty="0" smtClean="0"/>
              <a:t>has-a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adjMatrix</a:t>
            </a:r>
            <a:endParaRPr lang="en-US" dirty="0">
              <a:latin typeface="Lucida Console" pitchFamily="49" charset="0"/>
            </a:endParaRPr>
          </a:p>
          <a:p>
            <a:pPr lvl="1"/>
            <a:r>
              <a:rPr lang="en-US" dirty="0"/>
              <a:t>A</a:t>
            </a:r>
            <a:r>
              <a:rPr lang="en-US" dirty="0">
                <a:latin typeface="Lucida Console" pitchFamily="49" charset="0"/>
              </a:rPr>
              <a:t> Twitter </a:t>
            </a:r>
            <a:r>
              <a:rPr lang="en-US" dirty="0" smtClean="0"/>
              <a:t>has-a</a:t>
            </a:r>
            <a:r>
              <a:rPr lang="en-US" dirty="0" smtClean="0">
                <a:latin typeface="Lucida Console" pitchFamily="49" charset="0"/>
              </a:rPr>
              <a:t> Person </a:t>
            </a:r>
            <a:r>
              <a:rPr lang="en-US" dirty="0" smtClean="0"/>
              <a:t>collection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Objects in one class contain references to objects of another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8397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Models “</a:t>
            </a:r>
            <a:r>
              <a:rPr lang="en-US" dirty="0">
                <a:solidFill>
                  <a:srgbClr val="FF00FF"/>
                </a:solidFill>
              </a:rPr>
              <a:t>uses</a:t>
            </a:r>
            <a:r>
              <a:rPr lang="en-US" dirty="0"/>
              <a:t>” relationship</a:t>
            </a:r>
          </a:p>
          <a:p>
            <a:r>
              <a:rPr lang="en-US" dirty="0"/>
              <a:t>Method of a class uses an object of another class (temporary)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Lucida Console" pitchFamily="49" charset="0"/>
              </a:rPr>
              <a:t>Scanner</a:t>
            </a:r>
            <a:r>
              <a:rPr lang="en-US" dirty="0"/>
              <a:t> class</a:t>
            </a:r>
            <a:r>
              <a:rPr lang="en-US"/>
              <a:t>, </a:t>
            </a:r>
            <a:r>
              <a:rPr lang="en-US" smtClean="0">
                <a:latin typeface="Lucida Console" pitchFamily="49" charset="0"/>
              </a:rPr>
              <a:t>Math</a:t>
            </a:r>
            <a:r>
              <a:rPr lang="en-US" smtClean="0"/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More of a utilitarian relationship</a:t>
            </a:r>
          </a:p>
          <a:p>
            <a:r>
              <a:rPr lang="en-US" dirty="0"/>
              <a:t>Weaker connection than aggregation</a:t>
            </a:r>
          </a:p>
          <a:p>
            <a:r>
              <a:rPr lang="en-US" dirty="0"/>
              <a:t>Use aggregation when information about an object needs to be remembered between method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849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Unified Modeling Language (UML)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/>
              <a:t>Graphical scheme for representing analysis and design decisions</a:t>
            </a:r>
          </a:p>
          <a:p>
            <a:endParaRPr lang="en-US" sz="2400" dirty="0"/>
          </a:p>
          <a:p>
            <a:r>
              <a:rPr lang="en-US" sz="2400" dirty="0"/>
              <a:t>Classes are represented by rectangles</a:t>
            </a:r>
          </a:p>
        </p:txBody>
      </p:sp>
      <p:graphicFrame>
        <p:nvGraphicFramePr>
          <p:cNvPr id="8602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8089869"/>
              </p:ext>
            </p:extLst>
          </p:nvPr>
        </p:nvGraphicFramePr>
        <p:xfrm>
          <a:off x="457200" y="3657600"/>
          <a:ext cx="8229600" cy="2181544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Relationship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Symbol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Line Style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Arrow Tip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Inheritance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Solid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Triangle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Interface Implementation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Dotted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Triangle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Aggregation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Solid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Diamond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Dependency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Dotted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 rot="5400000">
            <a:off x="4502626" y="4220692"/>
            <a:ext cx="228600" cy="1219200"/>
            <a:chOff x="5029200" y="3962400"/>
            <a:chExt cx="228600" cy="9906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5144894" y="4191000"/>
              <a:ext cx="0" cy="76200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sosceles Triangle 19"/>
            <p:cNvSpPr/>
            <p:nvPr/>
          </p:nvSpPr>
          <p:spPr>
            <a:xfrm>
              <a:off x="5029200" y="3962400"/>
              <a:ext cx="228600" cy="22860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007326" y="5657514"/>
            <a:ext cx="1252797" cy="0"/>
          </a:xfrm>
          <a:prstGeom prst="line">
            <a:avLst/>
          </a:prstGeom>
          <a:ln w="571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rot="5400000">
            <a:off x="4502626" y="3801888"/>
            <a:ext cx="228600" cy="1219200"/>
            <a:chOff x="5029200" y="3962400"/>
            <a:chExt cx="228600" cy="9906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5144894" y="4191000"/>
              <a:ext cx="0" cy="762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>
              <a:off x="5029200" y="3962400"/>
              <a:ext cx="228600" cy="22860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07326" y="5181600"/>
            <a:ext cx="1144573" cy="152400"/>
            <a:chOff x="3998497" y="5093784"/>
            <a:chExt cx="1144573" cy="152400"/>
          </a:xfrm>
        </p:grpSpPr>
        <p:cxnSp>
          <p:nvCxnSpPr>
            <p:cNvPr id="7" name="Straight Connector 6"/>
            <p:cNvCxnSpPr/>
            <p:nvPr/>
          </p:nvCxnSpPr>
          <p:spPr>
            <a:xfrm rot="5400000" flipV="1">
              <a:off x="4674147" y="4701061"/>
              <a:ext cx="0" cy="93784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Decision 12"/>
            <p:cNvSpPr/>
            <p:nvPr/>
          </p:nvSpPr>
          <p:spPr>
            <a:xfrm>
              <a:off x="3998497" y="5093784"/>
              <a:ext cx="239751" cy="152400"/>
            </a:xfrm>
            <a:prstGeom prst="flowChartDecisi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1" y="707421"/>
            <a:ext cx="8493178" cy="41693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UML Example</a:t>
            </a:r>
            <a:endParaRPr lang="en-US" dirty="0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722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4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722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29099" y="5312569"/>
            <a:ext cx="19812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Multiplicities:</a:t>
            </a:r>
            <a:endParaRPr lang="en-US" sz="2400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94653"/>
              </p:ext>
            </p:extLst>
          </p:nvPr>
        </p:nvGraphicFramePr>
        <p:xfrm>
          <a:off x="5257800" y="4876800"/>
          <a:ext cx="3733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57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number (zero or more)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557">
                <a:tc>
                  <a:txBody>
                    <a:bodyPr/>
                    <a:lstStyle/>
                    <a:p>
                      <a:r>
                        <a:rPr lang="en-US" dirty="0" smtClean="0"/>
                        <a:t>1..*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or more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557">
                <a:tc>
                  <a:txBody>
                    <a:bodyPr/>
                    <a:lstStyle/>
                    <a:p>
                      <a:r>
                        <a:rPr lang="en-US" dirty="0" smtClean="0"/>
                        <a:t>0..1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or 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5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Exactly 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2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Example: </a:t>
            </a:r>
            <a:r>
              <a:rPr lang="en-US" dirty="0" err="1" smtClean="0"/>
              <a:t>ScreenSaver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722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4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722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8839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Phase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</a:t>
            </a:r>
            <a:r>
              <a:rPr lang="en-US" i="1" dirty="0">
                <a:solidFill>
                  <a:srgbClr val="FF00FF"/>
                </a:solidFill>
              </a:rPr>
              <a:t>what</a:t>
            </a:r>
            <a:r>
              <a:rPr lang="en-US" dirty="0">
                <a:solidFill>
                  <a:srgbClr val="FF00FF"/>
                </a:solidFill>
              </a:rPr>
              <a:t> the program will do</a:t>
            </a:r>
          </a:p>
          <a:p>
            <a:pPr lvl="1"/>
            <a:r>
              <a:rPr lang="en-US" dirty="0"/>
              <a:t>Analyze the customer request for feasibility</a:t>
            </a:r>
          </a:p>
          <a:p>
            <a:pPr lvl="1"/>
            <a:r>
              <a:rPr lang="en-US" dirty="0"/>
              <a:t>Ask questions to clarify the request</a:t>
            </a:r>
          </a:p>
          <a:p>
            <a:endParaRPr lang="en-US" dirty="0"/>
          </a:p>
          <a:p>
            <a:r>
              <a:rPr lang="en-US" dirty="0"/>
              <a:t>Produce a </a:t>
            </a:r>
            <a:r>
              <a:rPr lang="en-US" dirty="0">
                <a:solidFill>
                  <a:srgbClr val="FF00FF"/>
                </a:solidFill>
              </a:rPr>
              <a:t>requirements specification</a:t>
            </a:r>
          </a:p>
          <a:p>
            <a:pPr lvl="1"/>
            <a:r>
              <a:rPr lang="en-US" dirty="0"/>
              <a:t>Defines what the program will do once completed</a:t>
            </a:r>
          </a:p>
          <a:p>
            <a:pPr lvl="1"/>
            <a:r>
              <a:rPr lang="en-US" dirty="0"/>
              <a:t>Defines performance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Phase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 </a:t>
            </a:r>
            <a:r>
              <a:rPr lang="en-US" i="1" dirty="0">
                <a:solidFill>
                  <a:srgbClr val="FF00FF"/>
                </a:solidFill>
              </a:rPr>
              <a:t>how</a:t>
            </a:r>
            <a:r>
              <a:rPr lang="en-US" dirty="0">
                <a:solidFill>
                  <a:srgbClr val="FF00FF"/>
                </a:solidFill>
              </a:rPr>
              <a:t> to implement the program</a:t>
            </a:r>
          </a:p>
          <a:p>
            <a:pPr lvl="1"/>
            <a:r>
              <a:rPr lang="en-US" dirty="0"/>
              <a:t>Identify underlying structures needed</a:t>
            </a:r>
          </a:p>
          <a:p>
            <a:pPr lvl="1"/>
            <a:r>
              <a:rPr lang="en-US" dirty="0"/>
              <a:t>Identify the major classes</a:t>
            </a:r>
          </a:p>
          <a:p>
            <a:endParaRPr lang="en-US" dirty="0"/>
          </a:p>
          <a:p>
            <a:r>
              <a:rPr lang="en-US" dirty="0"/>
              <a:t>Produces a </a:t>
            </a:r>
            <a:r>
              <a:rPr lang="en-US" dirty="0">
                <a:solidFill>
                  <a:srgbClr val="FF00FF"/>
                </a:solidFill>
              </a:rPr>
              <a:t>description of the classes and methods</a:t>
            </a:r>
          </a:p>
          <a:p>
            <a:pPr lvl="1"/>
            <a:r>
              <a:rPr lang="en-US" dirty="0"/>
              <a:t>Defines the classes needed and their most important methods</a:t>
            </a:r>
          </a:p>
          <a:p>
            <a:pPr lvl="1"/>
            <a:r>
              <a:rPr lang="en-US" dirty="0"/>
              <a:t>Defines the relationships between the classes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Phase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Implement the planned classes and methods</a:t>
            </a:r>
            <a:r>
              <a:rPr lang="en-US" dirty="0"/>
              <a:t> (write the code!)</a:t>
            </a:r>
          </a:p>
          <a:p>
            <a:endParaRPr lang="en-US" dirty="0"/>
          </a:p>
          <a:p>
            <a:r>
              <a:rPr lang="en-US" dirty="0"/>
              <a:t>Produces a </a:t>
            </a:r>
            <a:r>
              <a:rPr lang="en-US" dirty="0">
                <a:solidFill>
                  <a:srgbClr val="FF00FF"/>
                </a:solidFill>
              </a:rPr>
              <a:t>completed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Phase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FF"/>
                </a:solidFill>
              </a:rPr>
              <a:t>Verify that the program works </a:t>
            </a:r>
            <a:r>
              <a:rPr lang="en-US" dirty="0"/>
              <a:t>according to the requirements spec</a:t>
            </a:r>
          </a:p>
          <a:p>
            <a:pPr lvl="1"/>
            <a:r>
              <a:rPr lang="en-US" dirty="0">
                <a:solidFill>
                  <a:srgbClr val="9966FF"/>
                </a:solidFill>
              </a:rPr>
              <a:t>Unit tests </a:t>
            </a:r>
            <a:r>
              <a:rPr lang="en-US" dirty="0"/>
              <a:t>– test an individual class</a:t>
            </a:r>
          </a:p>
          <a:p>
            <a:pPr lvl="1"/>
            <a:r>
              <a:rPr lang="en-US" dirty="0">
                <a:solidFill>
                  <a:srgbClr val="9966FF"/>
                </a:solidFill>
              </a:rPr>
              <a:t>Integrated tests </a:t>
            </a:r>
            <a:r>
              <a:rPr lang="en-US" dirty="0"/>
              <a:t>– test the interaction of multiple classes</a:t>
            </a:r>
          </a:p>
          <a:p>
            <a:pPr lvl="1"/>
            <a:r>
              <a:rPr lang="en-US" dirty="0">
                <a:solidFill>
                  <a:srgbClr val="9966FF"/>
                </a:solidFill>
              </a:rPr>
              <a:t>Good test plan </a:t>
            </a:r>
            <a:r>
              <a:rPr lang="en-US" dirty="0"/>
              <a:t>with thorough test data is crucial</a:t>
            </a:r>
          </a:p>
          <a:p>
            <a:endParaRPr lang="en-US" dirty="0"/>
          </a:p>
          <a:p>
            <a:r>
              <a:rPr lang="en-US" dirty="0"/>
              <a:t>Produces a </a:t>
            </a:r>
            <a:r>
              <a:rPr lang="en-US" dirty="0">
                <a:solidFill>
                  <a:srgbClr val="FF00FF"/>
                </a:solidFill>
              </a:rPr>
              <a:t>report documenting the tests </a:t>
            </a:r>
            <a:r>
              <a:rPr lang="en-US" dirty="0"/>
              <a:t>performed and the results of the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Operations/Maintenance Phase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Install the program </a:t>
            </a:r>
            <a:r>
              <a:rPr lang="en-US" dirty="0"/>
              <a:t>at the customer site</a:t>
            </a:r>
          </a:p>
          <a:p>
            <a:pPr lvl="1"/>
            <a:r>
              <a:rPr lang="en-US" dirty="0"/>
              <a:t>Re-verify that the program still works</a:t>
            </a:r>
          </a:p>
          <a:p>
            <a:pPr lvl="1"/>
            <a:r>
              <a:rPr lang="en-US" dirty="0"/>
              <a:t>Train users</a:t>
            </a:r>
          </a:p>
          <a:p>
            <a:endParaRPr lang="en-US" dirty="0"/>
          </a:p>
          <a:p>
            <a:r>
              <a:rPr lang="en-US" dirty="0">
                <a:solidFill>
                  <a:srgbClr val="FF00FF"/>
                </a:solidFill>
              </a:rPr>
              <a:t>Program is now in everyday use</a:t>
            </a:r>
          </a:p>
          <a:p>
            <a:pPr lvl="1"/>
            <a:r>
              <a:rPr lang="en-US" dirty="0"/>
              <a:t>New bugs are discovered and fixed (maintenance)</a:t>
            </a:r>
          </a:p>
          <a:p>
            <a:pPr lvl="1"/>
            <a:r>
              <a:rPr lang="en-US" dirty="0"/>
              <a:t>New features are requested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Waterfall Model</a:t>
            </a:r>
          </a:p>
        </p:txBody>
      </p:sp>
      <p:pic>
        <p:nvPicPr>
          <p:cNvPr id="72707" name="Picture 3" descr="Waterfall_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752600"/>
            <a:ext cx="5348288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Waterfall Model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Model developed in the early 1970s for formal software development process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Fully complete each phase in sequence before moving to the next phase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Great in theory, tough in practice</a:t>
            </a:r>
          </a:p>
          <a:p>
            <a:pPr lvl="1">
              <a:lnSpc>
                <a:spcPct val="90000"/>
              </a:lnSpc>
            </a:pPr>
            <a:r>
              <a:rPr lang="en-US"/>
              <a:t>Very difficult to achieve perfection in each stage with extremely large projects</a:t>
            </a:r>
          </a:p>
          <a:p>
            <a:pPr lvl="1">
              <a:lnSpc>
                <a:spcPct val="90000"/>
              </a:lnSpc>
            </a:pPr>
            <a:r>
              <a:rPr lang="en-US"/>
              <a:t>Still widely used, but usually a modified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2161</TotalTime>
  <Words>818</Words>
  <Application>Microsoft Office PowerPoint</Application>
  <PresentationFormat>On-screen Show (4:3)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Lucida Console</vt:lpstr>
      <vt:lpstr>Verdana</vt:lpstr>
      <vt:lpstr>Wingdings</vt:lpstr>
      <vt:lpstr>Office Theme</vt:lpstr>
      <vt:lpstr>Software Engineering</vt:lpstr>
      <vt:lpstr>Software Development Life Cycle (SDLC)</vt:lpstr>
      <vt:lpstr>Analysis Phase</vt:lpstr>
      <vt:lpstr>Design Phase</vt:lpstr>
      <vt:lpstr>Implementation Phase</vt:lpstr>
      <vt:lpstr>Integration Phase</vt:lpstr>
      <vt:lpstr>Operations/Maintenance Phase</vt:lpstr>
      <vt:lpstr>Waterfall Model</vt:lpstr>
      <vt:lpstr>Waterfall Model</vt:lpstr>
      <vt:lpstr>Spiral Model</vt:lpstr>
      <vt:lpstr>Spiral Model</vt:lpstr>
      <vt:lpstr>Other Models</vt:lpstr>
      <vt:lpstr>Agile Development</vt:lpstr>
      <vt:lpstr>Agile Development</vt:lpstr>
      <vt:lpstr>Object-Oriented Design</vt:lpstr>
      <vt:lpstr>Find the Classes</vt:lpstr>
      <vt:lpstr>Find the Classes</vt:lpstr>
      <vt:lpstr>CRC Card</vt:lpstr>
      <vt:lpstr>Determine Class Responsibilities</vt:lpstr>
      <vt:lpstr>Describe Relationships Between Classes</vt:lpstr>
      <vt:lpstr>Inheritance</vt:lpstr>
      <vt:lpstr>Aggregation (Composition)</vt:lpstr>
      <vt:lpstr>Dependency</vt:lpstr>
      <vt:lpstr>Unified Modeling Language (UML)</vt:lpstr>
      <vt:lpstr>UML Example</vt:lpstr>
      <vt:lpstr>UML Example: ScreenSaver Lab</vt:lpstr>
    </vt:vector>
  </TitlesOfParts>
  <Company>The Ishman Household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 Analysis and Design</dc:title>
  <dc:creator>Tracy Ishman</dc:creator>
  <cp:lastModifiedBy>Tracy Ishman</cp:lastModifiedBy>
  <cp:revision>69</cp:revision>
  <cp:lastPrinted>2019-04-15T16:34:48Z</cp:lastPrinted>
  <dcterms:created xsi:type="dcterms:W3CDTF">2006-08-23T01:35:08Z</dcterms:created>
  <dcterms:modified xsi:type="dcterms:W3CDTF">2019-04-24T14:01:55Z</dcterms:modified>
</cp:coreProperties>
</file>