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6" r:id="rId13"/>
    <p:sldId id="277" r:id="rId14"/>
    <p:sldId id="278" r:id="rId15"/>
    <p:sldId id="268" r:id="rId16"/>
    <p:sldId id="266" r:id="rId17"/>
    <p:sldId id="267" r:id="rId18"/>
    <p:sldId id="275" r:id="rId19"/>
    <p:sldId id="270" r:id="rId20"/>
    <p:sldId id="271" r:id="rId21"/>
    <p:sldId id="272" r:id="rId22"/>
    <p:sldId id="273" r:id="rId23"/>
    <p:sldId id="274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664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1AD-C639-6348-80CF-54AC80AD67D9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2088-C4FE-0044-A425-F0007AC4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Varnish at The BBC	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Andy “Bob” Brockhurst</a:t>
            </a:r>
          </a:p>
          <a:p>
            <a:pPr algn="ctr">
              <a:buNone/>
            </a:pPr>
            <a:r>
              <a:rPr lang="en-US" dirty="0" smtClean="0"/>
              <a:t>Principal Engineer </a:t>
            </a:r>
          </a:p>
          <a:p>
            <a:pPr algn="ctr">
              <a:buNone/>
            </a:pPr>
            <a:r>
              <a:rPr lang="en-US" dirty="0" smtClean="0"/>
              <a:t>BBC Frameworks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b3cft on your </a:t>
            </a:r>
            <a:r>
              <a:rPr lang="en-US" dirty="0" err="1" smtClean="0"/>
              <a:t>soshul</a:t>
            </a:r>
            <a:r>
              <a:rPr lang="en-US" dirty="0" smtClean="0"/>
              <a:t> </a:t>
            </a:r>
            <a:r>
              <a:rPr lang="en-US" dirty="0" err="1" smtClean="0"/>
              <a:t>meedja</a:t>
            </a:r>
            <a:r>
              <a:rPr lang="en-US" dirty="0" smtClean="0"/>
              <a:t> of choice</a:t>
            </a:r>
          </a:p>
          <a:p>
            <a:pPr algn="ctr">
              <a:buNone/>
            </a:pPr>
            <a:r>
              <a:rPr lang="en-US" dirty="0" smtClean="0"/>
              <a:t>or </a:t>
            </a:r>
            <a:r>
              <a:rPr lang="en-US" dirty="0" err="1" smtClean="0"/>
              <a:t>www.kingkludge.net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Varnish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verbose.</a:t>
            </a:r>
          </a:p>
          <a:p>
            <a:r>
              <a:rPr lang="en-US" dirty="0" smtClean="0"/>
              <a:t>Logs to memory or binary files.</a:t>
            </a:r>
          </a:p>
          <a:p>
            <a:r>
              <a:rPr lang="en-US" dirty="0" err="1" smtClean="0"/>
              <a:t>varnishlog</a:t>
            </a:r>
            <a:r>
              <a:rPr lang="en-US" dirty="0" smtClean="0"/>
              <a:t> ‐</a:t>
            </a:r>
            <a:r>
              <a:rPr lang="en-US" dirty="0" err="1" smtClean="0"/>
              <a:t>c</a:t>
            </a:r>
            <a:r>
              <a:rPr lang="en-US" dirty="0" smtClean="0"/>
              <a:t> ‐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RxHeader</a:t>
            </a:r>
            <a:r>
              <a:rPr lang="en-US" dirty="0" smtClean="0"/>
              <a:t> ‐I \^User‐Agent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arnishlog</a:t>
            </a:r>
            <a:r>
              <a:rPr lang="en-US" dirty="0" smtClean="0"/>
              <a:t> -</a:t>
            </a:r>
            <a:r>
              <a:rPr lang="en-US" dirty="0" err="1" smtClean="0"/>
              <a:t>w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endParaRPr lang="en-US" dirty="0" smtClean="0"/>
          </a:p>
          <a:p>
            <a:r>
              <a:rPr lang="en-US" dirty="0" err="1" smtClean="0"/>
              <a:t>varnishlog</a:t>
            </a:r>
            <a:r>
              <a:rPr lang="en-US" dirty="0" smtClean="0"/>
              <a:t> -</a:t>
            </a:r>
            <a:r>
              <a:rPr lang="en-US" dirty="0" err="1" smtClean="0"/>
              <a:t>r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endParaRPr lang="en-US" dirty="0" smtClean="0"/>
          </a:p>
          <a:p>
            <a:pPr lvl="1"/>
            <a:r>
              <a:rPr lang="en-US" dirty="0" err="1" smtClean="0"/>
              <a:t>varnishreplay</a:t>
            </a:r>
            <a:r>
              <a:rPr lang="en-US" dirty="0" smtClean="0"/>
              <a:t> -a </a:t>
            </a:r>
            <a:r>
              <a:rPr lang="en-US" dirty="0" err="1" smtClean="0"/>
              <a:t>server:port</a:t>
            </a:r>
            <a:r>
              <a:rPr lang="en-US" dirty="0" smtClean="0"/>
              <a:t> -</a:t>
            </a:r>
            <a:r>
              <a:rPr lang="en-US" dirty="0" err="1" smtClean="0"/>
              <a:t>r</a:t>
            </a:r>
            <a:r>
              <a:rPr lang="en-US" dirty="0" smtClean="0"/>
              <a:t> /</a:t>
            </a:r>
            <a:r>
              <a:rPr lang="en-US" dirty="0" err="1" smtClean="0"/>
              <a:t>tmp/varnish.log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varnishncsa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varnishstat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Varnish server vital statistics.</a:t>
            </a:r>
          </a:p>
          <a:p>
            <a:pPr lvl="1"/>
            <a:r>
              <a:rPr lang="en-US" dirty="0" smtClean="0"/>
              <a:t>Hint. `</a:t>
            </a:r>
            <a:r>
              <a:rPr lang="en-US" dirty="0" err="1" smtClean="0"/>
              <a:t>varnishstat</a:t>
            </a:r>
            <a:r>
              <a:rPr lang="en-US" dirty="0" smtClean="0"/>
              <a:t> -1` and bash fu for monitoring</a:t>
            </a:r>
          </a:p>
          <a:p>
            <a:r>
              <a:rPr lang="en-US" dirty="0" err="1" smtClean="0"/>
              <a:t>varnishtop</a:t>
            </a:r>
            <a:endParaRPr lang="en-US" dirty="0" smtClean="0"/>
          </a:p>
          <a:p>
            <a:pPr lvl="1"/>
            <a:r>
              <a:rPr lang="en-US" dirty="0" smtClean="0"/>
              <a:t>Aggregated logs sorted by frequency.</a:t>
            </a:r>
          </a:p>
          <a:p>
            <a:r>
              <a:rPr lang="en-US" dirty="0" err="1" smtClean="0"/>
              <a:t>varnishhist</a:t>
            </a:r>
            <a:endParaRPr lang="en-US" dirty="0" smtClean="0"/>
          </a:p>
          <a:p>
            <a:pPr lvl="1"/>
            <a:r>
              <a:rPr lang="en-US" dirty="0" err="1" smtClean="0"/>
              <a:t>Ascii</a:t>
            </a:r>
            <a:r>
              <a:rPr lang="en-US" dirty="0" smtClean="0"/>
              <a:t>-art graph of hit/miss request times.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varnishstat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800" b="1" dirty="0" smtClean="0">
                <a:latin typeface="Courier"/>
              </a:rPr>
              <a:t>1+04:21:22                                                                              pal007.back.int.cwwtf.local</a:t>
            </a:r>
          </a:p>
          <a:p>
            <a:pPr>
              <a:buNone/>
            </a:pPr>
            <a:r>
              <a:rPr lang="en-US" sz="800" b="1" dirty="0" err="1" smtClean="0">
                <a:latin typeface="Courier"/>
              </a:rPr>
              <a:t>Hitrate</a:t>
            </a:r>
            <a:r>
              <a:rPr lang="en-US" sz="800" b="1" dirty="0" smtClean="0">
                <a:latin typeface="Courier"/>
              </a:rPr>
              <a:t> ratio:       10      100     1000</a:t>
            </a:r>
          </a:p>
          <a:p>
            <a:pPr>
              <a:buNone/>
            </a:pPr>
            <a:r>
              <a:rPr lang="en-US" sz="800" b="1" dirty="0" err="1" smtClean="0">
                <a:latin typeface="Courier"/>
              </a:rPr>
              <a:t>Hitrate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avg</a:t>
            </a:r>
            <a:r>
              <a:rPr lang="en-US" sz="800" b="1" dirty="0" smtClean="0">
                <a:latin typeface="Courier"/>
              </a:rPr>
              <a:t>:     0.0028   0.0287   0.0486</a:t>
            </a:r>
          </a:p>
          <a:p>
            <a:pPr>
              <a:buNone/>
            </a:pP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32341         0.00         0.32 Client connections accepted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100624         1.00         0.99 Client requests received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533         0.00         0.01 Cache hits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3722         0.00         0.04 Cache hits for pass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5661         0.00         0.06 Cache misses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34511         1.00         0.34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success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65346         0.00         0.64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reuses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31262         1.00         0.31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was closed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96615         1.00         0.95 Backend </a:t>
            </a:r>
            <a:r>
              <a:rPr lang="en-US" sz="800" b="1" dirty="0" err="1" smtClean="0">
                <a:latin typeface="Courier"/>
              </a:rPr>
              <a:t>conn</a:t>
            </a:r>
            <a:r>
              <a:rPr lang="en-US" sz="800" b="1" dirty="0" smtClean="0">
                <a:latin typeface="Courier"/>
              </a:rPr>
              <a:t>. recycles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21939         0.00         0.21 Fetch head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52188         0.00         0.51 Fetch with Length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22908         1.00         0.22 Fetch chunked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2811         0.00         0.03 Fetch wanted close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7         0.00         0.00 Fetch zero </a:t>
            </a:r>
            <a:r>
              <a:rPr lang="en-US" sz="800" b="1" dirty="0" err="1" smtClean="0">
                <a:latin typeface="Courier"/>
              </a:rPr>
              <a:t>len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28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sess_mem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2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sess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4114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object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4126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objectcore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1267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objecthead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8196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1          .            .   N small free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5          .            .   N large free </a:t>
            </a:r>
            <a:r>
              <a:rPr lang="en-US" sz="800" b="1" dirty="0" err="1" smtClean="0">
                <a:latin typeface="Courier"/>
              </a:rPr>
              <a:t>smf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7          .            .   N </a:t>
            </a:r>
            <a:r>
              <a:rPr lang="en-US" sz="800" b="1" dirty="0" err="1" smtClean="0">
                <a:latin typeface="Courier"/>
              </a:rPr>
              <a:t>struct</a:t>
            </a:r>
            <a:r>
              <a:rPr lang="en-US" sz="800" b="1" dirty="0" smtClean="0">
                <a:latin typeface="Courier"/>
              </a:rPr>
              <a:t> </a:t>
            </a:r>
            <a:r>
              <a:rPr lang="en-US" sz="800" b="1" dirty="0" err="1" smtClean="0">
                <a:latin typeface="Courier"/>
              </a:rPr>
              <a:t>vbe_conn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1600          .            .   N worker threads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1600         0.00         0.02 N worker threads created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  6          .            .   N </a:t>
            </a:r>
            <a:r>
              <a:rPr lang="en-US" sz="800" b="1" dirty="0" err="1" smtClean="0">
                <a:latin typeface="Courier"/>
              </a:rPr>
              <a:t>backends</a:t>
            </a:r>
            <a:endParaRPr lang="en-US" sz="800" b="1" dirty="0" smtClean="0">
              <a:latin typeface="Courier"/>
            </a:endParaRP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1152          .            .   N expired objects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  117          .            .   N LRU moved objects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55653         1.00         0.55 Objects sent with write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 32341         0.00         0.32 Total Sessions</a:t>
            </a:r>
          </a:p>
          <a:p>
            <a:pPr>
              <a:buNone/>
            </a:pPr>
            <a:r>
              <a:rPr lang="en-US" sz="800" b="1" dirty="0" smtClean="0">
                <a:latin typeface="Courier"/>
              </a:rPr>
              <a:t>      100624         1.00         0.99 Total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"/>
              </a:rPr>
              <a:t>list length 175    				         			       pal007.back.int.cwwtf.local</a:t>
            </a: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108.12 </a:t>
            </a:r>
            <a:r>
              <a:rPr lang="en-US" b="1" dirty="0" err="1" smtClean="0">
                <a:latin typeface="Courier"/>
              </a:rPr>
              <a:t>VCL_return</a:t>
            </a:r>
            <a:r>
              <a:rPr lang="en-US" b="1" dirty="0" smtClean="0">
                <a:latin typeface="Courier"/>
              </a:rPr>
              <a:t>     pass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81.57 </a:t>
            </a:r>
            <a:r>
              <a:rPr lang="en-US" b="1" dirty="0" err="1" smtClean="0">
                <a:latin typeface="Courier"/>
              </a:rPr>
              <a:t>RxProtocol</a:t>
            </a:r>
            <a:r>
              <a:rPr lang="en-US" b="1" dirty="0" smtClean="0">
                <a:latin typeface="Courier"/>
              </a:rPr>
              <a:t> 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81.57 </a:t>
            </a:r>
            <a:r>
              <a:rPr lang="en-US" b="1" dirty="0" err="1" smtClean="0">
                <a:latin typeface="Courier"/>
              </a:rPr>
              <a:t>TxProtocol</a:t>
            </a:r>
            <a:r>
              <a:rPr lang="en-US" b="1" dirty="0" smtClean="0">
                <a:latin typeface="Courier"/>
              </a:rPr>
              <a:t> 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Cache-Control: max-age=259200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Connection: keep-alive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</a:t>
            </a:r>
            <a:r>
              <a:rPr lang="en-US" b="1" dirty="0" err="1" smtClean="0">
                <a:latin typeface="Courier"/>
              </a:rPr>
              <a:t>recv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VCL_acl</a:t>
            </a:r>
            <a:r>
              <a:rPr lang="en-US" b="1" dirty="0" smtClean="0">
                <a:latin typeface="Courier"/>
              </a:rPr>
              <a:t>        MATCH </a:t>
            </a:r>
            <a:r>
              <a:rPr lang="en-US" b="1" dirty="0" err="1" smtClean="0">
                <a:latin typeface="Courier"/>
              </a:rPr>
              <a:t>allow_cluster_client_ip</a:t>
            </a:r>
            <a:r>
              <a:rPr lang="en-US" b="1" dirty="0" smtClean="0">
                <a:latin typeface="Courier"/>
              </a:rPr>
              <a:t> 212.58.246.0/23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hash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VCL_return</a:t>
            </a:r>
            <a:r>
              <a:rPr lang="en-US" b="1" dirty="0" smtClean="0">
                <a:latin typeface="Courier"/>
              </a:rPr>
              <a:t>     hash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X-ESI-Capability: 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X-Country: </a:t>
            </a:r>
            <a:r>
              <a:rPr lang="en-US" b="1" dirty="0" err="1" smtClean="0">
                <a:latin typeface="Courier"/>
              </a:rPr>
              <a:t>gb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IP_Is_Advertise_Combined</a:t>
            </a:r>
            <a:r>
              <a:rPr lang="en-US" b="1" dirty="0" smtClean="0">
                <a:latin typeface="Courier"/>
              </a:rPr>
              <a:t>: no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IP_Is_UK_Combined</a:t>
            </a:r>
            <a:r>
              <a:rPr lang="en-US" b="1" dirty="0" smtClean="0">
                <a:latin typeface="Courier"/>
              </a:rPr>
              <a:t>: yes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Quova</a:t>
            </a:r>
            <a:r>
              <a:rPr lang="en-US" b="1" dirty="0" smtClean="0">
                <a:latin typeface="Courier"/>
              </a:rPr>
              <a:t>-Status: Success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</a:t>
            </a:r>
            <a:r>
              <a:rPr lang="en-US" b="1" dirty="0" err="1" smtClean="0">
                <a:latin typeface="Courier"/>
              </a:rPr>
              <a:t>GeoIP</a:t>
            </a:r>
            <a:r>
              <a:rPr lang="en-US" b="1" dirty="0" smtClean="0">
                <a:latin typeface="Courier"/>
              </a:rPr>
              <a:t>-Cache: hit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X-DEMI-Browser: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X-DEMI-OS: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X-DEMI-Captions: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X-DEMI-Display: 800x600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X-DEMI-Wallpaper: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X-DEMI-XHTML-Level: 4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X-DEMI-Navigation: mouse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X-DEMI-OS-Version: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X-DEMI-Version: 0.3.10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X-DEMI-Type: desktop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X-DEMI-Input-Map: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41.26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X-DEMI-Cache: hit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40.35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Host: </a:t>
            </a:r>
            <a:r>
              <a:rPr lang="en-US" b="1" dirty="0" err="1" smtClean="0">
                <a:latin typeface="Courier"/>
              </a:rPr>
              <a:t>www.int.bbc.co.uk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40.35 </a:t>
            </a:r>
            <a:r>
              <a:rPr lang="en-US" b="1" dirty="0" err="1" smtClean="0">
                <a:latin typeface="Courier"/>
              </a:rPr>
              <a:t>TxHeader</a:t>
            </a:r>
            <a:r>
              <a:rPr lang="en-US" b="1" dirty="0" smtClean="0">
                <a:latin typeface="Courier"/>
              </a:rPr>
              <a:t>       Host: </a:t>
            </a:r>
            <a:r>
              <a:rPr lang="en-US" b="1" dirty="0" err="1" smtClean="0">
                <a:latin typeface="Courier"/>
              </a:rPr>
              <a:t>www.int.bbc.co.uk</a:t>
            </a: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RxHeader</a:t>
            </a:r>
            <a:r>
              <a:rPr lang="en-US" b="1" dirty="0" smtClean="0">
                <a:latin typeface="Courier"/>
              </a:rPr>
              <a:t>       Server: Apache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VCL_call</a:t>
            </a:r>
            <a:r>
              <a:rPr lang="en-US" b="1" dirty="0" smtClean="0">
                <a:latin typeface="Courier"/>
              </a:rPr>
              <a:t>       fetch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ObjProtocol</a:t>
            </a:r>
            <a:r>
              <a:rPr lang="en-US" b="1" dirty="0" smtClean="0">
                <a:latin typeface="Courier"/>
              </a:rPr>
              <a:t>    HTTP/1.1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40.32 </a:t>
            </a:r>
            <a:r>
              <a:rPr lang="en-US" b="1" dirty="0" err="1" smtClean="0">
                <a:latin typeface="Courier"/>
              </a:rPr>
              <a:t>ObjHeader</a:t>
            </a:r>
            <a:r>
              <a:rPr lang="en-US" b="1" dirty="0" smtClean="0">
                <a:latin typeface="Courier"/>
              </a:rPr>
              <a:t>      Server: Apache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varnishhist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4777" y="1160321"/>
            <a:ext cx="7958456" cy="5500105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"/>
              </a:rPr>
              <a:t>1:10, </a:t>
            </a:r>
            <a:r>
              <a:rPr lang="en-US" b="1" dirty="0" err="1" smtClean="0">
                <a:latin typeface="Courier"/>
              </a:rPr>
              <a:t>n</a:t>
            </a:r>
            <a:r>
              <a:rPr lang="en-US" b="1" dirty="0" smtClean="0">
                <a:latin typeface="Courier"/>
              </a:rPr>
              <a:t> = 959                                                        pal007.back.int.cwwtf.local</a:t>
            </a: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endParaRPr lang="en-US" b="1" dirty="0" smtClean="0">
              <a:latin typeface="Courier"/>
            </a:endParaRP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                 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                 ###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       #       #   #  # ###    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                        ######      #       ## ##  # ####### #### # #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+---------+---------+---------+---------+---------+---------+---------+---------+---------</a:t>
            </a:r>
          </a:p>
          <a:p>
            <a:pPr>
              <a:buNone/>
            </a:pPr>
            <a:r>
              <a:rPr lang="en-US" b="1" dirty="0" smtClean="0">
                <a:latin typeface="Courier"/>
              </a:rPr>
              <a:t>|1e-6     |1e-5     |1e-4     |1e-3     |1e-2     |1e-1     |1e0      |1e1      |1e2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</a:p>
          <a:p>
            <a:r>
              <a:rPr lang="en-US" dirty="0" smtClean="0"/>
              <a:t>Live coding time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 descr="401pol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6711"/>
            <a:ext cx="8229600" cy="4155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BBC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iPlayer</a:t>
            </a:r>
          </a:p>
          <a:p>
            <a:r>
              <a:rPr lang="en-US" dirty="0" smtClean="0"/>
              <a:t>Internal usage for APIs</a:t>
            </a:r>
          </a:p>
          <a:p>
            <a:r>
              <a:rPr lang="en-US" dirty="0" smtClean="0"/>
              <a:t>BBC Homepage</a:t>
            </a:r>
          </a:p>
          <a:p>
            <a:r>
              <a:rPr lang="en-US" dirty="0" smtClean="0"/>
              <a:t>Coming soon…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Sport</a:t>
            </a:r>
          </a:p>
          <a:p>
            <a:pPr lvl="1"/>
            <a:r>
              <a:rPr lang="en-US" dirty="0" smtClean="0"/>
              <a:t>News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Varnish?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vary on user-agent</a:t>
            </a:r>
          </a:p>
          <a:p>
            <a:pPr lvl="1"/>
            <a:r>
              <a:rPr lang="en-US" dirty="0" smtClean="0"/>
              <a:t>Varying on user-agent is a bad idea</a:t>
            </a:r>
          </a:p>
          <a:p>
            <a:r>
              <a:rPr lang="en-US" dirty="0" smtClean="0"/>
              <a:t>Need to vary on IP</a:t>
            </a:r>
          </a:p>
          <a:p>
            <a:pPr lvl="1"/>
            <a:r>
              <a:rPr lang="en-US" dirty="0" smtClean="0"/>
              <a:t>Also a bad idea</a:t>
            </a:r>
          </a:p>
          <a:p>
            <a:r>
              <a:rPr lang="en-US" dirty="0" smtClean="0"/>
              <a:t>Best possible use of limited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pic-win-photos-protest-logice-w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-1654625" y="0"/>
            <a:ext cx="1246996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orge high-level logical and layer 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340" r="-9340"/>
          <a:stretch>
            <a:fillRect/>
          </a:stretch>
        </p:blipFill>
        <p:spPr>
          <a:xfrm>
            <a:off x="-858656" y="368028"/>
            <a:ext cx="10850466" cy="5967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Frameworks look after at Auntie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PAL &amp; </a:t>
            </a:r>
            <a:r>
              <a:rPr lang="en-US" dirty="0" err="1" smtClean="0"/>
              <a:t>Zend</a:t>
            </a:r>
            <a:r>
              <a:rPr lang="en-US" dirty="0" smtClean="0"/>
              <a:t> Framework. </a:t>
            </a:r>
          </a:p>
          <a:p>
            <a:r>
              <a:rPr lang="en-US" dirty="0" smtClean="0"/>
              <a:t>BBC Micro.</a:t>
            </a:r>
          </a:p>
          <a:p>
            <a:r>
              <a:rPr lang="en-US" dirty="0" smtClean="0"/>
              <a:t>Spectrum.</a:t>
            </a:r>
          </a:p>
          <a:p>
            <a:r>
              <a:rPr lang="en-US" dirty="0" err="1" smtClean="0"/>
              <a:t>Barlesque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PHP Binaries.</a:t>
            </a:r>
          </a:p>
          <a:p>
            <a:r>
              <a:rPr lang="en-US" dirty="0" err="1" smtClean="0"/>
              <a:t>Wurfl</a:t>
            </a:r>
            <a:r>
              <a:rPr lang="en-US" dirty="0" smtClean="0"/>
              <a:t> (Java).</a:t>
            </a:r>
          </a:p>
          <a:p>
            <a:r>
              <a:rPr lang="en-US" dirty="0" smtClean="0"/>
              <a:t>Varnish.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>
                <a:latin typeface="Courier"/>
              </a:rPr>
              <a:t>        Request 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</a:t>
            </a:r>
            <a:r>
              <a:rPr lang="en-US" sz="2100" b="1" dirty="0" err="1" smtClean="0">
                <a:latin typeface="Courier"/>
              </a:rPr>
              <a:t>iplayer</a:t>
            </a:r>
            <a:r>
              <a:rPr lang="en-US" sz="2100" b="1" dirty="0" smtClean="0">
                <a:latin typeface="Courier"/>
              </a:rPr>
              <a:t> |  \ everything else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\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  \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ZXTM     .-&gt; ZXTM   .--&gt; ZXTM   .--&gt; ZXTM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  /     |   /       |    /      |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|    /      |  /        |   /       |</a:t>
            </a: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 /  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/ </a:t>
            </a:r>
            <a:r>
              <a:rPr lang="en-US" sz="2100" b="1" dirty="0" err="1" smtClean="0">
                <a:latin typeface="Courier"/>
              </a:rPr>
              <a:t>api</a:t>
            </a:r>
            <a:r>
              <a:rPr lang="en-US" sz="2100" b="1" dirty="0" smtClean="0">
                <a:latin typeface="Courier"/>
              </a:rPr>
              <a:t>     </a:t>
            </a:r>
            <a:r>
              <a:rPr lang="en-US" sz="2100" b="1" dirty="0" err="1" smtClean="0">
                <a:latin typeface="Courier"/>
              </a:rPr>
              <a:t>v</a:t>
            </a:r>
            <a:r>
              <a:rPr lang="en-US" sz="2100" b="1" dirty="0" smtClean="0">
                <a:latin typeface="Courier"/>
              </a:rPr>
              <a:t>  /        </a:t>
            </a:r>
            <a:r>
              <a:rPr lang="en-US" sz="2100" b="1" dirty="0" err="1" smtClean="0">
                <a:latin typeface="Courier"/>
              </a:rPr>
              <a:t>v</a:t>
            </a:r>
            <a:endParaRPr lang="en-US" sz="2100" b="1" dirty="0" smtClean="0">
              <a:latin typeface="Courier"/>
            </a:endParaRPr>
          </a:p>
          <a:p>
            <a:pPr>
              <a:buNone/>
            </a:pPr>
            <a:r>
              <a:rPr lang="en-US" sz="2100" b="1" dirty="0" smtClean="0">
                <a:latin typeface="Courier"/>
              </a:rPr>
              <a:t>       Varnish       PAL       Varnish    Dynamite</a:t>
            </a:r>
            <a:endParaRPr lang="en-US" sz="2100" b="1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BBC VCL – Looking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Probably the bit everyone’s been waiting for.</a:t>
            </a:r>
          </a:p>
          <a:p>
            <a:endParaRPr lang="en-US" dirty="0" smtClean="0"/>
          </a:p>
          <a:p>
            <a:r>
              <a:rPr lang="en-US" dirty="0" smtClean="0"/>
              <a:t>Please ask questions during walk-through.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pic-win-photos-teamwork-w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>
          <a:xfrm>
            <a:off x="-2340405" y="0"/>
            <a:ext cx="13657768" cy="75112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discovered</a:t>
            </a:r>
            <a:endParaRPr lang="en-US" dirty="0"/>
          </a:p>
        </p:txBody>
      </p:sp>
      <p:pic>
        <p:nvPicPr>
          <p:cNvPr id="4" name="Content Placeholder 3" descr="med_outdoors_bcn_tomakealongstoryshort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285" b="-228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50261" y="1982596"/>
            <a:ext cx="42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Do use 64bit environment.</a:t>
            </a:r>
          </a:p>
          <a:p>
            <a:pPr>
              <a:buFont typeface="Arial"/>
              <a:buChar char="•"/>
            </a:pPr>
            <a:r>
              <a:rPr lang="en-US" dirty="0" smtClean="0"/>
              <a:t> Don’t use 32bit environment.</a:t>
            </a:r>
          </a:p>
          <a:p>
            <a:pPr>
              <a:buFont typeface="Arial"/>
              <a:buChar char="•"/>
            </a:pPr>
            <a:r>
              <a:rPr lang="en-US" dirty="0" smtClean="0"/>
              <a:t> Expect </a:t>
            </a:r>
            <a:r>
              <a:rPr lang="en-US" dirty="0" err="1" smtClean="0"/>
              <a:t>customisations</a:t>
            </a:r>
            <a:r>
              <a:rPr lang="en-US" dirty="0" smtClean="0"/>
              <a:t> to take a long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202872717_a8a4799419_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-1684924" y="0"/>
            <a:ext cx="12469964" cy="6858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at:</a:t>
            </a:r>
          </a:p>
          <a:p>
            <a:pPr lvl="1"/>
            <a:r>
              <a:rPr lang="en-US" b="1" dirty="0" smtClean="0"/>
              <a:t>https://github.com/b3cft/PHP-London-Varnish</a:t>
            </a:r>
          </a:p>
          <a:p>
            <a:r>
              <a:rPr lang="en-US" dirty="0" smtClean="0"/>
              <a:t>Photos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www.failblog.com</a:t>
            </a:r>
            <a:endParaRPr lang="en-US" b="1" dirty="0" smtClean="0"/>
          </a:p>
          <a:p>
            <a:pPr lvl="1"/>
            <a:r>
              <a:rPr lang="en-US" b="1" dirty="0" err="1" smtClean="0"/>
              <a:t>h</a:t>
            </a:r>
            <a:r>
              <a:rPr lang="en-US" b="1" dirty="0" err="1" smtClean="0"/>
              <a:t>aha-business.com</a:t>
            </a:r>
            <a:endParaRPr lang="en-US" b="1" dirty="0" smtClean="0"/>
          </a:p>
          <a:p>
            <a:pPr lvl="1"/>
            <a:r>
              <a:rPr lang="en-US" b="1" dirty="0" err="1" smtClean="0"/>
              <a:t>Flickr</a:t>
            </a:r>
            <a:r>
              <a:rPr lang="en-US" b="1" dirty="0" smtClean="0"/>
              <a:t>:</a:t>
            </a:r>
          </a:p>
          <a:p>
            <a:pPr lvl="2"/>
            <a:r>
              <a:rPr lang="en-US" b="1" dirty="0" smtClean="0"/>
              <a:t>Varnish by Peter Kaminski</a:t>
            </a:r>
          </a:p>
          <a:p>
            <a:pPr lvl="2"/>
            <a:r>
              <a:rPr lang="en-US" b="1" dirty="0" smtClean="0"/>
              <a:t>Question Everything by </a:t>
            </a:r>
            <a:r>
              <a:rPr lang="en-US" b="1" dirty="0" err="1" smtClean="0"/>
              <a:t>dullhunk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Tonight's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Varnish.</a:t>
            </a:r>
          </a:p>
          <a:p>
            <a:r>
              <a:rPr lang="en-US" dirty="0" smtClean="0"/>
              <a:t>Related BBC Architecture.</a:t>
            </a:r>
          </a:p>
          <a:p>
            <a:r>
              <a:rPr lang="en-US" dirty="0" smtClean="0"/>
              <a:t>BBC Usage of Varnish.</a:t>
            </a:r>
          </a:p>
          <a:p>
            <a:r>
              <a:rPr lang="en-US" dirty="0" smtClean="0"/>
              <a:t>Walk through of our VCL.</a:t>
            </a:r>
          </a:p>
          <a:p>
            <a:r>
              <a:rPr lang="en-US" dirty="0" smtClean="0"/>
              <a:t>Extending Varnish.</a:t>
            </a:r>
          </a:p>
          <a:p>
            <a:r>
              <a:rPr lang="en-US" dirty="0" smtClean="0"/>
              <a:t>Some of our experiences.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653981_c45025ad38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647" y="1006742"/>
            <a:ext cx="4510113" cy="6013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Varnish?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514" y="1763323"/>
            <a:ext cx="8229600" cy="4525963"/>
          </a:xfrm>
        </p:spPr>
        <p:txBody>
          <a:bodyPr/>
          <a:lstStyle/>
          <a:p>
            <a:r>
              <a:rPr lang="en-US" dirty="0" smtClean="0"/>
              <a:t>Web Accelerator.</a:t>
            </a:r>
          </a:p>
          <a:p>
            <a:r>
              <a:rPr lang="en-US" dirty="0" smtClean="0"/>
              <a:t>Reverse Caching Proxy.</a:t>
            </a:r>
          </a:p>
          <a:p>
            <a:r>
              <a:rPr lang="en-US" dirty="0" smtClean="0"/>
              <a:t>Load Balancer.</a:t>
            </a:r>
          </a:p>
          <a:p>
            <a:r>
              <a:rPr lang="en-US" dirty="0" smtClean="0"/>
              <a:t>Scripting Engine.</a:t>
            </a:r>
          </a:p>
          <a:p>
            <a:r>
              <a:rPr lang="en-US" dirty="0" smtClean="0"/>
              <a:t>Edge Side Includes.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Varnish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www.varnish-cache.org</a:t>
            </a:r>
          </a:p>
          <a:p>
            <a:r>
              <a:rPr lang="en-US" dirty="0" smtClean="0"/>
              <a:t>May need to add sources to package manager.</a:t>
            </a:r>
          </a:p>
          <a:p>
            <a:r>
              <a:rPr lang="en-US" dirty="0" err="1" smtClean="0"/>
              <a:t>Debian/Ubuntu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install varnish</a:t>
            </a:r>
          </a:p>
          <a:p>
            <a:r>
              <a:rPr lang="en-US" dirty="0" smtClean="0"/>
              <a:t>Centos/</a:t>
            </a:r>
            <a:r>
              <a:rPr lang="en-US" dirty="0" err="1" smtClean="0"/>
              <a:t>Debian</a:t>
            </a:r>
            <a:r>
              <a:rPr lang="en-US" dirty="0" smtClean="0"/>
              <a:t>/Fedora.</a:t>
            </a:r>
          </a:p>
          <a:p>
            <a:pPr lvl="1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yum install varnish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Varnish out of the box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/etc/</a:t>
            </a:r>
            <a:r>
              <a:rPr lang="en-US" dirty="0" err="1" smtClean="0"/>
              <a:t>sysconfig</a:t>
            </a:r>
            <a:r>
              <a:rPr lang="en-US" dirty="0" smtClean="0"/>
              <a:t>/varnish</a:t>
            </a:r>
          </a:p>
          <a:p>
            <a:pPr lvl="1">
              <a:buNone/>
            </a:pPr>
            <a:r>
              <a:rPr lang="en-US" dirty="0" smtClean="0"/>
              <a:t>Listens on port 6081 talks to 127.0.0.1:80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/etc/varnish/</a:t>
            </a:r>
            <a:r>
              <a:rPr lang="en-US" dirty="0" err="1" smtClean="0"/>
              <a:t>default.vcl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Roughly standard http proxy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ass </a:t>
            </a:r>
          </a:p>
          <a:p>
            <a:pPr lvl="1"/>
            <a:r>
              <a:rPr lang="en-US" dirty="0" smtClean="0"/>
              <a:t>do not cache</a:t>
            </a:r>
          </a:p>
          <a:p>
            <a:r>
              <a:rPr lang="en-US" dirty="0"/>
              <a:t>l</a:t>
            </a:r>
            <a:r>
              <a:rPr lang="en-US" dirty="0" smtClean="0"/>
              <a:t>ookup </a:t>
            </a:r>
          </a:p>
          <a:p>
            <a:pPr lvl="1"/>
            <a:r>
              <a:rPr lang="en-US" dirty="0" smtClean="0"/>
              <a:t>go directly to cache (in </a:t>
            </a:r>
            <a:r>
              <a:rPr lang="en-US" dirty="0" err="1" smtClean="0"/>
              <a:t>vcl_recv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do not look at the content just pipe it in/out</a:t>
            </a:r>
          </a:p>
          <a:p>
            <a:r>
              <a:rPr lang="en-US" dirty="0"/>
              <a:t>d</a:t>
            </a:r>
            <a:r>
              <a:rPr lang="en-US" dirty="0" smtClean="0"/>
              <a:t>eliver </a:t>
            </a:r>
          </a:p>
          <a:p>
            <a:pPr lvl="1"/>
            <a:r>
              <a:rPr lang="en-US" dirty="0" smtClean="0"/>
              <a:t>send response back to client (normally in </a:t>
            </a:r>
            <a:r>
              <a:rPr lang="en-US" dirty="0" err="1" smtClean="0"/>
              <a:t>vcl_fetch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esi</a:t>
            </a:r>
            <a:endParaRPr lang="en-US" dirty="0"/>
          </a:p>
          <a:p>
            <a:pPr lvl="1"/>
            <a:r>
              <a:rPr lang="en-US" dirty="0" smtClean="0"/>
              <a:t>process </a:t>
            </a:r>
            <a:r>
              <a:rPr lang="en-US" dirty="0" err="1" smtClean="0"/>
              <a:t>esi</a:t>
            </a:r>
            <a:r>
              <a:rPr lang="en-US" dirty="0" smtClean="0"/>
              <a:t> directives</a:t>
            </a:r>
          </a:p>
          <a:p>
            <a:r>
              <a:rPr lang="en-US" dirty="0" smtClean="0"/>
              <a:t>restart</a:t>
            </a:r>
          </a:p>
          <a:p>
            <a:pPr lvl="1"/>
            <a:r>
              <a:rPr lang="en-US" dirty="0" smtClean="0"/>
              <a:t>redo the request with the backend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368" b="1" dirty="0" smtClean="0">
                <a:latin typeface="Courier"/>
              </a:rPr>
              <a:t>Request  ------&gt; </a:t>
            </a:r>
            <a:r>
              <a:rPr lang="en-US" sz="3368" b="1" dirty="0" err="1" smtClean="0">
                <a:latin typeface="Courier"/>
              </a:rPr>
              <a:t>vcl_recv</a:t>
            </a:r>
            <a:r>
              <a:rPr lang="en-US" sz="3368" b="1" dirty="0" smtClean="0">
                <a:latin typeface="Courier"/>
              </a:rPr>
              <a:t> -----&gt; cacheable? ---. 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                      yes |      no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                          |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     yes         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.--------- in cache? &lt;---- </a:t>
            </a:r>
            <a:r>
              <a:rPr lang="en-US" sz="3368" b="1" dirty="0" err="1" smtClean="0">
                <a:latin typeface="Courier"/>
              </a:rPr>
              <a:t>vcl_hash</a:t>
            </a:r>
            <a:r>
              <a:rPr lang="en-US" sz="3368" b="1" dirty="0" smtClean="0">
                <a:latin typeface="Courier"/>
              </a:rPr>
              <a:t>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no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</a:t>
            </a:r>
            <a:r>
              <a:rPr lang="en-US" sz="3368" b="1" dirty="0" err="1" smtClean="0">
                <a:latin typeface="Courier"/>
              </a:rPr>
              <a:t>vcl_hit</a:t>
            </a:r>
            <a:r>
              <a:rPr lang="en-US" sz="3368" b="1" dirty="0" smtClean="0">
                <a:latin typeface="Courier"/>
              </a:rPr>
              <a:t>        </a:t>
            </a:r>
            <a:r>
              <a:rPr lang="en-US" sz="3368" b="1" dirty="0" err="1" smtClean="0">
                <a:latin typeface="Courier"/>
              </a:rPr>
              <a:t>vcl_miss</a:t>
            </a:r>
            <a:r>
              <a:rPr lang="en-US" sz="3368" b="1" dirty="0" smtClean="0">
                <a:latin typeface="Courier"/>
              </a:rPr>
              <a:t>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</a:t>
            </a:r>
            <a:r>
              <a:rPr lang="en-US" sz="3368" b="1" dirty="0" err="1" smtClean="0">
                <a:latin typeface="Courier"/>
              </a:rPr>
              <a:t>v</a:t>
            </a:r>
            <a:r>
              <a:rPr lang="en-US" sz="3368" b="1" dirty="0" smtClean="0">
                <a:latin typeface="Courier"/>
              </a:rPr>
              <a:t>           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</a:t>
            </a:r>
            <a:r>
              <a:rPr lang="en-US" sz="3368" b="1" dirty="0" err="1" smtClean="0">
                <a:latin typeface="Courier"/>
              </a:rPr>
              <a:t>vcl_fetch</a:t>
            </a:r>
            <a:r>
              <a:rPr lang="en-US" sz="3368" b="1" dirty="0" smtClean="0">
                <a:latin typeface="Courier"/>
              </a:rPr>
              <a:t>&lt;--------------------.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|</a:t>
            </a: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|              </a:t>
            </a:r>
            <a:r>
              <a:rPr lang="en-US" sz="3368" b="1" dirty="0" err="1" smtClean="0">
                <a:latin typeface="Courier"/>
              </a:rPr>
              <a:t>v</a:t>
            </a:r>
            <a:endParaRPr lang="en-US" sz="3368" b="1" dirty="0" smtClean="0">
              <a:latin typeface="Courier"/>
            </a:endParaRPr>
          </a:p>
          <a:p>
            <a:pPr>
              <a:buNone/>
            </a:pPr>
            <a:r>
              <a:rPr lang="en-US" sz="3368" b="1" dirty="0" smtClean="0">
                <a:latin typeface="Courier"/>
              </a:rPr>
              <a:t>      .--------&gt;</a:t>
            </a:r>
            <a:r>
              <a:rPr lang="en-US" sz="3368" b="1" dirty="0" err="1" smtClean="0">
                <a:latin typeface="Courier"/>
              </a:rPr>
              <a:t>vcl_deliver</a:t>
            </a:r>
            <a:r>
              <a:rPr lang="en-US" sz="3368" b="1" dirty="0" smtClean="0">
                <a:latin typeface="Courier"/>
              </a:rPr>
              <a:t>---------&gt; Response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Side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set of ESI implemented</a:t>
            </a:r>
          </a:p>
          <a:p>
            <a:pPr lvl="1"/>
            <a:r>
              <a:rPr lang="en-US" dirty="0" err="1" smtClean="0"/>
              <a:t>esi:include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esi:include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=“/includes/</a:t>
            </a:r>
            <a:r>
              <a:rPr lang="en-US" dirty="0" err="1" smtClean="0"/>
              <a:t>fragement.php</a:t>
            </a:r>
            <a:r>
              <a:rPr lang="en-US" dirty="0" smtClean="0"/>
              <a:t>” /&gt;</a:t>
            </a:r>
          </a:p>
          <a:p>
            <a:pPr lvl="1"/>
            <a:r>
              <a:rPr lang="en-US" dirty="0" err="1" smtClean="0"/>
              <a:t>esi:remove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esi:remove</a:t>
            </a:r>
            <a:r>
              <a:rPr lang="en-US" dirty="0" smtClean="0"/>
              <a:t>&gt;You </a:t>
            </a:r>
            <a:r>
              <a:rPr lang="en-US" dirty="0" err="1" smtClean="0"/>
              <a:t>ain’t</a:t>
            </a:r>
            <a:r>
              <a:rPr lang="en-US" dirty="0" smtClean="0"/>
              <a:t> seen me&lt;/</a:t>
            </a:r>
            <a:r>
              <a:rPr lang="en-US" dirty="0" err="1" smtClean="0"/>
              <a:t>esi:remove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1439</Words>
  <Application>Microsoft Macintosh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Varnish at The BBC </vt:lpstr>
      <vt:lpstr>What Frameworks look after at Auntie</vt:lpstr>
      <vt:lpstr>Tonight's Talk </vt:lpstr>
      <vt:lpstr>What is Varnish? </vt:lpstr>
      <vt:lpstr>Getting Varnish </vt:lpstr>
      <vt:lpstr>Varnish out of the box </vt:lpstr>
      <vt:lpstr>Some Terminology</vt:lpstr>
      <vt:lpstr>Request lifecycle</vt:lpstr>
      <vt:lpstr>Edge Side Includes</vt:lpstr>
      <vt:lpstr>Logging in Varnish</vt:lpstr>
      <vt:lpstr>Logging in Varnish </vt:lpstr>
      <vt:lpstr>varnishstat</vt:lpstr>
      <vt:lpstr>varnishtop</vt:lpstr>
      <vt:lpstr>varnishhist</vt:lpstr>
      <vt:lpstr>HTTP Caching </vt:lpstr>
      <vt:lpstr>BBC Varnish </vt:lpstr>
      <vt:lpstr>Why use Varnish?</vt:lpstr>
      <vt:lpstr>Slide 18</vt:lpstr>
      <vt:lpstr>Slide 19</vt:lpstr>
      <vt:lpstr>Simplified version</vt:lpstr>
      <vt:lpstr>BBC VCL – Looking under the hood</vt:lpstr>
      <vt:lpstr>Slide 22</vt:lpstr>
      <vt:lpstr>Things we’ve discovered</vt:lpstr>
      <vt:lpstr>Questions?</vt:lpstr>
      <vt:lpstr>Slide 25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Varnish at The BBC </dc:title>
  <dc:creator>Andrew Brockhurst</dc:creator>
  <cp:lastModifiedBy>Andrew Brockhurst</cp:lastModifiedBy>
  <cp:revision>63</cp:revision>
  <dcterms:created xsi:type="dcterms:W3CDTF">2011-08-04T15:22:26Z</dcterms:created>
  <dcterms:modified xsi:type="dcterms:W3CDTF">2011-08-04T15:23:13Z</dcterms:modified>
</cp:coreProperties>
</file>