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Override PartName="/ppt/slides/slide11.xml" ContentType="application/vnd.openxmlformats-officedocument.presentationml.slide+xml"/>
  <Default Extension="xml" ContentType="application/xml"/>
  <Override PartName="/ppt/slides/slide9.xml" ContentType="application/vnd.openxmlformats-officedocument.presentationml.slide+xml"/>
  <Default Extension="jpeg" ContentType="image/jpeg"/>
  <Override PartName="/ppt/slides/slide25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s/slide18.xml" ContentType="application/vnd.openxmlformats-officedocument.presentationml.slide+xml"/>
  <Override PartName="/ppt/slides/slide23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s/slide16.xml" ContentType="application/vnd.openxmlformats-officedocument.presentationml.slide+xml"/>
  <Override PartName="/ppt/slides/slide2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slide12.xml" ContentType="application/vnd.openxmlformats-officedocument.presentationml.slide+xml"/>
  <Default Extension="bin" ContentType="application/vnd.openxmlformats-officedocument.presentationml.printerSettings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s/slide19.xml" ContentType="application/vnd.openxmlformats-officedocument.presentationml.slide+xml"/>
  <Override PartName="/ppt/slides/slide24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s/slide17.xml" ContentType="application/vnd.openxmlformats-officedocument.presentationml.slide+xml"/>
  <Override PartName="/ppt/slides/slide22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s/slide20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9" r:id="rId12"/>
    <p:sldId id="276" r:id="rId13"/>
    <p:sldId id="277" r:id="rId14"/>
    <p:sldId id="278" r:id="rId15"/>
    <p:sldId id="268" r:id="rId16"/>
    <p:sldId id="266" r:id="rId17"/>
    <p:sldId id="267" r:id="rId18"/>
    <p:sldId id="275" r:id="rId19"/>
    <p:sldId id="270" r:id="rId20"/>
    <p:sldId id="271" r:id="rId21"/>
    <p:sldId id="272" r:id="rId22"/>
    <p:sldId id="273" r:id="rId23"/>
    <p:sldId id="274" r:id="rId24"/>
    <p:sldId id="279" r:id="rId25"/>
    <p:sldId id="280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2664" autoAdjust="0"/>
    <p:restoredTop sz="94660"/>
  </p:normalViewPr>
  <p:slideViewPr>
    <p:cSldViewPr snapToGrid="0" snapToObjects="1">
      <p:cViewPr varScale="1">
        <p:scale>
          <a:sx n="139" d="100"/>
          <a:sy n="139" d="100"/>
        </p:scale>
        <p:origin x="-98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printerSettings" Target="printerSettings/printerSettings1.bin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F41AD-C639-6348-80CF-54AC80AD67D9}" type="datetimeFigureOut">
              <a:rPr lang="en-US" smtClean="0"/>
              <a:t>8/3/11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12088-C4FE-0044-A425-F0007AC4C2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F41AD-C639-6348-80CF-54AC80AD67D9}" type="datetimeFigureOut">
              <a:rPr lang="en-US" smtClean="0"/>
              <a:t>8/3/11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12088-C4FE-0044-A425-F0007AC4C2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F41AD-C639-6348-80CF-54AC80AD67D9}" type="datetimeFigureOut">
              <a:rPr lang="en-US" smtClean="0"/>
              <a:t>8/3/11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12088-C4FE-0044-A425-F0007AC4C2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F41AD-C639-6348-80CF-54AC80AD67D9}" type="datetimeFigureOut">
              <a:rPr lang="en-US" smtClean="0"/>
              <a:t>8/3/11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12088-C4FE-0044-A425-F0007AC4C2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F41AD-C639-6348-80CF-54AC80AD67D9}" type="datetimeFigureOut">
              <a:rPr lang="en-US" smtClean="0"/>
              <a:t>8/3/11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12088-C4FE-0044-A425-F0007AC4C2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F41AD-C639-6348-80CF-54AC80AD67D9}" type="datetimeFigureOut">
              <a:rPr lang="en-US" smtClean="0"/>
              <a:t>8/3/11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12088-C4FE-0044-A425-F0007AC4C2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F41AD-C639-6348-80CF-54AC80AD67D9}" type="datetimeFigureOut">
              <a:rPr lang="en-US" smtClean="0"/>
              <a:t>8/3/11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12088-C4FE-0044-A425-F0007AC4C2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F41AD-C639-6348-80CF-54AC80AD67D9}" type="datetimeFigureOut">
              <a:rPr lang="en-US" smtClean="0"/>
              <a:t>8/3/11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12088-C4FE-0044-A425-F0007AC4C2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F41AD-C639-6348-80CF-54AC80AD67D9}" type="datetimeFigureOut">
              <a:rPr lang="en-US" smtClean="0"/>
              <a:t>8/3/11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12088-C4FE-0044-A425-F0007AC4C2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F41AD-C639-6348-80CF-54AC80AD67D9}" type="datetimeFigureOut">
              <a:rPr lang="en-US" smtClean="0"/>
              <a:t>8/3/11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12088-C4FE-0044-A425-F0007AC4C2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F41AD-C639-6348-80CF-54AC80AD67D9}" type="datetimeFigureOut">
              <a:rPr lang="en-US" smtClean="0"/>
              <a:t>8/3/11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12088-C4FE-0044-A425-F0007AC4C2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BF41AD-C639-6348-80CF-54AC80AD67D9}" type="datetimeFigureOut">
              <a:rPr lang="en-US" smtClean="0"/>
              <a:t>8/3/11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612088-C4FE-0044-A425-F0007AC4C2A3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e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Varnish at The BBC	</a:t>
            </a:r>
            <a:endParaRPr lang="en-US" dirty="0"/>
          </a:p>
        </p:txBody>
      </p:sp>
      <p:sp>
        <p:nvSpPr>
          <p:cNvPr id="9" name="Vertical Text Placeholder 8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algn="ctr">
              <a:buNone/>
            </a:pPr>
            <a:r>
              <a:rPr lang="en-US" dirty="0" smtClean="0"/>
              <a:t>Andy “Bob” Brockhurst</a:t>
            </a:r>
          </a:p>
          <a:p>
            <a:pPr algn="ctr">
              <a:buNone/>
            </a:pPr>
            <a:r>
              <a:rPr lang="en-US" dirty="0" smtClean="0"/>
              <a:t>Principal Engineer </a:t>
            </a:r>
          </a:p>
          <a:p>
            <a:pPr algn="ctr">
              <a:buNone/>
            </a:pPr>
            <a:r>
              <a:rPr lang="en-US" dirty="0" smtClean="0"/>
              <a:t>BBC Frameworks</a:t>
            </a:r>
          </a:p>
          <a:p>
            <a:endParaRPr lang="en-US" dirty="0" smtClean="0"/>
          </a:p>
          <a:p>
            <a:pPr algn="ctr">
              <a:buNone/>
            </a:pPr>
            <a:r>
              <a:rPr lang="en-US" dirty="0" smtClean="0"/>
              <a:t>b3cft on your </a:t>
            </a:r>
            <a:r>
              <a:rPr lang="en-US" dirty="0" err="1" smtClean="0"/>
              <a:t>soshul</a:t>
            </a:r>
            <a:r>
              <a:rPr lang="en-US" dirty="0" smtClean="0"/>
              <a:t> </a:t>
            </a:r>
            <a:r>
              <a:rPr lang="en-US" dirty="0" err="1" smtClean="0"/>
              <a:t>meedja</a:t>
            </a:r>
            <a:r>
              <a:rPr lang="en-US" dirty="0" smtClean="0"/>
              <a:t> of choice</a:t>
            </a:r>
          </a:p>
          <a:p>
            <a:pPr algn="ctr">
              <a:buNone/>
            </a:pPr>
            <a:r>
              <a:rPr lang="en-US" dirty="0" smtClean="0"/>
              <a:t>or </a:t>
            </a:r>
            <a:r>
              <a:rPr lang="en-US" dirty="0" err="1" smtClean="0"/>
              <a:t>www.kingkludge.net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 in Varnish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Very verbose.</a:t>
            </a:r>
          </a:p>
          <a:p>
            <a:r>
              <a:rPr lang="en-US" dirty="0" smtClean="0"/>
              <a:t>Logs to memory or binary files.</a:t>
            </a:r>
          </a:p>
          <a:p>
            <a:r>
              <a:rPr lang="en-US" dirty="0" err="1" smtClean="0"/>
              <a:t>varnishlog</a:t>
            </a:r>
            <a:r>
              <a:rPr lang="en-US" dirty="0" smtClean="0"/>
              <a:t> ‐</a:t>
            </a:r>
            <a:r>
              <a:rPr lang="en-US" dirty="0" err="1" smtClean="0"/>
              <a:t>c</a:t>
            </a:r>
            <a:r>
              <a:rPr lang="en-US" dirty="0" smtClean="0"/>
              <a:t> ‐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RxHeader</a:t>
            </a:r>
            <a:r>
              <a:rPr lang="en-US" dirty="0" smtClean="0"/>
              <a:t> ‐I \^User‐Agent</a:t>
            </a:r>
          </a:p>
          <a:p>
            <a:r>
              <a:rPr lang="en-US" dirty="0" err="1"/>
              <a:t>v</a:t>
            </a:r>
            <a:r>
              <a:rPr lang="en-US" dirty="0" err="1" smtClean="0"/>
              <a:t>arnishlog</a:t>
            </a:r>
            <a:r>
              <a:rPr lang="en-US" dirty="0" smtClean="0"/>
              <a:t> -</a:t>
            </a:r>
            <a:r>
              <a:rPr lang="en-US" dirty="0" err="1" smtClean="0"/>
              <a:t>w</a:t>
            </a:r>
            <a:r>
              <a:rPr lang="en-US" dirty="0" smtClean="0"/>
              <a:t> /</a:t>
            </a:r>
            <a:r>
              <a:rPr lang="en-US" dirty="0" err="1" smtClean="0"/>
              <a:t>tmp/varnish.log</a:t>
            </a:r>
            <a:endParaRPr lang="en-US" dirty="0" smtClean="0"/>
          </a:p>
          <a:p>
            <a:r>
              <a:rPr lang="en-US" dirty="0" err="1" smtClean="0"/>
              <a:t>varnishlog</a:t>
            </a:r>
            <a:r>
              <a:rPr lang="en-US" dirty="0" smtClean="0"/>
              <a:t> -</a:t>
            </a:r>
            <a:r>
              <a:rPr lang="en-US" dirty="0" err="1" smtClean="0"/>
              <a:t>r</a:t>
            </a:r>
            <a:r>
              <a:rPr lang="en-US" dirty="0" smtClean="0"/>
              <a:t> /</a:t>
            </a:r>
            <a:r>
              <a:rPr lang="en-US" dirty="0" err="1" smtClean="0"/>
              <a:t>tmp/varnish.log</a:t>
            </a:r>
            <a:endParaRPr lang="en-US" dirty="0" smtClean="0"/>
          </a:p>
          <a:p>
            <a:pPr lvl="1"/>
            <a:r>
              <a:rPr lang="en-US" dirty="0" err="1" smtClean="0"/>
              <a:t>varnishreplay</a:t>
            </a:r>
            <a:r>
              <a:rPr lang="en-US" dirty="0" smtClean="0"/>
              <a:t> -a </a:t>
            </a:r>
            <a:r>
              <a:rPr lang="en-US" dirty="0" err="1" smtClean="0"/>
              <a:t>server:port</a:t>
            </a:r>
            <a:r>
              <a:rPr lang="en-US" dirty="0" smtClean="0"/>
              <a:t> -</a:t>
            </a:r>
            <a:r>
              <a:rPr lang="en-US" dirty="0" err="1" smtClean="0"/>
              <a:t>r</a:t>
            </a:r>
            <a:r>
              <a:rPr lang="en-US" dirty="0" smtClean="0"/>
              <a:t> /</a:t>
            </a:r>
            <a:r>
              <a:rPr lang="en-US" dirty="0" err="1" smtClean="0"/>
              <a:t>tmp/varnish.log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varnishncsa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 in Varnish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varnishstat</a:t>
            </a:r>
            <a:r>
              <a:rPr lang="en-US" dirty="0" smtClean="0"/>
              <a:t>	</a:t>
            </a:r>
          </a:p>
          <a:p>
            <a:pPr lvl="1"/>
            <a:r>
              <a:rPr lang="en-US" dirty="0" smtClean="0"/>
              <a:t>Varnish server vital statistics.</a:t>
            </a:r>
          </a:p>
          <a:p>
            <a:pPr lvl="1"/>
            <a:r>
              <a:rPr lang="en-US" dirty="0" smtClean="0"/>
              <a:t>Hint. `</a:t>
            </a:r>
            <a:r>
              <a:rPr lang="en-US" dirty="0" err="1" smtClean="0"/>
              <a:t>varnishstat</a:t>
            </a:r>
            <a:r>
              <a:rPr lang="en-US" dirty="0" smtClean="0"/>
              <a:t> -1` and bash fu for monitoring</a:t>
            </a:r>
          </a:p>
          <a:p>
            <a:r>
              <a:rPr lang="en-US" dirty="0" err="1" smtClean="0"/>
              <a:t>varnishtop</a:t>
            </a:r>
            <a:endParaRPr lang="en-US" dirty="0" smtClean="0"/>
          </a:p>
          <a:p>
            <a:pPr lvl="1"/>
            <a:r>
              <a:rPr lang="en-US" dirty="0" smtClean="0"/>
              <a:t>Aggregated logs sorted by frequency.</a:t>
            </a:r>
          </a:p>
          <a:p>
            <a:r>
              <a:rPr lang="en-US" dirty="0" err="1" smtClean="0"/>
              <a:t>varnishhist</a:t>
            </a:r>
            <a:endParaRPr lang="en-US" dirty="0" smtClean="0"/>
          </a:p>
          <a:p>
            <a:pPr lvl="1"/>
            <a:r>
              <a:rPr lang="en-US" dirty="0" err="1" smtClean="0"/>
              <a:t>Ascii</a:t>
            </a:r>
            <a:r>
              <a:rPr lang="en-US" dirty="0" smtClean="0"/>
              <a:t>-art graph of hit/miss request times.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varnishstat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584777" y="1160321"/>
            <a:ext cx="7958456" cy="5500105"/>
          </a:xfrm>
          <a:solidFill>
            <a:schemeClr val="bg1"/>
          </a:solidFill>
        </p:spPr>
        <p:txBody>
          <a:bodyPr>
            <a:noAutofit/>
          </a:bodyPr>
          <a:lstStyle/>
          <a:p>
            <a:pPr>
              <a:buNone/>
            </a:pPr>
            <a:r>
              <a:rPr lang="en-US" sz="800" b="1" dirty="0" smtClean="0">
                <a:latin typeface="Courier"/>
              </a:rPr>
              <a:t>1+04:21:22                                                                              pal007.back.int.cwwtf.local</a:t>
            </a:r>
          </a:p>
          <a:p>
            <a:pPr>
              <a:buNone/>
            </a:pPr>
            <a:r>
              <a:rPr lang="en-US" sz="800" b="1" dirty="0" err="1" smtClean="0">
                <a:latin typeface="Courier"/>
              </a:rPr>
              <a:t>Hitrate</a:t>
            </a:r>
            <a:r>
              <a:rPr lang="en-US" sz="800" b="1" dirty="0" smtClean="0">
                <a:latin typeface="Courier"/>
              </a:rPr>
              <a:t> ratio:       10      100     1000</a:t>
            </a:r>
          </a:p>
          <a:p>
            <a:pPr>
              <a:buNone/>
            </a:pPr>
            <a:r>
              <a:rPr lang="en-US" sz="800" b="1" dirty="0" err="1" smtClean="0">
                <a:latin typeface="Courier"/>
              </a:rPr>
              <a:t>Hitrate</a:t>
            </a:r>
            <a:r>
              <a:rPr lang="en-US" sz="800" b="1" dirty="0" smtClean="0">
                <a:latin typeface="Courier"/>
              </a:rPr>
              <a:t> </a:t>
            </a:r>
            <a:r>
              <a:rPr lang="en-US" sz="800" b="1" dirty="0" err="1" smtClean="0">
                <a:latin typeface="Courier"/>
              </a:rPr>
              <a:t>avg</a:t>
            </a:r>
            <a:r>
              <a:rPr lang="en-US" sz="800" b="1" dirty="0" smtClean="0">
                <a:latin typeface="Courier"/>
              </a:rPr>
              <a:t>:     0.0028   0.0287   0.0486</a:t>
            </a:r>
          </a:p>
          <a:p>
            <a:pPr>
              <a:buNone/>
            </a:pPr>
            <a:endParaRPr lang="en-US" sz="800" b="1" dirty="0" smtClean="0">
              <a:latin typeface="Courier"/>
            </a:endParaRPr>
          </a:p>
          <a:p>
            <a:pPr>
              <a:buNone/>
            </a:pPr>
            <a:r>
              <a:rPr lang="en-US" sz="800" b="1" dirty="0" smtClean="0">
                <a:latin typeface="Courier"/>
              </a:rPr>
              <a:t>       32341         0.00         0.32 Client connections accepted</a:t>
            </a:r>
          </a:p>
          <a:p>
            <a:pPr>
              <a:buNone/>
            </a:pPr>
            <a:r>
              <a:rPr lang="en-US" sz="800" b="1" dirty="0" smtClean="0">
                <a:latin typeface="Courier"/>
              </a:rPr>
              <a:t>      100624         1.00         0.99 Client requests received</a:t>
            </a:r>
          </a:p>
          <a:p>
            <a:pPr>
              <a:buNone/>
            </a:pPr>
            <a:r>
              <a:rPr lang="en-US" sz="800" b="1" dirty="0" smtClean="0">
                <a:latin typeface="Courier"/>
              </a:rPr>
              <a:t>         533         0.00         0.01 Cache hits</a:t>
            </a:r>
          </a:p>
          <a:p>
            <a:pPr>
              <a:buNone/>
            </a:pPr>
            <a:r>
              <a:rPr lang="en-US" sz="800" b="1" dirty="0" smtClean="0">
                <a:latin typeface="Courier"/>
              </a:rPr>
              <a:t>        3722         0.00         0.04 Cache hits for pass</a:t>
            </a:r>
          </a:p>
          <a:p>
            <a:pPr>
              <a:buNone/>
            </a:pPr>
            <a:r>
              <a:rPr lang="en-US" sz="800" b="1" dirty="0" smtClean="0">
                <a:latin typeface="Courier"/>
              </a:rPr>
              <a:t>        5661         0.00         0.06 Cache misses</a:t>
            </a:r>
          </a:p>
          <a:p>
            <a:pPr>
              <a:buNone/>
            </a:pPr>
            <a:r>
              <a:rPr lang="en-US" sz="800" b="1" dirty="0" smtClean="0">
                <a:latin typeface="Courier"/>
              </a:rPr>
              <a:t>       34511         1.00         0.34 Backend </a:t>
            </a:r>
            <a:r>
              <a:rPr lang="en-US" sz="800" b="1" dirty="0" err="1" smtClean="0">
                <a:latin typeface="Courier"/>
              </a:rPr>
              <a:t>conn</a:t>
            </a:r>
            <a:r>
              <a:rPr lang="en-US" sz="800" b="1" dirty="0" smtClean="0">
                <a:latin typeface="Courier"/>
              </a:rPr>
              <a:t>. success</a:t>
            </a:r>
          </a:p>
          <a:p>
            <a:pPr>
              <a:buNone/>
            </a:pPr>
            <a:r>
              <a:rPr lang="en-US" sz="800" b="1" dirty="0" smtClean="0">
                <a:latin typeface="Courier"/>
              </a:rPr>
              <a:t>       65346         0.00         0.64 Backend </a:t>
            </a:r>
            <a:r>
              <a:rPr lang="en-US" sz="800" b="1" dirty="0" err="1" smtClean="0">
                <a:latin typeface="Courier"/>
              </a:rPr>
              <a:t>conn</a:t>
            </a:r>
            <a:r>
              <a:rPr lang="en-US" sz="800" b="1" dirty="0" smtClean="0">
                <a:latin typeface="Courier"/>
              </a:rPr>
              <a:t>. reuses</a:t>
            </a:r>
          </a:p>
          <a:p>
            <a:pPr>
              <a:buNone/>
            </a:pPr>
            <a:r>
              <a:rPr lang="en-US" sz="800" b="1" dirty="0" smtClean="0">
                <a:latin typeface="Courier"/>
              </a:rPr>
              <a:t>       31262         1.00         0.31 Backend </a:t>
            </a:r>
            <a:r>
              <a:rPr lang="en-US" sz="800" b="1" dirty="0" err="1" smtClean="0">
                <a:latin typeface="Courier"/>
              </a:rPr>
              <a:t>conn</a:t>
            </a:r>
            <a:r>
              <a:rPr lang="en-US" sz="800" b="1" dirty="0" smtClean="0">
                <a:latin typeface="Courier"/>
              </a:rPr>
              <a:t>. was closed</a:t>
            </a:r>
          </a:p>
          <a:p>
            <a:pPr>
              <a:buNone/>
            </a:pPr>
            <a:r>
              <a:rPr lang="en-US" sz="800" b="1" dirty="0" smtClean="0">
                <a:latin typeface="Courier"/>
              </a:rPr>
              <a:t>       96615         1.00         0.95 Backend </a:t>
            </a:r>
            <a:r>
              <a:rPr lang="en-US" sz="800" b="1" dirty="0" err="1" smtClean="0">
                <a:latin typeface="Courier"/>
              </a:rPr>
              <a:t>conn</a:t>
            </a:r>
            <a:r>
              <a:rPr lang="en-US" sz="800" b="1" dirty="0" smtClean="0">
                <a:latin typeface="Courier"/>
              </a:rPr>
              <a:t>. recycles</a:t>
            </a:r>
          </a:p>
          <a:p>
            <a:pPr>
              <a:buNone/>
            </a:pPr>
            <a:r>
              <a:rPr lang="en-US" sz="800" b="1" dirty="0" smtClean="0">
                <a:latin typeface="Courier"/>
              </a:rPr>
              <a:t>       21939         0.00         0.21 Fetch head</a:t>
            </a:r>
          </a:p>
          <a:p>
            <a:pPr>
              <a:buNone/>
            </a:pPr>
            <a:r>
              <a:rPr lang="en-US" sz="800" b="1" dirty="0" smtClean="0">
                <a:latin typeface="Courier"/>
              </a:rPr>
              <a:t>       52188         0.00         0.51 Fetch with Length</a:t>
            </a:r>
          </a:p>
          <a:p>
            <a:pPr>
              <a:buNone/>
            </a:pPr>
            <a:r>
              <a:rPr lang="en-US" sz="800" b="1" dirty="0" smtClean="0">
                <a:latin typeface="Courier"/>
              </a:rPr>
              <a:t>       22908         1.00         0.22 Fetch chunked</a:t>
            </a:r>
          </a:p>
          <a:p>
            <a:pPr>
              <a:buNone/>
            </a:pPr>
            <a:r>
              <a:rPr lang="en-US" sz="800" b="1" dirty="0" smtClean="0">
                <a:latin typeface="Courier"/>
              </a:rPr>
              <a:t>        2811         0.00         0.03 Fetch wanted close</a:t>
            </a:r>
          </a:p>
          <a:p>
            <a:pPr>
              <a:buNone/>
            </a:pPr>
            <a:r>
              <a:rPr lang="en-US" sz="800" b="1" dirty="0" smtClean="0">
                <a:latin typeface="Courier"/>
              </a:rPr>
              <a:t>           7         0.00         0.00 Fetch zero </a:t>
            </a:r>
            <a:r>
              <a:rPr lang="en-US" sz="800" b="1" dirty="0" err="1" smtClean="0">
                <a:latin typeface="Courier"/>
              </a:rPr>
              <a:t>len</a:t>
            </a:r>
            <a:endParaRPr lang="en-US" sz="800" b="1" dirty="0" smtClean="0">
              <a:latin typeface="Courier"/>
            </a:endParaRPr>
          </a:p>
          <a:p>
            <a:pPr>
              <a:buNone/>
            </a:pPr>
            <a:r>
              <a:rPr lang="en-US" sz="800" b="1" dirty="0" smtClean="0">
                <a:latin typeface="Courier"/>
              </a:rPr>
              <a:t>          28          .            .   N </a:t>
            </a:r>
            <a:r>
              <a:rPr lang="en-US" sz="800" b="1" dirty="0" err="1" smtClean="0">
                <a:latin typeface="Courier"/>
              </a:rPr>
              <a:t>struct</a:t>
            </a:r>
            <a:r>
              <a:rPr lang="en-US" sz="800" b="1" dirty="0" smtClean="0">
                <a:latin typeface="Courier"/>
              </a:rPr>
              <a:t> </a:t>
            </a:r>
            <a:r>
              <a:rPr lang="en-US" sz="800" b="1" dirty="0" err="1" smtClean="0">
                <a:latin typeface="Courier"/>
              </a:rPr>
              <a:t>sess_mem</a:t>
            </a:r>
            <a:endParaRPr lang="en-US" sz="800" b="1" dirty="0" smtClean="0">
              <a:latin typeface="Courier"/>
            </a:endParaRPr>
          </a:p>
          <a:p>
            <a:pPr>
              <a:buNone/>
            </a:pPr>
            <a:r>
              <a:rPr lang="en-US" sz="800" b="1" dirty="0" smtClean="0">
                <a:latin typeface="Courier"/>
              </a:rPr>
              <a:t>           2          .            .   N </a:t>
            </a:r>
            <a:r>
              <a:rPr lang="en-US" sz="800" b="1" dirty="0" err="1" smtClean="0">
                <a:latin typeface="Courier"/>
              </a:rPr>
              <a:t>struct</a:t>
            </a:r>
            <a:r>
              <a:rPr lang="en-US" sz="800" b="1" dirty="0" smtClean="0">
                <a:latin typeface="Courier"/>
              </a:rPr>
              <a:t> </a:t>
            </a:r>
            <a:r>
              <a:rPr lang="en-US" sz="800" b="1" dirty="0" err="1" smtClean="0">
                <a:latin typeface="Courier"/>
              </a:rPr>
              <a:t>sess</a:t>
            </a:r>
            <a:endParaRPr lang="en-US" sz="800" b="1" dirty="0" smtClean="0">
              <a:latin typeface="Courier"/>
            </a:endParaRPr>
          </a:p>
          <a:p>
            <a:pPr>
              <a:buNone/>
            </a:pPr>
            <a:r>
              <a:rPr lang="en-US" sz="800" b="1" dirty="0" smtClean="0">
                <a:latin typeface="Courier"/>
              </a:rPr>
              <a:t>        4114          .            .   N </a:t>
            </a:r>
            <a:r>
              <a:rPr lang="en-US" sz="800" b="1" dirty="0" err="1" smtClean="0">
                <a:latin typeface="Courier"/>
              </a:rPr>
              <a:t>struct</a:t>
            </a:r>
            <a:r>
              <a:rPr lang="en-US" sz="800" b="1" dirty="0" smtClean="0">
                <a:latin typeface="Courier"/>
              </a:rPr>
              <a:t> object</a:t>
            </a:r>
          </a:p>
          <a:p>
            <a:pPr>
              <a:buNone/>
            </a:pPr>
            <a:r>
              <a:rPr lang="en-US" sz="800" b="1" dirty="0" smtClean="0">
                <a:latin typeface="Courier"/>
              </a:rPr>
              <a:t>        4126          .            .   N </a:t>
            </a:r>
            <a:r>
              <a:rPr lang="en-US" sz="800" b="1" dirty="0" err="1" smtClean="0">
                <a:latin typeface="Courier"/>
              </a:rPr>
              <a:t>struct</a:t>
            </a:r>
            <a:r>
              <a:rPr lang="en-US" sz="800" b="1" dirty="0" smtClean="0">
                <a:latin typeface="Courier"/>
              </a:rPr>
              <a:t> </a:t>
            </a:r>
            <a:r>
              <a:rPr lang="en-US" sz="800" b="1" dirty="0" err="1" smtClean="0">
                <a:latin typeface="Courier"/>
              </a:rPr>
              <a:t>objectcore</a:t>
            </a:r>
            <a:endParaRPr lang="en-US" sz="800" b="1" dirty="0" smtClean="0">
              <a:latin typeface="Courier"/>
            </a:endParaRPr>
          </a:p>
          <a:p>
            <a:pPr>
              <a:buNone/>
            </a:pPr>
            <a:r>
              <a:rPr lang="en-US" sz="800" b="1" dirty="0" smtClean="0">
                <a:latin typeface="Courier"/>
              </a:rPr>
              <a:t>        1267          .            .   N </a:t>
            </a:r>
            <a:r>
              <a:rPr lang="en-US" sz="800" b="1" dirty="0" err="1" smtClean="0">
                <a:latin typeface="Courier"/>
              </a:rPr>
              <a:t>struct</a:t>
            </a:r>
            <a:r>
              <a:rPr lang="en-US" sz="800" b="1" dirty="0" smtClean="0">
                <a:latin typeface="Courier"/>
              </a:rPr>
              <a:t> </a:t>
            </a:r>
            <a:r>
              <a:rPr lang="en-US" sz="800" b="1" dirty="0" err="1" smtClean="0">
                <a:latin typeface="Courier"/>
              </a:rPr>
              <a:t>objecthead</a:t>
            </a:r>
            <a:endParaRPr lang="en-US" sz="800" b="1" dirty="0" smtClean="0">
              <a:latin typeface="Courier"/>
            </a:endParaRPr>
          </a:p>
          <a:p>
            <a:pPr>
              <a:buNone/>
            </a:pPr>
            <a:r>
              <a:rPr lang="en-US" sz="800" b="1" dirty="0" smtClean="0">
                <a:latin typeface="Courier"/>
              </a:rPr>
              <a:t>        8196          .            .   N </a:t>
            </a:r>
            <a:r>
              <a:rPr lang="en-US" sz="800" b="1" dirty="0" err="1" smtClean="0">
                <a:latin typeface="Courier"/>
              </a:rPr>
              <a:t>struct</a:t>
            </a:r>
            <a:r>
              <a:rPr lang="en-US" sz="800" b="1" dirty="0" smtClean="0">
                <a:latin typeface="Courier"/>
              </a:rPr>
              <a:t> </a:t>
            </a:r>
            <a:r>
              <a:rPr lang="en-US" sz="800" b="1" dirty="0" err="1" smtClean="0">
                <a:latin typeface="Courier"/>
              </a:rPr>
              <a:t>smf</a:t>
            </a:r>
            <a:endParaRPr lang="en-US" sz="800" b="1" dirty="0" smtClean="0">
              <a:latin typeface="Courier"/>
            </a:endParaRPr>
          </a:p>
          <a:p>
            <a:pPr>
              <a:buNone/>
            </a:pPr>
            <a:r>
              <a:rPr lang="en-US" sz="800" b="1" dirty="0" smtClean="0">
                <a:latin typeface="Courier"/>
              </a:rPr>
              <a:t>           1          .            .   N small free </a:t>
            </a:r>
            <a:r>
              <a:rPr lang="en-US" sz="800" b="1" dirty="0" err="1" smtClean="0">
                <a:latin typeface="Courier"/>
              </a:rPr>
              <a:t>smf</a:t>
            </a:r>
            <a:endParaRPr lang="en-US" sz="800" b="1" dirty="0" smtClean="0">
              <a:latin typeface="Courier"/>
            </a:endParaRPr>
          </a:p>
          <a:p>
            <a:pPr>
              <a:buNone/>
            </a:pPr>
            <a:r>
              <a:rPr lang="en-US" sz="800" b="1" dirty="0" smtClean="0">
                <a:latin typeface="Courier"/>
              </a:rPr>
              <a:t>           5          .            .   N large free </a:t>
            </a:r>
            <a:r>
              <a:rPr lang="en-US" sz="800" b="1" dirty="0" err="1" smtClean="0">
                <a:latin typeface="Courier"/>
              </a:rPr>
              <a:t>smf</a:t>
            </a:r>
            <a:endParaRPr lang="en-US" sz="800" b="1" dirty="0" smtClean="0">
              <a:latin typeface="Courier"/>
            </a:endParaRPr>
          </a:p>
          <a:p>
            <a:pPr>
              <a:buNone/>
            </a:pPr>
            <a:r>
              <a:rPr lang="en-US" sz="800" b="1" dirty="0" smtClean="0">
                <a:latin typeface="Courier"/>
              </a:rPr>
              <a:t>           7          .            .   N </a:t>
            </a:r>
            <a:r>
              <a:rPr lang="en-US" sz="800" b="1" dirty="0" err="1" smtClean="0">
                <a:latin typeface="Courier"/>
              </a:rPr>
              <a:t>struct</a:t>
            </a:r>
            <a:r>
              <a:rPr lang="en-US" sz="800" b="1" dirty="0" smtClean="0">
                <a:latin typeface="Courier"/>
              </a:rPr>
              <a:t> </a:t>
            </a:r>
            <a:r>
              <a:rPr lang="en-US" sz="800" b="1" dirty="0" err="1" smtClean="0">
                <a:latin typeface="Courier"/>
              </a:rPr>
              <a:t>vbe_conn</a:t>
            </a:r>
            <a:endParaRPr lang="en-US" sz="800" b="1" dirty="0" smtClean="0">
              <a:latin typeface="Courier"/>
            </a:endParaRPr>
          </a:p>
          <a:p>
            <a:pPr>
              <a:buNone/>
            </a:pPr>
            <a:r>
              <a:rPr lang="en-US" sz="800" b="1" dirty="0" smtClean="0">
                <a:latin typeface="Courier"/>
              </a:rPr>
              <a:t>        1600          .            .   N worker threads</a:t>
            </a:r>
          </a:p>
          <a:p>
            <a:pPr>
              <a:buNone/>
            </a:pPr>
            <a:r>
              <a:rPr lang="en-US" sz="800" b="1" dirty="0" smtClean="0">
                <a:latin typeface="Courier"/>
              </a:rPr>
              <a:t>        1600         0.00         0.02 N worker threads created</a:t>
            </a:r>
          </a:p>
          <a:p>
            <a:pPr>
              <a:buNone/>
            </a:pPr>
            <a:r>
              <a:rPr lang="en-US" sz="800" b="1" dirty="0" smtClean="0">
                <a:latin typeface="Courier"/>
              </a:rPr>
              <a:t>           6          .            .   N </a:t>
            </a:r>
            <a:r>
              <a:rPr lang="en-US" sz="800" b="1" dirty="0" err="1" smtClean="0">
                <a:latin typeface="Courier"/>
              </a:rPr>
              <a:t>backends</a:t>
            </a:r>
            <a:endParaRPr lang="en-US" sz="800" b="1" dirty="0" smtClean="0">
              <a:latin typeface="Courier"/>
            </a:endParaRPr>
          </a:p>
          <a:p>
            <a:pPr>
              <a:buNone/>
            </a:pPr>
            <a:r>
              <a:rPr lang="en-US" sz="800" b="1" dirty="0" smtClean="0">
                <a:latin typeface="Courier"/>
              </a:rPr>
              <a:t>        1152          .            .   N expired objects</a:t>
            </a:r>
          </a:p>
          <a:p>
            <a:pPr>
              <a:buNone/>
            </a:pPr>
            <a:r>
              <a:rPr lang="en-US" sz="800" b="1" dirty="0" smtClean="0">
                <a:latin typeface="Courier"/>
              </a:rPr>
              <a:t>         117          .            .   N LRU moved objects</a:t>
            </a:r>
          </a:p>
          <a:p>
            <a:pPr>
              <a:buNone/>
            </a:pPr>
            <a:r>
              <a:rPr lang="en-US" sz="800" b="1" dirty="0" smtClean="0">
                <a:latin typeface="Courier"/>
              </a:rPr>
              <a:t>       55653         1.00         0.55 Objects sent with write</a:t>
            </a:r>
          </a:p>
          <a:p>
            <a:pPr>
              <a:buNone/>
            </a:pPr>
            <a:r>
              <a:rPr lang="en-US" sz="800" b="1" dirty="0" smtClean="0">
                <a:latin typeface="Courier"/>
              </a:rPr>
              <a:t>       32341         0.00         0.32 Total Sessions</a:t>
            </a:r>
          </a:p>
          <a:p>
            <a:pPr>
              <a:buNone/>
            </a:pPr>
            <a:r>
              <a:rPr lang="en-US" sz="800" b="1" dirty="0" smtClean="0">
                <a:latin typeface="Courier"/>
              </a:rPr>
              <a:t>      100624         1.00         0.99 Total Requests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varnishtop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4777" y="1160321"/>
            <a:ext cx="7958456" cy="5500105"/>
          </a:xfrm>
          <a:solidFill>
            <a:schemeClr val="bg1"/>
          </a:solidFill>
        </p:spPr>
        <p:txBody>
          <a:bodyPr>
            <a:normAutofit fontScale="32500" lnSpcReduction="20000"/>
          </a:bodyPr>
          <a:lstStyle/>
          <a:p>
            <a:pPr>
              <a:buNone/>
            </a:pPr>
            <a:r>
              <a:rPr lang="en-US" b="1" dirty="0" smtClean="0">
                <a:latin typeface="Courier"/>
              </a:rPr>
              <a:t>list length 175    				         			       pal007.back.int.cwwtf.local</a:t>
            </a:r>
          </a:p>
          <a:p>
            <a:pPr>
              <a:buNone/>
            </a:pPr>
            <a:endParaRPr lang="en-US" b="1" dirty="0" smtClean="0">
              <a:latin typeface="Courier"/>
            </a:endParaRPr>
          </a:p>
          <a:p>
            <a:pPr>
              <a:buNone/>
            </a:pPr>
            <a:r>
              <a:rPr lang="en-US" b="1" dirty="0" smtClean="0">
                <a:latin typeface="Courier"/>
              </a:rPr>
              <a:t>   108.12 </a:t>
            </a:r>
            <a:r>
              <a:rPr lang="en-US" b="1" dirty="0" err="1" smtClean="0">
                <a:latin typeface="Courier"/>
              </a:rPr>
              <a:t>VCL_return</a:t>
            </a:r>
            <a:r>
              <a:rPr lang="en-US" b="1" dirty="0" smtClean="0">
                <a:latin typeface="Courier"/>
              </a:rPr>
              <a:t>     pass</a:t>
            </a:r>
          </a:p>
          <a:p>
            <a:pPr>
              <a:buNone/>
            </a:pPr>
            <a:r>
              <a:rPr lang="en-US" b="1" dirty="0" smtClean="0">
                <a:latin typeface="Courier"/>
              </a:rPr>
              <a:t>    81.57 </a:t>
            </a:r>
            <a:r>
              <a:rPr lang="en-US" b="1" dirty="0" err="1" smtClean="0">
                <a:latin typeface="Courier"/>
              </a:rPr>
              <a:t>RxProtocol</a:t>
            </a:r>
            <a:r>
              <a:rPr lang="en-US" b="1" dirty="0" smtClean="0">
                <a:latin typeface="Courier"/>
              </a:rPr>
              <a:t>     HTTP/1.1</a:t>
            </a:r>
          </a:p>
          <a:p>
            <a:pPr>
              <a:buNone/>
            </a:pPr>
            <a:r>
              <a:rPr lang="en-US" b="1" dirty="0" smtClean="0">
                <a:latin typeface="Courier"/>
              </a:rPr>
              <a:t>    81.57 </a:t>
            </a:r>
            <a:r>
              <a:rPr lang="en-US" b="1" dirty="0" err="1" smtClean="0">
                <a:latin typeface="Courier"/>
              </a:rPr>
              <a:t>TxProtocol</a:t>
            </a:r>
            <a:r>
              <a:rPr lang="en-US" b="1" dirty="0" smtClean="0">
                <a:latin typeface="Courier"/>
              </a:rPr>
              <a:t>     HTTP/1.1</a:t>
            </a:r>
          </a:p>
          <a:p>
            <a:pPr>
              <a:buNone/>
            </a:pPr>
            <a:r>
              <a:rPr lang="en-US" b="1" dirty="0" smtClean="0">
                <a:latin typeface="Courier"/>
              </a:rPr>
              <a:t>    41.26 </a:t>
            </a:r>
            <a:r>
              <a:rPr lang="en-US" b="1" dirty="0" err="1" smtClean="0">
                <a:latin typeface="Courier"/>
              </a:rPr>
              <a:t>RxHeader</a:t>
            </a:r>
            <a:r>
              <a:rPr lang="en-US" b="1" dirty="0" smtClean="0">
                <a:latin typeface="Courier"/>
              </a:rPr>
              <a:t>       Cache-Control: max-age=259200</a:t>
            </a:r>
          </a:p>
          <a:p>
            <a:pPr>
              <a:buNone/>
            </a:pPr>
            <a:r>
              <a:rPr lang="en-US" b="1" dirty="0" smtClean="0">
                <a:latin typeface="Courier"/>
              </a:rPr>
              <a:t>    41.26 </a:t>
            </a:r>
            <a:r>
              <a:rPr lang="en-US" b="1" dirty="0" err="1" smtClean="0">
                <a:latin typeface="Courier"/>
              </a:rPr>
              <a:t>RxHeader</a:t>
            </a:r>
            <a:r>
              <a:rPr lang="en-US" b="1" dirty="0" smtClean="0">
                <a:latin typeface="Courier"/>
              </a:rPr>
              <a:t>       Connection: keep-alive</a:t>
            </a:r>
          </a:p>
          <a:p>
            <a:pPr>
              <a:buNone/>
            </a:pPr>
            <a:r>
              <a:rPr lang="en-US" b="1" dirty="0" smtClean="0">
                <a:latin typeface="Courier"/>
              </a:rPr>
              <a:t>    41.26 </a:t>
            </a:r>
            <a:r>
              <a:rPr lang="en-US" b="1" dirty="0" err="1" smtClean="0">
                <a:latin typeface="Courier"/>
              </a:rPr>
              <a:t>VCL_call</a:t>
            </a:r>
            <a:r>
              <a:rPr lang="en-US" b="1" dirty="0" smtClean="0">
                <a:latin typeface="Courier"/>
              </a:rPr>
              <a:t>       </a:t>
            </a:r>
            <a:r>
              <a:rPr lang="en-US" b="1" dirty="0" err="1" smtClean="0">
                <a:latin typeface="Courier"/>
              </a:rPr>
              <a:t>recv</a:t>
            </a:r>
            <a:endParaRPr lang="en-US" b="1" dirty="0" smtClean="0">
              <a:latin typeface="Courier"/>
            </a:endParaRPr>
          </a:p>
          <a:p>
            <a:pPr>
              <a:buNone/>
            </a:pPr>
            <a:r>
              <a:rPr lang="en-US" b="1" dirty="0" smtClean="0">
                <a:latin typeface="Courier"/>
              </a:rPr>
              <a:t>    41.26 </a:t>
            </a:r>
            <a:r>
              <a:rPr lang="en-US" b="1" dirty="0" err="1" smtClean="0">
                <a:latin typeface="Courier"/>
              </a:rPr>
              <a:t>VCL_acl</a:t>
            </a:r>
            <a:r>
              <a:rPr lang="en-US" b="1" dirty="0" smtClean="0">
                <a:latin typeface="Courier"/>
              </a:rPr>
              <a:t>        MATCH </a:t>
            </a:r>
            <a:r>
              <a:rPr lang="en-US" b="1" dirty="0" err="1" smtClean="0">
                <a:latin typeface="Courier"/>
              </a:rPr>
              <a:t>allow_cluster_client_ip</a:t>
            </a:r>
            <a:r>
              <a:rPr lang="en-US" b="1" dirty="0" smtClean="0">
                <a:latin typeface="Courier"/>
              </a:rPr>
              <a:t> 212.58.246.0/23</a:t>
            </a:r>
          </a:p>
          <a:p>
            <a:pPr>
              <a:buNone/>
            </a:pPr>
            <a:r>
              <a:rPr lang="en-US" b="1" dirty="0" smtClean="0">
                <a:latin typeface="Courier"/>
              </a:rPr>
              <a:t>    41.26 </a:t>
            </a:r>
            <a:r>
              <a:rPr lang="en-US" b="1" dirty="0" err="1" smtClean="0">
                <a:latin typeface="Courier"/>
              </a:rPr>
              <a:t>VCL_call</a:t>
            </a:r>
            <a:r>
              <a:rPr lang="en-US" b="1" dirty="0" smtClean="0">
                <a:latin typeface="Courier"/>
              </a:rPr>
              <a:t>       hash</a:t>
            </a:r>
          </a:p>
          <a:p>
            <a:pPr>
              <a:buNone/>
            </a:pPr>
            <a:r>
              <a:rPr lang="en-US" b="1" dirty="0" smtClean="0">
                <a:latin typeface="Courier"/>
              </a:rPr>
              <a:t>    41.26 </a:t>
            </a:r>
            <a:r>
              <a:rPr lang="en-US" b="1" dirty="0" err="1" smtClean="0">
                <a:latin typeface="Courier"/>
              </a:rPr>
              <a:t>VCL_return</a:t>
            </a:r>
            <a:r>
              <a:rPr lang="en-US" b="1" dirty="0" smtClean="0">
                <a:latin typeface="Courier"/>
              </a:rPr>
              <a:t>     hash</a:t>
            </a:r>
          </a:p>
          <a:p>
            <a:pPr>
              <a:buNone/>
            </a:pPr>
            <a:r>
              <a:rPr lang="en-US" b="1" dirty="0" smtClean="0">
                <a:latin typeface="Courier"/>
              </a:rPr>
              <a:t>    41.26 </a:t>
            </a:r>
            <a:r>
              <a:rPr lang="en-US" b="1" dirty="0" err="1" smtClean="0">
                <a:latin typeface="Courier"/>
              </a:rPr>
              <a:t>TxHeader</a:t>
            </a:r>
            <a:r>
              <a:rPr lang="en-US" b="1" dirty="0" smtClean="0">
                <a:latin typeface="Courier"/>
              </a:rPr>
              <a:t>       X-ESI-Capability: 1</a:t>
            </a:r>
          </a:p>
          <a:p>
            <a:pPr>
              <a:buNone/>
            </a:pPr>
            <a:r>
              <a:rPr lang="en-US" b="1" dirty="0" smtClean="0">
                <a:latin typeface="Courier"/>
              </a:rPr>
              <a:t>    41.26 </a:t>
            </a:r>
            <a:r>
              <a:rPr lang="en-US" b="1" dirty="0" err="1" smtClean="0">
                <a:latin typeface="Courier"/>
              </a:rPr>
              <a:t>TxHeader</a:t>
            </a:r>
            <a:r>
              <a:rPr lang="en-US" b="1" dirty="0" smtClean="0">
                <a:latin typeface="Courier"/>
              </a:rPr>
              <a:t>       X-Country: </a:t>
            </a:r>
            <a:r>
              <a:rPr lang="en-US" b="1" dirty="0" err="1" smtClean="0">
                <a:latin typeface="Courier"/>
              </a:rPr>
              <a:t>gb</a:t>
            </a:r>
            <a:endParaRPr lang="en-US" b="1" dirty="0" smtClean="0">
              <a:latin typeface="Courier"/>
            </a:endParaRPr>
          </a:p>
          <a:p>
            <a:pPr>
              <a:buNone/>
            </a:pPr>
            <a:r>
              <a:rPr lang="en-US" b="1" dirty="0" smtClean="0">
                <a:latin typeface="Courier"/>
              </a:rPr>
              <a:t>    41.26 </a:t>
            </a:r>
            <a:r>
              <a:rPr lang="en-US" b="1" dirty="0" err="1" smtClean="0">
                <a:latin typeface="Courier"/>
              </a:rPr>
              <a:t>TxHeader</a:t>
            </a:r>
            <a:r>
              <a:rPr lang="en-US" b="1" dirty="0" smtClean="0">
                <a:latin typeface="Courier"/>
              </a:rPr>
              <a:t>       X-</a:t>
            </a:r>
            <a:r>
              <a:rPr lang="en-US" b="1" dirty="0" err="1" smtClean="0">
                <a:latin typeface="Courier"/>
              </a:rPr>
              <a:t>IP_Is_Advertise_Combined</a:t>
            </a:r>
            <a:r>
              <a:rPr lang="en-US" b="1" dirty="0" smtClean="0">
                <a:latin typeface="Courier"/>
              </a:rPr>
              <a:t>: no</a:t>
            </a:r>
          </a:p>
          <a:p>
            <a:pPr>
              <a:buNone/>
            </a:pPr>
            <a:r>
              <a:rPr lang="en-US" b="1" dirty="0" smtClean="0">
                <a:latin typeface="Courier"/>
              </a:rPr>
              <a:t>    41.26 </a:t>
            </a:r>
            <a:r>
              <a:rPr lang="en-US" b="1" dirty="0" err="1" smtClean="0">
                <a:latin typeface="Courier"/>
              </a:rPr>
              <a:t>TxHeader</a:t>
            </a:r>
            <a:r>
              <a:rPr lang="en-US" b="1" dirty="0" smtClean="0">
                <a:latin typeface="Courier"/>
              </a:rPr>
              <a:t>       X-</a:t>
            </a:r>
            <a:r>
              <a:rPr lang="en-US" b="1" dirty="0" err="1" smtClean="0">
                <a:latin typeface="Courier"/>
              </a:rPr>
              <a:t>IP_Is_UK_Combined</a:t>
            </a:r>
            <a:r>
              <a:rPr lang="en-US" b="1" dirty="0" smtClean="0">
                <a:latin typeface="Courier"/>
              </a:rPr>
              <a:t>: yes</a:t>
            </a:r>
          </a:p>
          <a:p>
            <a:pPr>
              <a:buNone/>
            </a:pPr>
            <a:r>
              <a:rPr lang="en-US" b="1" dirty="0" smtClean="0">
                <a:latin typeface="Courier"/>
              </a:rPr>
              <a:t>    41.26 </a:t>
            </a:r>
            <a:r>
              <a:rPr lang="en-US" b="1" dirty="0" err="1" smtClean="0">
                <a:latin typeface="Courier"/>
              </a:rPr>
              <a:t>TxHeader</a:t>
            </a:r>
            <a:r>
              <a:rPr lang="en-US" b="1" dirty="0" smtClean="0">
                <a:latin typeface="Courier"/>
              </a:rPr>
              <a:t>       X-</a:t>
            </a:r>
            <a:r>
              <a:rPr lang="en-US" b="1" dirty="0" err="1" smtClean="0">
                <a:latin typeface="Courier"/>
              </a:rPr>
              <a:t>Quova</a:t>
            </a:r>
            <a:r>
              <a:rPr lang="en-US" b="1" dirty="0" smtClean="0">
                <a:latin typeface="Courier"/>
              </a:rPr>
              <a:t>-Status: Success</a:t>
            </a:r>
          </a:p>
          <a:p>
            <a:pPr>
              <a:buNone/>
            </a:pPr>
            <a:r>
              <a:rPr lang="en-US" b="1" dirty="0" smtClean="0">
                <a:latin typeface="Courier"/>
              </a:rPr>
              <a:t>    41.26 </a:t>
            </a:r>
            <a:r>
              <a:rPr lang="en-US" b="1" dirty="0" err="1" smtClean="0">
                <a:latin typeface="Courier"/>
              </a:rPr>
              <a:t>TxHeader</a:t>
            </a:r>
            <a:r>
              <a:rPr lang="en-US" b="1" dirty="0" smtClean="0">
                <a:latin typeface="Courier"/>
              </a:rPr>
              <a:t>       X-</a:t>
            </a:r>
            <a:r>
              <a:rPr lang="en-US" b="1" dirty="0" err="1" smtClean="0">
                <a:latin typeface="Courier"/>
              </a:rPr>
              <a:t>GeoIP</a:t>
            </a:r>
            <a:r>
              <a:rPr lang="en-US" b="1" dirty="0" smtClean="0">
                <a:latin typeface="Courier"/>
              </a:rPr>
              <a:t>-Cache: hit</a:t>
            </a:r>
          </a:p>
          <a:p>
            <a:pPr>
              <a:buNone/>
            </a:pPr>
            <a:r>
              <a:rPr lang="en-US" b="1" dirty="0" smtClean="0">
                <a:latin typeface="Courier"/>
              </a:rPr>
              <a:t>    41.26 </a:t>
            </a:r>
            <a:r>
              <a:rPr lang="en-US" b="1" dirty="0" err="1" smtClean="0">
                <a:latin typeface="Courier"/>
              </a:rPr>
              <a:t>TxHeader</a:t>
            </a:r>
            <a:r>
              <a:rPr lang="en-US" b="1" dirty="0" smtClean="0">
                <a:latin typeface="Courier"/>
              </a:rPr>
              <a:t>       X-DEMI-Browser:</a:t>
            </a:r>
          </a:p>
          <a:p>
            <a:pPr>
              <a:buNone/>
            </a:pPr>
            <a:r>
              <a:rPr lang="en-US" b="1" dirty="0" smtClean="0">
                <a:latin typeface="Courier"/>
              </a:rPr>
              <a:t>    41.26 </a:t>
            </a:r>
            <a:r>
              <a:rPr lang="en-US" b="1" dirty="0" err="1" smtClean="0">
                <a:latin typeface="Courier"/>
              </a:rPr>
              <a:t>TxHeader</a:t>
            </a:r>
            <a:r>
              <a:rPr lang="en-US" b="1" dirty="0" smtClean="0">
                <a:latin typeface="Courier"/>
              </a:rPr>
              <a:t>       X-DEMI-OS:</a:t>
            </a:r>
          </a:p>
          <a:p>
            <a:pPr>
              <a:buNone/>
            </a:pPr>
            <a:r>
              <a:rPr lang="en-US" b="1" dirty="0" smtClean="0">
                <a:latin typeface="Courier"/>
              </a:rPr>
              <a:t>    41.26 </a:t>
            </a:r>
            <a:r>
              <a:rPr lang="en-US" b="1" dirty="0" err="1" smtClean="0">
                <a:latin typeface="Courier"/>
              </a:rPr>
              <a:t>TxHeader</a:t>
            </a:r>
            <a:r>
              <a:rPr lang="en-US" b="1" dirty="0" smtClean="0">
                <a:latin typeface="Courier"/>
              </a:rPr>
              <a:t>       X-DEMI-Captions:</a:t>
            </a:r>
          </a:p>
          <a:p>
            <a:pPr>
              <a:buNone/>
            </a:pPr>
            <a:r>
              <a:rPr lang="en-US" b="1" dirty="0" smtClean="0">
                <a:latin typeface="Courier"/>
              </a:rPr>
              <a:t>    41.26 </a:t>
            </a:r>
            <a:r>
              <a:rPr lang="en-US" b="1" dirty="0" err="1" smtClean="0">
                <a:latin typeface="Courier"/>
              </a:rPr>
              <a:t>TxHeader</a:t>
            </a:r>
            <a:r>
              <a:rPr lang="en-US" b="1" dirty="0" smtClean="0">
                <a:latin typeface="Courier"/>
              </a:rPr>
              <a:t>       X-DEMI-Display: 800x600</a:t>
            </a:r>
          </a:p>
          <a:p>
            <a:pPr>
              <a:buNone/>
            </a:pPr>
            <a:r>
              <a:rPr lang="en-US" b="1" dirty="0" smtClean="0">
                <a:latin typeface="Courier"/>
              </a:rPr>
              <a:t>    41.26 </a:t>
            </a:r>
            <a:r>
              <a:rPr lang="en-US" b="1" dirty="0" err="1" smtClean="0">
                <a:latin typeface="Courier"/>
              </a:rPr>
              <a:t>TxHeader</a:t>
            </a:r>
            <a:r>
              <a:rPr lang="en-US" b="1" dirty="0" smtClean="0">
                <a:latin typeface="Courier"/>
              </a:rPr>
              <a:t>       X-DEMI-Wallpaper:</a:t>
            </a:r>
          </a:p>
          <a:p>
            <a:pPr>
              <a:buNone/>
            </a:pPr>
            <a:r>
              <a:rPr lang="en-US" b="1" dirty="0" smtClean="0">
                <a:latin typeface="Courier"/>
              </a:rPr>
              <a:t>    41.26 </a:t>
            </a:r>
            <a:r>
              <a:rPr lang="en-US" b="1" dirty="0" err="1" smtClean="0">
                <a:latin typeface="Courier"/>
              </a:rPr>
              <a:t>TxHeader</a:t>
            </a:r>
            <a:r>
              <a:rPr lang="en-US" b="1" dirty="0" smtClean="0">
                <a:latin typeface="Courier"/>
              </a:rPr>
              <a:t>       X-DEMI-XHTML-Level: 4</a:t>
            </a:r>
          </a:p>
          <a:p>
            <a:pPr>
              <a:buNone/>
            </a:pPr>
            <a:r>
              <a:rPr lang="en-US" b="1" dirty="0" smtClean="0">
                <a:latin typeface="Courier"/>
              </a:rPr>
              <a:t>    41.26 </a:t>
            </a:r>
            <a:r>
              <a:rPr lang="en-US" b="1" dirty="0" err="1" smtClean="0">
                <a:latin typeface="Courier"/>
              </a:rPr>
              <a:t>TxHeader</a:t>
            </a:r>
            <a:r>
              <a:rPr lang="en-US" b="1" dirty="0" smtClean="0">
                <a:latin typeface="Courier"/>
              </a:rPr>
              <a:t>       X-DEMI-Navigation: mouse</a:t>
            </a:r>
          </a:p>
          <a:p>
            <a:pPr>
              <a:buNone/>
            </a:pPr>
            <a:r>
              <a:rPr lang="en-US" b="1" dirty="0" smtClean="0">
                <a:latin typeface="Courier"/>
              </a:rPr>
              <a:t>    41.26 </a:t>
            </a:r>
            <a:r>
              <a:rPr lang="en-US" b="1" dirty="0" err="1" smtClean="0">
                <a:latin typeface="Courier"/>
              </a:rPr>
              <a:t>TxHeader</a:t>
            </a:r>
            <a:r>
              <a:rPr lang="en-US" b="1" dirty="0" smtClean="0">
                <a:latin typeface="Courier"/>
              </a:rPr>
              <a:t>       X-DEMI-OS-Version:</a:t>
            </a:r>
          </a:p>
          <a:p>
            <a:pPr>
              <a:buNone/>
            </a:pPr>
            <a:r>
              <a:rPr lang="en-US" b="1" dirty="0" smtClean="0">
                <a:latin typeface="Courier"/>
              </a:rPr>
              <a:t>    41.26 </a:t>
            </a:r>
            <a:r>
              <a:rPr lang="en-US" b="1" dirty="0" err="1" smtClean="0">
                <a:latin typeface="Courier"/>
              </a:rPr>
              <a:t>TxHeader</a:t>
            </a:r>
            <a:r>
              <a:rPr lang="en-US" b="1" dirty="0" smtClean="0">
                <a:latin typeface="Courier"/>
              </a:rPr>
              <a:t>       X-DEMI-Version: 0.3.10</a:t>
            </a:r>
          </a:p>
          <a:p>
            <a:pPr>
              <a:buNone/>
            </a:pPr>
            <a:r>
              <a:rPr lang="en-US" b="1" dirty="0" smtClean="0">
                <a:latin typeface="Courier"/>
              </a:rPr>
              <a:t>    41.26 </a:t>
            </a:r>
            <a:r>
              <a:rPr lang="en-US" b="1" dirty="0" err="1" smtClean="0">
                <a:latin typeface="Courier"/>
              </a:rPr>
              <a:t>TxHeader</a:t>
            </a:r>
            <a:r>
              <a:rPr lang="en-US" b="1" dirty="0" smtClean="0">
                <a:latin typeface="Courier"/>
              </a:rPr>
              <a:t>       X-DEMI-Type: desktop</a:t>
            </a:r>
          </a:p>
          <a:p>
            <a:pPr>
              <a:buNone/>
            </a:pPr>
            <a:r>
              <a:rPr lang="en-US" b="1" dirty="0" smtClean="0">
                <a:latin typeface="Courier"/>
              </a:rPr>
              <a:t>    41.26 </a:t>
            </a:r>
            <a:r>
              <a:rPr lang="en-US" b="1" dirty="0" err="1" smtClean="0">
                <a:latin typeface="Courier"/>
              </a:rPr>
              <a:t>TxHeader</a:t>
            </a:r>
            <a:r>
              <a:rPr lang="en-US" b="1" dirty="0" smtClean="0">
                <a:latin typeface="Courier"/>
              </a:rPr>
              <a:t>       X-DEMI-Input-Map:</a:t>
            </a:r>
          </a:p>
          <a:p>
            <a:pPr>
              <a:buNone/>
            </a:pPr>
            <a:r>
              <a:rPr lang="en-US" b="1" dirty="0" smtClean="0">
                <a:latin typeface="Courier"/>
              </a:rPr>
              <a:t>    41.26 </a:t>
            </a:r>
            <a:r>
              <a:rPr lang="en-US" b="1" dirty="0" err="1" smtClean="0">
                <a:latin typeface="Courier"/>
              </a:rPr>
              <a:t>TxHeader</a:t>
            </a:r>
            <a:r>
              <a:rPr lang="en-US" b="1" dirty="0" smtClean="0">
                <a:latin typeface="Courier"/>
              </a:rPr>
              <a:t>       X-DEMI-Cache: hit</a:t>
            </a:r>
          </a:p>
          <a:p>
            <a:pPr>
              <a:buNone/>
            </a:pPr>
            <a:r>
              <a:rPr lang="en-US" b="1" dirty="0" smtClean="0">
                <a:latin typeface="Courier"/>
              </a:rPr>
              <a:t>    40.35 </a:t>
            </a:r>
            <a:r>
              <a:rPr lang="en-US" b="1" dirty="0" err="1" smtClean="0">
                <a:latin typeface="Courier"/>
              </a:rPr>
              <a:t>RxHeader</a:t>
            </a:r>
            <a:r>
              <a:rPr lang="en-US" b="1" dirty="0" smtClean="0">
                <a:latin typeface="Courier"/>
              </a:rPr>
              <a:t>       Host: </a:t>
            </a:r>
            <a:r>
              <a:rPr lang="en-US" b="1" dirty="0" err="1" smtClean="0">
                <a:latin typeface="Courier"/>
              </a:rPr>
              <a:t>www.int.bbc.co.uk</a:t>
            </a:r>
            <a:endParaRPr lang="en-US" b="1" dirty="0" smtClean="0">
              <a:latin typeface="Courier"/>
            </a:endParaRPr>
          </a:p>
          <a:p>
            <a:pPr>
              <a:buNone/>
            </a:pPr>
            <a:r>
              <a:rPr lang="en-US" b="1" dirty="0" smtClean="0">
                <a:latin typeface="Courier"/>
              </a:rPr>
              <a:t>    40.35 </a:t>
            </a:r>
            <a:r>
              <a:rPr lang="en-US" b="1" dirty="0" err="1" smtClean="0">
                <a:latin typeface="Courier"/>
              </a:rPr>
              <a:t>TxHeader</a:t>
            </a:r>
            <a:r>
              <a:rPr lang="en-US" b="1" dirty="0" smtClean="0">
                <a:latin typeface="Courier"/>
              </a:rPr>
              <a:t>       Host: </a:t>
            </a:r>
            <a:r>
              <a:rPr lang="en-US" b="1" dirty="0" err="1" smtClean="0">
                <a:latin typeface="Courier"/>
              </a:rPr>
              <a:t>www.int.bbc.co.uk</a:t>
            </a:r>
            <a:endParaRPr lang="en-US" b="1" dirty="0" smtClean="0">
              <a:latin typeface="Courier"/>
            </a:endParaRPr>
          </a:p>
          <a:p>
            <a:pPr>
              <a:buNone/>
            </a:pPr>
            <a:r>
              <a:rPr lang="en-US" b="1" dirty="0" smtClean="0">
                <a:latin typeface="Courier"/>
              </a:rPr>
              <a:t>    40.32 </a:t>
            </a:r>
            <a:r>
              <a:rPr lang="en-US" b="1" dirty="0" err="1" smtClean="0">
                <a:latin typeface="Courier"/>
              </a:rPr>
              <a:t>RxHeader</a:t>
            </a:r>
            <a:r>
              <a:rPr lang="en-US" b="1" dirty="0" smtClean="0">
                <a:latin typeface="Courier"/>
              </a:rPr>
              <a:t>       Server: Apache</a:t>
            </a:r>
          </a:p>
          <a:p>
            <a:pPr>
              <a:buNone/>
            </a:pPr>
            <a:r>
              <a:rPr lang="en-US" b="1" dirty="0" smtClean="0">
                <a:latin typeface="Courier"/>
              </a:rPr>
              <a:t>    40.32 </a:t>
            </a:r>
            <a:r>
              <a:rPr lang="en-US" b="1" dirty="0" err="1" smtClean="0">
                <a:latin typeface="Courier"/>
              </a:rPr>
              <a:t>VCL_call</a:t>
            </a:r>
            <a:r>
              <a:rPr lang="en-US" b="1" dirty="0" smtClean="0">
                <a:latin typeface="Courier"/>
              </a:rPr>
              <a:t>       fetch</a:t>
            </a:r>
          </a:p>
          <a:p>
            <a:pPr>
              <a:buNone/>
            </a:pPr>
            <a:r>
              <a:rPr lang="en-US" b="1" dirty="0" smtClean="0">
                <a:latin typeface="Courier"/>
              </a:rPr>
              <a:t>    40.32 </a:t>
            </a:r>
            <a:r>
              <a:rPr lang="en-US" b="1" dirty="0" err="1" smtClean="0">
                <a:latin typeface="Courier"/>
              </a:rPr>
              <a:t>ObjProtocol</a:t>
            </a:r>
            <a:r>
              <a:rPr lang="en-US" b="1" dirty="0" smtClean="0">
                <a:latin typeface="Courier"/>
              </a:rPr>
              <a:t>    HTTP/1.1</a:t>
            </a:r>
          </a:p>
          <a:p>
            <a:pPr>
              <a:buNone/>
            </a:pPr>
            <a:r>
              <a:rPr lang="en-US" b="1" dirty="0" smtClean="0">
                <a:latin typeface="Courier"/>
              </a:rPr>
              <a:t>    40.32 </a:t>
            </a:r>
            <a:r>
              <a:rPr lang="en-US" b="1" dirty="0" err="1" smtClean="0">
                <a:latin typeface="Courier"/>
              </a:rPr>
              <a:t>ObjHeader</a:t>
            </a:r>
            <a:r>
              <a:rPr lang="en-US" b="1" dirty="0" smtClean="0">
                <a:latin typeface="Courier"/>
              </a:rPr>
              <a:t>      Server: Apache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varnishhist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584777" y="1160321"/>
            <a:ext cx="7958456" cy="5500105"/>
          </a:xfrm>
          <a:solidFill>
            <a:schemeClr val="bg1"/>
          </a:solidFill>
        </p:spPr>
        <p:txBody>
          <a:bodyPr>
            <a:normAutofit fontScale="32500" lnSpcReduction="20000"/>
          </a:bodyPr>
          <a:lstStyle/>
          <a:p>
            <a:pPr>
              <a:buNone/>
            </a:pPr>
            <a:r>
              <a:rPr lang="en-US" b="1" dirty="0" smtClean="0">
                <a:latin typeface="Courier"/>
              </a:rPr>
              <a:t>1:10, </a:t>
            </a:r>
            <a:r>
              <a:rPr lang="en-US" b="1" dirty="0" err="1" smtClean="0">
                <a:latin typeface="Courier"/>
              </a:rPr>
              <a:t>n</a:t>
            </a:r>
            <a:r>
              <a:rPr lang="en-US" b="1" dirty="0" smtClean="0">
                <a:latin typeface="Courier"/>
              </a:rPr>
              <a:t> = 959                                                        pal007.back.int.cwwtf.local</a:t>
            </a:r>
          </a:p>
          <a:p>
            <a:pPr>
              <a:buNone/>
            </a:pPr>
            <a:endParaRPr lang="en-US" b="1" dirty="0" smtClean="0">
              <a:latin typeface="Courier"/>
            </a:endParaRPr>
          </a:p>
          <a:p>
            <a:pPr>
              <a:buNone/>
            </a:pPr>
            <a:endParaRPr lang="en-US" b="1" dirty="0" smtClean="0">
              <a:latin typeface="Courier"/>
            </a:endParaRPr>
          </a:p>
          <a:p>
            <a:pPr>
              <a:buNone/>
            </a:pPr>
            <a:endParaRPr lang="en-US" b="1" dirty="0" smtClean="0">
              <a:latin typeface="Courier"/>
            </a:endParaRPr>
          </a:p>
          <a:p>
            <a:pPr>
              <a:buNone/>
            </a:pPr>
            <a:endParaRPr lang="en-US" b="1" dirty="0" smtClean="0">
              <a:latin typeface="Courier"/>
            </a:endParaRPr>
          </a:p>
          <a:p>
            <a:pPr>
              <a:buNone/>
            </a:pPr>
            <a:endParaRPr lang="en-US" b="1" dirty="0" smtClean="0">
              <a:latin typeface="Courier"/>
            </a:endParaRPr>
          </a:p>
          <a:p>
            <a:pPr>
              <a:buNone/>
            </a:pPr>
            <a:endParaRPr lang="en-US" b="1" dirty="0" smtClean="0">
              <a:latin typeface="Courier"/>
            </a:endParaRPr>
          </a:p>
          <a:p>
            <a:pPr>
              <a:buNone/>
            </a:pPr>
            <a:endParaRPr lang="en-US" b="1" dirty="0" smtClean="0">
              <a:latin typeface="Courier"/>
            </a:endParaRPr>
          </a:p>
          <a:p>
            <a:pPr>
              <a:buNone/>
            </a:pPr>
            <a:endParaRPr lang="en-US" b="1" dirty="0" smtClean="0">
              <a:latin typeface="Courier"/>
            </a:endParaRPr>
          </a:p>
          <a:p>
            <a:pPr>
              <a:buNone/>
            </a:pPr>
            <a:endParaRPr lang="en-US" b="1" dirty="0" smtClean="0">
              <a:latin typeface="Courier"/>
            </a:endParaRPr>
          </a:p>
          <a:p>
            <a:pPr>
              <a:buNone/>
            </a:pPr>
            <a:endParaRPr lang="en-US" b="1" dirty="0" smtClean="0">
              <a:latin typeface="Courier"/>
            </a:endParaRPr>
          </a:p>
          <a:p>
            <a:pPr>
              <a:buNone/>
            </a:pPr>
            <a:endParaRPr lang="en-US" b="1" dirty="0" smtClean="0">
              <a:latin typeface="Courier"/>
            </a:endParaRPr>
          </a:p>
          <a:p>
            <a:pPr>
              <a:buNone/>
            </a:pPr>
            <a:endParaRPr lang="en-US" b="1" dirty="0" smtClean="0">
              <a:latin typeface="Courier"/>
            </a:endParaRPr>
          </a:p>
          <a:p>
            <a:pPr>
              <a:buNone/>
            </a:pPr>
            <a:endParaRPr lang="en-US" b="1" dirty="0" smtClean="0">
              <a:latin typeface="Courier"/>
            </a:endParaRPr>
          </a:p>
          <a:p>
            <a:pPr>
              <a:buNone/>
            </a:pPr>
            <a:r>
              <a:rPr lang="en-US" b="1" dirty="0" smtClean="0">
                <a:latin typeface="Courier"/>
              </a:rPr>
              <a:t>                         #</a:t>
            </a:r>
          </a:p>
          <a:p>
            <a:pPr>
              <a:buNone/>
            </a:pPr>
            <a:r>
              <a:rPr lang="en-US" b="1" dirty="0" smtClean="0">
                <a:latin typeface="Courier"/>
              </a:rPr>
              <a:t>                         #</a:t>
            </a:r>
          </a:p>
          <a:p>
            <a:pPr>
              <a:buNone/>
            </a:pPr>
            <a:r>
              <a:rPr lang="en-US" b="1" dirty="0" smtClean="0">
                <a:latin typeface="Courier"/>
              </a:rPr>
              <a:t>                         #</a:t>
            </a:r>
          </a:p>
          <a:p>
            <a:pPr>
              <a:buNone/>
            </a:pPr>
            <a:r>
              <a:rPr lang="en-US" b="1" dirty="0" smtClean="0">
                <a:latin typeface="Courier"/>
              </a:rPr>
              <a:t>                         #</a:t>
            </a:r>
          </a:p>
          <a:p>
            <a:pPr>
              <a:buNone/>
            </a:pPr>
            <a:r>
              <a:rPr lang="en-US" b="1" dirty="0" smtClean="0">
                <a:latin typeface="Courier"/>
              </a:rPr>
              <a:t>                         #</a:t>
            </a:r>
          </a:p>
          <a:p>
            <a:pPr>
              <a:buNone/>
            </a:pPr>
            <a:r>
              <a:rPr lang="en-US" b="1" dirty="0" smtClean="0">
                <a:latin typeface="Courier"/>
              </a:rPr>
              <a:t>                         #</a:t>
            </a:r>
          </a:p>
          <a:p>
            <a:pPr>
              <a:buNone/>
            </a:pPr>
            <a:r>
              <a:rPr lang="en-US" b="1" dirty="0" smtClean="0">
                <a:latin typeface="Courier"/>
              </a:rPr>
              <a:t>                         #</a:t>
            </a:r>
          </a:p>
          <a:p>
            <a:pPr>
              <a:buNone/>
            </a:pPr>
            <a:r>
              <a:rPr lang="en-US" b="1" dirty="0" smtClean="0">
                <a:latin typeface="Courier"/>
              </a:rPr>
              <a:t>                        ##</a:t>
            </a:r>
          </a:p>
          <a:p>
            <a:pPr>
              <a:buNone/>
            </a:pPr>
            <a:r>
              <a:rPr lang="en-US" b="1" dirty="0" smtClean="0">
                <a:latin typeface="Courier"/>
              </a:rPr>
              <a:t>                        ###</a:t>
            </a:r>
          </a:p>
          <a:p>
            <a:pPr>
              <a:buNone/>
            </a:pPr>
            <a:r>
              <a:rPr lang="en-US" b="1" dirty="0" smtClean="0">
                <a:latin typeface="Courier"/>
              </a:rPr>
              <a:t>                        ###</a:t>
            </a:r>
          </a:p>
          <a:p>
            <a:pPr>
              <a:buNone/>
            </a:pPr>
            <a:r>
              <a:rPr lang="en-US" b="1" dirty="0" smtClean="0">
                <a:latin typeface="Courier"/>
              </a:rPr>
              <a:t>                        ###</a:t>
            </a:r>
          </a:p>
          <a:p>
            <a:pPr>
              <a:buNone/>
            </a:pPr>
            <a:r>
              <a:rPr lang="en-US" b="1" dirty="0" smtClean="0">
                <a:latin typeface="Courier"/>
              </a:rPr>
              <a:t>                        #####</a:t>
            </a:r>
          </a:p>
          <a:p>
            <a:pPr>
              <a:buNone/>
            </a:pPr>
            <a:r>
              <a:rPr lang="en-US" b="1" dirty="0" smtClean="0">
                <a:latin typeface="Courier"/>
              </a:rPr>
              <a:t>                        #####                        ##</a:t>
            </a:r>
          </a:p>
          <a:p>
            <a:pPr>
              <a:buNone/>
            </a:pPr>
            <a:r>
              <a:rPr lang="en-US" b="1" dirty="0" smtClean="0">
                <a:latin typeface="Courier"/>
              </a:rPr>
              <a:t>                        #####                        ###</a:t>
            </a:r>
          </a:p>
          <a:p>
            <a:pPr>
              <a:buNone/>
            </a:pPr>
            <a:r>
              <a:rPr lang="en-US" b="1" dirty="0" smtClean="0">
                <a:latin typeface="Courier"/>
              </a:rPr>
              <a:t>                        #####       #       #   #  # ###     #</a:t>
            </a:r>
          </a:p>
          <a:p>
            <a:pPr>
              <a:buNone/>
            </a:pPr>
            <a:r>
              <a:rPr lang="en-US" b="1" dirty="0" smtClean="0">
                <a:latin typeface="Courier"/>
              </a:rPr>
              <a:t>                        ######      #       ## ##  # ####### #### # #</a:t>
            </a:r>
          </a:p>
          <a:p>
            <a:pPr>
              <a:buNone/>
            </a:pPr>
            <a:r>
              <a:rPr lang="en-US" b="1" dirty="0" smtClean="0">
                <a:latin typeface="Courier"/>
              </a:rPr>
              <a:t>+---------+---------+---------+---------+---------+---------+---------+---------+---------</a:t>
            </a:r>
          </a:p>
          <a:p>
            <a:pPr>
              <a:buNone/>
            </a:pPr>
            <a:r>
              <a:rPr lang="en-US" b="1" dirty="0" smtClean="0">
                <a:latin typeface="Courier"/>
              </a:rPr>
              <a:t>|1e-6     |1e-5     |1e-4     |1e-3     |1e-2     |1e-1     |1e0      |1e1      |1e2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Caching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examples</a:t>
            </a:r>
          </a:p>
          <a:p>
            <a:r>
              <a:rPr lang="en-US" dirty="0" smtClean="0"/>
              <a:t>Live coding time </a:t>
            </a:r>
            <a:r>
              <a:rPr lang="en-US" dirty="0" smtClean="0">
                <a:sym typeface="Wingdings"/>
              </a:rPr>
              <a:t></a:t>
            </a:r>
          </a:p>
          <a:p>
            <a:endParaRPr lang="en-US" dirty="0">
              <a:sym typeface="Wingdings"/>
            </a:endParaRPr>
          </a:p>
          <a:p>
            <a:endParaRPr lang="en-US" dirty="0"/>
          </a:p>
        </p:txBody>
      </p:sp>
      <p:pic>
        <p:nvPicPr>
          <p:cNvPr id="4" name="Picture 3" descr="401polic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776711"/>
            <a:ext cx="8229600" cy="41559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BBC Varnish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iPlayer</a:t>
            </a:r>
          </a:p>
          <a:p>
            <a:r>
              <a:rPr lang="en-US" dirty="0" smtClean="0"/>
              <a:t>Internal usage for APIs</a:t>
            </a:r>
          </a:p>
          <a:p>
            <a:r>
              <a:rPr lang="en-US" dirty="0" smtClean="0"/>
              <a:t>BBC Homepage</a:t>
            </a:r>
          </a:p>
          <a:p>
            <a:r>
              <a:rPr lang="en-US" dirty="0" smtClean="0"/>
              <a:t>Coming soon…</a:t>
            </a:r>
          </a:p>
          <a:p>
            <a:pPr lvl="1"/>
            <a:r>
              <a:rPr lang="en-US" dirty="0" smtClean="0"/>
              <a:t>Weather</a:t>
            </a:r>
          </a:p>
          <a:p>
            <a:pPr lvl="1"/>
            <a:r>
              <a:rPr lang="en-US" dirty="0" smtClean="0"/>
              <a:t>Sport</a:t>
            </a:r>
          </a:p>
          <a:p>
            <a:pPr lvl="1"/>
            <a:r>
              <a:rPr lang="en-US" dirty="0" smtClean="0"/>
              <a:t>News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Varnish?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Need to vary on user-agent</a:t>
            </a:r>
          </a:p>
          <a:p>
            <a:pPr lvl="1"/>
            <a:r>
              <a:rPr lang="en-US" dirty="0" smtClean="0"/>
              <a:t>Varying on user-agent is a bad idea</a:t>
            </a:r>
          </a:p>
          <a:p>
            <a:r>
              <a:rPr lang="en-US" dirty="0" smtClean="0"/>
              <a:t>Need to vary on IP</a:t>
            </a:r>
          </a:p>
          <a:p>
            <a:pPr lvl="1"/>
            <a:r>
              <a:rPr lang="en-US" dirty="0" smtClean="0"/>
              <a:t>Also a bad idea</a:t>
            </a:r>
          </a:p>
          <a:p>
            <a:r>
              <a:rPr lang="en-US" dirty="0" smtClean="0"/>
              <a:t>Best possible use of limited resources.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epic-win-photos-protest-logice-win.jpg"/>
          <p:cNvPicPr>
            <a:picLocks noGrp="1" noChangeAspect="1"/>
          </p:cNvPicPr>
          <p:nvPr>
            <p:ph idx="1"/>
          </p:nvPr>
        </p:nvPicPr>
        <p:blipFill>
          <a:blip r:embed="rId2"/>
          <a:srcRect l="-18187" r="-18187"/>
          <a:stretch>
            <a:fillRect/>
          </a:stretch>
        </p:blipFill>
        <p:spPr>
          <a:xfrm>
            <a:off x="-1654625" y="0"/>
            <a:ext cx="12469965" cy="6858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Forge high-level logical and layer 4.png"/>
          <p:cNvPicPr>
            <a:picLocks noGrp="1" noChangeAspect="1"/>
          </p:cNvPicPr>
          <p:nvPr>
            <p:ph idx="1"/>
          </p:nvPr>
        </p:nvPicPr>
        <p:blipFill>
          <a:blip r:embed="rId2"/>
          <a:srcRect l="-9340" r="-9340"/>
          <a:stretch>
            <a:fillRect/>
          </a:stretch>
        </p:blipFill>
        <p:spPr>
          <a:xfrm>
            <a:off x="-858656" y="368028"/>
            <a:ext cx="10850466" cy="596733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Frameworks look after at Auntie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PAL &amp; </a:t>
            </a:r>
            <a:r>
              <a:rPr lang="en-US" dirty="0" err="1" smtClean="0"/>
              <a:t>Zend</a:t>
            </a:r>
            <a:r>
              <a:rPr lang="en-US" dirty="0" smtClean="0"/>
              <a:t> Framework. </a:t>
            </a:r>
          </a:p>
          <a:p>
            <a:r>
              <a:rPr lang="en-US" dirty="0" smtClean="0"/>
              <a:t>BBC Micro.</a:t>
            </a:r>
          </a:p>
          <a:p>
            <a:r>
              <a:rPr lang="en-US" dirty="0" smtClean="0"/>
              <a:t>Spectrum.</a:t>
            </a:r>
          </a:p>
          <a:p>
            <a:r>
              <a:rPr lang="en-US" dirty="0" err="1" smtClean="0"/>
              <a:t>Barlesque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JQuery</a:t>
            </a:r>
            <a:r>
              <a:rPr lang="en-US" dirty="0" smtClean="0"/>
              <a:t>.</a:t>
            </a:r>
          </a:p>
          <a:p>
            <a:r>
              <a:rPr lang="en-US" dirty="0" smtClean="0"/>
              <a:t>PHP Binaries.</a:t>
            </a:r>
          </a:p>
          <a:p>
            <a:r>
              <a:rPr lang="en-US" dirty="0" err="1" smtClean="0"/>
              <a:t>Wurfl</a:t>
            </a:r>
            <a:r>
              <a:rPr lang="en-US" dirty="0" smtClean="0"/>
              <a:t> (Java).</a:t>
            </a:r>
          </a:p>
          <a:p>
            <a:r>
              <a:rPr lang="en-US" dirty="0" smtClean="0"/>
              <a:t>Varnish.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Simplified version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100" b="1" dirty="0" smtClean="0">
                <a:latin typeface="Courier"/>
              </a:rPr>
              <a:t>        Request </a:t>
            </a:r>
          </a:p>
          <a:p>
            <a:pPr>
              <a:buNone/>
            </a:pPr>
            <a:r>
              <a:rPr lang="en-US" sz="2100" b="1" dirty="0" smtClean="0">
                <a:latin typeface="Courier"/>
              </a:rPr>
              <a:t>  </a:t>
            </a:r>
            <a:r>
              <a:rPr lang="en-US" sz="2100" b="1" dirty="0" err="1" smtClean="0">
                <a:latin typeface="Courier"/>
              </a:rPr>
              <a:t>iplayer</a:t>
            </a:r>
            <a:r>
              <a:rPr lang="en-US" sz="2100" b="1" dirty="0" smtClean="0">
                <a:latin typeface="Courier"/>
              </a:rPr>
              <a:t> |  \ everything else</a:t>
            </a:r>
          </a:p>
          <a:p>
            <a:pPr>
              <a:buNone/>
            </a:pPr>
            <a:r>
              <a:rPr lang="en-US" sz="2100" b="1" dirty="0" smtClean="0">
                <a:latin typeface="Courier"/>
              </a:rPr>
              <a:t>          |   \</a:t>
            </a:r>
          </a:p>
          <a:p>
            <a:pPr>
              <a:buNone/>
            </a:pPr>
            <a:r>
              <a:rPr lang="en-US" sz="2100" b="1" dirty="0" smtClean="0">
                <a:latin typeface="Courier"/>
              </a:rPr>
              <a:t>          </a:t>
            </a:r>
            <a:r>
              <a:rPr lang="en-US" sz="2100" b="1" dirty="0" err="1" smtClean="0">
                <a:latin typeface="Courier"/>
              </a:rPr>
              <a:t>v</a:t>
            </a:r>
            <a:r>
              <a:rPr lang="en-US" sz="2100" b="1" dirty="0" smtClean="0">
                <a:latin typeface="Courier"/>
              </a:rPr>
              <a:t>    \</a:t>
            </a:r>
          </a:p>
          <a:p>
            <a:pPr>
              <a:buNone/>
            </a:pPr>
            <a:r>
              <a:rPr lang="en-US" sz="2100" b="1" dirty="0" smtClean="0">
                <a:latin typeface="Courier"/>
              </a:rPr>
              <a:t>        ZXTM     .-&gt; ZXTM   .--&gt; ZXTM   .--&gt; ZXTM</a:t>
            </a:r>
          </a:p>
          <a:p>
            <a:pPr>
              <a:buNone/>
            </a:pPr>
            <a:r>
              <a:rPr lang="en-US" sz="2100" b="1" dirty="0" smtClean="0">
                <a:latin typeface="Courier"/>
              </a:rPr>
              <a:t>          |     /     |   /       |    /      |</a:t>
            </a:r>
          </a:p>
          <a:p>
            <a:pPr>
              <a:buNone/>
            </a:pPr>
            <a:r>
              <a:rPr lang="en-US" sz="2100" b="1" dirty="0" smtClean="0">
                <a:latin typeface="Courier"/>
              </a:rPr>
              <a:t>          |    /      |  /        |   /       |</a:t>
            </a:r>
          </a:p>
          <a:p>
            <a:pPr>
              <a:buNone/>
            </a:pPr>
            <a:r>
              <a:rPr lang="en-US" sz="2100" b="1" dirty="0" smtClean="0">
                <a:latin typeface="Courier"/>
              </a:rPr>
              <a:t>          </a:t>
            </a:r>
            <a:r>
              <a:rPr lang="en-US" sz="2100" b="1" dirty="0" err="1" smtClean="0">
                <a:latin typeface="Courier"/>
              </a:rPr>
              <a:t>v</a:t>
            </a:r>
            <a:r>
              <a:rPr lang="en-US" sz="2100" b="1" dirty="0" smtClean="0">
                <a:latin typeface="Courier"/>
              </a:rPr>
              <a:t>   /       </a:t>
            </a:r>
            <a:r>
              <a:rPr lang="en-US" sz="2100" b="1" dirty="0" err="1" smtClean="0">
                <a:latin typeface="Courier"/>
              </a:rPr>
              <a:t>v</a:t>
            </a:r>
            <a:r>
              <a:rPr lang="en-US" sz="2100" b="1" dirty="0" smtClean="0">
                <a:latin typeface="Courier"/>
              </a:rPr>
              <a:t> / </a:t>
            </a:r>
            <a:r>
              <a:rPr lang="en-US" sz="2100" b="1" dirty="0" err="1" smtClean="0">
                <a:latin typeface="Courier"/>
              </a:rPr>
              <a:t>api</a:t>
            </a:r>
            <a:r>
              <a:rPr lang="en-US" sz="2100" b="1" dirty="0" smtClean="0">
                <a:latin typeface="Courier"/>
              </a:rPr>
              <a:t>     </a:t>
            </a:r>
            <a:r>
              <a:rPr lang="en-US" sz="2100" b="1" dirty="0" err="1" smtClean="0">
                <a:latin typeface="Courier"/>
              </a:rPr>
              <a:t>v</a:t>
            </a:r>
            <a:r>
              <a:rPr lang="en-US" sz="2100" b="1" dirty="0" smtClean="0">
                <a:latin typeface="Courier"/>
              </a:rPr>
              <a:t>  /        </a:t>
            </a:r>
            <a:r>
              <a:rPr lang="en-US" sz="2100" b="1" dirty="0" err="1" smtClean="0">
                <a:latin typeface="Courier"/>
              </a:rPr>
              <a:t>v</a:t>
            </a:r>
            <a:endParaRPr lang="en-US" sz="2100" b="1" dirty="0" smtClean="0">
              <a:latin typeface="Courier"/>
            </a:endParaRPr>
          </a:p>
          <a:p>
            <a:pPr>
              <a:buNone/>
            </a:pPr>
            <a:r>
              <a:rPr lang="en-US" sz="2100" b="1" dirty="0" smtClean="0">
                <a:latin typeface="Courier"/>
              </a:rPr>
              <a:t>       Varnish       PAL       Varnish    Dynamite</a:t>
            </a:r>
            <a:endParaRPr lang="en-US" sz="2100" b="1" dirty="0">
              <a:latin typeface="Courier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BBC VCL – Looking under the hood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Probably the bit everyone’s been waiting for.</a:t>
            </a:r>
          </a:p>
          <a:p>
            <a:endParaRPr lang="en-US" dirty="0" smtClean="0"/>
          </a:p>
          <a:p>
            <a:r>
              <a:rPr lang="en-US" dirty="0" smtClean="0"/>
              <a:t>Please ask questions during walk-through.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epic-win-photos-teamwork-win.jpg"/>
          <p:cNvPicPr>
            <a:picLocks noGrp="1" noChangeAspect="1"/>
          </p:cNvPicPr>
          <p:nvPr>
            <p:ph idx="1"/>
          </p:nvPr>
        </p:nvPicPr>
        <p:blipFill>
          <a:blip r:embed="rId2"/>
          <a:srcRect l="-22732" r="-22732"/>
          <a:stretch>
            <a:fillRect/>
          </a:stretch>
        </p:blipFill>
        <p:spPr>
          <a:xfrm>
            <a:off x="-2340405" y="0"/>
            <a:ext cx="13657768" cy="751124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Things we’ve discovered</a:t>
            </a:r>
            <a:endParaRPr lang="en-US" dirty="0"/>
          </a:p>
        </p:txBody>
      </p:sp>
      <p:pic>
        <p:nvPicPr>
          <p:cNvPr id="4" name="Content Placeholder 3" descr="med_outdoors_bcn_tomakealongstoryshort.jpg"/>
          <p:cNvPicPr>
            <a:picLocks noGrp="1" noChangeAspect="1"/>
          </p:cNvPicPr>
          <p:nvPr>
            <p:ph idx="1"/>
          </p:nvPr>
        </p:nvPicPr>
        <p:blipFill>
          <a:blip r:embed="rId2"/>
          <a:srcRect t="-2285" b="-2285"/>
          <a:stretch>
            <a:fillRect/>
          </a:stretch>
        </p:blipFill>
        <p:spPr/>
      </p:pic>
      <p:sp>
        <p:nvSpPr>
          <p:cNvPr id="5" name="TextBox 4"/>
          <p:cNvSpPr txBox="1"/>
          <p:nvPr/>
        </p:nvSpPr>
        <p:spPr>
          <a:xfrm>
            <a:off x="950261" y="1982596"/>
            <a:ext cx="42487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/>
              <a:buChar char="•"/>
            </a:pPr>
            <a:r>
              <a:rPr lang="en-US" dirty="0" smtClean="0"/>
              <a:t> Do use 64bit environment.</a:t>
            </a:r>
          </a:p>
          <a:p>
            <a:pPr>
              <a:buFont typeface="Arial"/>
              <a:buChar char="•"/>
            </a:pPr>
            <a:r>
              <a:rPr lang="en-US" dirty="0" smtClean="0"/>
              <a:t> Don’t use 32bit environment.</a:t>
            </a:r>
          </a:p>
          <a:p>
            <a:pPr>
              <a:buFont typeface="Arial"/>
              <a:buChar char="•"/>
            </a:pPr>
            <a:r>
              <a:rPr lang="en-US" dirty="0" smtClean="0"/>
              <a:t> Expect </a:t>
            </a:r>
            <a:r>
              <a:rPr lang="en-US" dirty="0" err="1" smtClean="0"/>
              <a:t>customisations</a:t>
            </a:r>
            <a:r>
              <a:rPr lang="en-US" dirty="0" smtClean="0"/>
              <a:t> to take a long time.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8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9" dur="indefinite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pic>
        <p:nvPicPr>
          <p:cNvPr id="4" name="Content Placeholder 3" descr="202872717_a8a4799419_b.jpg"/>
          <p:cNvPicPr>
            <a:picLocks noGrp="1" noChangeAspect="1"/>
          </p:cNvPicPr>
          <p:nvPr>
            <p:ph idx="1"/>
          </p:nvPr>
        </p:nvPicPr>
        <p:blipFill>
          <a:blip r:embed="rId2"/>
          <a:srcRect l="-18187" r="-18187"/>
          <a:stretch>
            <a:fillRect/>
          </a:stretch>
        </p:blipFill>
        <p:spPr>
          <a:xfrm>
            <a:off x="-1684924" y="0"/>
            <a:ext cx="12469964" cy="6858000"/>
          </a:xfr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available at:</a:t>
            </a:r>
          </a:p>
          <a:p>
            <a:pPr lvl="1"/>
            <a:r>
              <a:rPr lang="en-US" b="1" dirty="0" smtClean="0"/>
              <a:t>https://github.com/b3cft/PHP-London-Varnish</a:t>
            </a:r>
          </a:p>
          <a:p>
            <a:r>
              <a:rPr lang="en-US" dirty="0" smtClean="0"/>
              <a:t>Photos</a:t>
            </a:r>
            <a:r>
              <a:rPr lang="en-US" b="1" dirty="0" smtClean="0"/>
              <a:t>:</a:t>
            </a:r>
          </a:p>
          <a:p>
            <a:pPr lvl="1"/>
            <a:r>
              <a:rPr lang="en-US" b="1" dirty="0" smtClean="0"/>
              <a:t>www.failblog.com</a:t>
            </a:r>
          </a:p>
          <a:p>
            <a:pPr lvl="1"/>
            <a:r>
              <a:rPr lang="en-US" b="1" dirty="0" err="1"/>
              <a:t>h</a:t>
            </a:r>
            <a:r>
              <a:rPr lang="en-US" b="1" dirty="0" err="1" smtClean="0"/>
              <a:t>ahabusiness.com</a:t>
            </a:r>
            <a:endParaRPr lang="en-US" b="1" dirty="0" smtClean="0"/>
          </a:p>
          <a:p>
            <a:pPr lvl="1"/>
            <a:r>
              <a:rPr lang="en-US" b="1" dirty="0" err="1" smtClean="0"/>
              <a:t>Flickr</a:t>
            </a:r>
            <a:r>
              <a:rPr lang="en-US" b="1" dirty="0" smtClean="0"/>
              <a:t>:</a:t>
            </a:r>
          </a:p>
          <a:p>
            <a:pPr lvl="2"/>
            <a:r>
              <a:rPr lang="en-US" b="1" dirty="0" smtClean="0"/>
              <a:t>Varnish by Peter Kaminski</a:t>
            </a:r>
          </a:p>
          <a:p>
            <a:pPr lvl="2"/>
            <a:r>
              <a:rPr lang="en-US" b="1" dirty="0" smtClean="0"/>
              <a:t>Question Everything by </a:t>
            </a:r>
            <a:r>
              <a:rPr lang="en-US" b="1" dirty="0" err="1" smtClean="0"/>
              <a:t>dullhunk</a:t>
            </a:r>
            <a:endParaRPr lang="en-US" b="1" dirty="0" smtClean="0"/>
          </a:p>
          <a:p>
            <a:pPr lvl="2"/>
            <a:endParaRPr lang="en-US" b="1" dirty="0" smtClean="0"/>
          </a:p>
          <a:p>
            <a:pPr lvl="2"/>
            <a:endParaRPr lang="en-US" b="1" dirty="0" smtClean="0"/>
          </a:p>
          <a:p>
            <a:pPr lvl="1"/>
            <a:endParaRPr lang="en-US" b="1" dirty="0" smtClean="0"/>
          </a:p>
          <a:p>
            <a:pPr lvl="1"/>
            <a:endParaRPr lang="en-US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Tonight's Talk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Varnish.</a:t>
            </a:r>
          </a:p>
          <a:p>
            <a:r>
              <a:rPr lang="en-US" dirty="0" smtClean="0"/>
              <a:t>Related BBC Architecture.</a:t>
            </a:r>
          </a:p>
          <a:p>
            <a:r>
              <a:rPr lang="en-US" dirty="0" smtClean="0"/>
              <a:t>BBC Usage of Varnish.</a:t>
            </a:r>
          </a:p>
          <a:p>
            <a:r>
              <a:rPr lang="en-US" dirty="0" smtClean="0"/>
              <a:t>Walk through of our VCL.</a:t>
            </a:r>
          </a:p>
          <a:p>
            <a:r>
              <a:rPr lang="en-US" dirty="0" smtClean="0"/>
              <a:t>Extending Varnish.</a:t>
            </a:r>
          </a:p>
          <a:p>
            <a:r>
              <a:rPr lang="en-US" dirty="0" smtClean="0"/>
              <a:t>Some of our experiences.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14653981_c45025ad38_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46647" y="1006742"/>
            <a:ext cx="4510113" cy="60134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Varnish?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2514" y="1763323"/>
            <a:ext cx="8229600" cy="4525963"/>
          </a:xfrm>
        </p:spPr>
        <p:txBody>
          <a:bodyPr/>
          <a:lstStyle/>
          <a:p>
            <a:r>
              <a:rPr lang="en-US" dirty="0" smtClean="0"/>
              <a:t>Web Accelerator.</a:t>
            </a:r>
          </a:p>
          <a:p>
            <a:r>
              <a:rPr lang="en-US" dirty="0" smtClean="0"/>
              <a:t>Reverse Caching Proxy.</a:t>
            </a:r>
          </a:p>
          <a:p>
            <a:r>
              <a:rPr lang="en-US" dirty="0" smtClean="0"/>
              <a:t>Load Balancer.</a:t>
            </a:r>
          </a:p>
          <a:p>
            <a:r>
              <a:rPr lang="en-US" dirty="0" smtClean="0"/>
              <a:t>Scripting Engine.</a:t>
            </a:r>
          </a:p>
          <a:p>
            <a:r>
              <a:rPr lang="en-US" dirty="0" smtClean="0"/>
              <a:t>Edge Side Includes.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" dur="indefinite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18" presetClass="entr" presetSubtype="12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000"/>
                            </p:stCondLst>
                            <p:childTnLst>
                              <p:par>
                                <p:cTn id="16" presetID="18" presetClass="entr" presetSubtype="12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500"/>
                            </p:stCondLst>
                            <p:childTnLst>
                              <p:par>
                                <p:cTn id="20" presetID="18" presetClass="entr" presetSubtype="12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6000"/>
                            </p:stCondLst>
                            <p:childTnLst>
                              <p:par>
                                <p:cTn id="24" presetID="18" presetClass="entr" presetSubtype="12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Varnish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www.varnish-cache.org</a:t>
            </a:r>
          </a:p>
          <a:p>
            <a:r>
              <a:rPr lang="en-US" dirty="0" smtClean="0"/>
              <a:t>May need to add sources to package manager.</a:t>
            </a:r>
          </a:p>
          <a:p>
            <a:r>
              <a:rPr lang="en-US" dirty="0" err="1" smtClean="0"/>
              <a:t>Debian/Ubuntu</a:t>
            </a:r>
            <a:r>
              <a:rPr lang="en-US" dirty="0" smtClean="0"/>
              <a:t>.</a:t>
            </a:r>
          </a:p>
          <a:p>
            <a:pPr lvl="1">
              <a:buNone/>
            </a:pPr>
            <a:r>
              <a:rPr lang="en-US" dirty="0" err="1" smtClean="0"/>
              <a:t>sudo</a:t>
            </a:r>
            <a:r>
              <a:rPr lang="en-US" dirty="0" smtClean="0"/>
              <a:t> apt-get install varnish</a:t>
            </a:r>
          </a:p>
          <a:p>
            <a:r>
              <a:rPr lang="en-US" dirty="0" smtClean="0"/>
              <a:t>Centos/</a:t>
            </a:r>
            <a:r>
              <a:rPr lang="en-US" dirty="0" err="1" smtClean="0"/>
              <a:t>Debian</a:t>
            </a:r>
            <a:r>
              <a:rPr lang="en-US" dirty="0" smtClean="0"/>
              <a:t>/Fedora.</a:t>
            </a:r>
          </a:p>
          <a:p>
            <a:pPr lvl="1">
              <a:buNone/>
            </a:pPr>
            <a:r>
              <a:rPr lang="en-US" dirty="0" err="1" smtClean="0"/>
              <a:t>sudo</a:t>
            </a:r>
            <a:r>
              <a:rPr lang="en-US" dirty="0" smtClean="0"/>
              <a:t> yum install varnish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Varnish out of the box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/etc/</a:t>
            </a:r>
            <a:r>
              <a:rPr lang="en-US" dirty="0" err="1" smtClean="0"/>
              <a:t>sysconfig</a:t>
            </a:r>
            <a:r>
              <a:rPr lang="en-US" dirty="0" smtClean="0"/>
              <a:t>/varnish</a:t>
            </a:r>
          </a:p>
          <a:p>
            <a:pPr lvl="1">
              <a:buNone/>
            </a:pPr>
            <a:r>
              <a:rPr lang="en-US" dirty="0" smtClean="0"/>
              <a:t>Listens on port 6081 talks to 127.0.0.1:80</a:t>
            </a:r>
          </a:p>
          <a:p>
            <a:pPr lvl="2"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/etc/varnish/</a:t>
            </a:r>
            <a:r>
              <a:rPr lang="en-US" dirty="0" err="1" smtClean="0"/>
              <a:t>default.vcl</a:t>
            </a:r>
            <a:endParaRPr lang="en-US" dirty="0" smtClean="0"/>
          </a:p>
          <a:p>
            <a:pPr lvl="1">
              <a:buNone/>
            </a:pPr>
            <a:r>
              <a:rPr lang="en-US" dirty="0" smtClean="0"/>
              <a:t>Roughly standard http proxy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Terminology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p</a:t>
            </a:r>
            <a:r>
              <a:rPr lang="en-US" dirty="0" smtClean="0"/>
              <a:t>ass </a:t>
            </a:r>
          </a:p>
          <a:p>
            <a:pPr lvl="1"/>
            <a:r>
              <a:rPr lang="en-US" dirty="0" smtClean="0"/>
              <a:t>do not cache</a:t>
            </a:r>
          </a:p>
          <a:p>
            <a:r>
              <a:rPr lang="en-US" dirty="0"/>
              <a:t>l</a:t>
            </a:r>
            <a:r>
              <a:rPr lang="en-US" dirty="0" smtClean="0"/>
              <a:t>ookup </a:t>
            </a:r>
          </a:p>
          <a:p>
            <a:pPr lvl="1"/>
            <a:r>
              <a:rPr lang="en-US" dirty="0" smtClean="0"/>
              <a:t>go directly to cache (in </a:t>
            </a:r>
            <a:r>
              <a:rPr lang="en-US" dirty="0" err="1" smtClean="0"/>
              <a:t>vcl_recv</a:t>
            </a:r>
            <a:r>
              <a:rPr lang="en-US" dirty="0" smtClean="0"/>
              <a:t>)</a:t>
            </a:r>
          </a:p>
          <a:p>
            <a:r>
              <a:rPr lang="en-US" dirty="0" smtClean="0"/>
              <a:t>pipe</a:t>
            </a:r>
          </a:p>
          <a:p>
            <a:pPr lvl="1"/>
            <a:r>
              <a:rPr lang="en-US" dirty="0" smtClean="0"/>
              <a:t>do not look at the content just pipe it in/out</a:t>
            </a:r>
          </a:p>
          <a:p>
            <a:r>
              <a:rPr lang="en-US" dirty="0"/>
              <a:t>d</a:t>
            </a:r>
            <a:r>
              <a:rPr lang="en-US" dirty="0" smtClean="0"/>
              <a:t>eliver </a:t>
            </a:r>
          </a:p>
          <a:p>
            <a:pPr lvl="1"/>
            <a:r>
              <a:rPr lang="en-US" dirty="0" smtClean="0"/>
              <a:t>send response back to client (normally in </a:t>
            </a:r>
            <a:r>
              <a:rPr lang="en-US" dirty="0" err="1" smtClean="0"/>
              <a:t>vcl_fetch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esi</a:t>
            </a:r>
            <a:endParaRPr lang="en-US" dirty="0"/>
          </a:p>
          <a:p>
            <a:pPr lvl="1"/>
            <a:r>
              <a:rPr lang="en-US" dirty="0" smtClean="0"/>
              <a:t>process </a:t>
            </a:r>
            <a:r>
              <a:rPr lang="en-US" dirty="0" err="1" smtClean="0"/>
              <a:t>esi</a:t>
            </a:r>
            <a:r>
              <a:rPr lang="en-US" dirty="0" smtClean="0"/>
              <a:t> directives</a:t>
            </a:r>
          </a:p>
          <a:p>
            <a:r>
              <a:rPr lang="en-US" dirty="0" smtClean="0"/>
              <a:t>restart</a:t>
            </a:r>
          </a:p>
          <a:p>
            <a:pPr lvl="1"/>
            <a:r>
              <a:rPr lang="en-US" dirty="0" smtClean="0"/>
              <a:t>redo the request with the backend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Request lifecycle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sz="3368" b="1" dirty="0" smtClean="0">
                <a:latin typeface="Courier"/>
              </a:rPr>
              <a:t>Request  ------&gt; </a:t>
            </a:r>
            <a:r>
              <a:rPr lang="en-US" sz="3368" b="1" dirty="0" err="1" smtClean="0">
                <a:latin typeface="Courier"/>
              </a:rPr>
              <a:t>vcl_recv</a:t>
            </a:r>
            <a:r>
              <a:rPr lang="en-US" sz="3368" b="1" dirty="0" smtClean="0">
                <a:latin typeface="Courier"/>
              </a:rPr>
              <a:t> -----&gt; cacheable? ---. </a:t>
            </a:r>
          </a:p>
          <a:p>
            <a:pPr>
              <a:buNone/>
            </a:pPr>
            <a:r>
              <a:rPr lang="en-US" sz="3368" b="1" dirty="0" smtClean="0">
                <a:latin typeface="Courier"/>
              </a:rPr>
              <a:t>                                 yes |      no |</a:t>
            </a:r>
          </a:p>
          <a:p>
            <a:pPr>
              <a:buNone/>
            </a:pPr>
            <a:r>
              <a:rPr lang="en-US" sz="3368" b="1" dirty="0" smtClean="0">
                <a:latin typeface="Courier"/>
              </a:rPr>
              <a:t>                                     |         |</a:t>
            </a:r>
          </a:p>
          <a:p>
            <a:pPr>
              <a:buNone/>
            </a:pPr>
            <a:r>
              <a:rPr lang="en-US" sz="3368" b="1" dirty="0" smtClean="0">
                <a:latin typeface="Courier"/>
              </a:rPr>
              <a:t>           yes                       </a:t>
            </a:r>
            <a:r>
              <a:rPr lang="en-US" sz="3368" b="1" dirty="0" err="1" smtClean="0">
                <a:latin typeface="Courier"/>
              </a:rPr>
              <a:t>v</a:t>
            </a:r>
            <a:r>
              <a:rPr lang="en-US" sz="3368" b="1" dirty="0" smtClean="0">
                <a:latin typeface="Courier"/>
              </a:rPr>
              <a:t>         |</a:t>
            </a:r>
          </a:p>
          <a:p>
            <a:pPr>
              <a:buNone/>
            </a:pPr>
            <a:r>
              <a:rPr lang="en-US" sz="3368" b="1" dirty="0" smtClean="0">
                <a:latin typeface="Courier"/>
              </a:rPr>
              <a:t>      .--------- in cache? &lt;---- </a:t>
            </a:r>
            <a:r>
              <a:rPr lang="en-US" sz="3368" b="1" dirty="0" err="1" smtClean="0">
                <a:latin typeface="Courier"/>
              </a:rPr>
              <a:t>vcl_hash</a:t>
            </a:r>
            <a:r>
              <a:rPr lang="en-US" sz="3368" b="1" dirty="0" smtClean="0">
                <a:latin typeface="Courier"/>
              </a:rPr>
              <a:t>      |</a:t>
            </a:r>
          </a:p>
          <a:p>
            <a:pPr>
              <a:buNone/>
            </a:pPr>
            <a:r>
              <a:rPr lang="en-US" sz="3368" b="1" dirty="0" smtClean="0">
                <a:latin typeface="Courier"/>
              </a:rPr>
              <a:t>      |           no |                         |</a:t>
            </a:r>
          </a:p>
          <a:p>
            <a:pPr>
              <a:buNone/>
            </a:pPr>
            <a:r>
              <a:rPr lang="en-US" sz="3368" b="1" dirty="0" smtClean="0">
                <a:latin typeface="Courier"/>
              </a:rPr>
              <a:t>      |              |                         |</a:t>
            </a:r>
          </a:p>
          <a:p>
            <a:pPr>
              <a:buNone/>
            </a:pPr>
            <a:r>
              <a:rPr lang="en-US" sz="3368" b="1" dirty="0" smtClean="0">
                <a:latin typeface="Courier"/>
              </a:rPr>
              <a:t>      </a:t>
            </a:r>
            <a:r>
              <a:rPr lang="en-US" sz="3368" b="1" dirty="0" err="1" smtClean="0">
                <a:latin typeface="Courier"/>
              </a:rPr>
              <a:t>v</a:t>
            </a:r>
            <a:r>
              <a:rPr lang="en-US" sz="3368" b="1" dirty="0" smtClean="0">
                <a:latin typeface="Courier"/>
              </a:rPr>
              <a:t>              </a:t>
            </a:r>
            <a:r>
              <a:rPr lang="en-US" sz="3368" b="1" dirty="0" err="1" smtClean="0">
                <a:latin typeface="Courier"/>
              </a:rPr>
              <a:t>v</a:t>
            </a:r>
            <a:r>
              <a:rPr lang="en-US" sz="3368" b="1" dirty="0" smtClean="0">
                <a:latin typeface="Courier"/>
              </a:rPr>
              <a:t>                         |</a:t>
            </a:r>
          </a:p>
          <a:p>
            <a:pPr>
              <a:buNone/>
            </a:pPr>
            <a:r>
              <a:rPr lang="en-US" sz="3368" b="1" dirty="0" smtClean="0">
                <a:latin typeface="Courier"/>
              </a:rPr>
              <a:t>   </a:t>
            </a:r>
            <a:r>
              <a:rPr lang="en-US" sz="3368" b="1" dirty="0" err="1" smtClean="0">
                <a:latin typeface="Courier"/>
              </a:rPr>
              <a:t>vcl_hit</a:t>
            </a:r>
            <a:r>
              <a:rPr lang="en-US" sz="3368" b="1" dirty="0" smtClean="0">
                <a:latin typeface="Courier"/>
              </a:rPr>
              <a:t>        </a:t>
            </a:r>
            <a:r>
              <a:rPr lang="en-US" sz="3368" b="1" dirty="0" err="1" smtClean="0">
                <a:latin typeface="Courier"/>
              </a:rPr>
              <a:t>vcl_miss</a:t>
            </a:r>
            <a:r>
              <a:rPr lang="en-US" sz="3368" b="1" dirty="0" smtClean="0">
                <a:latin typeface="Courier"/>
              </a:rPr>
              <a:t>                     |</a:t>
            </a:r>
          </a:p>
          <a:p>
            <a:pPr>
              <a:buNone/>
            </a:pPr>
            <a:r>
              <a:rPr lang="en-US" sz="3368" b="1" dirty="0" smtClean="0">
                <a:latin typeface="Courier"/>
              </a:rPr>
              <a:t>      |              |                         |</a:t>
            </a:r>
          </a:p>
          <a:p>
            <a:pPr>
              <a:buNone/>
            </a:pPr>
            <a:r>
              <a:rPr lang="en-US" sz="3368" b="1" dirty="0" smtClean="0">
                <a:latin typeface="Courier"/>
              </a:rPr>
              <a:t>      |              |                         |</a:t>
            </a:r>
          </a:p>
          <a:p>
            <a:pPr>
              <a:buNone/>
            </a:pPr>
            <a:r>
              <a:rPr lang="en-US" sz="3368" b="1" dirty="0" smtClean="0">
                <a:latin typeface="Courier"/>
              </a:rPr>
              <a:t>      |              </a:t>
            </a:r>
            <a:r>
              <a:rPr lang="en-US" sz="3368" b="1" dirty="0" err="1" smtClean="0">
                <a:latin typeface="Courier"/>
              </a:rPr>
              <a:t>v</a:t>
            </a:r>
            <a:r>
              <a:rPr lang="en-US" sz="3368" b="1" dirty="0" smtClean="0">
                <a:latin typeface="Courier"/>
              </a:rPr>
              <a:t>                         |</a:t>
            </a:r>
          </a:p>
          <a:p>
            <a:pPr>
              <a:buNone/>
            </a:pPr>
            <a:r>
              <a:rPr lang="en-US" sz="3368" b="1" dirty="0" smtClean="0">
                <a:latin typeface="Courier"/>
              </a:rPr>
              <a:t>      |          </a:t>
            </a:r>
            <a:r>
              <a:rPr lang="en-US" sz="3368" b="1" dirty="0" err="1" smtClean="0">
                <a:latin typeface="Courier"/>
              </a:rPr>
              <a:t>vcl_fetch</a:t>
            </a:r>
            <a:r>
              <a:rPr lang="en-US" sz="3368" b="1" dirty="0" smtClean="0">
                <a:latin typeface="Courier"/>
              </a:rPr>
              <a:t>&lt;--------------------.</a:t>
            </a:r>
          </a:p>
          <a:p>
            <a:pPr>
              <a:buNone/>
            </a:pPr>
            <a:r>
              <a:rPr lang="en-US" sz="3368" b="1" dirty="0" smtClean="0">
                <a:latin typeface="Courier"/>
              </a:rPr>
              <a:t>      |              |</a:t>
            </a:r>
          </a:p>
          <a:p>
            <a:pPr>
              <a:buNone/>
            </a:pPr>
            <a:r>
              <a:rPr lang="en-US" sz="3368" b="1" dirty="0" smtClean="0">
                <a:latin typeface="Courier"/>
              </a:rPr>
              <a:t>      |              |</a:t>
            </a:r>
          </a:p>
          <a:p>
            <a:pPr>
              <a:buNone/>
            </a:pPr>
            <a:r>
              <a:rPr lang="en-US" sz="3368" b="1" dirty="0" smtClean="0">
                <a:latin typeface="Courier"/>
              </a:rPr>
              <a:t>      |              </a:t>
            </a:r>
            <a:r>
              <a:rPr lang="en-US" sz="3368" b="1" dirty="0" err="1" smtClean="0">
                <a:latin typeface="Courier"/>
              </a:rPr>
              <a:t>v</a:t>
            </a:r>
            <a:endParaRPr lang="en-US" sz="3368" b="1" dirty="0" smtClean="0">
              <a:latin typeface="Courier"/>
            </a:endParaRPr>
          </a:p>
          <a:p>
            <a:pPr>
              <a:buNone/>
            </a:pPr>
            <a:r>
              <a:rPr lang="en-US" sz="3368" b="1" dirty="0" smtClean="0">
                <a:latin typeface="Courier"/>
              </a:rPr>
              <a:t>      .--------&gt;</a:t>
            </a:r>
            <a:r>
              <a:rPr lang="en-US" sz="3368" b="1" dirty="0" err="1" smtClean="0">
                <a:latin typeface="Courier"/>
              </a:rPr>
              <a:t>vcl_deliver</a:t>
            </a:r>
            <a:r>
              <a:rPr lang="en-US" sz="3368" b="1" dirty="0" smtClean="0">
                <a:latin typeface="Courier"/>
              </a:rPr>
              <a:t>---------&gt; Response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Edge Side Includes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Limited set of ESI implemented</a:t>
            </a:r>
          </a:p>
          <a:p>
            <a:pPr lvl="1"/>
            <a:r>
              <a:rPr lang="en-US" dirty="0" err="1" smtClean="0"/>
              <a:t>esi:include</a:t>
            </a:r>
            <a:endParaRPr lang="en-US" dirty="0" smtClean="0"/>
          </a:p>
          <a:p>
            <a:pPr lvl="2"/>
            <a:r>
              <a:rPr lang="en-US" dirty="0" smtClean="0"/>
              <a:t>&lt;</a:t>
            </a:r>
            <a:r>
              <a:rPr lang="en-US" dirty="0" err="1" smtClean="0"/>
              <a:t>esi:include</a:t>
            </a:r>
            <a:r>
              <a:rPr lang="en-US" dirty="0" smtClean="0"/>
              <a:t> </a:t>
            </a:r>
            <a:r>
              <a:rPr lang="en-US" dirty="0" err="1" smtClean="0"/>
              <a:t>src</a:t>
            </a:r>
            <a:r>
              <a:rPr lang="en-US" dirty="0" smtClean="0"/>
              <a:t>=“/includes/</a:t>
            </a:r>
            <a:r>
              <a:rPr lang="en-US" dirty="0" err="1" smtClean="0"/>
              <a:t>fragement.php</a:t>
            </a:r>
            <a:r>
              <a:rPr lang="en-US" dirty="0" smtClean="0"/>
              <a:t>” /&gt;</a:t>
            </a:r>
          </a:p>
          <a:p>
            <a:pPr lvl="1"/>
            <a:r>
              <a:rPr lang="en-US" dirty="0" err="1" smtClean="0"/>
              <a:t>esi:remove</a:t>
            </a:r>
            <a:endParaRPr lang="en-US" dirty="0" smtClean="0"/>
          </a:p>
          <a:p>
            <a:pPr lvl="2"/>
            <a:r>
              <a:rPr lang="en-US" dirty="0" smtClean="0"/>
              <a:t>&lt;</a:t>
            </a:r>
            <a:r>
              <a:rPr lang="en-US" dirty="0" err="1" smtClean="0"/>
              <a:t>esi:remove</a:t>
            </a:r>
            <a:r>
              <a:rPr lang="en-US" dirty="0" smtClean="0"/>
              <a:t>&gt;You </a:t>
            </a:r>
            <a:r>
              <a:rPr lang="en-US" dirty="0" err="1" smtClean="0"/>
              <a:t>ain’t</a:t>
            </a:r>
            <a:r>
              <a:rPr lang="en-US" dirty="0" smtClean="0"/>
              <a:t> seen me&lt;/</a:t>
            </a:r>
            <a:r>
              <a:rPr lang="en-US" dirty="0" err="1" smtClean="0"/>
              <a:t>esi:remove</a:t>
            </a:r>
            <a:r>
              <a:rPr lang="en-US" dirty="0" smtClean="0"/>
              <a:t>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1170</TotalTime>
  <Words>1437</Words>
  <Application>Microsoft Macintosh PowerPoint</Application>
  <PresentationFormat>On-screen Show (4:3)</PresentationFormat>
  <Paragraphs>247</Paragraphs>
  <Slides>25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Varnish at The BBC </vt:lpstr>
      <vt:lpstr>What Frameworks look after at Auntie</vt:lpstr>
      <vt:lpstr>Tonight's Talk </vt:lpstr>
      <vt:lpstr>What is Varnish? </vt:lpstr>
      <vt:lpstr>Getting Varnish </vt:lpstr>
      <vt:lpstr>Varnish out of the box </vt:lpstr>
      <vt:lpstr>Some Terminology</vt:lpstr>
      <vt:lpstr>Request lifecycle</vt:lpstr>
      <vt:lpstr>Edge Side Includes</vt:lpstr>
      <vt:lpstr>Logging in Varnish</vt:lpstr>
      <vt:lpstr>Logging in Varnish </vt:lpstr>
      <vt:lpstr>varnishstat</vt:lpstr>
      <vt:lpstr>varnishtop</vt:lpstr>
      <vt:lpstr>varnishhist</vt:lpstr>
      <vt:lpstr>HTTP Caching </vt:lpstr>
      <vt:lpstr>BBC Varnish </vt:lpstr>
      <vt:lpstr>Why use Varnish?</vt:lpstr>
      <vt:lpstr>Slide 18</vt:lpstr>
      <vt:lpstr>Slide 19</vt:lpstr>
      <vt:lpstr>Simplified version</vt:lpstr>
      <vt:lpstr>BBC VCL – Looking under the hood</vt:lpstr>
      <vt:lpstr>Slide 22</vt:lpstr>
      <vt:lpstr>Things we’ve discovered</vt:lpstr>
      <vt:lpstr>Questions?</vt:lpstr>
      <vt:lpstr>Slide 25</vt:lpstr>
    </vt:vector>
  </TitlesOfParts>
  <Company>N/A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Varnish at The BBC </dc:title>
  <dc:creator>Andrew Brockhurst</dc:creator>
  <cp:lastModifiedBy>Andrew Brockhurst</cp:lastModifiedBy>
  <cp:revision>62</cp:revision>
  <dcterms:created xsi:type="dcterms:W3CDTF">2011-08-03T19:47:42Z</dcterms:created>
  <dcterms:modified xsi:type="dcterms:W3CDTF">2011-08-04T15:17:52Z</dcterms:modified>
</cp:coreProperties>
</file>